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67" r:id="rId5"/>
    <p:sldId id="261" r:id="rId6"/>
    <p:sldId id="259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54910-C116-4CCC-9048-936E9FE85E56}" type="doc">
      <dgm:prSet loTypeId="urn:microsoft.com/office/officeart/2005/8/layout/hList7" loCatId="process" qsTypeId="urn:microsoft.com/office/officeart/2005/8/quickstyle/3d2" qsCatId="3D" csTypeId="urn:microsoft.com/office/officeart/2005/8/colors/colorful5" csCatId="colorful" phldr="1"/>
      <dgm:spPr/>
    </dgm:pt>
    <dgm:pt modelId="{ACA33578-74FA-4D74-B3E7-237B868F5830}">
      <dgm:prSet phldrT="[Text]"/>
      <dgm:spPr/>
      <dgm:t>
        <a:bodyPr/>
        <a:lstStyle/>
        <a:p>
          <a:r>
            <a:rPr lang="en-US" dirty="0" smtClean="0"/>
            <a:t>Energy security</a:t>
          </a:r>
        </a:p>
        <a:p>
          <a:r>
            <a:rPr lang="en-US" dirty="0" smtClean="0"/>
            <a:t>Adequate supply</a:t>
          </a:r>
        </a:p>
        <a:p>
          <a:r>
            <a:rPr lang="en-US" dirty="0" smtClean="0"/>
            <a:t>Affordability/price volatility</a:t>
          </a:r>
        </a:p>
        <a:p>
          <a:r>
            <a:rPr lang="en-US" dirty="0" smtClean="0"/>
            <a:t>Minimal risk of disruptions</a:t>
          </a:r>
        </a:p>
        <a:p>
          <a:r>
            <a:rPr lang="en-US" dirty="0" smtClean="0"/>
            <a:t>System resilience</a:t>
          </a:r>
        </a:p>
        <a:p>
          <a:r>
            <a:rPr lang="en-US" dirty="0" smtClean="0"/>
            <a:t>Long-term adaptability</a:t>
          </a:r>
          <a:endParaRPr lang="en-US" dirty="0"/>
        </a:p>
      </dgm:t>
    </dgm:pt>
    <dgm:pt modelId="{4722ED4B-7215-46B4-A9D2-B0126769F1EC}" type="parTrans" cxnId="{655E6766-FC23-416D-A671-E67D0363FC44}">
      <dgm:prSet/>
      <dgm:spPr/>
      <dgm:t>
        <a:bodyPr/>
        <a:lstStyle/>
        <a:p>
          <a:endParaRPr lang="en-US"/>
        </a:p>
      </dgm:t>
    </dgm:pt>
    <dgm:pt modelId="{64EEFCD3-1612-452C-878A-9B7262337BE1}" type="sibTrans" cxnId="{655E6766-FC23-416D-A671-E67D0363FC44}">
      <dgm:prSet/>
      <dgm:spPr/>
      <dgm:t>
        <a:bodyPr/>
        <a:lstStyle/>
        <a:p>
          <a:endParaRPr lang="en-US"/>
        </a:p>
      </dgm:t>
    </dgm:pt>
    <dgm:pt modelId="{CCFC4FDB-0F09-41C6-971A-798D4A2C27BE}">
      <dgm:prSet phldrT="[Text]"/>
      <dgm:spPr/>
      <dgm:t>
        <a:bodyPr/>
        <a:lstStyle/>
        <a:p>
          <a:r>
            <a:rPr lang="en-US" dirty="0" smtClean="0"/>
            <a:t>Impact of energy on broader security</a:t>
          </a:r>
        </a:p>
        <a:p>
          <a:r>
            <a:rPr lang="en-US" dirty="0" smtClean="0"/>
            <a:t>Tensions, conflicts , (‘resource wars’?), military build up</a:t>
          </a:r>
        </a:p>
        <a:p>
          <a:r>
            <a:rPr lang="en-US" dirty="0" smtClean="0"/>
            <a:t>Resource curse in energy exporting countries:</a:t>
          </a:r>
        </a:p>
        <a:p>
          <a:r>
            <a:rPr lang="en-US" dirty="0" smtClean="0"/>
            <a:t>Poor Governance </a:t>
          </a:r>
        </a:p>
        <a:p>
          <a:r>
            <a:rPr lang="en-US" dirty="0" smtClean="0"/>
            <a:t>Political instability</a:t>
          </a:r>
        </a:p>
        <a:p>
          <a:r>
            <a:rPr lang="en-US" dirty="0" smtClean="0"/>
            <a:t>‘Dutch disease’ and other problems with economic performance</a:t>
          </a:r>
          <a:endParaRPr lang="en-US" dirty="0"/>
        </a:p>
      </dgm:t>
    </dgm:pt>
    <dgm:pt modelId="{1AA112B2-6A7C-403D-85FB-5E11C0B24AF7}" type="parTrans" cxnId="{EECF7233-02E8-457D-8D75-A2C80045EBBA}">
      <dgm:prSet/>
      <dgm:spPr/>
      <dgm:t>
        <a:bodyPr/>
        <a:lstStyle/>
        <a:p>
          <a:endParaRPr lang="en-US"/>
        </a:p>
      </dgm:t>
    </dgm:pt>
    <dgm:pt modelId="{B78D127F-C095-4EA5-86A1-2A84B92D62C7}" type="sibTrans" cxnId="{EECF7233-02E8-457D-8D75-A2C80045EBBA}">
      <dgm:prSet/>
      <dgm:spPr/>
      <dgm:t>
        <a:bodyPr/>
        <a:lstStyle/>
        <a:p>
          <a:endParaRPr lang="en-US"/>
        </a:p>
      </dgm:t>
    </dgm:pt>
    <dgm:pt modelId="{2661B1FB-FCFE-4CCA-9B7D-0F3B56266E6E}" type="pres">
      <dgm:prSet presAssocID="{C3A54910-C116-4CCC-9048-936E9FE85E56}" presName="Name0" presStyleCnt="0">
        <dgm:presLayoutVars>
          <dgm:dir/>
          <dgm:resizeHandles val="exact"/>
        </dgm:presLayoutVars>
      </dgm:prSet>
      <dgm:spPr/>
    </dgm:pt>
    <dgm:pt modelId="{EF0929A8-53E6-4C71-A526-479C1CA34940}" type="pres">
      <dgm:prSet presAssocID="{C3A54910-C116-4CCC-9048-936E9FE85E56}" presName="fgShape" presStyleLbl="fgShp" presStyleIdx="0" presStyleCnt="1"/>
      <dgm:spPr/>
    </dgm:pt>
    <dgm:pt modelId="{FD517420-ACDF-49C3-9579-BD4E0AF2EACF}" type="pres">
      <dgm:prSet presAssocID="{C3A54910-C116-4CCC-9048-936E9FE85E56}" presName="linComp" presStyleCnt="0"/>
      <dgm:spPr/>
    </dgm:pt>
    <dgm:pt modelId="{D846D4E9-0F29-48E2-82EE-AA5299074C6F}" type="pres">
      <dgm:prSet presAssocID="{ACA33578-74FA-4D74-B3E7-237B868F5830}" presName="compNode" presStyleCnt="0"/>
      <dgm:spPr/>
    </dgm:pt>
    <dgm:pt modelId="{D9A1C82B-B99E-40BB-AED2-01325310D17C}" type="pres">
      <dgm:prSet presAssocID="{ACA33578-74FA-4D74-B3E7-237B868F5830}" presName="bkgdShape" presStyleLbl="node1" presStyleIdx="0" presStyleCnt="2"/>
      <dgm:spPr/>
      <dgm:t>
        <a:bodyPr/>
        <a:lstStyle/>
        <a:p>
          <a:endParaRPr lang="en-US"/>
        </a:p>
      </dgm:t>
    </dgm:pt>
    <dgm:pt modelId="{4AFE4707-8B27-434D-B411-58D6A7EBD2E6}" type="pres">
      <dgm:prSet presAssocID="{ACA33578-74FA-4D74-B3E7-237B868F5830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16858-082A-42E7-9AB0-04782C7B242E}" type="pres">
      <dgm:prSet presAssocID="{ACA33578-74FA-4D74-B3E7-237B868F5830}" presName="invisiNode" presStyleLbl="node1" presStyleIdx="0" presStyleCnt="2"/>
      <dgm:spPr/>
    </dgm:pt>
    <dgm:pt modelId="{17F3CFF8-1B76-4044-990F-DADE06790D8F}" type="pres">
      <dgm:prSet presAssocID="{ACA33578-74FA-4D74-B3E7-237B868F5830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8A653C-CF7C-410F-B21B-8809BD3FFFD5}" type="pres">
      <dgm:prSet presAssocID="{64EEFCD3-1612-452C-878A-9B7262337BE1}" presName="sibTrans" presStyleLbl="sibTrans2D1" presStyleIdx="0" presStyleCnt="0"/>
      <dgm:spPr/>
    </dgm:pt>
    <dgm:pt modelId="{50B42F92-5E6C-4BFE-A54E-6F8F238ED608}" type="pres">
      <dgm:prSet presAssocID="{CCFC4FDB-0F09-41C6-971A-798D4A2C27BE}" presName="compNode" presStyleCnt="0"/>
      <dgm:spPr/>
    </dgm:pt>
    <dgm:pt modelId="{AE3EF638-3B8A-42C9-A80E-F1B945D10BDD}" type="pres">
      <dgm:prSet presAssocID="{CCFC4FDB-0F09-41C6-971A-798D4A2C27BE}" presName="bkgdShape" presStyleLbl="node1" presStyleIdx="1" presStyleCnt="2"/>
      <dgm:spPr/>
      <dgm:t>
        <a:bodyPr/>
        <a:lstStyle/>
        <a:p>
          <a:endParaRPr lang="en-US"/>
        </a:p>
      </dgm:t>
    </dgm:pt>
    <dgm:pt modelId="{0B6331EC-69EC-4E00-BCB6-9912967D1232}" type="pres">
      <dgm:prSet presAssocID="{CCFC4FDB-0F09-41C6-971A-798D4A2C27BE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16E91-2EC2-4A74-AFAA-E81F6ABFF997}" type="pres">
      <dgm:prSet presAssocID="{CCFC4FDB-0F09-41C6-971A-798D4A2C27BE}" presName="invisiNode" presStyleLbl="node1" presStyleIdx="1" presStyleCnt="2"/>
      <dgm:spPr/>
    </dgm:pt>
    <dgm:pt modelId="{F9DF32E3-0B2A-4BA6-B2DC-24009DDD1C45}" type="pres">
      <dgm:prSet presAssocID="{CCFC4FDB-0F09-41C6-971A-798D4A2C27BE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F9B41EF0-C8A2-4F6D-9ED5-8DC7112E3B49}" type="presOf" srcId="{CCFC4FDB-0F09-41C6-971A-798D4A2C27BE}" destId="{AE3EF638-3B8A-42C9-A80E-F1B945D10BDD}" srcOrd="0" destOrd="0" presId="urn:microsoft.com/office/officeart/2005/8/layout/hList7"/>
    <dgm:cxn modelId="{16D3C3E6-A0A7-4B9C-B252-5BFFEE65251F}" type="presOf" srcId="{64EEFCD3-1612-452C-878A-9B7262337BE1}" destId="{A68A653C-CF7C-410F-B21B-8809BD3FFFD5}" srcOrd="0" destOrd="0" presId="urn:microsoft.com/office/officeart/2005/8/layout/hList7"/>
    <dgm:cxn modelId="{655E6766-FC23-416D-A671-E67D0363FC44}" srcId="{C3A54910-C116-4CCC-9048-936E9FE85E56}" destId="{ACA33578-74FA-4D74-B3E7-237B868F5830}" srcOrd="0" destOrd="0" parTransId="{4722ED4B-7215-46B4-A9D2-B0126769F1EC}" sibTransId="{64EEFCD3-1612-452C-878A-9B7262337BE1}"/>
    <dgm:cxn modelId="{36BF5DE1-1744-46F7-8CA0-72177B6F675B}" type="presOf" srcId="{ACA33578-74FA-4D74-B3E7-237B868F5830}" destId="{D9A1C82B-B99E-40BB-AED2-01325310D17C}" srcOrd="0" destOrd="0" presId="urn:microsoft.com/office/officeart/2005/8/layout/hList7"/>
    <dgm:cxn modelId="{EECF7233-02E8-457D-8D75-A2C80045EBBA}" srcId="{C3A54910-C116-4CCC-9048-936E9FE85E56}" destId="{CCFC4FDB-0F09-41C6-971A-798D4A2C27BE}" srcOrd="1" destOrd="0" parTransId="{1AA112B2-6A7C-403D-85FB-5E11C0B24AF7}" sibTransId="{B78D127F-C095-4EA5-86A1-2A84B92D62C7}"/>
    <dgm:cxn modelId="{B12B0AB9-65FA-4126-836D-498E5C5FE228}" type="presOf" srcId="{C3A54910-C116-4CCC-9048-936E9FE85E56}" destId="{2661B1FB-FCFE-4CCA-9B7D-0F3B56266E6E}" srcOrd="0" destOrd="0" presId="urn:microsoft.com/office/officeart/2005/8/layout/hList7"/>
    <dgm:cxn modelId="{8E7D08F9-647D-4D06-BCDD-342A15E796DE}" type="presOf" srcId="{CCFC4FDB-0F09-41C6-971A-798D4A2C27BE}" destId="{0B6331EC-69EC-4E00-BCB6-9912967D1232}" srcOrd="1" destOrd="0" presId="urn:microsoft.com/office/officeart/2005/8/layout/hList7"/>
    <dgm:cxn modelId="{6C9F10B3-B41E-4315-8622-BE192931E2F3}" type="presOf" srcId="{ACA33578-74FA-4D74-B3E7-237B868F5830}" destId="{4AFE4707-8B27-434D-B411-58D6A7EBD2E6}" srcOrd="1" destOrd="0" presId="urn:microsoft.com/office/officeart/2005/8/layout/hList7"/>
    <dgm:cxn modelId="{13C50D05-4C37-4284-9991-6AAF5094E4E7}" type="presParOf" srcId="{2661B1FB-FCFE-4CCA-9B7D-0F3B56266E6E}" destId="{EF0929A8-53E6-4C71-A526-479C1CA34940}" srcOrd="0" destOrd="0" presId="urn:microsoft.com/office/officeart/2005/8/layout/hList7"/>
    <dgm:cxn modelId="{434D58C9-3196-46FE-916C-C0CF98DB523B}" type="presParOf" srcId="{2661B1FB-FCFE-4CCA-9B7D-0F3B56266E6E}" destId="{FD517420-ACDF-49C3-9579-BD4E0AF2EACF}" srcOrd="1" destOrd="0" presId="urn:microsoft.com/office/officeart/2005/8/layout/hList7"/>
    <dgm:cxn modelId="{1A1986BE-BBE1-4AE5-899D-36525C0078F4}" type="presParOf" srcId="{FD517420-ACDF-49C3-9579-BD4E0AF2EACF}" destId="{D846D4E9-0F29-48E2-82EE-AA5299074C6F}" srcOrd="0" destOrd="0" presId="urn:microsoft.com/office/officeart/2005/8/layout/hList7"/>
    <dgm:cxn modelId="{3ADD4AED-2B93-409A-9255-DC2843D99364}" type="presParOf" srcId="{D846D4E9-0F29-48E2-82EE-AA5299074C6F}" destId="{D9A1C82B-B99E-40BB-AED2-01325310D17C}" srcOrd="0" destOrd="0" presId="urn:microsoft.com/office/officeart/2005/8/layout/hList7"/>
    <dgm:cxn modelId="{737B3CCD-1635-4B7D-8E04-FC1703358161}" type="presParOf" srcId="{D846D4E9-0F29-48E2-82EE-AA5299074C6F}" destId="{4AFE4707-8B27-434D-B411-58D6A7EBD2E6}" srcOrd="1" destOrd="0" presId="urn:microsoft.com/office/officeart/2005/8/layout/hList7"/>
    <dgm:cxn modelId="{9BE1C511-5335-42C5-A062-A67948735EE1}" type="presParOf" srcId="{D846D4E9-0F29-48E2-82EE-AA5299074C6F}" destId="{21716858-082A-42E7-9AB0-04782C7B242E}" srcOrd="2" destOrd="0" presId="urn:microsoft.com/office/officeart/2005/8/layout/hList7"/>
    <dgm:cxn modelId="{96DA1801-2839-4363-AF51-D08CB0900E41}" type="presParOf" srcId="{D846D4E9-0F29-48E2-82EE-AA5299074C6F}" destId="{17F3CFF8-1B76-4044-990F-DADE06790D8F}" srcOrd="3" destOrd="0" presId="urn:microsoft.com/office/officeart/2005/8/layout/hList7"/>
    <dgm:cxn modelId="{9400CCE9-7EF7-4EC3-B98E-50BF37338398}" type="presParOf" srcId="{FD517420-ACDF-49C3-9579-BD4E0AF2EACF}" destId="{A68A653C-CF7C-410F-B21B-8809BD3FFFD5}" srcOrd="1" destOrd="0" presId="urn:microsoft.com/office/officeart/2005/8/layout/hList7"/>
    <dgm:cxn modelId="{CC2CCB60-46C6-4E27-8917-629DD26572D6}" type="presParOf" srcId="{FD517420-ACDF-49C3-9579-BD4E0AF2EACF}" destId="{50B42F92-5E6C-4BFE-A54E-6F8F238ED608}" srcOrd="2" destOrd="0" presId="urn:microsoft.com/office/officeart/2005/8/layout/hList7"/>
    <dgm:cxn modelId="{CA3DB14A-6544-4E92-B25E-82832C2F80D0}" type="presParOf" srcId="{50B42F92-5E6C-4BFE-A54E-6F8F238ED608}" destId="{AE3EF638-3B8A-42C9-A80E-F1B945D10BDD}" srcOrd="0" destOrd="0" presId="urn:microsoft.com/office/officeart/2005/8/layout/hList7"/>
    <dgm:cxn modelId="{9292CDFF-1CF1-44E6-A18F-0ACA729E2FDF}" type="presParOf" srcId="{50B42F92-5E6C-4BFE-A54E-6F8F238ED608}" destId="{0B6331EC-69EC-4E00-BCB6-9912967D1232}" srcOrd="1" destOrd="0" presId="urn:microsoft.com/office/officeart/2005/8/layout/hList7"/>
    <dgm:cxn modelId="{670AEBF1-0243-42A1-B590-A70C0A7FD9A7}" type="presParOf" srcId="{50B42F92-5E6C-4BFE-A54E-6F8F238ED608}" destId="{6D516E91-2EC2-4A74-AFAA-E81F6ABFF997}" srcOrd="2" destOrd="0" presId="urn:microsoft.com/office/officeart/2005/8/layout/hList7"/>
    <dgm:cxn modelId="{F447D19D-B7FD-4E14-B7C9-B64F8A8121D5}" type="presParOf" srcId="{50B42F92-5E6C-4BFE-A54E-6F8F238ED608}" destId="{F9DF32E3-0B2A-4BA6-B2DC-24009DDD1C45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F8384-2BDD-45DD-A7BB-F2836901BCC7}" type="datetimeFigureOut">
              <a:rPr lang="en-US" smtClean="0"/>
              <a:pPr/>
              <a:t>11/12/2008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67B50-CA4C-4A7F-AFCC-F425C0ECF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664D1-4E64-4ECD-B0F3-A26FFC0497ED}" type="slidenum">
              <a:rPr lang="en-US"/>
              <a:pPr/>
              <a:t>3</a:t>
            </a:fld>
            <a:endParaRPr lang="en-US"/>
          </a:p>
        </p:txBody>
      </p:sp>
      <p:sp>
        <p:nvSpPr>
          <p:cNvPr id="34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499" y="4343508"/>
            <a:ext cx="5033002" cy="411501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3E6398-AECA-4B0B-8729-EB93C0A647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7B50-CA4C-4A7F-AFCC-F425C0ECF9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5" name="Picture 7" descr="CEU-templ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93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E853D8AD-CA17-44B8-9D8A-1BF572655893}" type="datetimeFigureOut">
              <a:rPr lang="en-US" smtClean="0"/>
              <a:pPr/>
              <a:t>11/12/2008</a:t>
            </a:fld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002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84835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80010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16764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764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7" name="Picture 7" descr="CEU-templa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</p:spPr>
      </p:pic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lobalenergyassessment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and Security in Sweden and the </a:t>
            </a:r>
            <a:r>
              <a:rPr lang="en-US" dirty="0" err="1" smtClean="0"/>
              <a:t>Baltics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Selected messages from European and Global Assessments</a:t>
            </a:r>
          </a:p>
          <a:p>
            <a:r>
              <a:rPr lang="en-US" dirty="0" smtClean="0"/>
              <a:t>Aleh Cherp</a:t>
            </a:r>
          </a:p>
          <a:p>
            <a:r>
              <a:rPr lang="en-US" dirty="0" smtClean="0"/>
              <a:t>Central European University (Budapest)</a:t>
            </a:r>
          </a:p>
          <a:p>
            <a:r>
              <a:rPr lang="en-US" dirty="0" smtClean="0"/>
              <a:t>Lund University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energy: what are more secure configurations?</a:t>
            </a:r>
          </a:p>
          <a:p>
            <a:r>
              <a:rPr lang="en-US" dirty="0" smtClean="0"/>
              <a:t>Other natural resource/environmental challenges: are energy lessons applicable?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Central European University, Director for Research, + </a:t>
            </a:r>
            <a:r>
              <a:rPr lang="en-US" dirty="0" err="1" smtClean="0"/>
              <a:t>prof</a:t>
            </a:r>
            <a:r>
              <a:rPr lang="en-US" dirty="0" smtClean="0"/>
              <a:t>. in Environmental Sciences &amp; Policy</a:t>
            </a:r>
          </a:p>
          <a:p>
            <a:r>
              <a:rPr lang="en-US" dirty="0" smtClean="0"/>
              <a:t>Lund University: coordinator of the MESPOM Consortium</a:t>
            </a:r>
            <a:endParaRPr lang="en-US" dirty="0" smtClean="0"/>
          </a:p>
          <a:p>
            <a:r>
              <a:rPr lang="en-US" dirty="0" smtClean="0"/>
              <a:t>Global Energy Assessment (Convening Lead Analyst for Energy, Security, Interdependence)</a:t>
            </a:r>
          </a:p>
          <a:p>
            <a:r>
              <a:rPr lang="en-US" dirty="0" smtClean="0"/>
              <a:t>‘Zero carbon energy systems’ reports for </a:t>
            </a:r>
            <a:r>
              <a:rPr lang="en-US" dirty="0" err="1" smtClean="0"/>
              <a:t>Tallberg</a:t>
            </a:r>
            <a:r>
              <a:rPr lang="en-US" dirty="0" smtClean="0"/>
              <a:t> Forum, the Planet in 2050 etc.</a:t>
            </a:r>
            <a:endParaRPr lang="en-US" dirty="0" smtClean="0"/>
          </a:p>
          <a:p>
            <a:r>
              <a:rPr lang="en-US" dirty="0" smtClean="0"/>
              <a:t>Work on </a:t>
            </a:r>
            <a:r>
              <a:rPr lang="en-US" dirty="0" smtClean="0"/>
              <a:t>water, environment and energy in </a:t>
            </a:r>
            <a:r>
              <a:rPr lang="en-US" dirty="0" err="1" smtClean="0"/>
              <a:t>E.Europe</a:t>
            </a:r>
            <a:r>
              <a:rPr lang="en-US" dirty="0" smtClean="0"/>
              <a:t> and Central Asia, e.g. in Chernobyl, </a:t>
            </a:r>
            <a:r>
              <a:rPr lang="en-US" dirty="0" smtClean="0"/>
              <a:t>Semipalatinsk, Environment </a:t>
            </a:r>
            <a:r>
              <a:rPr lang="en-US" dirty="0" smtClean="0"/>
              <a:t>and Security Assessment for Eastern </a:t>
            </a:r>
            <a:r>
              <a:rPr lang="en-US" dirty="0" smtClean="0"/>
              <a:t>Europe; OSCE </a:t>
            </a:r>
            <a:r>
              <a:rPr lang="en-US" dirty="0" smtClean="0"/>
              <a:t>Environmental Security </a:t>
            </a:r>
            <a:r>
              <a:rPr lang="en-US" dirty="0" smtClean="0"/>
              <a:t>strategy, etc.</a:t>
            </a:r>
            <a:endParaRPr 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348" y="1214422"/>
            <a:ext cx="7916863" cy="4500594"/>
            <a:chOff x="714348" y="857232"/>
            <a:chExt cx="7916863" cy="4500594"/>
          </a:xfrm>
        </p:grpSpPr>
        <p:pic>
          <p:nvPicPr>
            <p:cNvPr id="3491842" name="Picture 2"/>
            <p:cNvPicPr>
              <a:picLocks noChangeAspect="1" noChangeArrowheads="1"/>
            </p:cNvPicPr>
            <p:nvPr/>
          </p:nvPicPr>
          <p:blipFill>
            <a:blip r:embed="rId3">
              <a:lum bright="-26000" contrast="-52000"/>
            </a:blip>
            <a:srcRect/>
            <a:stretch>
              <a:fillRect/>
            </a:stretch>
          </p:blipFill>
          <p:spPr bwMode="auto">
            <a:xfrm>
              <a:off x="714348" y="857232"/>
              <a:ext cx="7516115" cy="4500594"/>
            </a:xfrm>
            <a:prstGeom prst="rect">
              <a:avLst/>
            </a:prstGeom>
            <a:noFill/>
          </p:spPr>
        </p:pic>
        <p:sp>
          <p:nvSpPr>
            <p:cNvPr id="3491843" name="Rectangle 3"/>
            <p:cNvSpPr>
              <a:spLocks noChangeArrowheads="1"/>
            </p:cNvSpPr>
            <p:nvPr/>
          </p:nvSpPr>
          <p:spPr bwMode="auto">
            <a:xfrm>
              <a:off x="785786" y="857232"/>
              <a:ext cx="7845425" cy="413036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CN" sz="2400" b="1" dirty="0" smtClean="0">
                  <a:solidFill>
                    <a:srgbClr val="FFC000"/>
                  </a:solidFill>
                  <a:ea typeface="SimSun" pitchFamily="2" charset="-122"/>
                </a:rPr>
                <a:t>Cluster I: Major Global Issues and Energy</a:t>
              </a:r>
              <a:endParaRPr lang="en-US" altLang="zh-CN" sz="24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 lvl="1">
                <a:lnSpc>
                  <a:spcPct val="80000"/>
                </a:lnSpc>
              </a:pP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assessment of the </a:t>
              </a:r>
              <a:r>
                <a:rPr lang="en-US" altLang="zh-CN" sz="2000" b="1" dirty="0" smtClean="0">
                  <a:solidFill>
                    <a:srgbClr val="FFC000"/>
                  </a:solidFill>
                  <a:ea typeface="SimSun" pitchFamily="2" charset="-122"/>
                </a:rPr>
                <a:t>Challenges</a:t>
              </a: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 </a:t>
              </a:r>
            </a:p>
            <a:p>
              <a:pPr lvl="1">
                <a:lnSpc>
                  <a:spcPct val="80000"/>
                </a:lnSpc>
              </a:pPr>
              <a:endParaRPr lang="en-US" altLang="zh-CN" sz="20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>
                <a:lnSpc>
                  <a:spcPct val="80000"/>
                </a:lnSpc>
              </a:pPr>
              <a:r>
                <a:rPr lang="en-US" altLang="zh-CN" sz="2400" b="1" dirty="0" smtClean="0">
                  <a:solidFill>
                    <a:srgbClr val="FFC000"/>
                  </a:solidFill>
                  <a:ea typeface="SimSun" pitchFamily="2" charset="-122"/>
                </a:rPr>
                <a:t>Cluster II: Energy Resources and Technological Options </a:t>
              </a:r>
              <a:endParaRPr lang="en-US" altLang="zh-CN" sz="24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 lvl="1">
                <a:lnSpc>
                  <a:spcPct val="80000"/>
                </a:lnSpc>
              </a:pP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assessment of the </a:t>
              </a:r>
              <a:r>
                <a:rPr lang="en-US" altLang="zh-CN" sz="2000" b="1" dirty="0" smtClean="0">
                  <a:solidFill>
                    <a:srgbClr val="FFC000"/>
                  </a:solidFill>
                  <a:ea typeface="SimSun" pitchFamily="2" charset="-122"/>
                </a:rPr>
                <a:t>Components</a:t>
              </a: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 available to build future energy systems</a:t>
              </a:r>
            </a:p>
            <a:p>
              <a:pPr lvl="1">
                <a:lnSpc>
                  <a:spcPct val="80000"/>
                </a:lnSpc>
              </a:pPr>
              <a:endParaRPr lang="en-US" altLang="zh-CN" sz="20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>
                <a:lnSpc>
                  <a:spcPct val="80000"/>
                </a:lnSpc>
              </a:pPr>
              <a:r>
                <a:rPr lang="en-US" altLang="zh-CN" sz="2400" b="1" dirty="0" smtClean="0">
                  <a:solidFill>
                    <a:srgbClr val="FFC000"/>
                  </a:solidFill>
                  <a:ea typeface="SimSun" pitchFamily="2" charset="-122"/>
                </a:rPr>
                <a:t>Cluster III: Scenarios, Systems and Futures</a:t>
              </a:r>
              <a:endParaRPr lang="en-US" altLang="zh-CN" sz="24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 lvl="1">
                <a:lnSpc>
                  <a:spcPct val="80000"/>
                </a:lnSpc>
              </a:pP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assessment of how to combine the Components to create </a:t>
              </a:r>
              <a:r>
                <a:rPr lang="en-US" altLang="zh-CN" sz="2000" b="1" dirty="0" smtClean="0">
                  <a:solidFill>
                    <a:srgbClr val="FFC000"/>
                  </a:solidFill>
                  <a:ea typeface="SimSun" pitchFamily="2" charset="-122"/>
                </a:rPr>
                <a:t>Systems</a:t>
              </a: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 that address the Challenges</a:t>
              </a:r>
            </a:p>
            <a:p>
              <a:pPr lvl="1">
                <a:lnSpc>
                  <a:spcPct val="80000"/>
                </a:lnSpc>
              </a:pPr>
              <a:endParaRPr lang="en-US" altLang="zh-CN" sz="20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>
                <a:lnSpc>
                  <a:spcPct val="80000"/>
                </a:lnSpc>
              </a:pPr>
              <a:r>
                <a:rPr lang="en-US" altLang="zh-CN" sz="2400" b="1" dirty="0" smtClean="0">
                  <a:solidFill>
                    <a:srgbClr val="FFC000"/>
                  </a:solidFill>
                  <a:ea typeface="SimSun" pitchFamily="2" charset="-122"/>
                </a:rPr>
                <a:t>Cluster IV: Policies</a:t>
              </a:r>
              <a:endParaRPr lang="en-US" altLang="zh-CN" sz="2400" dirty="0" smtClean="0">
                <a:solidFill>
                  <a:srgbClr val="FFC000"/>
                </a:solidFill>
                <a:ea typeface="SimSun" pitchFamily="2" charset="-122"/>
              </a:endParaRPr>
            </a:p>
            <a:p>
              <a:pPr lvl="1">
                <a:lnSpc>
                  <a:spcPct val="80000"/>
                </a:lnSpc>
              </a:pP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assessment of the </a:t>
              </a:r>
              <a:r>
                <a:rPr lang="en-US" altLang="zh-CN" sz="2000" b="1" dirty="0" smtClean="0">
                  <a:solidFill>
                    <a:srgbClr val="FFC000"/>
                  </a:solidFill>
                  <a:ea typeface="SimSun" pitchFamily="2" charset="-122"/>
                </a:rPr>
                <a:t>Policies</a:t>
              </a:r>
              <a:r>
                <a:rPr lang="en-US" altLang="zh-CN" sz="2000" dirty="0" smtClean="0">
                  <a:solidFill>
                    <a:srgbClr val="FFC000"/>
                  </a:solidFill>
                  <a:ea typeface="SimSun" pitchFamily="2" charset="-122"/>
                </a:rPr>
                <a:t> needed to address the Challenges and realize the Systems</a:t>
              </a:r>
            </a:p>
            <a:p>
              <a:pPr lvl="1">
                <a:lnSpc>
                  <a:spcPct val="80000"/>
                </a:lnSpc>
              </a:pPr>
              <a:r>
                <a:rPr lang="en-U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SimSun" pitchFamily="2" charset="-122"/>
                </a:rPr>
                <a:t>ZERO ORDER DRAFT AT </a:t>
              </a:r>
              <a:r>
                <a:rPr lang="en-U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SimSun" pitchFamily="2" charset="-122"/>
                  <a:hlinkClick r:id="rId4"/>
                </a:rPr>
                <a:t>www.globalenergyassessment.org</a:t>
              </a:r>
              <a:r>
                <a:rPr lang="en-US" sz="20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SimSun" pitchFamily="2" charset="-122"/>
                </a:rPr>
                <a:t> </a:t>
              </a:r>
              <a:endPara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endParaRPr>
            </a:p>
          </p:txBody>
        </p:sp>
      </p:grpSp>
      <p:sp>
        <p:nvSpPr>
          <p:cNvPr id="3491844" name="Rectangle 4"/>
          <p:cNvSpPr>
            <a:spLocks noChangeArrowheads="1"/>
          </p:cNvSpPr>
          <p:nvPr/>
        </p:nvSpPr>
        <p:spPr bwMode="auto">
          <a:xfrm>
            <a:off x="428596" y="5715016"/>
            <a:ext cx="7743850" cy="92333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IIASA</a:t>
            </a:r>
          </a:p>
          <a:p>
            <a:r>
              <a:rPr lang="en-US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Institute for Applied Systems Analysis</a:t>
            </a:r>
          </a:p>
          <a:p>
            <a:r>
              <a:rPr lang="en-US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its international </a:t>
            </a:r>
            <a:r>
              <a:rPr lang="en-US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partners</a:t>
            </a:r>
            <a:endParaRPr 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Global Energy Assessment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 Cluster I -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modern forms of energy</a:t>
            </a:r>
          </a:p>
          <a:p>
            <a:r>
              <a:rPr lang="en-US" dirty="0" smtClean="0"/>
              <a:t>Health risks (4-5% of global burden of disease)</a:t>
            </a:r>
          </a:p>
          <a:p>
            <a:r>
              <a:rPr lang="en-US" dirty="0" smtClean="0"/>
              <a:t>Climate Change and the Environment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Should be addressed simultaneously, adequately and timely</a:t>
            </a:r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GEA </a:t>
            </a:r>
            <a:r>
              <a:rPr lang="en-US" dirty="0" smtClean="0"/>
              <a:t>KM5: </a:t>
            </a:r>
            <a:r>
              <a:rPr lang="en-US" dirty="0" smtClean="0"/>
              <a:t>Energy, security and interdependence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00166" y="2143116"/>
          <a:ext cx="6858048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Oil (and gas) </a:t>
            </a:r>
            <a:r>
              <a:rPr lang="en-US" sz="3600" dirty="0" smtClean="0"/>
              <a:t>at </a:t>
            </a:r>
            <a:r>
              <a:rPr lang="en-US" sz="3600" dirty="0" smtClean="0"/>
              <a:t>the </a:t>
            </a:r>
            <a:r>
              <a:rPr lang="en-US" sz="3600" dirty="0" smtClean="0"/>
              <a:t>center of energy security risks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‘Cheap’ (large windfalls for producers and consumers)</a:t>
            </a:r>
          </a:p>
          <a:p>
            <a:pPr lvl="1"/>
            <a:r>
              <a:rPr lang="en-US" dirty="0" smtClean="0"/>
              <a:t>In other words: Lack of substitutes (especially in the transport (and defense!)) sector</a:t>
            </a:r>
          </a:p>
          <a:p>
            <a:r>
              <a:rPr lang="en-US" dirty="0" smtClean="0"/>
              <a:t>Large </a:t>
            </a:r>
            <a:r>
              <a:rPr lang="en-US" dirty="0" smtClean="0"/>
              <a:t>share in energy supply (70-80% globally)</a:t>
            </a:r>
          </a:p>
          <a:p>
            <a:r>
              <a:rPr lang="en-US" dirty="0" smtClean="0"/>
              <a:t>Geographically </a:t>
            </a:r>
            <a:r>
              <a:rPr lang="en-US" dirty="0" smtClean="0"/>
              <a:t>concentrated deposits (away from major consumers)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Risks and energy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714500"/>
          <a:ext cx="8143932" cy="4253529"/>
        </p:xfrm>
        <a:graphic>
          <a:graphicData uri="http://schemas.openxmlformats.org/drawingml/2006/table">
            <a:tbl>
              <a:tblPr/>
              <a:tblGrid>
                <a:gridCol w="1047112"/>
                <a:gridCol w="886393"/>
                <a:gridCol w="897756"/>
                <a:gridCol w="919673"/>
                <a:gridCol w="1032501"/>
                <a:gridCol w="1192408"/>
                <a:gridCol w="1192408"/>
                <a:gridCol w="975681"/>
              </a:tblGrid>
              <a:tr h="255634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12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Oil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Coal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Nuclear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Renewable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Electricity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34">
                <a:tc row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Risk of disruption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Natural/ Technical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H/M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5112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1200" dirty="0" smtClean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Political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766902">
                <a:tc rowSpan="2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Vulnerability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Substitute suppliers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Mostly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Rarely*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Mostly</a:t>
                      </a:r>
                      <a:r>
                        <a:rPr lang="en-US" sz="1200" dirty="0">
                          <a:latin typeface="Arial Narrow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200" dirty="0">
                          <a:latin typeface="Arial Narrow"/>
                          <a:ea typeface="Times New Roman"/>
                          <a:cs typeface="Times New Roman"/>
                        </a:rPr>
                      </a:b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Substitute other sources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Mostly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255634">
                <a:tc row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Associated security risks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Conflict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11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Resource curse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820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Costs of failure</a:t>
                      </a:r>
                      <a:endParaRPr lang="en-US" sz="12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H (large hydro)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>
                          <a:latin typeface="Arial Narrow"/>
                          <a:ea typeface="Times New Roman"/>
                          <a:cs typeface="Times New Roman"/>
                        </a:rPr>
                        <a:t>L (other)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latin typeface="Arial Narrow"/>
                          <a:ea typeface="Times New Roman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energy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oil</a:t>
            </a:r>
          </a:p>
          <a:p>
            <a:r>
              <a:rPr lang="en-US" dirty="0" smtClean="0"/>
              <a:t>More diverse</a:t>
            </a:r>
          </a:p>
          <a:p>
            <a:r>
              <a:rPr lang="en-US" dirty="0" smtClean="0"/>
              <a:t>More complex</a:t>
            </a:r>
          </a:p>
          <a:p>
            <a:r>
              <a:rPr lang="en-US" dirty="0" smtClean="0"/>
              <a:t>In part, more distributed</a:t>
            </a:r>
          </a:p>
          <a:p>
            <a:r>
              <a:rPr lang="en-US" dirty="0" smtClean="0"/>
              <a:t>More ‘electrified’</a:t>
            </a:r>
          </a:p>
          <a:p>
            <a:r>
              <a:rPr lang="en-US" dirty="0" smtClean="0"/>
              <a:t>Are they more </a:t>
            </a:r>
            <a:r>
              <a:rPr lang="en-US" u="sng" dirty="0" smtClean="0"/>
              <a:t>secure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Swedish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Phasing out nuclear</a:t>
            </a:r>
          </a:p>
          <a:p>
            <a:r>
              <a:rPr lang="en-US" dirty="0" smtClean="0"/>
              <a:t>Oil-free by 2010 (check)</a:t>
            </a:r>
          </a:p>
          <a:p>
            <a:r>
              <a:rPr lang="en-US" dirty="0" smtClean="0"/>
              <a:t>Climate adaptation report/program</a:t>
            </a:r>
          </a:p>
          <a:p>
            <a:r>
              <a:rPr lang="en-US" dirty="0" smtClean="0"/>
              <a:t>Importance of electricity</a:t>
            </a:r>
          </a:p>
          <a:p>
            <a:r>
              <a:rPr lang="en-US" dirty="0" smtClean="0"/>
              <a:t>CHP, </a:t>
            </a:r>
            <a:r>
              <a:rPr lang="en-US" dirty="0" err="1" smtClean="0"/>
              <a:t>biofuels</a:t>
            </a:r>
            <a:endParaRPr lang="en-US" dirty="0"/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1_CEU_template">
  <a:themeElements>
    <a:clrScheme name="1_CEU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EU_templat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U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U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U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U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U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U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U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U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U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U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U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U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Tallberg CEU</Template>
  <TotalTime>603</TotalTime>
  <Words>517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1_CEU_template</vt:lpstr>
      <vt:lpstr>Energy and Security in Sweden and the Baltics</vt:lpstr>
      <vt:lpstr>Brief introduction</vt:lpstr>
      <vt:lpstr>Global Energy Assessment</vt:lpstr>
      <vt:lpstr>GEA Cluster I - Challenges</vt:lpstr>
      <vt:lpstr>GEA KM5: Energy, security and interdependence</vt:lpstr>
      <vt:lpstr>Oil (and gas) at the center of energy security risks</vt:lpstr>
      <vt:lpstr>Risks and energy systems</vt:lpstr>
      <vt:lpstr>Future energy systems</vt:lpstr>
      <vt:lpstr>Swedish perspective</vt:lpstr>
      <vt:lpstr>Questions for debate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Security, environment, energy</dc:title>
  <dc:creator>Aleh Cherp</dc:creator>
  <cp:lastModifiedBy>Aleh Cherp</cp:lastModifiedBy>
  <cp:revision>8</cp:revision>
  <dcterms:created xsi:type="dcterms:W3CDTF">2008-10-29T10:53:03Z</dcterms:created>
  <dcterms:modified xsi:type="dcterms:W3CDTF">2008-11-12T07:46:48Z</dcterms:modified>
</cp:coreProperties>
</file>