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8" r:id="rId1"/>
  </p:sldMasterIdLst>
  <p:notesMasterIdLst>
    <p:notesMasterId r:id="rId19"/>
  </p:notesMasterIdLst>
  <p:sldIdLst>
    <p:sldId id="284" r:id="rId2"/>
    <p:sldId id="261" r:id="rId3"/>
    <p:sldId id="285" r:id="rId4"/>
    <p:sldId id="286" r:id="rId5"/>
    <p:sldId id="289" r:id="rId6"/>
    <p:sldId id="290" r:id="rId7"/>
    <p:sldId id="287" r:id="rId8"/>
    <p:sldId id="288" r:id="rId9"/>
    <p:sldId id="291" r:id="rId10"/>
    <p:sldId id="259" r:id="rId11"/>
    <p:sldId id="292" r:id="rId12"/>
    <p:sldId id="260" r:id="rId13"/>
    <p:sldId id="273" r:id="rId14"/>
    <p:sldId id="274" r:id="rId15"/>
    <p:sldId id="293" r:id="rId16"/>
    <p:sldId id="263" r:id="rId17"/>
    <p:sldId id="270" r:id="rId18"/>
  </p:sldIdLst>
  <p:sldSz cx="9144000" cy="6858000" type="screen4x3"/>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224" autoAdjust="0"/>
  </p:normalViewPr>
  <p:slideViewPr>
    <p:cSldViewPr>
      <p:cViewPr>
        <p:scale>
          <a:sx n="70" d="100"/>
          <a:sy n="70" d="100"/>
        </p:scale>
        <p:origin x="-1290"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E29D9D0-F262-415E-A975-A8CBDABC57C6}" type="datetimeFigureOut">
              <a:rPr lang="sv-SE" smtClean="0"/>
              <a:t>2013-09-06</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B3555E5-E61E-4872-B6AA-1F84BB42A774}" type="slidenum">
              <a:rPr lang="sv-SE" smtClean="0"/>
              <a:t>‹#›</a:t>
            </a:fld>
            <a:endParaRPr lang="sv-SE"/>
          </a:p>
        </p:txBody>
      </p:sp>
    </p:spTree>
    <p:extLst>
      <p:ext uri="{BB962C8B-B14F-4D97-AF65-F5344CB8AC3E}">
        <p14:creationId xmlns:p14="http://schemas.microsoft.com/office/powerpoint/2010/main" val="2519069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B3555E5-E61E-4872-B6AA-1F84BB42A774}" type="slidenum">
              <a:rPr lang="sv-SE" smtClean="0"/>
              <a:t>9</a:t>
            </a:fld>
            <a:endParaRPr lang="sv-SE"/>
          </a:p>
        </p:txBody>
      </p:sp>
    </p:spTree>
    <p:extLst>
      <p:ext uri="{BB962C8B-B14F-4D97-AF65-F5344CB8AC3E}">
        <p14:creationId xmlns:p14="http://schemas.microsoft.com/office/powerpoint/2010/main" val="960886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B3555E5-E61E-4872-B6AA-1F84BB42A774}" type="slidenum">
              <a:rPr lang="sv-SE" smtClean="0"/>
              <a:t>16</a:t>
            </a:fld>
            <a:endParaRPr lang="sv-SE"/>
          </a:p>
        </p:txBody>
      </p:sp>
    </p:spTree>
    <p:extLst>
      <p:ext uri="{BB962C8B-B14F-4D97-AF65-F5344CB8AC3E}">
        <p14:creationId xmlns:p14="http://schemas.microsoft.com/office/powerpoint/2010/main" val="3253349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30" name="Date Placeholder 29"/>
          <p:cNvSpPr>
            <a:spLocks noGrp="1"/>
          </p:cNvSpPr>
          <p:nvPr>
            <p:ph type="dt" sz="half" idx="10"/>
          </p:nvPr>
        </p:nvSpPr>
        <p:spPr/>
        <p:txBody>
          <a:bodyPr/>
          <a:lstStyle/>
          <a:p>
            <a:fld id="{D8999DFA-34FE-44AF-ABD4-0C4CB026D4C3}" type="datetimeFigureOut">
              <a:rPr lang="sv-SE" smtClean="0"/>
              <a:t>2013-09-06</a:t>
            </a:fld>
            <a:endParaRPr lang="sv-SE"/>
          </a:p>
        </p:txBody>
      </p:sp>
      <p:sp>
        <p:nvSpPr>
          <p:cNvPr id="19" name="Footer Placeholder 18"/>
          <p:cNvSpPr>
            <a:spLocks noGrp="1"/>
          </p:cNvSpPr>
          <p:nvPr>
            <p:ph type="ftr" sz="quarter" idx="11"/>
          </p:nvPr>
        </p:nvSpPr>
        <p:spPr/>
        <p:txBody>
          <a:bodyPr/>
          <a:lstStyle/>
          <a:p>
            <a:endParaRPr lang="sv-SE"/>
          </a:p>
        </p:txBody>
      </p:sp>
      <p:sp>
        <p:nvSpPr>
          <p:cNvPr id="27" name="Slide Number Placeholder 26"/>
          <p:cNvSpPr>
            <a:spLocks noGrp="1"/>
          </p:cNvSpPr>
          <p:nvPr>
            <p:ph type="sldNum" sz="quarter" idx="12"/>
          </p:nvPr>
        </p:nvSpPr>
        <p:spPr/>
        <p:txBody>
          <a:bodyPr/>
          <a:lstStyle/>
          <a:p>
            <a:fld id="{80233D26-E502-4AEA-BA93-E6727BB1ACCB}" type="slidenum">
              <a:rPr lang="sv-SE" smtClean="0"/>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v-SE" smtClean="0"/>
              <a:t>Klicka här för att ändra format</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D8999DFA-34FE-44AF-ABD4-0C4CB026D4C3}" type="datetimeFigureOut">
              <a:rPr lang="sv-SE" smtClean="0"/>
              <a:t>2013-09-06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sv-SE" smtClean="0"/>
              <a:t>Klicka här för att ändra format</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D8999DFA-34FE-44AF-ABD4-0C4CB026D4C3}" type="datetimeFigureOut">
              <a:rPr lang="sv-SE" smtClean="0"/>
              <a:t>2013-09-06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v-SE" smtClean="0"/>
              <a:t>Klicka här för att ändra format</a:t>
            </a:r>
            <a:endParaRPr kumimoji="0" lang="en-US"/>
          </a:p>
        </p:txBody>
      </p:sp>
      <p:sp>
        <p:nvSpPr>
          <p:cNvPr id="3" name="Content Placeholder 2"/>
          <p:cNvSpPr>
            <a:spLocks noGrp="1"/>
          </p:cNvSpPr>
          <p:nvPr>
            <p:ph idx="1"/>
          </p:nvPr>
        </p:nvSpPr>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D8999DFA-34FE-44AF-ABD4-0C4CB026D4C3}" type="datetimeFigureOut">
              <a:rPr lang="sv-SE" smtClean="0"/>
              <a:t>2013-09-06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Date Placeholder 3"/>
          <p:cNvSpPr>
            <a:spLocks noGrp="1"/>
          </p:cNvSpPr>
          <p:nvPr>
            <p:ph type="dt" sz="half" idx="10"/>
          </p:nvPr>
        </p:nvSpPr>
        <p:spPr/>
        <p:txBody>
          <a:bodyPr/>
          <a:lstStyle/>
          <a:p>
            <a:fld id="{D8999DFA-34FE-44AF-ABD4-0C4CB026D4C3}" type="datetimeFigureOut">
              <a:rPr lang="sv-SE" smtClean="0"/>
              <a:t>2013-09-06</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233D26-E502-4AEA-BA93-E6727BB1ACCB}" type="slidenum">
              <a:rPr lang="sv-SE" smtClean="0"/>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sv-SE" smtClean="0"/>
              <a:t>Klicka här för att ändra format</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Date Placeholder 4"/>
          <p:cNvSpPr>
            <a:spLocks noGrp="1"/>
          </p:cNvSpPr>
          <p:nvPr>
            <p:ph type="dt" sz="half" idx="10"/>
          </p:nvPr>
        </p:nvSpPr>
        <p:spPr/>
        <p:txBody>
          <a:bodyPr/>
          <a:lstStyle/>
          <a:p>
            <a:fld id="{D8999DFA-34FE-44AF-ABD4-0C4CB026D4C3}" type="datetimeFigureOut">
              <a:rPr lang="sv-SE" smtClean="0"/>
              <a:t>2013-09-06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sv-SE" smtClean="0"/>
              <a:t>Klicka här för att ändra format</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Date Placeholder 6"/>
          <p:cNvSpPr>
            <a:spLocks noGrp="1"/>
          </p:cNvSpPr>
          <p:nvPr>
            <p:ph type="dt" sz="half" idx="10"/>
          </p:nvPr>
        </p:nvSpPr>
        <p:spPr/>
        <p:txBody>
          <a:bodyPr/>
          <a:lstStyle/>
          <a:p>
            <a:fld id="{D8999DFA-34FE-44AF-ABD4-0C4CB026D4C3}" type="datetimeFigureOut">
              <a:rPr lang="sv-SE" smtClean="0"/>
              <a:t>2013-09-06</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Date Placeholder 2"/>
          <p:cNvSpPr>
            <a:spLocks noGrp="1"/>
          </p:cNvSpPr>
          <p:nvPr>
            <p:ph type="dt" sz="half" idx="10"/>
          </p:nvPr>
        </p:nvSpPr>
        <p:spPr/>
        <p:txBody>
          <a:bodyPr/>
          <a:lstStyle/>
          <a:p>
            <a:fld id="{D8999DFA-34FE-44AF-ABD4-0C4CB026D4C3}" type="datetimeFigureOut">
              <a:rPr lang="sv-SE" smtClean="0"/>
              <a:t>2013-09-06</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999DFA-34FE-44AF-ABD4-0C4CB026D4C3}" type="datetimeFigureOut">
              <a:rPr lang="sv-SE" smtClean="0"/>
              <a:t>2013-09-06</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v-SE" smtClean="0"/>
              <a:t>Klicka här för att ändra format på bakgrundstexten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Date Placeholder 4"/>
          <p:cNvSpPr>
            <a:spLocks noGrp="1"/>
          </p:cNvSpPr>
          <p:nvPr>
            <p:ph type="dt" sz="half" idx="10"/>
          </p:nvPr>
        </p:nvSpPr>
        <p:spPr/>
        <p:txBody>
          <a:bodyPr/>
          <a:lstStyle/>
          <a:p>
            <a:fld id="{D8999DFA-34FE-44AF-ABD4-0C4CB026D4C3}" type="datetimeFigureOut">
              <a:rPr lang="sv-SE" smtClean="0"/>
              <a:t>2013-09-06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0233D26-E502-4AEA-BA93-E6727BB1ACCB}"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v-SE" smtClean="0"/>
              <a:t>Klicka här för att ändra format</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Date Placeholder 4"/>
          <p:cNvSpPr>
            <a:spLocks noGrp="1"/>
          </p:cNvSpPr>
          <p:nvPr>
            <p:ph type="dt" sz="half" idx="10"/>
          </p:nvPr>
        </p:nvSpPr>
        <p:spPr/>
        <p:txBody>
          <a:bodyPr/>
          <a:lstStyle/>
          <a:p>
            <a:fld id="{D8999DFA-34FE-44AF-ABD4-0C4CB026D4C3}" type="datetimeFigureOut">
              <a:rPr lang="sv-SE" smtClean="0"/>
              <a:t>2013-09-06</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a:xfrm>
            <a:off x="8077200" y="6356350"/>
            <a:ext cx="609600" cy="365125"/>
          </a:xfrm>
        </p:spPr>
        <p:txBody>
          <a:bodyPr/>
          <a:lstStyle/>
          <a:p>
            <a:fld id="{80233D26-E502-4AEA-BA93-E6727BB1ACCB}" type="slidenum">
              <a:rPr lang="sv-SE" smtClean="0"/>
              <a:t>‹#›</a:t>
            </a:fld>
            <a:endParaRPr lang="sv-S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v-SE" smtClean="0"/>
              <a:t>Klicka på ikonen för att lägga till en bild</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v-SE" smtClean="0"/>
              <a:t>Klicka här för att ändra format</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8999DFA-34FE-44AF-ABD4-0C4CB026D4C3}" type="datetimeFigureOut">
              <a:rPr lang="sv-SE" smtClean="0"/>
              <a:t>2013-09-06</a:t>
            </a:fld>
            <a:endParaRPr lang="sv-S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v-S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0233D26-E502-4AEA-BA93-E6727BB1ACCB}" type="slidenum">
              <a:rPr lang="sv-SE" smtClean="0"/>
              <a:t>‹#›</a:t>
            </a:fld>
            <a:endParaRPr lang="sv-S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189" r:id="rId1"/>
    <p:sldLayoutId id="2147484190" r:id="rId2"/>
    <p:sldLayoutId id="2147484191" r:id="rId3"/>
    <p:sldLayoutId id="2147484192" r:id="rId4"/>
    <p:sldLayoutId id="2147484193" r:id="rId5"/>
    <p:sldLayoutId id="2147484194" r:id="rId6"/>
    <p:sldLayoutId id="2147484195" r:id="rId7"/>
    <p:sldLayoutId id="2147484196" r:id="rId8"/>
    <p:sldLayoutId id="2147484197" r:id="rId9"/>
    <p:sldLayoutId id="2147484198" r:id="rId10"/>
    <p:sldLayoutId id="214748419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ubrik 1"/>
          <p:cNvSpPr txBox="1">
            <a:spLocks/>
          </p:cNvSpPr>
          <p:nvPr/>
        </p:nvSpPr>
        <p:spPr>
          <a:xfrm>
            <a:off x="539552" y="1340768"/>
            <a:ext cx="8064896" cy="1470025"/>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pPr algn="ctr"/>
            <a:r>
              <a:rPr lang="sv-SE" sz="3200" b="1" dirty="0" smtClean="0">
                <a:latin typeface="Constantia" pitchFamily="18" charset="0"/>
                <a:ea typeface="Microsoft Yi Baiti" pitchFamily="66" charset="0"/>
                <a:cs typeface="Times New Roman" pitchFamily="18" charset="0"/>
              </a:rPr>
              <a:t>Humanism and Normativism</a:t>
            </a:r>
          </a:p>
          <a:p>
            <a:pPr algn="ctr"/>
            <a:r>
              <a:rPr lang="sv-SE" sz="2600" b="1" dirty="0" err="1" smtClean="0">
                <a:latin typeface="Constantia" pitchFamily="18" charset="0"/>
                <a:ea typeface="Microsoft Yi Baiti" pitchFamily="66" charset="0"/>
                <a:cs typeface="Times New Roman" pitchFamily="18" charset="0"/>
              </a:rPr>
              <a:t>Two</a:t>
            </a:r>
            <a:r>
              <a:rPr lang="sv-SE" sz="2600" b="1" dirty="0" smtClean="0">
                <a:latin typeface="Constantia" pitchFamily="18" charset="0"/>
                <a:ea typeface="Microsoft Yi Baiti" pitchFamily="66" charset="0"/>
                <a:cs typeface="Times New Roman" pitchFamily="18" charset="0"/>
              </a:rPr>
              <a:t> Fundamental </a:t>
            </a:r>
            <a:r>
              <a:rPr lang="sv-SE" sz="2600" b="1" dirty="0" err="1" smtClean="0">
                <a:latin typeface="Constantia" pitchFamily="18" charset="0"/>
                <a:ea typeface="Microsoft Yi Baiti" pitchFamily="66" charset="0"/>
                <a:cs typeface="Times New Roman" pitchFamily="18" charset="0"/>
              </a:rPr>
              <a:t>Aspects</a:t>
            </a:r>
            <a:r>
              <a:rPr lang="sv-SE" sz="2600" b="1" dirty="0" smtClean="0">
                <a:latin typeface="Constantia" pitchFamily="18" charset="0"/>
                <a:ea typeface="Microsoft Yi Baiti" pitchFamily="66" charset="0"/>
                <a:cs typeface="Times New Roman" pitchFamily="18" charset="0"/>
              </a:rPr>
              <a:t> </a:t>
            </a:r>
            <a:r>
              <a:rPr lang="sv-SE" sz="2600" b="1" dirty="0" err="1" smtClean="0">
                <a:latin typeface="Constantia" pitchFamily="18" charset="0"/>
                <a:ea typeface="Microsoft Yi Baiti" pitchFamily="66" charset="0"/>
                <a:cs typeface="Times New Roman" pitchFamily="18" charset="0"/>
              </a:rPr>
              <a:t>of</a:t>
            </a:r>
            <a:r>
              <a:rPr lang="sv-SE" sz="2600" b="1" dirty="0" smtClean="0">
                <a:latin typeface="Constantia" pitchFamily="18" charset="0"/>
                <a:ea typeface="Microsoft Yi Baiti" pitchFamily="66" charset="0"/>
                <a:cs typeface="Times New Roman" pitchFamily="18" charset="0"/>
              </a:rPr>
              <a:t> the Personal Worldview </a:t>
            </a:r>
            <a:endParaRPr lang="sv-SE" sz="2600" b="1" dirty="0">
              <a:latin typeface="Constantia" pitchFamily="18" charset="0"/>
              <a:ea typeface="Microsoft Yi Baiti" pitchFamily="66" charset="0"/>
              <a:cs typeface="Times New Roman" pitchFamily="18" charset="0"/>
            </a:endParaRPr>
          </a:p>
        </p:txBody>
      </p:sp>
      <p:sp>
        <p:nvSpPr>
          <p:cNvPr id="31" name="Underrubrik 2"/>
          <p:cNvSpPr txBox="1">
            <a:spLocks/>
          </p:cNvSpPr>
          <p:nvPr/>
        </p:nvSpPr>
        <p:spPr>
          <a:xfrm>
            <a:off x="1371600" y="3434457"/>
            <a:ext cx="6400800" cy="124854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a:buNone/>
            </a:pPr>
            <a:r>
              <a:rPr lang="sv-SE" sz="2800" dirty="0" smtClean="0">
                <a:latin typeface="Constantia" pitchFamily="18" charset="0"/>
              </a:rPr>
              <a:t>Artur Nilsson</a:t>
            </a:r>
          </a:p>
          <a:p>
            <a:pPr marL="0" indent="0" algn="ctr">
              <a:buNone/>
            </a:pPr>
            <a:r>
              <a:rPr lang="sv-SE" sz="2400" dirty="0" smtClean="0">
                <a:latin typeface="Constantia" pitchFamily="18" charset="0"/>
              </a:rPr>
              <a:t>Lund University, Sweden</a:t>
            </a:r>
          </a:p>
        </p:txBody>
      </p:sp>
      <p:sp>
        <p:nvSpPr>
          <p:cNvPr id="32" name="Underrubrik 2"/>
          <p:cNvSpPr txBox="1">
            <a:spLocks/>
          </p:cNvSpPr>
          <p:nvPr/>
        </p:nvSpPr>
        <p:spPr>
          <a:xfrm>
            <a:off x="789384" y="5276800"/>
            <a:ext cx="72390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sv-SE" sz="2000" dirty="0">
                <a:latin typeface="Constantia" pitchFamily="18" charset="0"/>
              </a:rPr>
              <a:t>The 13th </a:t>
            </a:r>
            <a:r>
              <a:rPr lang="sv-SE" sz="2000" dirty="0" err="1">
                <a:latin typeface="Constantia" pitchFamily="18" charset="0"/>
              </a:rPr>
              <a:t>European</a:t>
            </a:r>
            <a:r>
              <a:rPr lang="sv-SE" sz="2000" dirty="0">
                <a:latin typeface="Constantia" pitchFamily="18" charset="0"/>
              </a:rPr>
              <a:t> Congress </a:t>
            </a:r>
            <a:r>
              <a:rPr lang="sv-SE" sz="2000" dirty="0" err="1">
                <a:latin typeface="Constantia" pitchFamily="18" charset="0"/>
              </a:rPr>
              <a:t>of</a:t>
            </a:r>
            <a:r>
              <a:rPr lang="sv-SE" sz="2000" dirty="0">
                <a:latin typeface="Constantia" pitchFamily="18" charset="0"/>
              </a:rPr>
              <a:t> </a:t>
            </a:r>
            <a:r>
              <a:rPr lang="sv-SE" sz="2000" dirty="0" err="1">
                <a:latin typeface="Constantia" pitchFamily="18" charset="0"/>
              </a:rPr>
              <a:t>Psychology</a:t>
            </a:r>
            <a:r>
              <a:rPr lang="sv-SE" sz="2000" dirty="0">
                <a:latin typeface="Constantia" pitchFamily="18" charset="0"/>
              </a:rPr>
              <a:t>, </a:t>
            </a:r>
            <a:r>
              <a:rPr lang="sv-SE" sz="2000" dirty="0" err="1">
                <a:latin typeface="Constantia" pitchFamily="18" charset="0"/>
              </a:rPr>
              <a:t>July</a:t>
            </a:r>
            <a:r>
              <a:rPr lang="sv-SE" sz="2000" dirty="0">
                <a:latin typeface="Constantia" pitchFamily="18" charset="0"/>
              </a:rPr>
              <a:t> </a:t>
            </a:r>
            <a:r>
              <a:rPr lang="sv-SE" sz="2000" dirty="0" smtClean="0">
                <a:latin typeface="Constantia" pitchFamily="18" charset="0"/>
              </a:rPr>
              <a:t>12th</a:t>
            </a:r>
            <a:r>
              <a:rPr lang="sv-SE" sz="2000" dirty="0">
                <a:latin typeface="Constantia" pitchFamily="18" charset="0"/>
              </a:rPr>
              <a:t>, 2013, Stockholm, Sweden</a:t>
            </a:r>
          </a:p>
        </p:txBody>
      </p:sp>
    </p:spTree>
    <p:extLst>
      <p:ext uri="{BB962C8B-B14F-4D97-AF65-F5344CB8AC3E}">
        <p14:creationId xmlns:p14="http://schemas.microsoft.com/office/powerpoint/2010/main" val="22960060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 7"/>
          <p:cNvGraphicFramePr>
            <a:graphicFrameLocks noGrp="1"/>
          </p:cNvGraphicFramePr>
          <p:nvPr>
            <p:extLst>
              <p:ext uri="{D42A27DB-BD31-4B8C-83A1-F6EECF244321}">
                <p14:modId xmlns:p14="http://schemas.microsoft.com/office/powerpoint/2010/main" val="4026736058"/>
              </p:ext>
            </p:extLst>
          </p:nvPr>
        </p:nvGraphicFramePr>
        <p:xfrm>
          <a:off x="539552" y="1772816"/>
          <a:ext cx="8075240" cy="4161656"/>
        </p:xfrm>
        <a:graphic>
          <a:graphicData uri="http://schemas.openxmlformats.org/drawingml/2006/table">
            <a:tbl>
              <a:tblPr firstRow="1" bandRow="1">
                <a:tableStyleId>{5C22544A-7EE6-4342-B048-85BDC9FD1C3A}</a:tableStyleId>
              </a:tblPr>
              <a:tblGrid>
                <a:gridCol w="3178696"/>
                <a:gridCol w="1440160"/>
                <a:gridCol w="1728192"/>
                <a:gridCol w="1728192"/>
              </a:tblGrid>
              <a:tr h="504056">
                <a:tc>
                  <a:txBody>
                    <a:bodyPr/>
                    <a:lstStyle/>
                    <a:p>
                      <a:endParaRPr lang="sv-SE" dirty="0">
                        <a:solidFill>
                          <a:schemeClr val="tx1"/>
                        </a:solidFill>
                      </a:endParaRPr>
                    </a:p>
                  </a:txBody>
                  <a:tcPr>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effectLst/>
                          <a:latin typeface="+mn-lt"/>
                          <a:ea typeface="Calibri"/>
                          <a:cs typeface="Times New Roman"/>
                        </a:rPr>
                        <a:t>Sample</a:t>
                      </a:r>
                      <a:endParaRPr lang="sv-SE" sz="2000" b="0" dirty="0">
                        <a:solidFill>
                          <a:schemeClr val="tx1"/>
                        </a:solidFill>
                        <a:effectLst/>
                        <a:latin typeface="+mn-lt"/>
                        <a:ea typeface="Calibri"/>
                        <a:cs typeface="Times New Roman"/>
                      </a:endParaRPr>
                    </a:p>
                  </a:txBody>
                  <a:tcPr marL="68580" marR="68580" marT="0" marB="0">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latin typeface="+mn-lt"/>
                        </a:rPr>
                        <a:t>Humanism</a:t>
                      </a:r>
                      <a:endParaRPr lang="sv-SE" sz="2000" b="0" dirty="0">
                        <a:effectLst/>
                        <a:latin typeface="+mn-lt"/>
                        <a:ea typeface="Calibri"/>
                        <a:cs typeface="Times New Roman"/>
                      </a:endParaRPr>
                    </a:p>
                  </a:txBody>
                  <a:tcPr marL="68580" marR="68580" marT="0" marB="0">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rPr>
                        <a:t>Normativism</a:t>
                      </a:r>
                      <a:endParaRPr lang="sv-SE" sz="2000" b="0" dirty="0">
                        <a:effectLst/>
                        <a:latin typeface="+mn-lt"/>
                        <a:ea typeface="Calibri"/>
                        <a:cs typeface="Times New Roman"/>
                      </a:endParaRPr>
                    </a:p>
                  </a:txBody>
                  <a:tcPr marL="68580" marR="68580" marT="0" marB="0">
                    <a:solidFill>
                      <a:schemeClr val="accent1">
                        <a:lumMod val="40000"/>
                        <a:lumOff val="60000"/>
                      </a:schemeClr>
                    </a:solidFill>
                  </a:tcPr>
                </a:tc>
              </a:tr>
              <a:tr h="358839">
                <a:tc>
                  <a:txBody>
                    <a:bodyPr/>
                    <a:lstStyle/>
                    <a:p>
                      <a:pPr marL="0" indent="0">
                        <a:buFont typeface="Arial" pitchFamily="34" charset="0"/>
                        <a:buNone/>
                      </a:pPr>
                      <a:r>
                        <a:rPr lang="sv-SE" b="0" dirty="0" smtClean="0"/>
                        <a:t>Mechanism</a:t>
                      </a:r>
                      <a:endParaRPr lang="sv-SE" b="0" dirty="0"/>
                    </a:p>
                  </a:txBody>
                  <a:tcPr/>
                </a:tc>
                <a:tc>
                  <a:txBody>
                    <a:bodyPr/>
                    <a:lstStyle/>
                    <a:p>
                      <a:pPr algn="ctr"/>
                      <a:r>
                        <a:rPr lang="sv-SE" sz="1600" dirty="0" smtClean="0"/>
                        <a:t>147 (mixed)</a:t>
                      </a:r>
                      <a:endParaRPr lang="sv-SE" sz="1600" dirty="0"/>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-.10</a:t>
                      </a:r>
                      <a:endParaRPr lang="sv-SE" sz="1600" dirty="0">
                        <a:effectLst/>
                        <a:latin typeface="+mn-lt"/>
                        <a:ea typeface="Calibri"/>
                        <a:cs typeface="Times New Roman"/>
                      </a:endParaRPr>
                    </a:p>
                  </a:txBody>
                  <a:tcPr marL="68580" marR="68580" marT="0" marB="0"/>
                </a:tc>
                <a:tc>
                  <a:txBody>
                    <a:bodyPr/>
                    <a:lstStyle/>
                    <a:p>
                      <a:pPr algn="ctr"/>
                      <a:r>
                        <a:rPr lang="sv-SE" sz="1600" dirty="0" smtClean="0"/>
                        <a:t>.33***</a:t>
                      </a:r>
                      <a:endParaRPr lang="sv-SE" sz="1600" dirty="0"/>
                    </a:p>
                  </a:txBody>
                  <a:tcPr marL="68580" marR="68580" marT="0" marB="0"/>
                </a:tc>
              </a:tr>
              <a:tr h="0">
                <a:tc>
                  <a:txBody>
                    <a:bodyPr/>
                    <a:lstStyle/>
                    <a:p>
                      <a:pPr marL="0" indent="0">
                        <a:buFont typeface="Arial" pitchFamily="34" charset="0"/>
                        <a:buNone/>
                      </a:pPr>
                      <a:r>
                        <a:rPr lang="sv-SE" b="0" dirty="0" smtClean="0"/>
                        <a:t>Positivism</a:t>
                      </a:r>
                      <a:endParaRPr lang="sv-SE" b="0" dirty="0"/>
                    </a:p>
                  </a:txBody>
                  <a:tcPr/>
                </a:tc>
                <a:tc>
                  <a:txBody>
                    <a:bodyPr/>
                    <a:lstStyle/>
                    <a:p>
                      <a:pPr algn="ctr"/>
                      <a:r>
                        <a:rPr lang="sv-SE" sz="1600" dirty="0" smtClean="0"/>
                        <a:t>147 (mixed)</a:t>
                      </a:r>
                      <a:endParaRPr lang="sv-SE" sz="1600" dirty="0"/>
                    </a:p>
                  </a:txBody>
                  <a:tcPr marL="68580" marR="68580" marT="0" marB="0"/>
                </a:tc>
                <a:tc>
                  <a:txBody>
                    <a:bodyPr/>
                    <a:lstStyle/>
                    <a:p>
                      <a:pPr algn="ctr"/>
                      <a:r>
                        <a:rPr lang="sv-SE" sz="1600" dirty="0" smtClean="0"/>
                        <a:t>.03</a:t>
                      </a:r>
                      <a:endParaRPr lang="sv-SE" sz="1600" dirty="0"/>
                    </a:p>
                  </a:txBody>
                  <a:tcPr marL="68580" marR="68580" marT="0" marB="0"/>
                </a:tc>
                <a:tc>
                  <a:txBody>
                    <a:bodyPr/>
                    <a:lstStyle/>
                    <a:p>
                      <a:pPr algn="ctr"/>
                      <a:r>
                        <a:rPr lang="sv-SE" sz="1600" dirty="0" smtClean="0"/>
                        <a:t>.54***</a:t>
                      </a:r>
                      <a:endParaRPr lang="sv-SE" sz="1600" dirty="0"/>
                    </a:p>
                  </a:txBody>
                  <a:tcPr marL="68580" marR="68580" marT="0" marB="0"/>
                </a:tc>
              </a:tr>
              <a:tr h="329184">
                <a:tc>
                  <a:txBody>
                    <a:bodyPr/>
                    <a:lstStyle/>
                    <a:p>
                      <a:pPr marL="0" indent="0">
                        <a:buFont typeface="Arial" pitchFamily="34" charset="0"/>
                        <a:buNone/>
                      </a:pPr>
                      <a:r>
                        <a:rPr lang="sv-SE" b="0" dirty="0" smtClean="0"/>
                        <a:t>Essentialism</a:t>
                      </a:r>
                      <a:endParaRPr lang="sv-SE" b="0"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87 (SWE)</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-.13</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.56***</a:t>
                      </a:r>
                      <a:endParaRPr lang="sv-SE" sz="1600" dirty="0">
                        <a:effectLst/>
                        <a:latin typeface="+mn-lt"/>
                        <a:ea typeface="Calibri"/>
                        <a:cs typeface="Times New Roman"/>
                      </a:endParaRPr>
                    </a:p>
                  </a:txBody>
                  <a:tcPr marL="68580" marR="68580" marT="0" marB="0"/>
                </a:tc>
              </a:tr>
              <a:tr h="292608">
                <a:tc>
                  <a:txBody>
                    <a:bodyPr/>
                    <a:lstStyle/>
                    <a:p>
                      <a:pPr marL="0" indent="0">
                        <a:buFont typeface="Arial" pitchFamily="34" charset="0"/>
                        <a:buNone/>
                      </a:pPr>
                      <a:endParaRPr lang="sv-SE" b="0" dirty="0"/>
                    </a:p>
                  </a:txBody>
                  <a:tcPr/>
                </a:tc>
                <a:tc>
                  <a:txBody>
                    <a:bodyPr/>
                    <a:lstStyle/>
                    <a:p>
                      <a:pPr algn="ctr"/>
                      <a:r>
                        <a:rPr lang="sv-SE" sz="1600" dirty="0" smtClean="0"/>
                        <a:t>414 (USA)</a:t>
                      </a:r>
                      <a:endParaRPr lang="sv-SE" sz="1600" dirty="0"/>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-.06</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.19***</a:t>
                      </a:r>
                      <a:endParaRPr lang="sv-SE" sz="1600" dirty="0">
                        <a:effectLst/>
                        <a:latin typeface="+mn-lt"/>
                        <a:ea typeface="Calibri"/>
                        <a:cs typeface="Times New Roman"/>
                      </a:endParaRPr>
                    </a:p>
                  </a:txBody>
                  <a:tcPr marL="68580" marR="68580" marT="0" marB="0"/>
                </a:tc>
              </a:tr>
              <a:tr h="256032">
                <a:tc>
                  <a:txBody>
                    <a:bodyPr/>
                    <a:lstStyle/>
                    <a:p>
                      <a:pPr marL="0" indent="0">
                        <a:buFont typeface="Arial" pitchFamily="34" charset="0"/>
                        <a:buNone/>
                      </a:pPr>
                      <a:r>
                        <a:rPr lang="sv-SE" b="0" dirty="0" err="1" smtClean="0"/>
                        <a:t>Static</a:t>
                      </a:r>
                      <a:r>
                        <a:rPr lang="sv-SE" b="0" baseline="0" dirty="0" smtClean="0"/>
                        <a:t> </a:t>
                      </a:r>
                      <a:r>
                        <a:rPr lang="sv-SE" b="0" dirty="0" err="1" smtClean="0"/>
                        <a:t>world-beliefs</a:t>
                      </a:r>
                      <a:endParaRPr lang="sv-SE" b="0" dirty="0"/>
                    </a:p>
                  </a:txBody>
                  <a:tcPr/>
                </a:tc>
                <a:tc>
                  <a:txBody>
                    <a:bodyPr/>
                    <a:lstStyle/>
                    <a:p>
                      <a:pPr algn="ctr"/>
                      <a:r>
                        <a:rPr lang="sv-SE" sz="1600" dirty="0" smtClean="0"/>
                        <a:t>87 (SWE)</a:t>
                      </a:r>
                      <a:endParaRPr lang="sv-SE" sz="1600" dirty="0"/>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.08</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.45***</a:t>
                      </a:r>
                      <a:endParaRPr lang="sv-SE" sz="1600" dirty="0">
                        <a:effectLst/>
                        <a:latin typeface="+mn-lt"/>
                        <a:ea typeface="Calibri"/>
                        <a:cs typeface="Times New Roman"/>
                      </a:endParaRPr>
                    </a:p>
                  </a:txBody>
                  <a:tcPr marL="68580" marR="68580" marT="0" marB="0"/>
                </a:tc>
              </a:tr>
              <a:tr h="219456">
                <a:tc>
                  <a:txBody>
                    <a:bodyPr/>
                    <a:lstStyle/>
                    <a:p>
                      <a:pPr marL="0" indent="0">
                        <a:buFont typeface="Arial" pitchFamily="34" charset="0"/>
                        <a:buNone/>
                      </a:pPr>
                      <a:endParaRPr lang="sv-SE" b="0" dirty="0"/>
                    </a:p>
                  </a:txBody>
                  <a:tcPr/>
                </a:tc>
                <a:tc>
                  <a:txBody>
                    <a:bodyPr/>
                    <a:lstStyle/>
                    <a:p>
                      <a:pPr algn="ctr"/>
                      <a:r>
                        <a:rPr lang="sv-SE" sz="1600" dirty="0" smtClean="0"/>
                        <a:t>414</a:t>
                      </a:r>
                      <a:r>
                        <a:rPr lang="sv-SE" sz="1600" baseline="0" dirty="0" smtClean="0"/>
                        <a:t> (USA)</a:t>
                      </a:r>
                      <a:endParaRPr lang="sv-SE" sz="1600" dirty="0"/>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-.08</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.36***</a:t>
                      </a:r>
                      <a:endParaRPr lang="sv-SE" sz="1600" dirty="0">
                        <a:effectLst/>
                        <a:latin typeface="+mn-lt"/>
                        <a:ea typeface="Calibri"/>
                        <a:cs typeface="Times New Roman"/>
                      </a:endParaRPr>
                    </a:p>
                  </a:txBody>
                  <a:tcPr marL="68580" marR="68580" marT="0" marB="0"/>
                </a:tc>
              </a:tr>
              <a:tr h="182880">
                <a:tc>
                  <a:txBody>
                    <a:bodyPr/>
                    <a:lstStyle/>
                    <a:p>
                      <a:pPr marL="0" indent="0">
                        <a:buFont typeface="Arial" pitchFamily="34" charset="0"/>
                        <a:buNone/>
                      </a:pPr>
                      <a:r>
                        <a:rPr lang="sv-SE" b="0" dirty="0" err="1" smtClean="0"/>
                        <a:t>Certain</a:t>
                      </a:r>
                      <a:r>
                        <a:rPr lang="sv-SE" b="0" baseline="0" dirty="0" smtClean="0"/>
                        <a:t> </a:t>
                      </a:r>
                      <a:r>
                        <a:rPr lang="sv-SE" b="0" baseline="0" dirty="0" err="1" smtClean="0"/>
                        <a:t>knowledge</a:t>
                      </a:r>
                      <a:endParaRPr lang="sv-SE" b="0"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87 (SWE)</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-.11</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.41***</a:t>
                      </a:r>
                      <a:endParaRPr lang="sv-SE" sz="1600" dirty="0">
                        <a:effectLst/>
                        <a:latin typeface="+mn-lt"/>
                        <a:ea typeface="Calibri"/>
                        <a:cs typeface="Times New Roman"/>
                      </a:endParaRPr>
                    </a:p>
                  </a:txBody>
                  <a:tcPr marL="68580" marR="68580" marT="0" marB="0"/>
                </a:tc>
              </a:tr>
              <a:tr h="146304">
                <a:tc>
                  <a:txBody>
                    <a:bodyPr/>
                    <a:lstStyle/>
                    <a:p>
                      <a:pPr marL="0" indent="0">
                        <a:buFont typeface="Arial" pitchFamily="34" charset="0"/>
                        <a:buNone/>
                      </a:pPr>
                      <a:r>
                        <a:rPr lang="sv-SE" b="0" dirty="0" err="1" smtClean="0"/>
                        <a:t>Loyalty</a:t>
                      </a:r>
                      <a:r>
                        <a:rPr lang="sv-SE" b="0" dirty="0" smtClean="0"/>
                        <a:t>, </a:t>
                      </a:r>
                      <a:r>
                        <a:rPr lang="sv-SE" b="0" dirty="0" err="1" smtClean="0"/>
                        <a:t>authority</a:t>
                      </a:r>
                      <a:r>
                        <a:rPr lang="sv-SE" b="0" dirty="0" smtClean="0"/>
                        <a:t>,</a:t>
                      </a:r>
                      <a:r>
                        <a:rPr lang="sv-SE" b="0" baseline="0" dirty="0" smtClean="0"/>
                        <a:t> and </a:t>
                      </a:r>
                      <a:r>
                        <a:rPr lang="sv-SE" b="0" baseline="0" dirty="0" err="1" smtClean="0"/>
                        <a:t>purity</a:t>
                      </a:r>
                      <a:endParaRPr lang="sv-SE" b="0"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110 </a:t>
                      </a:r>
                      <a:r>
                        <a:rPr lang="sv-SE" sz="1600" baseline="0" dirty="0" smtClean="0">
                          <a:effectLst/>
                          <a:latin typeface="+mn-lt"/>
                          <a:ea typeface="Calibri"/>
                          <a:cs typeface="Times New Roman"/>
                        </a:rPr>
                        <a:t>(</a:t>
                      </a:r>
                      <a:r>
                        <a:rPr lang="sv-SE" sz="1600" dirty="0" smtClean="0">
                          <a:effectLst/>
                          <a:latin typeface="+mn-lt"/>
                          <a:ea typeface="Calibri"/>
                          <a:cs typeface="Times New Roman"/>
                        </a:rPr>
                        <a:t>USA)</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.02</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.43***</a:t>
                      </a:r>
                      <a:endParaRPr lang="sv-SE" sz="1600" dirty="0">
                        <a:effectLst/>
                        <a:latin typeface="+mn-lt"/>
                        <a:ea typeface="Calibri"/>
                        <a:cs typeface="Times New Roman"/>
                      </a:endParaRPr>
                    </a:p>
                  </a:txBody>
                  <a:tcPr marL="68580" marR="68580" marT="0" marB="0"/>
                </a:tc>
              </a:tr>
              <a:tr h="0">
                <a:tc>
                  <a:txBody>
                    <a:bodyPr/>
                    <a:lstStyle/>
                    <a:p>
                      <a:endParaRPr lang="sv-SE" b="0"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332 </a:t>
                      </a:r>
                      <a:r>
                        <a:rPr lang="sv-SE" sz="1600" baseline="0" dirty="0" smtClean="0">
                          <a:effectLst/>
                          <a:latin typeface="+mn-lt"/>
                          <a:ea typeface="Calibri"/>
                          <a:cs typeface="Times New Roman"/>
                        </a:rPr>
                        <a:t>(SWE)</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-.03</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.35***</a:t>
                      </a:r>
                      <a:endParaRPr lang="sv-SE" sz="1600" dirty="0">
                        <a:effectLst/>
                        <a:latin typeface="+mn-lt"/>
                        <a:ea typeface="Calibri"/>
                        <a:cs typeface="Times New Roman"/>
                      </a:endParaRPr>
                    </a:p>
                  </a:txBody>
                  <a:tcPr marL="68580" marR="68580" marT="0" marB="0"/>
                </a:tc>
              </a:tr>
              <a:tr h="0">
                <a:tc>
                  <a:txBody>
                    <a:bodyPr/>
                    <a:lstStyle/>
                    <a:p>
                      <a:pPr marL="0" indent="0">
                        <a:buFont typeface="Arial" pitchFamily="34" charset="0"/>
                        <a:buNone/>
                      </a:pPr>
                      <a:r>
                        <a:rPr lang="sv-SE" b="0" dirty="0" err="1" smtClean="0"/>
                        <a:t>Cynicism</a:t>
                      </a:r>
                      <a:endParaRPr lang="sv-SE" b="0"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87</a:t>
                      </a:r>
                      <a:r>
                        <a:rPr lang="sv-SE" sz="1600" baseline="0" dirty="0" smtClean="0">
                          <a:effectLst/>
                          <a:latin typeface="+mn-lt"/>
                          <a:ea typeface="Calibri"/>
                          <a:cs typeface="Times New Roman"/>
                        </a:rPr>
                        <a:t> (SWE)</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-.09</a:t>
                      </a:r>
                      <a:endParaRPr lang="sv-SE" sz="1600" dirty="0">
                        <a:effectLst/>
                        <a:latin typeface="+mn-lt"/>
                        <a:ea typeface="Calibri"/>
                        <a:cs typeface="Times New Roman"/>
                      </a:endParaRPr>
                    </a:p>
                  </a:txBody>
                  <a:tcPr marL="68580" marR="68580" marT="0" marB="0"/>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.56***</a:t>
                      </a:r>
                      <a:endParaRPr lang="sv-SE" sz="1600" dirty="0">
                        <a:effectLst/>
                        <a:latin typeface="+mn-lt"/>
                        <a:ea typeface="Calibri"/>
                        <a:cs typeface="Times New Roman"/>
                      </a:endParaRPr>
                    </a:p>
                  </a:txBody>
                  <a:tcPr marL="68580" marR="68580" marT="0" marB="0"/>
                </a:tc>
              </a:tr>
            </a:tbl>
          </a:graphicData>
        </a:graphic>
      </p:graphicFrame>
      <p:sp>
        <p:nvSpPr>
          <p:cNvPr id="10" name="Rektangel 9"/>
          <p:cNvSpPr/>
          <p:nvPr/>
        </p:nvSpPr>
        <p:spPr>
          <a:xfrm>
            <a:off x="787594" y="5970766"/>
            <a:ext cx="4226798" cy="338554"/>
          </a:xfrm>
          <a:prstGeom prst="rect">
            <a:avLst/>
          </a:prstGeom>
        </p:spPr>
        <p:txBody>
          <a:bodyPr wrap="none">
            <a:spAutoFit/>
          </a:bodyPr>
          <a:lstStyle/>
          <a:p>
            <a:r>
              <a:rPr lang="sv-SE" sz="1600" dirty="0" smtClean="0"/>
              <a:t>Note: # </a:t>
            </a:r>
            <a:r>
              <a:rPr lang="sv-SE" sz="1600" i="1" dirty="0" smtClean="0"/>
              <a:t>p</a:t>
            </a:r>
            <a:r>
              <a:rPr lang="sv-SE" sz="1600" dirty="0" smtClean="0"/>
              <a:t> &lt; .10, * </a:t>
            </a:r>
            <a:r>
              <a:rPr lang="sv-SE" sz="1600" i="1" dirty="0" smtClean="0"/>
              <a:t>p</a:t>
            </a:r>
            <a:r>
              <a:rPr lang="sv-SE" sz="1600" dirty="0" smtClean="0"/>
              <a:t> &lt; .05, ** </a:t>
            </a:r>
            <a:r>
              <a:rPr lang="sv-SE" sz="1600" i="1" dirty="0" smtClean="0"/>
              <a:t>p</a:t>
            </a:r>
            <a:r>
              <a:rPr lang="sv-SE" sz="1600" dirty="0" smtClean="0"/>
              <a:t> &lt; .01, *** </a:t>
            </a:r>
            <a:r>
              <a:rPr lang="sv-SE" sz="1600" i="1" dirty="0" smtClean="0"/>
              <a:t>p</a:t>
            </a:r>
            <a:r>
              <a:rPr lang="sv-SE" sz="1600" dirty="0" smtClean="0"/>
              <a:t> &lt; .001</a:t>
            </a:r>
            <a:endParaRPr lang="sv-SE" sz="1600" dirty="0"/>
          </a:p>
        </p:txBody>
      </p:sp>
      <p:sp>
        <p:nvSpPr>
          <p:cNvPr id="5" name="Rektangel 4"/>
          <p:cNvSpPr/>
          <p:nvPr/>
        </p:nvSpPr>
        <p:spPr>
          <a:xfrm>
            <a:off x="251520" y="1124744"/>
            <a:ext cx="6048672" cy="461665"/>
          </a:xfrm>
          <a:prstGeom prst="rect">
            <a:avLst/>
          </a:prstGeom>
        </p:spPr>
        <p:txBody>
          <a:bodyPr wrap="square">
            <a:spAutoFit/>
          </a:bodyPr>
          <a:lstStyle/>
          <a:p>
            <a:r>
              <a:rPr lang="en-GB" sz="2400" b="1" dirty="0"/>
              <a:t>H</a:t>
            </a:r>
            <a:r>
              <a:rPr lang="en-GB" sz="2400" b="1" dirty="0" smtClean="0"/>
              <a:t>ypothesized normativistic correlates</a:t>
            </a:r>
            <a:endParaRPr lang="sv-SE" sz="2400" dirty="0"/>
          </a:p>
        </p:txBody>
      </p:sp>
      <p:cxnSp>
        <p:nvCxnSpPr>
          <p:cNvPr id="9" name="Rak 8"/>
          <p:cNvCxnSpPr/>
          <p:nvPr/>
        </p:nvCxnSpPr>
        <p:spPr>
          <a:xfrm>
            <a:off x="570616" y="2263224"/>
            <a:ext cx="79928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a:off x="566848" y="5949280"/>
            <a:ext cx="79928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7517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 7"/>
          <p:cNvGraphicFramePr>
            <a:graphicFrameLocks noGrp="1"/>
          </p:cNvGraphicFramePr>
          <p:nvPr>
            <p:extLst>
              <p:ext uri="{D42A27DB-BD31-4B8C-83A1-F6EECF244321}">
                <p14:modId xmlns:p14="http://schemas.microsoft.com/office/powerpoint/2010/main" val="439942450"/>
              </p:ext>
            </p:extLst>
          </p:nvPr>
        </p:nvGraphicFramePr>
        <p:xfrm>
          <a:off x="539552" y="1772816"/>
          <a:ext cx="8075240" cy="3795896"/>
        </p:xfrm>
        <a:graphic>
          <a:graphicData uri="http://schemas.openxmlformats.org/drawingml/2006/table">
            <a:tbl>
              <a:tblPr firstRow="1" bandRow="1">
                <a:tableStyleId>{5C22544A-7EE6-4342-B048-85BDC9FD1C3A}</a:tableStyleId>
              </a:tblPr>
              <a:tblGrid>
                <a:gridCol w="3178696"/>
                <a:gridCol w="1440160"/>
                <a:gridCol w="1728192"/>
                <a:gridCol w="1728192"/>
              </a:tblGrid>
              <a:tr h="504056">
                <a:tc>
                  <a:txBody>
                    <a:bodyPr/>
                    <a:lstStyle/>
                    <a:p>
                      <a:endParaRPr lang="sv-SE" dirty="0">
                        <a:solidFill>
                          <a:schemeClr val="tx1"/>
                        </a:solidFill>
                      </a:endParaRPr>
                    </a:p>
                  </a:txBody>
                  <a:tcPr>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effectLst/>
                          <a:latin typeface="+mn-lt"/>
                          <a:ea typeface="Calibri"/>
                          <a:cs typeface="Times New Roman"/>
                        </a:rPr>
                        <a:t>Sample</a:t>
                      </a:r>
                      <a:endParaRPr lang="sv-SE" sz="2000" b="0" dirty="0">
                        <a:solidFill>
                          <a:schemeClr val="tx1"/>
                        </a:solidFill>
                        <a:effectLst/>
                        <a:latin typeface="+mn-lt"/>
                        <a:ea typeface="Calibri"/>
                        <a:cs typeface="Times New Roman"/>
                      </a:endParaRPr>
                    </a:p>
                  </a:txBody>
                  <a:tcPr marL="68580" marR="68580" marT="0" marB="0">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latin typeface="+mn-lt"/>
                        </a:rPr>
                        <a:t>Humanism</a:t>
                      </a:r>
                      <a:endParaRPr lang="sv-SE" sz="2000" b="0" dirty="0">
                        <a:effectLst/>
                        <a:latin typeface="+mn-lt"/>
                        <a:ea typeface="Calibri"/>
                        <a:cs typeface="Times New Roman"/>
                      </a:endParaRPr>
                    </a:p>
                  </a:txBody>
                  <a:tcPr marL="68580" marR="68580" marT="0" marB="0">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rPr>
                        <a:t>Normativism</a:t>
                      </a:r>
                      <a:endParaRPr lang="sv-SE" sz="2000" b="0" dirty="0">
                        <a:effectLst/>
                        <a:latin typeface="+mn-lt"/>
                        <a:ea typeface="Calibri"/>
                        <a:cs typeface="Times New Roman"/>
                      </a:endParaRPr>
                    </a:p>
                  </a:txBody>
                  <a:tcPr marL="68580" marR="68580" marT="0" marB="0">
                    <a:solidFill>
                      <a:schemeClr val="accent1">
                        <a:lumMod val="40000"/>
                        <a:lumOff val="60000"/>
                      </a:schemeClr>
                    </a:solidFill>
                  </a:tcPr>
                </a:tc>
              </a:tr>
              <a:tr h="358839">
                <a:tc>
                  <a:txBody>
                    <a:bodyPr/>
                    <a:lstStyle/>
                    <a:p>
                      <a:pPr marL="0" indent="0">
                        <a:buFont typeface="Arial" pitchFamily="34" charset="0"/>
                        <a:buNone/>
                      </a:pPr>
                      <a:r>
                        <a:rPr lang="sv-SE" dirty="0" smtClean="0"/>
                        <a:t>Organicism</a:t>
                      </a:r>
                      <a:endParaRPr lang="sv-SE" dirty="0"/>
                    </a:p>
                  </a:txBody>
                  <a:tcPr/>
                </a:tc>
                <a:tc>
                  <a:txBody>
                    <a:bodyPr/>
                    <a:lstStyle/>
                    <a:p>
                      <a:pPr algn="ctr"/>
                      <a:r>
                        <a:rPr lang="sv-SE" sz="1600" dirty="0" smtClean="0"/>
                        <a:t>147 (mixed)</a:t>
                      </a:r>
                      <a:endParaRPr lang="sv-SE" sz="1600" dirty="0"/>
                    </a:p>
                  </a:txBody>
                  <a:tcPr marL="68580" marR="68580" marT="0" marB="0"/>
                </a:tc>
                <a:tc>
                  <a:txBody>
                    <a:bodyPr/>
                    <a:lstStyle/>
                    <a:p>
                      <a:pPr algn="ctr"/>
                      <a:r>
                        <a:rPr lang="sv-SE" sz="1600" dirty="0" smtClean="0"/>
                        <a:t>.47***</a:t>
                      </a:r>
                      <a:endParaRPr lang="sv-SE" sz="1600" dirty="0"/>
                    </a:p>
                  </a:txBody>
                  <a:tcPr marL="68580" marR="68580" marT="0" marB="0"/>
                </a:tc>
                <a:tc>
                  <a:txBody>
                    <a:bodyPr/>
                    <a:lstStyle/>
                    <a:p>
                      <a:pPr algn="ctr"/>
                      <a:r>
                        <a:rPr lang="sv-SE" sz="1600" dirty="0" smtClean="0"/>
                        <a:t>-.22*</a:t>
                      </a:r>
                      <a:endParaRPr lang="sv-SE" sz="1600" dirty="0"/>
                    </a:p>
                  </a:txBody>
                  <a:tcPr marL="68580" marR="68580" marT="0" marB="0"/>
                </a:tc>
              </a:tr>
              <a:tr h="0">
                <a:tc>
                  <a:txBody>
                    <a:bodyPr/>
                    <a:lstStyle/>
                    <a:p>
                      <a:pPr marL="0" indent="0">
                        <a:buFont typeface="Arial" pitchFamily="34" charset="0"/>
                        <a:buNone/>
                      </a:pPr>
                      <a:r>
                        <a:rPr lang="sv-SE" dirty="0" smtClean="0"/>
                        <a:t>Constructionism</a:t>
                      </a:r>
                      <a:endParaRPr lang="sv-SE" dirty="0"/>
                    </a:p>
                  </a:txBody>
                  <a:tcPr/>
                </a:tc>
                <a:tc>
                  <a:txBody>
                    <a:bodyPr/>
                    <a:lstStyle/>
                    <a:p>
                      <a:pPr algn="ctr"/>
                      <a:r>
                        <a:rPr lang="sv-SE" sz="1600" dirty="0" smtClean="0"/>
                        <a:t>147 (mixed)</a:t>
                      </a:r>
                      <a:endParaRPr lang="sv-SE" sz="1600" dirty="0"/>
                    </a:p>
                  </a:txBody>
                  <a:tcPr marL="68580" marR="68580" marT="0" marB="0"/>
                </a:tc>
                <a:tc>
                  <a:txBody>
                    <a:bodyPr/>
                    <a:lstStyle/>
                    <a:p>
                      <a:pPr algn="ctr"/>
                      <a:r>
                        <a:rPr lang="sv-SE" sz="1600" dirty="0" smtClean="0"/>
                        <a:t>.40***</a:t>
                      </a:r>
                      <a:endParaRPr lang="sv-SE" sz="1600" dirty="0"/>
                    </a:p>
                  </a:txBody>
                  <a:tcPr marL="68580" marR="68580" marT="0" marB="0"/>
                </a:tc>
                <a:tc>
                  <a:txBody>
                    <a:bodyPr/>
                    <a:lstStyle/>
                    <a:p>
                      <a:pPr algn="ctr"/>
                      <a:r>
                        <a:rPr lang="sv-SE" sz="1600" dirty="0" smtClean="0"/>
                        <a:t>-.06</a:t>
                      </a:r>
                      <a:endParaRPr lang="sv-SE" sz="1600" dirty="0"/>
                    </a:p>
                  </a:txBody>
                  <a:tcPr marL="68580" marR="68580" marT="0" marB="0"/>
                </a:tc>
              </a:tr>
              <a:tr h="329184">
                <a:tc>
                  <a:txBody>
                    <a:bodyPr/>
                    <a:lstStyle/>
                    <a:p>
                      <a:pPr marL="0" indent="0">
                        <a:buFont typeface="Arial" pitchFamily="34" charset="0"/>
                        <a:buNone/>
                      </a:pPr>
                      <a:r>
                        <a:rPr lang="sv-SE" dirty="0" smtClean="0"/>
                        <a:t>Transcendentalism</a:t>
                      </a:r>
                      <a:endParaRPr lang="sv-SE"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147 (mixed)</a:t>
                      </a:r>
                      <a:endParaRPr lang="sv-SE" sz="1600" dirty="0">
                        <a:effectLst/>
                        <a:latin typeface="+mn-lt"/>
                        <a:ea typeface="Calibri"/>
                        <a:cs typeface="Times New Roman"/>
                      </a:endParaRPr>
                    </a:p>
                  </a:txBody>
                  <a:tcPr marL="68580" marR="68580" marT="0" marB="0"/>
                </a:tc>
                <a:tc>
                  <a:txBody>
                    <a:bodyPr/>
                    <a:lstStyle/>
                    <a:p>
                      <a:pPr algn="ctr"/>
                      <a:r>
                        <a:rPr lang="sv-SE" sz="1600" dirty="0" smtClean="0"/>
                        <a:t>.53***</a:t>
                      </a:r>
                      <a:endParaRPr lang="sv-SE" sz="1600" dirty="0"/>
                    </a:p>
                  </a:txBody>
                  <a:tcPr marL="68580" marR="68580" marT="0" marB="0"/>
                </a:tc>
                <a:tc>
                  <a:txBody>
                    <a:bodyPr/>
                    <a:lstStyle/>
                    <a:p>
                      <a:pPr algn="ctr"/>
                      <a:r>
                        <a:rPr lang="sv-SE" sz="1600" dirty="0" smtClean="0"/>
                        <a:t>-.06</a:t>
                      </a:r>
                      <a:endParaRPr lang="sv-SE" sz="1600" dirty="0"/>
                    </a:p>
                  </a:txBody>
                  <a:tcPr marL="68580" marR="68580" marT="0" marB="0"/>
                </a:tc>
              </a:tr>
              <a:tr h="292608">
                <a:tc>
                  <a:txBody>
                    <a:bodyPr/>
                    <a:lstStyle/>
                    <a:p>
                      <a:pPr marL="0" indent="0">
                        <a:buFont typeface="Arial" pitchFamily="34" charset="0"/>
                        <a:buNone/>
                      </a:pPr>
                      <a:r>
                        <a:rPr lang="sv-SE" dirty="0" smtClean="0"/>
                        <a:t>Experientialist epistemology</a:t>
                      </a:r>
                      <a:endParaRPr lang="sv-SE" dirty="0"/>
                    </a:p>
                  </a:txBody>
                  <a:tcPr/>
                </a:tc>
                <a:tc>
                  <a:txBody>
                    <a:bodyPr/>
                    <a:lstStyle/>
                    <a:p>
                      <a:pPr algn="ctr"/>
                      <a:r>
                        <a:rPr lang="sv-SE" sz="1600" dirty="0" smtClean="0"/>
                        <a:t>87 (SWE)</a:t>
                      </a:r>
                      <a:endParaRPr lang="sv-SE" sz="1600" dirty="0"/>
                    </a:p>
                  </a:txBody>
                  <a:tcPr marL="68580" marR="68580" marT="0" marB="0"/>
                </a:tc>
                <a:tc>
                  <a:txBody>
                    <a:bodyPr/>
                    <a:lstStyle/>
                    <a:p>
                      <a:pPr algn="ctr"/>
                      <a:r>
                        <a:rPr lang="sv-SE" sz="1600" dirty="0" smtClean="0"/>
                        <a:t>.38**</a:t>
                      </a:r>
                      <a:endParaRPr lang="sv-SE" sz="1600" dirty="0"/>
                    </a:p>
                  </a:txBody>
                  <a:tcPr marL="68580" marR="68580" marT="0" marB="0"/>
                </a:tc>
                <a:tc>
                  <a:txBody>
                    <a:bodyPr/>
                    <a:lstStyle/>
                    <a:p>
                      <a:pPr algn="ctr"/>
                      <a:r>
                        <a:rPr lang="sv-SE" sz="1600" dirty="0" smtClean="0"/>
                        <a:t>-.27*</a:t>
                      </a:r>
                      <a:endParaRPr lang="sv-SE" sz="1600" dirty="0"/>
                    </a:p>
                  </a:txBody>
                  <a:tcPr marL="68580" marR="68580" marT="0" marB="0"/>
                </a:tc>
              </a:tr>
              <a:tr h="256032">
                <a:tc>
                  <a:txBody>
                    <a:bodyPr/>
                    <a:lstStyle/>
                    <a:p>
                      <a:pPr marL="0" indent="0">
                        <a:buFont typeface="Arial" pitchFamily="34" charset="0"/>
                        <a:buNone/>
                      </a:pPr>
                      <a:r>
                        <a:rPr lang="sv-SE" dirty="0" smtClean="0"/>
                        <a:t>Spiritualism</a:t>
                      </a:r>
                      <a:endParaRPr lang="sv-SE" dirty="0"/>
                    </a:p>
                  </a:txBody>
                  <a:tcPr/>
                </a:tc>
                <a:tc>
                  <a:txBody>
                    <a:bodyPr/>
                    <a:lstStyle/>
                    <a:p>
                      <a:pPr algn="ctr"/>
                      <a:r>
                        <a:rPr lang="sv-SE" sz="1600" dirty="0" smtClean="0"/>
                        <a:t>87 (SWE)</a:t>
                      </a:r>
                      <a:endParaRPr lang="sv-SE" sz="1600" dirty="0"/>
                    </a:p>
                  </a:txBody>
                  <a:tcPr marL="68580" marR="68580" marT="0" marB="0"/>
                </a:tc>
                <a:tc>
                  <a:txBody>
                    <a:bodyPr/>
                    <a:lstStyle/>
                    <a:p>
                      <a:pPr algn="ctr"/>
                      <a:r>
                        <a:rPr lang="sv-SE" sz="1600" dirty="0" smtClean="0"/>
                        <a:t>.55***</a:t>
                      </a:r>
                      <a:endParaRPr lang="sv-SE" sz="1600" dirty="0"/>
                    </a:p>
                  </a:txBody>
                  <a:tcPr marL="68580" marR="68580" marT="0" marB="0"/>
                </a:tc>
                <a:tc>
                  <a:txBody>
                    <a:bodyPr/>
                    <a:lstStyle/>
                    <a:p>
                      <a:pPr algn="ctr"/>
                      <a:r>
                        <a:rPr lang="sv-SE" sz="1600" dirty="0" smtClean="0"/>
                        <a:t>-.12</a:t>
                      </a:r>
                      <a:endParaRPr lang="sv-SE" sz="1600" dirty="0"/>
                    </a:p>
                  </a:txBody>
                  <a:tcPr marL="68580" marR="68580" marT="0" marB="0"/>
                </a:tc>
              </a:tr>
              <a:tr h="219456">
                <a:tc>
                  <a:txBody>
                    <a:bodyPr/>
                    <a:lstStyle/>
                    <a:p>
                      <a:pPr marL="0" indent="0">
                        <a:buFont typeface="Arial" pitchFamily="34" charset="0"/>
                        <a:buNone/>
                      </a:pPr>
                      <a:endParaRPr lang="sv-SE" dirty="0"/>
                    </a:p>
                  </a:txBody>
                  <a:tcPr/>
                </a:tc>
                <a:tc>
                  <a:txBody>
                    <a:bodyPr/>
                    <a:lstStyle/>
                    <a:p>
                      <a:pPr algn="ctr"/>
                      <a:r>
                        <a:rPr lang="sv-SE" sz="1600" dirty="0" smtClean="0"/>
                        <a:t>414</a:t>
                      </a:r>
                      <a:r>
                        <a:rPr lang="sv-SE" sz="1600" baseline="0" dirty="0" smtClean="0"/>
                        <a:t> (USA)</a:t>
                      </a:r>
                      <a:endParaRPr lang="sv-SE" sz="1600" dirty="0"/>
                    </a:p>
                  </a:txBody>
                  <a:tcPr marL="68580" marR="68580" marT="0" marB="0"/>
                </a:tc>
                <a:tc>
                  <a:txBody>
                    <a:bodyPr/>
                    <a:lstStyle/>
                    <a:p>
                      <a:pPr algn="ctr"/>
                      <a:r>
                        <a:rPr lang="sv-SE" sz="1600" dirty="0" smtClean="0"/>
                        <a:t>.39***</a:t>
                      </a:r>
                      <a:endParaRPr lang="sv-SE" sz="1600" dirty="0"/>
                    </a:p>
                  </a:txBody>
                  <a:tcPr marL="68580" marR="68580" marT="0" marB="0"/>
                </a:tc>
                <a:tc>
                  <a:txBody>
                    <a:bodyPr/>
                    <a:lstStyle/>
                    <a:p>
                      <a:pPr algn="ctr"/>
                      <a:r>
                        <a:rPr lang="sv-SE" sz="1600" dirty="0" smtClean="0"/>
                        <a:t>-.20***</a:t>
                      </a:r>
                      <a:endParaRPr lang="sv-SE" sz="1600" dirty="0"/>
                    </a:p>
                  </a:txBody>
                  <a:tcPr marL="68580" marR="68580" marT="0" marB="0"/>
                </a:tc>
              </a:tr>
              <a:tr h="182880">
                <a:tc>
                  <a:txBody>
                    <a:bodyPr/>
                    <a:lstStyle/>
                    <a:p>
                      <a:pPr marL="0" indent="0">
                        <a:buFont typeface="Arial" pitchFamily="34" charset="0"/>
                        <a:buNone/>
                      </a:pPr>
                      <a:r>
                        <a:rPr lang="sv-SE" dirty="0" smtClean="0"/>
                        <a:t>Interpersonal</a:t>
                      </a:r>
                      <a:r>
                        <a:rPr lang="sv-SE" baseline="0" dirty="0" smtClean="0"/>
                        <a:t> trust</a:t>
                      </a:r>
                      <a:endParaRPr lang="sv-SE"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87 (SWE)</a:t>
                      </a:r>
                      <a:endParaRPr lang="sv-SE" sz="1600" dirty="0">
                        <a:effectLst/>
                        <a:latin typeface="+mn-lt"/>
                        <a:ea typeface="Calibri"/>
                        <a:cs typeface="Times New Roman"/>
                      </a:endParaRPr>
                    </a:p>
                  </a:txBody>
                  <a:tcPr marL="68580" marR="68580" marT="0" marB="0"/>
                </a:tc>
                <a:tc>
                  <a:txBody>
                    <a:bodyPr/>
                    <a:lstStyle/>
                    <a:p>
                      <a:pPr algn="ctr"/>
                      <a:r>
                        <a:rPr lang="sv-SE" sz="1600" dirty="0" smtClean="0"/>
                        <a:t>.46***</a:t>
                      </a:r>
                      <a:endParaRPr lang="sv-SE" sz="1600" dirty="0"/>
                    </a:p>
                  </a:txBody>
                  <a:tcPr marL="68580" marR="68580" marT="0" marB="0"/>
                </a:tc>
                <a:tc>
                  <a:txBody>
                    <a:bodyPr/>
                    <a:lstStyle/>
                    <a:p>
                      <a:pPr algn="ctr"/>
                      <a:r>
                        <a:rPr lang="sv-SE" sz="1600" dirty="0" smtClean="0"/>
                        <a:t>-.24#</a:t>
                      </a:r>
                      <a:endParaRPr lang="sv-SE" sz="1600" dirty="0"/>
                    </a:p>
                  </a:txBody>
                  <a:tcPr marL="68580" marR="68580" marT="0" marB="0"/>
                </a:tc>
              </a:tr>
              <a:tr h="146304">
                <a:tc>
                  <a:txBody>
                    <a:bodyPr/>
                    <a:lstStyle/>
                    <a:p>
                      <a:pPr marL="0" indent="0">
                        <a:buFont typeface="Arial" pitchFamily="34" charset="0"/>
                        <a:buNone/>
                      </a:pPr>
                      <a:r>
                        <a:rPr lang="sv-SE" dirty="0" smtClean="0"/>
                        <a:t>Harm and </a:t>
                      </a:r>
                      <a:r>
                        <a:rPr lang="sv-SE" dirty="0" err="1" smtClean="0"/>
                        <a:t>rights</a:t>
                      </a:r>
                      <a:endParaRPr lang="sv-SE"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110 </a:t>
                      </a:r>
                      <a:r>
                        <a:rPr lang="sv-SE" sz="1600" baseline="0" dirty="0" smtClean="0">
                          <a:effectLst/>
                          <a:latin typeface="+mn-lt"/>
                          <a:ea typeface="Calibri"/>
                          <a:cs typeface="Times New Roman"/>
                        </a:rPr>
                        <a:t>(</a:t>
                      </a:r>
                      <a:r>
                        <a:rPr lang="sv-SE" sz="1600" dirty="0" smtClean="0">
                          <a:effectLst/>
                          <a:latin typeface="+mn-lt"/>
                          <a:ea typeface="Calibri"/>
                          <a:cs typeface="Times New Roman"/>
                        </a:rPr>
                        <a:t>USA)</a:t>
                      </a:r>
                      <a:endParaRPr lang="sv-SE" sz="1600" dirty="0">
                        <a:effectLst/>
                        <a:latin typeface="+mn-lt"/>
                        <a:ea typeface="Calibri"/>
                        <a:cs typeface="Times New Roman"/>
                      </a:endParaRPr>
                    </a:p>
                  </a:txBody>
                  <a:tcPr marL="68580" marR="68580" marT="0" marB="0"/>
                </a:tc>
                <a:tc>
                  <a:txBody>
                    <a:bodyPr/>
                    <a:lstStyle/>
                    <a:p>
                      <a:pPr algn="ctr"/>
                      <a:r>
                        <a:rPr lang="sv-SE" sz="1600" dirty="0" smtClean="0"/>
                        <a:t>.51***</a:t>
                      </a:r>
                      <a:endParaRPr lang="sv-SE" sz="1600" dirty="0"/>
                    </a:p>
                  </a:txBody>
                  <a:tcPr marL="68580" marR="68580" marT="0" marB="0"/>
                </a:tc>
                <a:tc>
                  <a:txBody>
                    <a:bodyPr/>
                    <a:lstStyle/>
                    <a:p>
                      <a:pPr algn="ctr"/>
                      <a:r>
                        <a:rPr lang="sv-SE" sz="1600" dirty="0" smtClean="0"/>
                        <a:t>-.18#</a:t>
                      </a:r>
                      <a:endParaRPr lang="sv-SE" sz="1600" dirty="0"/>
                    </a:p>
                  </a:txBody>
                  <a:tcPr marL="68580" marR="68580" marT="0" marB="0"/>
                </a:tc>
              </a:tr>
              <a:tr h="0">
                <a:tc>
                  <a:txBody>
                    <a:bodyPr/>
                    <a:lstStyle/>
                    <a:p>
                      <a:endParaRPr lang="sv-SE" dirty="0"/>
                    </a:p>
                  </a:txBody>
                  <a:tcPr/>
                </a:tc>
                <a:tc>
                  <a:txBody>
                    <a:bodyPr/>
                    <a:lstStyle/>
                    <a:p>
                      <a:pPr algn="ctr">
                        <a:lnSpc>
                          <a:spcPct val="100000"/>
                        </a:lnSpc>
                        <a:spcAft>
                          <a:spcPts val="0"/>
                        </a:spcAft>
                        <a:tabLst>
                          <a:tab pos="3959225" algn="ctr"/>
                        </a:tabLst>
                      </a:pPr>
                      <a:r>
                        <a:rPr lang="sv-SE" sz="1600" dirty="0" smtClean="0">
                          <a:effectLst/>
                          <a:latin typeface="+mn-lt"/>
                          <a:ea typeface="Calibri"/>
                          <a:cs typeface="Times New Roman"/>
                        </a:rPr>
                        <a:t>332 </a:t>
                      </a:r>
                      <a:r>
                        <a:rPr lang="sv-SE" sz="1600" baseline="0" dirty="0" smtClean="0">
                          <a:effectLst/>
                          <a:latin typeface="+mn-lt"/>
                          <a:ea typeface="Calibri"/>
                          <a:cs typeface="Times New Roman"/>
                        </a:rPr>
                        <a:t>(SWE)</a:t>
                      </a:r>
                      <a:endParaRPr lang="sv-SE" sz="1600" dirty="0">
                        <a:effectLst/>
                        <a:latin typeface="+mn-lt"/>
                        <a:ea typeface="Calibri"/>
                        <a:cs typeface="Times New Roman"/>
                      </a:endParaRPr>
                    </a:p>
                  </a:txBody>
                  <a:tcPr marL="68580" marR="68580" marT="0" marB="0"/>
                </a:tc>
                <a:tc>
                  <a:txBody>
                    <a:bodyPr/>
                    <a:lstStyle/>
                    <a:p>
                      <a:pPr algn="ctr"/>
                      <a:r>
                        <a:rPr lang="sv-SE" sz="1600" dirty="0" smtClean="0"/>
                        <a:t>.58***</a:t>
                      </a:r>
                      <a:endParaRPr lang="sv-SE" sz="1600" dirty="0"/>
                    </a:p>
                  </a:txBody>
                  <a:tcPr marL="68580" marR="68580" marT="0" marB="0"/>
                </a:tc>
                <a:tc>
                  <a:txBody>
                    <a:bodyPr/>
                    <a:lstStyle/>
                    <a:p>
                      <a:pPr algn="ctr"/>
                      <a:r>
                        <a:rPr lang="sv-SE" sz="1600" dirty="0" smtClean="0"/>
                        <a:t>-.34***</a:t>
                      </a:r>
                      <a:endParaRPr lang="sv-SE" sz="1600" dirty="0"/>
                    </a:p>
                  </a:txBody>
                  <a:tcPr marL="68580" marR="68580" marT="0" marB="0"/>
                </a:tc>
              </a:tr>
            </a:tbl>
          </a:graphicData>
        </a:graphic>
      </p:graphicFrame>
      <p:sp>
        <p:nvSpPr>
          <p:cNvPr id="10" name="Rektangel 9"/>
          <p:cNvSpPr/>
          <p:nvPr/>
        </p:nvSpPr>
        <p:spPr>
          <a:xfrm>
            <a:off x="787594" y="5610726"/>
            <a:ext cx="4226798" cy="338554"/>
          </a:xfrm>
          <a:prstGeom prst="rect">
            <a:avLst/>
          </a:prstGeom>
        </p:spPr>
        <p:txBody>
          <a:bodyPr wrap="none">
            <a:spAutoFit/>
          </a:bodyPr>
          <a:lstStyle/>
          <a:p>
            <a:r>
              <a:rPr lang="sv-SE" sz="1600" dirty="0" smtClean="0"/>
              <a:t>Note: # </a:t>
            </a:r>
            <a:r>
              <a:rPr lang="sv-SE" sz="1600" i="1" dirty="0" smtClean="0"/>
              <a:t>p</a:t>
            </a:r>
            <a:r>
              <a:rPr lang="sv-SE" sz="1600" dirty="0" smtClean="0"/>
              <a:t> &lt; .10, * </a:t>
            </a:r>
            <a:r>
              <a:rPr lang="sv-SE" sz="1600" i="1" dirty="0" smtClean="0"/>
              <a:t>p</a:t>
            </a:r>
            <a:r>
              <a:rPr lang="sv-SE" sz="1600" dirty="0" smtClean="0"/>
              <a:t> &lt; .05, ** </a:t>
            </a:r>
            <a:r>
              <a:rPr lang="sv-SE" sz="1600" i="1" dirty="0" smtClean="0"/>
              <a:t>p</a:t>
            </a:r>
            <a:r>
              <a:rPr lang="sv-SE" sz="1600" dirty="0" smtClean="0"/>
              <a:t> &lt; .01, *** </a:t>
            </a:r>
            <a:r>
              <a:rPr lang="sv-SE" sz="1600" i="1" dirty="0" smtClean="0"/>
              <a:t>p</a:t>
            </a:r>
            <a:r>
              <a:rPr lang="sv-SE" sz="1600" dirty="0" smtClean="0"/>
              <a:t> &lt; .001</a:t>
            </a:r>
            <a:endParaRPr lang="sv-SE" sz="1600" dirty="0"/>
          </a:p>
        </p:txBody>
      </p:sp>
      <p:sp>
        <p:nvSpPr>
          <p:cNvPr id="5" name="Rektangel 4"/>
          <p:cNvSpPr/>
          <p:nvPr/>
        </p:nvSpPr>
        <p:spPr>
          <a:xfrm>
            <a:off x="251520" y="1124744"/>
            <a:ext cx="6048672" cy="461665"/>
          </a:xfrm>
          <a:prstGeom prst="rect">
            <a:avLst/>
          </a:prstGeom>
        </p:spPr>
        <p:txBody>
          <a:bodyPr wrap="square">
            <a:spAutoFit/>
          </a:bodyPr>
          <a:lstStyle/>
          <a:p>
            <a:r>
              <a:rPr lang="en-GB" sz="2400" b="1" dirty="0"/>
              <a:t>H</a:t>
            </a:r>
            <a:r>
              <a:rPr lang="en-GB" sz="2400" b="1" dirty="0" smtClean="0"/>
              <a:t>ypothesized humanistic correlates</a:t>
            </a:r>
            <a:endParaRPr lang="sv-SE" sz="2400" dirty="0"/>
          </a:p>
        </p:txBody>
      </p:sp>
      <p:cxnSp>
        <p:nvCxnSpPr>
          <p:cNvPr id="9" name="Rak 8"/>
          <p:cNvCxnSpPr/>
          <p:nvPr/>
        </p:nvCxnSpPr>
        <p:spPr>
          <a:xfrm>
            <a:off x="570616" y="2263224"/>
            <a:ext cx="79928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566848" y="5575592"/>
            <a:ext cx="799288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54568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p:cNvSpPr>
            <a:spLocks noGrp="1"/>
          </p:cNvSpPr>
          <p:nvPr>
            <p:ph type="title"/>
          </p:nvPr>
        </p:nvSpPr>
        <p:spPr>
          <a:xfrm>
            <a:off x="539552" y="845840"/>
            <a:ext cx="8229600" cy="1143000"/>
          </a:xfrm>
        </p:spPr>
        <p:txBody>
          <a:bodyPr>
            <a:normAutofit/>
          </a:bodyPr>
          <a:lstStyle/>
          <a:p>
            <a:r>
              <a:rPr lang="sv-SE" sz="3200" b="1" dirty="0" err="1" smtClean="0">
                <a:latin typeface="+mn-lt"/>
              </a:rPr>
              <a:t>How</a:t>
            </a:r>
            <a:r>
              <a:rPr lang="sv-SE" sz="3200" b="1" dirty="0" smtClean="0">
                <a:latin typeface="+mn-lt"/>
              </a:rPr>
              <a:t> </a:t>
            </a:r>
            <a:r>
              <a:rPr lang="sv-SE" sz="3200" b="1" dirty="0" err="1" smtClean="0">
                <a:latin typeface="+mn-lt"/>
              </a:rPr>
              <a:t>can</a:t>
            </a:r>
            <a:r>
              <a:rPr lang="sv-SE" sz="3200" b="1" dirty="0" smtClean="0">
                <a:latin typeface="+mn-lt"/>
              </a:rPr>
              <a:t> the </a:t>
            </a:r>
            <a:r>
              <a:rPr lang="sv-SE" sz="3200" b="1" dirty="0" err="1" smtClean="0">
                <a:latin typeface="+mn-lt"/>
              </a:rPr>
              <a:t>unique</a:t>
            </a:r>
            <a:r>
              <a:rPr lang="sv-SE" sz="3200" b="1" dirty="0" smtClean="0">
                <a:latin typeface="+mn-lt"/>
              </a:rPr>
              <a:t> </a:t>
            </a:r>
            <a:r>
              <a:rPr lang="sv-SE" sz="3200" b="1" dirty="0" err="1" smtClean="0">
                <a:latin typeface="+mn-lt"/>
              </a:rPr>
              <a:t>aspect</a:t>
            </a:r>
            <a:r>
              <a:rPr lang="sv-SE" sz="3200" b="1" dirty="0" smtClean="0">
                <a:latin typeface="+mn-lt"/>
              </a:rPr>
              <a:t> </a:t>
            </a:r>
            <a:r>
              <a:rPr lang="sv-SE" sz="3200" b="1" dirty="0" err="1" smtClean="0">
                <a:latin typeface="+mn-lt"/>
              </a:rPr>
              <a:t>of</a:t>
            </a:r>
            <a:r>
              <a:rPr lang="sv-SE" sz="3200" b="1" dirty="0" smtClean="0">
                <a:latin typeface="+mn-lt"/>
              </a:rPr>
              <a:t> normativism be </a:t>
            </a:r>
            <a:r>
              <a:rPr lang="sv-SE" sz="3200" b="1" dirty="0" err="1" smtClean="0">
                <a:latin typeface="+mn-lt"/>
              </a:rPr>
              <a:t>explained</a:t>
            </a:r>
            <a:r>
              <a:rPr lang="sv-SE" sz="3200" b="1" dirty="0" smtClean="0">
                <a:latin typeface="+mn-lt"/>
              </a:rPr>
              <a:t>?</a:t>
            </a:r>
            <a:endParaRPr lang="sv-SE" sz="3200" b="1" dirty="0">
              <a:latin typeface="+mn-lt"/>
            </a:endParaRPr>
          </a:p>
        </p:txBody>
      </p:sp>
      <p:sp>
        <p:nvSpPr>
          <p:cNvPr id="10" name="Platshållare för innehåll 2"/>
          <p:cNvSpPr>
            <a:spLocks noGrp="1"/>
          </p:cNvSpPr>
          <p:nvPr>
            <p:ph idx="1"/>
          </p:nvPr>
        </p:nvSpPr>
        <p:spPr>
          <a:xfrm>
            <a:off x="302840" y="2204864"/>
            <a:ext cx="8229600" cy="1769738"/>
          </a:xfrm>
        </p:spPr>
        <p:txBody>
          <a:bodyPr>
            <a:normAutofit/>
          </a:bodyPr>
          <a:lstStyle/>
          <a:p>
            <a:pPr marL="0" indent="0">
              <a:buClr>
                <a:schemeClr val="tx2"/>
              </a:buClr>
              <a:buNone/>
            </a:pPr>
            <a:r>
              <a:rPr lang="sv-SE" sz="2000" dirty="0" err="1" smtClean="0"/>
              <a:t>One</a:t>
            </a:r>
            <a:r>
              <a:rPr lang="sv-SE" sz="2000" dirty="0" smtClean="0"/>
              <a:t> </a:t>
            </a:r>
            <a:r>
              <a:rPr lang="sv-SE" sz="2000" dirty="0" err="1" smtClean="0"/>
              <a:t>function</a:t>
            </a:r>
            <a:r>
              <a:rPr lang="sv-SE" sz="2000" dirty="0" smtClean="0"/>
              <a:t> </a:t>
            </a:r>
            <a:r>
              <a:rPr lang="sv-SE" sz="2000" dirty="0" err="1" smtClean="0"/>
              <a:t>that</a:t>
            </a:r>
            <a:r>
              <a:rPr lang="sv-SE" sz="2000" dirty="0" smtClean="0"/>
              <a:t> </a:t>
            </a:r>
            <a:r>
              <a:rPr lang="sv-SE" sz="2000" dirty="0" err="1" smtClean="0"/>
              <a:t>worldviews</a:t>
            </a:r>
            <a:r>
              <a:rPr lang="sv-SE" sz="2000" dirty="0" smtClean="0"/>
              <a:t> serve is </a:t>
            </a:r>
            <a:r>
              <a:rPr lang="sv-SE" sz="2000" dirty="0" err="1" smtClean="0"/>
              <a:t>to</a:t>
            </a:r>
            <a:r>
              <a:rPr lang="sv-SE" sz="2000" dirty="0" smtClean="0"/>
              <a:t> </a:t>
            </a:r>
            <a:r>
              <a:rPr lang="sv-SE" sz="2000" dirty="0" err="1" smtClean="0"/>
              <a:t>provide</a:t>
            </a:r>
            <a:r>
              <a:rPr lang="sv-SE" sz="2000" dirty="0" smtClean="0"/>
              <a:t> a sense </a:t>
            </a:r>
            <a:r>
              <a:rPr lang="sv-SE" sz="2000" dirty="0" err="1" smtClean="0"/>
              <a:t>of</a:t>
            </a:r>
            <a:r>
              <a:rPr lang="sv-SE" sz="2000" dirty="0" smtClean="0"/>
              <a:t> </a:t>
            </a:r>
            <a:r>
              <a:rPr lang="sv-SE" sz="2000" dirty="0" err="1" smtClean="0"/>
              <a:t>meaning</a:t>
            </a:r>
            <a:r>
              <a:rPr lang="sv-SE" sz="2000" dirty="0" smtClean="0"/>
              <a:t>, </a:t>
            </a:r>
            <a:r>
              <a:rPr lang="sv-SE" sz="2000" dirty="0" err="1" smtClean="0"/>
              <a:t>stability</a:t>
            </a:r>
            <a:r>
              <a:rPr lang="sv-SE" sz="2000" dirty="0" smtClean="0"/>
              <a:t>, and </a:t>
            </a:r>
            <a:r>
              <a:rPr lang="sv-SE" sz="2000" dirty="0" err="1" smtClean="0"/>
              <a:t>self-esteem</a:t>
            </a:r>
            <a:r>
              <a:rPr lang="sv-SE" sz="2000" dirty="0" smtClean="0"/>
              <a:t> </a:t>
            </a:r>
            <a:r>
              <a:rPr lang="sv-SE" sz="2000" dirty="0" err="1" smtClean="0"/>
              <a:t>that</a:t>
            </a:r>
            <a:r>
              <a:rPr lang="sv-SE" sz="2000" dirty="0" smtClean="0"/>
              <a:t> </a:t>
            </a:r>
            <a:r>
              <a:rPr lang="sv-SE" sz="2000" dirty="0" err="1" smtClean="0"/>
              <a:t>assuages</a:t>
            </a:r>
            <a:r>
              <a:rPr lang="sv-SE" sz="2000" dirty="0" smtClean="0"/>
              <a:t> </a:t>
            </a:r>
            <a:r>
              <a:rPr lang="sv-SE" sz="2000" dirty="0" err="1" smtClean="0"/>
              <a:t>existential</a:t>
            </a:r>
            <a:r>
              <a:rPr lang="sv-SE" sz="2000" dirty="0" smtClean="0"/>
              <a:t> </a:t>
            </a:r>
            <a:r>
              <a:rPr lang="sv-SE" sz="2000" dirty="0" err="1" smtClean="0"/>
              <a:t>fears</a:t>
            </a:r>
            <a:r>
              <a:rPr lang="sv-SE" sz="2000" dirty="0" smtClean="0"/>
              <a:t> and </a:t>
            </a:r>
            <a:r>
              <a:rPr lang="sv-SE" sz="2000" dirty="0" err="1" smtClean="0"/>
              <a:t>anxieties</a:t>
            </a:r>
            <a:r>
              <a:rPr lang="sv-SE" sz="2000" dirty="0"/>
              <a:t> </a:t>
            </a:r>
            <a:r>
              <a:rPr lang="sv-SE" sz="2000" dirty="0" err="1" smtClean="0"/>
              <a:t>regarding</a:t>
            </a:r>
            <a:r>
              <a:rPr lang="sv-SE" sz="2000" dirty="0" smtClean="0"/>
              <a:t> </a:t>
            </a:r>
            <a:r>
              <a:rPr lang="sv-SE" sz="2000" dirty="0" err="1" smtClean="0"/>
              <a:t>death</a:t>
            </a:r>
            <a:r>
              <a:rPr lang="sv-SE" sz="2000" dirty="0" smtClean="0"/>
              <a:t>, </a:t>
            </a:r>
            <a:r>
              <a:rPr lang="sv-SE" sz="2000" dirty="0" err="1" smtClean="0"/>
              <a:t>uncertainty</a:t>
            </a:r>
            <a:r>
              <a:rPr lang="sv-SE" sz="2000" dirty="0" smtClean="0"/>
              <a:t>, change, </a:t>
            </a:r>
            <a:r>
              <a:rPr lang="sv-SE" sz="2000" dirty="0" err="1" smtClean="0"/>
              <a:t>meaninglessness</a:t>
            </a:r>
            <a:r>
              <a:rPr lang="sv-SE" sz="2000" dirty="0" smtClean="0"/>
              <a:t>, etc. (Becker, 1973; Berger &amp; </a:t>
            </a:r>
            <a:r>
              <a:rPr lang="sv-SE" sz="2000" dirty="0" err="1" smtClean="0"/>
              <a:t>Luckmann</a:t>
            </a:r>
            <a:r>
              <a:rPr lang="sv-SE" sz="2000" dirty="0" smtClean="0"/>
              <a:t>, 1966; </a:t>
            </a:r>
            <a:r>
              <a:rPr lang="sv-SE" sz="2000" dirty="0" err="1" smtClean="0"/>
              <a:t>Dilthey</a:t>
            </a:r>
            <a:r>
              <a:rPr lang="sv-SE" sz="2000" dirty="0" smtClean="0"/>
              <a:t>, 1890; </a:t>
            </a:r>
            <a:r>
              <a:rPr lang="sv-SE" sz="2000" dirty="0" err="1" smtClean="0"/>
              <a:t>Jaspers</a:t>
            </a:r>
            <a:r>
              <a:rPr lang="sv-SE" sz="2000" dirty="0" smtClean="0"/>
              <a:t>, 1919; </a:t>
            </a:r>
            <a:r>
              <a:rPr lang="sv-SE" sz="2000" dirty="0" err="1" smtClean="0"/>
              <a:t>Jost</a:t>
            </a:r>
            <a:r>
              <a:rPr lang="sv-SE" sz="2000" dirty="0" smtClean="0"/>
              <a:t> et al., 2003; Greenberg, </a:t>
            </a:r>
            <a:r>
              <a:rPr lang="sv-SE" sz="2000" dirty="0" err="1" smtClean="0"/>
              <a:t>Pyszczinski</a:t>
            </a:r>
            <a:r>
              <a:rPr lang="sv-SE" sz="2000" dirty="0" smtClean="0"/>
              <a:t>, &amp; Solomon, 1986; </a:t>
            </a:r>
            <a:r>
              <a:rPr lang="sv-SE" sz="2000" dirty="0" err="1" smtClean="0"/>
              <a:t>Proulx</a:t>
            </a:r>
            <a:r>
              <a:rPr lang="sv-SE" sz="2000" dirty="0" smtClean="0"/>
              <a:t> &amp; Heine, 2006)</a:t>
            </a:r>
            <a:endParaRPr lang="sv-SE" sz="2400" dirty="0"/>
          </a:p>
        </p:txBody>
      </p:sp>
      <p:sp>
        <p:nvSpPr>
          <p:cNvPr id="9" name="Platshållare för innehåll 2"/>
          <p:cNvSpPr txBox="1">
            <a:spLocks/>
          </p:cNvSpPr>
          <p:nvPr/>
        </p:nvSpPr>
        <p:spPr>
          <a:xfrm>
            <a:off x="467544" y="5088258"/>
            <a:ext cx="8229600" cy="78872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342900" indent="-342900">
              <a:buClr>
                <a:schemeClr val="tx2"/>
              </a:buClr>
              <a:buFont typeface="+mj-lt"/>
              <a:buAutoNum type="arabicPeriod" startAt="4"/>
            </a:pPr>
            <a:endParaRPr lang="sv-SE" sz="1200" dirty="0"/>
          </a:p>
        </p:txBody>
      </p:sp>
      <p:sp>
        <p:nvSpPr>
          <p:cNvPr id="11" name="Rektangel 10"/>
          <p:cNvSpPr/>
          <p:nvPr/>
        </p:nvSpPr>
        <p:spPr>
          <a:xfrm>
            <a:off x="350824" y="4760565"/>
            <a:ext cx="8346320" cy="1692771"/>
          </a:xfrm>
          <a:prstGeom prst="rect">
            <a:avLst/>
          </a:prstGeom>
        </p:spPr>
        <p:txBody>
          <a:bodyPr wrap="square">
            <a:spAutoFit/>
          </a:bodyPr>
          <a:lstStyle/>
          <a:p>
            <a:r>
              <a:rPr lang="en-US" b="1" dirty="0" smtClean="0"/>
              <a:t>Becker (1973) on the need to feel significant (self-esteem):</a:t>
            </a:r>
          </a:p>
          <a:p>
            <a:endParaRPr lang="en-US" sz="600" dirty="0" smtClean="0"/>
          </a:p>
          <a:p>
            <a:r>
              <a:rPr lang="en-US" sz="1600" dirty="0" smtClean="0"/>
              <a:t>        [the human being] must </a:t>
            </a:r>
            <a:r>
              <a:rPr lang="en-US" sz="1600" dirty="0"/>
              <a:t>desperately justify himself as an object of primary value in the universe, he must stand out, be a hero, make the biggest possible contribution to world life, show that he counts more than anything or anyone else [..] The hope and belief is that the things that man creates in society are of lasting worth and meaning, that they outlive or outshine death and decay, that man and his products count. </a:t>
            </a:r>
            <a:endParaRPr lang="sv-SE" sz="1600" dirty="0"/>
          </a:p>
        </p:txBody>
      </p:sp>
      <p:sp>
        <p:nvSpPr>
          <p:cNvPr id="3" name="Rektangel 2"/>
          <p:cNvSpPr/>
          <p:nvPr/>
        </p:nvSpPr>
        <p:spPr>
          <a:xfrm>
            <a:off x="323528" y="4037002"/>
            <a:ext cx="8232832" cy="400110"/>
          </a:xfrm>
          <a:prstGeom prst="rect">
            <a:avLst/>
          </a:prstGeom>
        </p:spPr>
        <p:txBody>
          <a:bodyPr wrap="square">
            <a:spAutoFit/>
          </a:bodyPr>
          <a:lstStyle/>
          <a:p>
            <a:r>
              <a:rPr lang="sv-SE" sz="2000" b="1" dirty="0" err="1" smtClean="0"/>
              <a:t>Perhaps</a:t>
            </a:r>
            <a:r>
              <a:rPr lang="sv-SE" sz="2000" b="1" dirty="0" smtClean="0"/>
              <a:t> </a:t>
            </a:r>
            <a:r>
              <a:rPr lang="sv-SE" sz="2000" b="1" dirty="0" err="1" smtClean="0"/>
              <a:t>they</a:t>
            </a:r>
            <a:r>
              <a:rPr lang="sv-SE" sz="2000" b="1" dirty="0" smtClean="0"/>
              <a:t> serve </a:t>
            </a:r>
            <a:r>
              <a:rPr lang="sv-SE" sz="2000" b="1" dirty="0" err="1" smtClean="0"/>
              <a:t>this</a:t>
            </a:r>
            <a:r>
              <a:rPr lang="sv-SE" sz="2000" b="1" dirty="0" smtClean="0"/>
              <a:t> </a:t>
            </a:r>
            <a:r>
              <a:rPr lang="sv-SE" sz="2000" b="1" dirty="0" err="1" smtClean="0"/>
              <a:t>function</a:t>
            </a:r>
            <a:r>
              <a:rPr lang="sv-SE" sz="2000" b="1" dirty="0"/>
              <a:t> </a:t>
            </a:r>
            <a:r>
              <a:rPr lang="sv-SE" sz="2000" b="1" dirty="0" err="1" smtClean="0"/>
              <a:t>through</a:t>
            </a:r>
            <a:r>
              <a:rPr lang="sv-SE" sz="2000" b="1" dirty="0" smtClean="0"/>
              <a:t> normativism</a:t>
            </a:r>
            <a:endParaRPr lang="sv-SE" sz="2000" b="1" dirty="0"/>
          </a:p>
        </p:txBody>
      </p:sp>
    </p:spTree>
    <p:extLst>
      <p:ext uri="{BB962C8B-B14F-4D97-AF65-F5344CB8AC3E}">
        <p14:creationId xmlns:p14="http://schemas.microsoft.com/office/powerpoint/2010/main" val="376493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p:cNvSpPr>
            <a:spLocks noGrp="1"/>
          </p:cNvSpPr>
          <p:nvPr>
            <p:ph type="title"/>
          </p:nvPr>
        </p:nvSpPr>
        <p:spPr>
          <a:xfrm>
            <a:off x="323528" y="908720"/>
            <a:ext cx="8229600" cy="1143000"/>
          </a:xfrm>
        </p:spPr>
        <p:txBody>
          <a:bodyPr>
            <a:normAutofit/>
          </a:bodyPr>
          <a:lstStyle/>
          <a:p>
            <a:r>
              <a:rPr lang="sv-SE" sz="3200" b="1" dirty="0" smtClean="0">
                <a:latin typeface="+mn-lt"/>
              </a:rPr>
              <a:t>2. </a:t>
            </a:r>
            <a:r>
              <a:rPr lang="sv-SE" sz="3200" b="1" dirty="0">
                <a:latin typeface="+mn-lt"/>
              </a:rPr>
              <a:t>R</a:t>
            </a:r>
            <a:r>
              <a:rPr lang="sv-SE" sz="3200" b="1" dirty="0" smtClean="0">
                <a:latin typeface="+mn-lt"/>
              </a:rPr>
              <a:t>elation </a:t>
            </a:r>
            <a:r>
              <a:rPr lang="sv-SE" sz="3200" b="1" dirty="0" err="1" smtClean="0">
                <a:latin typeface="+mn-lt"/>
              </a:rPr>
              <a:t>to</a:t>
            </a:r>
            <a:r>
              <a:rPr lang="sv-SE" sz="3200" b="1" dirty="0" smtClean="0">
                <a:latin typeface="+mn-lt"/>
              </a:rPr>
              <a:t> </a:t>
            </a:r>
            <a:r>
              <a:rPr lang="sv-SE" sz="3200" b="1" dirty="0" err="1" smtClean="0">
                <a:latin typeface="+mn-lt"/>
              </a:rPr>
              <a:t>political</a:t>
            </a:r>
            <a:r>
              <a:rPr lang="sv-SE" sz="3200" b="1" dirty="0" smtClean="0">
                <a:latin typeface="+mn-lt"/>
              </a:rPr>
              <a:t> </a:t>
            </a:r>
            <a:r>
              <a:rPr lang="sv-SE" sz="3200" b="1" dirty="0" err="1" smtClean="0">
                <a:latin typeface="+mn-lt"/>
              </a:rPr>
              <a:t>ideology</a:t>
            </a:r>
            <a:r>
              <a:rPr lang="sv-SE" sz="3200" b="1" dirty="0" smtClean="0">
                <a:latin typeface="+mn-lt"/>
              </a:rPr>
              <a:t> (</a:t>
            </a:r>
            <a:r>
              <a:rPr lang="sv-SE" sz="3200" b="1" dirty="0" err="1" smtClean="0">
                <a:latin typeface="+mn-lt"/>
              </a:rPr>
              <a:t>with</a:t>
            </a:r>
            <a:r>
              <a:rPr lang="sv-SE" sz="3200" b="1" dirty="0" smtClean="0">
                <a:latin typeface="+mn-lt"/>
              </a:rPr>
              <a:t> John </a:t>
            </a:r>
            <a:r>
              <a:rPr lang="sv-SE" sz="3200" b="1" dirty="0" err="1" smtClean="0">
                <a:latin typeface="+mn-lt"/>
              </a:rPr>
              <a:t>Jost</a:t>
            </a:r>
            <a:r>
              <a:rPr lang="sv-SE" sz="3200" b="1" dirty="0" smtClean="0">
                <a:latin typeface="+mn-lt"/>
              </a:rPr>
              <a:t>)</a:t>
            </a:r>
            <a:endParaRPr lang="sv-SE" sz="3200" b="1" dirty="0">
              <a:latin typeface="+mn-lt"/>
            </a:endParaRPr>
          </a:p>
        </p:txBody>
      </p:sp>
      <p:sp>
        <p:nvSpPr>
          <p:cNvPr id="11" name="Platshållare för innehåll 2"/>
          <p:cNvSpPr txBox="1">
            <a:spLocks/>
          </p:cNvSpPr>
          <p:nvPr/>
        </p:nvSpPr>
        <p:spPr>
          <a:xfrm>
            <a:off x="395536" y="2348880"/>
            <a:ext cx="8280920" cy="1440160"/>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Clr>
                <a:schemeClr val="tx2"/>
              </a:buClr>
              <a:buFont typeface="Wingdings 2"/>
              <a:buNone/>
            </a:pPr>
            <a:r>
              <a:rPr lang="sv-SE" sz="2200" dirty="0" smtClean="0"/>
              <a:t>Normativism is </a:t>
            </a:r>
            <a:r>
              <a:rPr lang="sv-SE" sz="2200" dirty="0" err="1" smtClean="0"/>
              <a:t>related</a:t>
            </a:r>
            <a:r>
              <a:rPr lang="sv-SE" sz="2200" dirty="0" smtClean="0"/>
              <a:t> </a:t>
            </a:r>
            <a:r>
              <a:rPr lang="sv-SE" sz="2200" dirty="0" err="1" smtClean="0"/>
              <a:t>to</a:t>
            </a:r>
            <a:r>
              <a:rPr lang="sv-SE" sz="2200" dirty="0" smtClean="0"/>
              <a:t> (right-</a:t>
            </a:r>
            <a:r>
              <a:rPr lang="sv-SE" sz="2200" dirty="0" err="1" smtClean="0"/>
              <a:t>wing</a:t>
            </a:r>
            <a:r>
              <a:rPr lang="sv-SE" sz="2200" dirty="0" smtClean="0"/>
              <a:t>) </a:t>
            </a:r>
            <a:r>
              <a:rPr lang="sv-SE" sz="2200" dirty="0" err="1" smtClean="0"/>
              <a:t>political</a:t>
            </a:r>
            <a:r>
              <a:rPr lang="sv-SE" sz="2200" dirty="0" smtClean="0"/>
              <a:t> </a:t>
            </a:r>
            <a:r>
              <a:rPr lang="sv-SE" sz="2200" dirty="0" err="1" smtClean="0"/>
              <a:t>identity</a:t>
            </a:r>
            <a:r>
              <a:rPr lang="sv-SE" sz="2200" dirty="0" smtClean="0"/>
              <a:t> </a:t>
            </a:r>
            <a:r>
              <a:rPr lang="sv-SE" sz="2200" dirty="0" err="1" smtClean="0"/>
              <a:t>through</a:t>
            </a:r>
            <a:r>
              <a:rPr lang="sv-SE" sz="2200" dirty="0" smtClean="0"/>
              <a:t> </a:t>
            </a:r>
            <a:r>
              <a:rPr lang="sv-SE" sz="2200" dirty="0" err="1" smtClean="0"/>
              <a:t>resistance</a:t>
            </a:r>
            <a:r>
              <a:rPr lang="sv-SE" sz="2200" dirty="0" smtClean="0"/>
              <a:t> </a:t>
            </a:r>
            <a:r>
              <a:rPr lang="sv-SE" sz="2200" dirty="0" err="1" smtClean="0"/>
              <a:t>to</a:t>
            </a:r>
            <a:r>
              <a:rPr lang="sv-SE" sz="2200" dirty="0" smtClean="0"/>
              <a:t> change, </a:t>
            </a:r>
            <a:r>
              <a:rPr lang="sv-SE" sz="2200" dirty="0" err="1" smtClean="0"/>
              <a:t>tolerance</a:t>
            </a:r>
            <a:r>
              <a:rPr lang="sv-SE" sz="2200" dirty="0" smtClean="0"/>
              <a:t> </a:t>
            </a:r>
            <a:r>
              <a:rPr lang="sv-SE" sz="2200" dirty="0" err="1" smtClean="0"/>
              <a:t>of</a:t>
            </a:r>
            <a:r>
              <a:rPr lang="sv-SE" sz="2200" dirty="0" smtClean="0"/>
              <a:t> </a:t>
            </a:r>
            <a:r>
              <a:rPr lang="sv-SE" sz="2200" dirty="0" err="1" smtClean="0"/>
              <a:t>inequality</a:t>
            </a:r>
            <a:r>
              <a:rPr lang="sv-SE" sz="2200" dirty="0" smtClean="0"/>
              <a:t>, system </a:t>
            </a:r>
            <a:r>
              <a:rPr lang="sv-SE" sz="2200" dirty="0" err="1" smtClean="0"/>
              <a:t>justification</a:t>
            </a:r>
            <a:r>
              <a:rPr lang="sv-SE" sz="2200" dirty="0" smtClean="0"/>
              <a:t>, lack </a:t>
            </a:r>
            <a:r>
              <a:rPr lang="sv-SE" sz="2200" dirty="0" err="1" smtClean="0"/>
              <a:t>of</a:t>
            </a:r>
            <a:r>
              <a:rPr lang="sv-SE" sz="2200" dirty="0" smtClean="0"/>
              <a:t> </a:t>
            </a:r>
            <a:r>
              <a:rPr lang="sv-SE" sz="2200" dirty="0" err="1" smtClean="0"/>
              <a:t>openness</a:t>
            </a:r>
            <a:r>
              <a:rPr lang="sv-SE" sz="2200" dirty="0" smtClean="0"/>
              <a:t>, moral </a:t>
            </a:r>
            <a:r>
              <a:rPr lang="sv-SE" sz="2200" dirty="0" err="1" smtClean="0"/>
              <a:t>concern</a:t>
            </a:r>
            <a:r>
              <a:rPr lang="sv-SE" sz="2200" dirty="0" smtClean="0"/>
              <a:t> </a:t>
            </a:r>
            <a:r>
              <a:rPr lang="sv-SE" sz="2200" dirty="0" err="1" smtClean="0"/>
              <a:t>with</a:t>
            </a:r>
            <a:r>
              <a:rPr lang="sv-SE" sz="2200" dirty="0" smtClean="0"/>
              <a:t> </a:t>
            </a:r>
            <a:r>
              <a:rPr lang="sv-SE" sz="2200" dirty="0" err="1" smtClean="0"/>
              <a:t>loyalty</a:t>
            </a:r>
            <a:r>
              <a:rPr lang="sv-SE" sz="2200" dirty="0" smtClean="0"/>
              <a:t>, </a:t>
            </a:r>
            <a:r>
              <a:rPr lang="sv-SE" sz="2200" dirty="0" err="1" smtClean="0"/>
              <a:t>authority</a:t>
            </a:r>
            <a:r>
              <a:rPr lang="sv-SE" sz="2200" dirty="0" smtClean="0"/>
              <a:t>, and </a:t>
            </a:r>
            <a:r>
              <a:rPr lang="sv-SE" sz="2200" dirty="0" err="1" smtClean="0"/>
              <a:t>purity</a:t>
            </a:r>
            <a:r>
              <a:rPr lang="sv-SE" sz="2200" dirty="0" smtClean="0"/>
              <a:t>, and lack </a:t>
            </a:r>
            <a:r>
              <a:rPr lang="sv-SE" sz="2200" dirty="0" err="1" smtClean="0"/>
              <a:t>of</a:t>
            </a:r>
            <a:r>
              <a:rPr lang="sv-SE" sz="2200" dirty="0" smtClean="0"/>
              <a:t> </a:t>
            </a:r>
            <a:r>
              <a:rPr lang="sv-SE" sz="2200" dirty="0" err="1" smtClean="0"/>
              <a:t>concern</a:t>
            </a:r>
            <a:r>
              <a:rPr lang="sv-SE" sz="2200" dirty="0" smtClean="0"/>
              <a:t> </a:t>
            </a:r>
            <a:r>
              <a:rPr lang="sv-SE" sz="2200" dirty="0" err="1" smtClean="0"/>
              <a:t>with</a:t>
            </a:r>
            <a:r>
              <a:rPr lang="sv-SE" sz="2200" dirty="0" smtClean="0"/>
              <a:t> harm and </a:t>
            </a:r>
            <a:r>
              <a:rPr lang="sv-SE" sz="2200" dirty="0" err="1" smtClean="0"/>
              <a:t>rights</a:t>
            </a:r>
            <a:endParaRPr lang="sv-SE" sz="2200" dirty="0" smtClean="0"/>
          </a:p>
        </p:txBody>
      </p:sp>
      <p:sp>
        <p:nvSpPr>
          <p:cNvPr id="7" name="Platshållare för innehåll 2"/>
          <p:cNvSpPr txBox="1">
            <a:spLocks/>
          </p:cNvSpPr>
          <p:nvPr/>
        </p:nvSpPr>
        <p:spPr>
          <a:xfrm>
            <a:off x="395536" y="4149079"/>
            <a:ext cx="8280920" cy="1224137"/>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Clr>
                <a:schemeClr val="tx2"/>
              </a:buClr>
              <a:buFont typeface="Wingdings 2"/>
              <a:buNone/>
            </a:pPr>
            <a:r>
              <a:rPr lang="sv-SE" sz="2200" dirty="0" smtClean="0"/>
              <a:t>Humanism is </a:t>
            </a:r>
            <a:r>
              <a:rPr lang="sv-SE" sz="2200" dirty="0" err="1" smtClean="0"/>
              <a:t>related</a:t>
            </a:r>
            <a:r>
              <a:rPr lang="sv-SE" sz="2200" dirty="0" smtClean="0"/>
              <a:t> </a:t>
            </a:r>
            <a:r>
              <a:rPr lang="sv-SE" sz="2200" dirty="0" err="1" smtClean="0"/>
              <a:t>to</a:t>
            </a:r>
            <a:r>
              <a:rPr lang="sv-SE" sz="2200" dirty="0" smtClean="0"/>
              <a:t> (</a:t>
            </a:r>
            <a:r>
              <a:rPr lang="sv-SE" sz="2200" dirty="0" err="1" smtClean="0"/>
              <a:t>left-wing</a:t>
            </a:r>
            <a:r>
              <a:rPr lang="sv-SE" sz="2200" dirty="0" smtClean="0"/>
              <a:t>) </a:t>
            </a:r>
            <a:r>
              <a:rPr lang="sv-SE" sz="2200" dirty="0" err="1" smtClean="0"/>
              <a:t>political</a:t>
            </a:r>
            <a:r>
              <a:rPr lang="sv-SE" sz="2200" dirty="0" smtClean="0"/>
              <a:t> </a:t>
            </a:r>
            <a:r>
              <a:rPr lang="sv-SE" sz="2200" dirty="0" err="1" smtClean="0"/>
              <a:t>identity</a:t>
            </a:r>
            <a:r>
              <a:rPr lang="sv-SE" sz="2200" dirty="0" smtClean="0"/>
              <a:t> </a:t>
            </a:r>
            <a:r>
              <a:rPr lang="sv-SE" sz="2200" dirty="0" err="1" smtClean="0"/>
              <a:t>through</a:t>
            </a:r>
            <a:r>
              <a:rPr lang="sv-SE" sz="2200" dirty="0" smtClean="0"/>
              <a:t> </a:t>
            </a:r>
            <a:r>
              <a:rPr lang="sv-SE" sz="2200" dirty="0" err="1" smtClean="0"/>
              <a:t>preference</a:t>
            </a:r>
            <a:r>
              <a:rPr lang="sv-SE" sz="2200" dirty="0" smtClean="0"/>
              <a:t> for </a:t>
            </a:r>
            <a:r>
              <a:rPr lang="sv-SE" sz="2200" dirty="0" err="1" smtClean="0"/>
              <a:t>equality</a:t>
            </a:r>
            <a:r>
              <a:rPr lang="sv-SE" sz="2200" dirty="0" smtClean="0"/>
              <a:t>, </a:t>
            </a:r>
            <a:r>
              <a:rPr lang="sv-SE" sz="2200" dirty="0" err="1" smtClean="0"/>
              <a:t>emotionality</a:t>
            </a:r>
            <a:r>
              <a:rPr lang="sv-SE" sz="2200" dirty="0" smtClean="0"/>
              <a:t>, </a:t>
            </a:r>
            <a:r>
              <a:rPr lang="sv-SE" sz="2200" dirty="0" err="1" smtClean="0"/>
              <a:t>honesty-humility</a:t>
            </a:r>
            <a:r>
              <a:rPr lang="sv-SE" sz="2200" dirty="0" smtClean="0"/>
              <a:t>, and moral </a:t>
            </a:r>
            <a:r>
              <a:rPr lang="sv-SE" sz="2200" dirty="0" err="1" smtClean="0"/>
              <a:t>concern</a:t>
            </a:r>
            <a:r>
              <a:rPr lang="sv-SE" sz="2200" dirty="0" smtClean="0"/>
              <a:t> </a:t>
            </a:r>
            <a:r>
              <a:rPr lang="sv-SE" sz="2200" dirty="0" err="1" smtClean="0"/>
              <a:t>with</a:t>
            </a:r>
            <a:r>
              <a:rPr lang="sv-SE" sz="2200" dirty="0" smtClean="0"/>
              <a:t> harm and </a:t>
            </a:r>
            <a:r>
              <a:rPr lang="sv-SE" sz="2200" dirty="0" err="1" smtClean="0"/>
              <a:t>rights</a:t>
            </a:r>
            <a:endParaRPr lang="sv-SE" sz="2200" dirty="0" smtClean="0"/>
          </a:p>
        </p:txBody>
      </p:sp>
    </p:spTree>
    <p:extLst>
      <p:ext uri="{BB962C8B-B14F-4D97-AF65-F5344CB8AC3E}">
        <p14:creationId xmlns:p14="http://schemas.microsoft.com/office/powerpoint/2010/main" val="4116108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2536" y="1165692"/>
            <a:ext cx="9137062" cy="4207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ktangel 5"/>
          <p:cNvSpPr/>
          <p:nvPr/>
        </p:nvSpPr>
        <p:spPr>
          <a:xfrm>
            <a:off x="597407" y="5334307"/>
            <a:ext cx="8511097" cy="830997"/>
          </a:xfrm>
          <a:prstGeom prst="rect">
            <a:avLst/>
          </a:prstGeom>
        </p:spPr>
        <p:txBody>
          <a:bodyPr wrap="square">
            <a:spAutoFit/>
          </a:bodyPr>
          <a:lstStyle/>
          <a:p>
            <a:r>
              <a:rPr lang="en-GB" sz="1600" dirty="0" smtClean="0"/>
              <a:t>USA, </a:t>
            </a:r>
            <a:r>
              <a:rPr lang="en-GB" sz="1600" i="1" dirty="0" smtClean="0"/>
              <a:t>N</a:t>
            </a:r>
            <a:r>
              <a:rPr lang="en-GB" sz="1600" dirty="0" smtClean="0"/>
              <a:t> = 212, Chi</a:t>
            </a:r>
            <a:r>
              <a:rPr lang="en-GB" sz="1600" baseline="30000" dirty="0" smtClean="0"/>
              <a:t>2</a:t>
            </a:r>
            <a:r>
              <a:rPr lang="en-GB" sz="1600" dirty="0" smtClean="0"/>
              <a:t>(7) = 6.65, </a:t>
            </a:r>
            <a:r>
              <a:rPr lang="en-GB" sz="1600" i="1" dirty="0" smtClean="0"/>
              <a:t>p</a:t>
            </a:r>
            <a:r>
              <a:rPr lang="en-GB" sz="1600" dirty="0" smtClean="0"/>
              <a:t> = .47, CFI = 1.00, RMSEA = .000</a:t>
            </a:r>
          </a:p>
          <a:p>
            <a:r>
              <a:rPr lang="en-GB" sz="1600" dirty="0" smtClean="0"/>
              <a:t>Sweden, </a:t>
            </a:r>
            <a:r>
              <a:rPr lang="en-GB" sz="1600" i="1" dirty="0" smtClean="0"/>
              <a:t>N</a:t>
            </a:r>
            <a:r>
              <a:rPr lang="en-GB" sz="1600" dirty="0" smtClean="0"/>
              <a:t> </a:t>
            </a:r>
            <a:r>
              <a:rPr lang="en-GB" sz="1600" dirty="0"/>
              <a:t>= </a:t>
            </a:r>
            <a:r>
              <a:rPr lang="en-GB" sz="1600" dirty="0" smtClean="0"/>
              <a:t>332, Chi</a:t>
            </a:r>
            <a:r>
              <a:rPr lang="en-GB" sz="1600" baseline="30000" dirty="0" smtClean="0"/>
              <a:t>2</a:t>
            </a:r>
            <a:r>
              <a:rPr lang="en-GB" sz="1600" dirty="0" smtClean="0"/>
              <a:t>(7) </a:t>
            </a:r>
            <a:r>
              <a:rPr lang="en-GB" sz="1600" dirty="0"/>
              <a:t>= </a:t>
            </a:r>
            <a:r>
              <a:rPr lang="en-GB" sz="1600" dirty="0" smtClean="0"/>
              <a:t>6.70, </a:t>
            </a:r>
            <a:r>
              <a:rPr lang="en-GB" sz="1600" i="1" dirty="0" smtClean="0"/>
              <a:t>p</a:t>
            </a:r>
            <a:r>
              <a:rPr lang="en-GB" sz="1600" dirty="0" smtClean="0"/>
              <a:t> = .15, CFI </a:t>
            </a:r>
            <a:r>
              <a:rPr lang="en-GB" sz="1600" dirty="0"/>
              <a:t>= </a:t>
            </a:r>
            <a:r>
              <a:rPr lang="en-GB" sz="1600" dirty="0" smtClean="0"/>
              <a:t>.997, </a:t>
            </a:r>
            <a:r>
              <a:rPr lang="en-GB" sz="1600" dirty="0"/>
              <a:t>RMSEA = </a:t>
            </a:r>
            <a:r>
              <a:rPr lang="en-GB" sz="1600" dirty="0" smtClean="0"/>
              <a:t>.045</a:t>
            </a:r>
            <a:endParaRPr lang="en-GB" sz="1600" dirty="0"/>
          </a:p>
          <a:p>
            <a:endParaRPr lang="sv-SE" sz="1600" dirty="0"/>
          </a:p>
        </p:txBody>
      </p:sp>
    </p:spTree>
    <p:extLst>
      <p:ext uri="{BB962C8B-B14F-4D97-AF65-F5344CB8AC3E}">
        <p14:creationId xmlns:p14="http://schemas.microsoft.com/office/powerpoint/2010/main" val="170719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p:cNvSpPr>
            <a:spLocks noGrp="1"/>
          </p:cNvSpPr>
          <p:nvPr>
            <p:ph type="title"/>
          </p:nvPr>
        </p:nvSpPr>
        <p:spPr>
          <a:xfrm>
            <a:off x="323528" y="908720"/>
            <a:ext cx="8229600" cy="864096"/>
          </a:xfrm>
        </p:spPr>
        <p:txBody>
          <a:bodyPr>
            <a:normAutofit fontScale="90000"/>
          </a:bodyPr>
          <a:lstStyle/>
          <a:p>
            <a:r>
              <a:rPr lang="sv-SE" sz="3200" b="1" dirty="0" smtClean="0">
                <a:latin typeface="+mn-lt"/>
              </a:rPr>
              <a:t>3. Relation </a:t>
            </a:r>
            <a:r>
              <a:rPr lang="sv-SE" sz="3200" b="1" dirty="0" err="1" smtClean="0">
                <a:latin typeface="+mn-lt"/>
              </a:rPr>
              <a:t>to</a:t>
            </a:r>
            <a:r>
              <a:rPr lang="sv-SE" sz="3200" b="1" dirty="0" smtClean="0">
                <a:latin typeface="+mn-lt"/>
              </a:rPr>
              <a:t> the Big Five </a:t>
            </a:r>
            <a:r>
              <a:rPr lang="sv-SE" sz="3200" b="1" dirty="0" err="1" smtClean="0">
                <a:latin typeface="+mn-lt"/>
              </a:rPr>
              <a:t>Aspects</a:t>
            </a:r>
            <a:r>
              <a:rPr lang="sv-SE" sz="3200" b="1" dirty="0" smtClean="0">
                <a:latin typeface="+mn-lt"/>
              </a:rPr>
              <a:t> (mixed online </a:t>
            </a:r>
            <a:r>
              <a:rPr lang="sv-SE" sz="3200" b="1" dirty="0" err="1" smtClean="0">
                <a:latin typeface="+mn-lt"/>
              </a:rPr>
              <a:t>sample</a:t>
            </a:r>
            <a:r>
              <a:rPr lang="sv-SE" sz="3200" b="1" dirty="0" smtClean="0">
                <a:latin typeface="+mn-lt"/>
              </a:rPr>
              <a:t>, </a:t>
            </a:r>
            <a:r>
              <a:rPr lang="sv-SE" sz="3200" b="1" i="1" dirty="0" smtClean="0">
                <a:latin typeface="+mn-lt"/>
              </a:rPr>
              <a:t>N</a:t>
            </a:r>
            <a:r>
              <a:rPr lang="sv-SE" sz="3200" b="1" dirty="0" smtClean="0">
                <a:latin typeface="+mn-lt"/>
              </a:rPr>
              <a:t> = 183)</a:t>
            </a:r>
            <a:endParaRPr lang="sv-SE" sz="3200" b="1" dirty="0">
              <a:latin typeface="+mn-lt"/>
            </a:endParaRPr>
          </a:p>
        </p:txBody>
      </p:sp>
      <p:graphicFrame>
        <p:nvGraphicFramePr>
          <p:cNvPr id="5" name="Tabell 4"/>
          <p:cNvGraphicFramePr>
            <a:graphicFrameLocks noGrp="1"/>
          </p:cNvGraphicFramePr>
          <p:nvPr>
            <p:extLst>
              <p:ext uri="{D42A27DB-BD31-4B8C-83A1-F6EECF244321}">
                <p14:modId xmlns:p14="http://schemas.microsoft.com/office/powerpoint/2010/main" val="392284271"/>
              </p:ext>
            </p:extLst>
          </p:nvPr>
        </p:nvGraphicFramePr>
        <p:xfrm>
          <a:off x="1033264" y="2060848"/>
          <a:ext cx="6635080" cy="4161656"/>
        </p:xfrm>
        <a:graphic>
          <a:graphicData uri="http://schemas.openxmlformats.org/drawingml/2006/table">
            <a:tbl>
              <a:tblPr firstRow="1" bandRow="1">
                <a:tableStyleId>{5C22544A-7EE6-4342-B048-85BDC9FD1C3A}</a:tableStyleId>
              </a:tblPr>
              <a:tblGrid>
                <a:gridCol w="3178696"/>
                <a:gridCol w="1728192"/>
                <a:gridCol w="1728192"/>
              </a:tblGrid>
              <a:tr h="504056">
                <a:tc>
                  <a:txBody>
                    <a:bodyPr/>
                    <a:lstStyle/>
                    <a:p>
                      <a:endParaRPr lang="sv-SE" dirty="0">
                        <a:solidFill>
                          <a:schemeClr val="tx1"/>
                        </a:solidFill>
                      </a:endParaRPr>
                    </a:p>
                  </a:txBody>
                  <a:tcPr>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latin typeface="+mn-lt"/>
                        </a:rPr>
                        <a:t>Humanism</a:t>
                      </a:r>
                      <a:endParaRPr lang="sv-SE" sz="2000" b="0" dirty="0">
                        <a:effectLst/>
                        <a:latin typeface="+mn-lt"/>
                        <a:ea typeface="Calibri"/>
                        <a:cs typeface="Times New Roman"/>
                      </a:endParaRPr>
                    </a:p>
                  </a:txBody>
                  <a:tcPr marL="68580" marR="68580" marT="0" marB="0">
                    <a:solidFill>
                      <a:schemeClr val="accent1">
                        <a:lumMod val="40000"/>
                        <a:lumOff val="60000"/>
                      </a:schemeClr>
                    </a:solidFill>
                  </a:tcPr>
                </a:tc>
                <a:tc>
                  <a:txBody>
                    <a:bodyPr/>
                    <a:lstStyle/>
                    <a:p>
                      <a:pPr algn="ctr">
                        <a:lnSpc>
                          <a:spcPct val="100000"/>
                        </a:lnSpc>
                        <a:spcAft>
                          <a:spcPts val="0"/>
                        </a:spcAft>
                        <a:tabLst>
                          <a:tab pos="3959225" algn="ctr"/>
                        </a:tabLst>
                      </a:pPr>
                      <a:r>
                        <a:rPr lang="sv-SE" sz="2000" b="0" dirty="0" smtClean="0">
                          <a:solidFill>
                            <a:schemeClr val="tx1"/>
                          </a:solidFill>
                        </a:rPr>
                        <a:t>Normativism</a:t>
                      </a:r>
                      <a:endParaRPr lang="sv-SE" sz="2000" b="0" dirty="0">
                        <a:effectLst/>
                        <a:latin typeface="+mn-lt"/>
                        <a:ea typeface="Calibri"/>
                        <a:cs typeface="Times New Roman"/>
                      </a:endParaRPr>
                    </a:p>
                  </a:txBody>
                  <a:tcPr marL="68580" marR="68580" marT="0" marB="0">
                    <a:solidFill>
                      <a:schemeClr val="accent1">
                        <a:lumMod val="40000"/>
                        <a:lumOff val="60000"/>
                      </a:schemeClr>
                    </a:solidFill>
                  </a:tcPr>
                </a:tc>
              </a:tr>
              <a:tr h="358839">
                <a:tc>
                  <a:txBody>
                    <a:bodyPr/>
                    <a:lstStyle/>
                    <a:p>
                      <a:pPr marL="0" indent="0">
                        <a:buFont typeface="Arial" pitchFamily="34" charset="0"/>
                        <a:buNone/>
                      </a:pPr>
                      <a:r>
                        <a:rPr lang="sv-SE" b="0" dirty="0" err="1" smtClean="0"/>
                        <a:t>Volatility</a:t>
                      </a:r>
                      <a:endParaRPr lang="sv-SE" b="0" dirty="0"/>
                    </a:p>
                  </a:txBody>
                  <a:tcPr/>
                </a:tc>
                <a:tc>
                  <a:txBody>
                    <a:bodyPr/>
                    <a:lstStyle/>
                    <a:p>
                      <a:pPr algn="ctr"/>
                      <a:r>
                        <a:rPr lang="sv-SE" dirty="0" smtClean="0"/>
                        <a:t>.04</a:t>
                      </a:r>
                      <a:endParaRPr lang="sv-SE" dirty="0"/>
                    </a:p>
                  </a:txBody>
                  <a:tcPr marL="68580" marR="68580" marT="0" marB="0"/>
                </a:tc>
                <a:tc>
                  <a:txBody>
                    <a:bodyPr/>
                    <a:lstStyle/>
                    <a:p>
                      <a:pPr algn="ctr"/>
                      <a:r>
                        <a:rPr lang="sv-SE" dirty="0" smtClean="0"/>
                        <a:t>.02</a:t>
                      </a:r>
                      <a:endParaRPr lang="sv-SE" dirty="0"/>
                    </a:p>
                  </a:txBody>
                  <a:tcPr marL="68580" marR="68580" marT="0" marB="0"/>
                </a:tc>
              </a:tr>
              <a:tr h="0">
                <a:tc>
                  <a:txBody>
                    <a:bodyPr/>
                    <a:lstStyle/>
                    <a:p>
                      <a:pPr marL="0" indent="0">
                        <a:buFont typeface="Arial" pitchFamily="34" charset="0"/>
                        <a:buNone/>
                      </a:pPr>
                      <a:r>
                        <a:rPr lang="sv-SE" b="0" dirty="0" err="1" smtClean="0"/>
                        <a:t>Withdrawal</a:t>
                      </a:r>
                      <a:endParaRPr lang="sv-SE" b="0" dirty="0"/>
                    </a:p>
                  </a:txBody>
                  <a:tcPr/>
                </a:tc>
                <a:tc>
                  <a:txBody>
                    <a:bodyPr/>
                    <a:lstStyle/>
                    <a:p>
                      <a:pPr algn="ctr"/>
                      <a:r>
                        <a:rPr lang="sv-SE" dirty="0" smtClean="0"/>
                        <a:t>.00</a:t>
                      </a:r>
                      <a:endParaRPr lang="sv-SE" dirty="0"/>
                    </a:p>
                  </a:txBody>
                  <a:tcPr marL="68580" marR="68580" marT="0" marB="0"/>
                </a:tc>
                <a:tc>
                  <a:txBody>
                    <a:bodyPr/>
                    <a:lstStyle/>
                    <a:p>
                      <a:pPr algn="ctr"/>
                      <a:r>
                        <a:rPr lang="sv-SE" dirty="0" smtClean="0"/>
                        <a:t>.02</a:t>
                      </a:r>
                      <a:endParaRPr lang="sv-SE" dirty="0"/>
                    </a:p>
                  </a:txBody>
                  <a:tcPr marL="68580" marR="68580" marT="0" marB="0"/>
                </a:tc>
              </a:tr>
              <a:tr h="329184">
                <a:tc>
                  <a:txBody>
                    <a:bodyPr/>
                    <a:lstStyle/>
                    <a:p>
                      <a:pPr marL="0" indent="0">
                        <a:buFont typeface="Arial" pitchFamily="34" charset="0"/>
                        <a:buNone/>
                      </a:pPr>
                      <a:r>
                        <a:rPr lang="sv-SE" b="0" dirty="0" err="1" smtClean="0"/>
                        <a:t>Compassion</a:t>
                      </a:r>
                      <a:endParaRPr lang="sv-SE" b="0" dirty="0"/>
                    </a:p>
                  </a:txBody>
                  <a:tcPr/>
                </a:tc>
                <a:tc>
                  <a:txBody>
                    <a:bodyPr/>
                    <a:lstStyle/>
                    <a:p>
                      <a:pPr algn="ctr"/>
                      <a:r>
                        <a:rPr lang="sv-SE" dirty="0" smtClean="0"/>
                        <a:t>.48***</a:t>
                      </a:r>
                      <a:endParaRPr lang="sv-SE" dirty="0"/>
                    </a:p>
                  </a:txBody>
                  <a:tcPr marL="68580" marR="68580" marT="0" marB="0"/>
                </a:tc>
                <a:tc>
                  <a:txBody>
                    <a:bodyPr/>
                    <a:lstStyle/>
                    <a:p>
                      <a:pPr algn="ctr"/>
                      <a:r>
                        <a:rPr lang="sv-SE" dirty="0" smtClean="0"/>
                        <a:t>-.40***</a:t>
                      </a:r>
                      <a:endParaRPr lang="sv-SE" dirty="0"/>
                    </a:p>
                  </a:txBody>
                  <a:tcPr marL="68580" marR="68580" marT="0" marB="0"/>
                </a:tc>
              </a:tr>
              <a:tr h="292608">
                <a:tc>
                  <a:txBody>
                    <a:bodyPr/>
                    <a:lstStyle/>
                    <a:p>
                      <a:pPr marL="0" indent="0">
                        <a:buFont typeface="Arial" pitchFamily="34" charset="0"/>
                        <a:buNone/>
                      </a:pPr>
                      <a:r>
                        <a:rPr lang="sv-SE" b="0" dirty="0" smtClean="0"/>
                        <a:t>Politeness</a:t>
                      </a:r>
                      <a:endParaRPr lang="sv-SE" b="0" dirty="0"/>
                    </a:p>
                  </a:txBody>
                  <a:tcPr/>
                </a:tc>
                <a:tc>
                  <a:txBody>
                    <a:bodyPr/>
                    <a:lstStyle/>
                    <a:p>
                      <a:pPr algn="ctr"/>
                      <a:r>
                        <a:rPr lang="sv-SE" dirty="0" smtClean="0"/>
                        <a:t>.30***</a:t>
                      </a:r>
                      <a:endParaRPr lang="sv-SE" dirty="0"/>
                    </a:p>
                  </a:txBody>
                  <a:tcPr marL="68580" marR="68580" marT="0" marB="0"/>
                </a:tc>
                <a:tc>
                  <a:txBody>
                    <a:bodyPr/>
                    <a:lstStyle/>
                    <a:p>
                      <a:pPr algn="ctr"/>
                      <a:r>
                        <a:rPr lang="sv-SE" dirty="0" smtClean="0"/>
                        <a:t>-.37***</a:t>
                      </a:r>
                      <a:endParaRPr lang="sv-SE" dirty="0"/>
                    </a:p>
                  </a:txBody>
                  <a:tcPr marL="68580" marR="68580" marT="0" marB="0"/>
                </a:tc>
              </a:tr>
              <a:tr h="256032">
                <a:tc>
                  <a:txBody>
                    <a:bodyPr/>
                    <a:lstStyle/>
                    <a:p>
                      <a:pPr marL="0" indent="0">
                        <a:buFont typeface="Arial" pitchFamily="34" charset="0"/>
                        <a:buNone/>
                      </a:pPr>
                      <a:r>
                        <a:rPr lang="sv-SE" b="0" dirty="0" err="1" smtClean="0"/>
                        <a:t>Industriousness</a:t>
                      </a:r>
                      <a:endParaRPr lang="sv-SE" b="0" dirty="0"/>
                    </a:p>
                  </a:txBody>
                  <a:tcPr/>
                </a:tc>
                <a:tc>
                  <a:txBody>
                    <a:bodyPr/>
                    <a:lstStyle/>
                    <a:p>
                      <a:pPr algn="ctr"/>
                      <a:r>
                        <a:rPr lang="sv-SE" dirty="0" smtClean="0"/>
                        <a:t>.22**</a:t>
                      </a:r>
                      <a:endParaRPr lang="sv-SE" dirty="0"/>
                    </a:p>
                  </a:txBody>
                  <a:tcPr marL="68580" marR="68580" marT="0" marB="0"/>
                </a:tc>
                <a:tc>
                  <a:txBody>
                    <a:bodyPr/>
                    <a:lstStyle/>
                    <a:p>
                      <a:pPr algn="ctr"/>
                      <a:r>
                        <a:rPr lang="sv-SE" dirty="0" smtClean="0"/>
                        <a:t>-.03</a:t>
                      </a:r>
                      <a:endParaRPr lang="sv-SE" dirty="0"/>
                    </a:p>
                  </a:txBody>
                  <a:tcPr marL="68580" marR="68580" marT="0" marB="0"/>
                </a:tc>
              </a:tr>
              <a:tr h="219456">
                <a:tc>
                  <a:txBody>
                    <a:bodyPr/>
                    <a:lstStyle/>
                    <a:p>
                      <a:pPr marL="0" indent="0">
                        <a:buFont typeface="Arial" pitchFamily="34" charset="0"/>
                        <a:buNone/>
                      </a:pPr>
                      <a:r>
                        <a:rPr lang="sv-SE" b="0" dirty="0" err="1" smtClean="0"/>
                        <a:t>Orderliness</a:t>
                      </a:r>
                      <a:endParaRPr lang="sv-SE" b="0" dirty="0"/>
                    </a:p>
                  </a:txBody>
                  <a:tcPr/>
                </a:tc>
                <a:tc>
                  <a:txBody>
                    <a:bodyPr/>
                    <a:lstStyle/>
                    <a:p>
                      <a:pPr algn="ctr"/>
                      <a:r>
                        <a:rPr lang="sv-SE" dirty="0" smtClean="0"/>
                        <a:t>.12</a:t>
                      </a:r>
                      <a:endParaRPr lang="sv-SE" dirty="0"/>
                    </a:p>
                  </a:txBody>
                  <a:tcPr marL="68580" marR="68580" marT="0" marB="0"/>
                </a:tc>
                <a:tc>
                  <a:txBody>
                    <a:bodyPr/>
                    <a:lstStyle/>
                    <a:p>
                      <a:pPr algn="ctr"/>
                      <a:r>
                        <a:rPr lang="sv-SE" dirty="0" smtClean="0"/>
                        <a:t>.22**</a:t>
                      </a:r>
                      <a:endParaRPr lang="sv-SE" dirty="0"/>
                    </a:p>
                  </a:txBody>
                  <a:tcPr marL="68580" marR="68580" marT="0" marB="0"/>
                </a:tc>
              </a:tr>
              <a:tr h="182880">
                <a:tc>
                  <a:txBody>
                    <a:bodyPr/>
                    <a:lstStyle/>
                    <a:p>
                      <a:pPr marL="0" indent="0">
                        <a:buFont typeface="Arial" pitchFamily="34" charset="0"/>
                        <a:buNone/>
                      </a:pPr>
                      <a:r>
                        <a:rPr lang="sv-SE" b="0" dirty="0" err="1" smtClean="0"/>
                        <a:t>Enthusiasm</a:t>
                      </a:r>
                      <a:endParaRPr lang="sv-SE" b="0" dirty="0"/>
                    </a:p>
                  </a:txBody>
                  <a:tcPr/>
                </a:tc>
                <a:tc>
                  <a:txBody>
                    <a:bodyPr/>
                    <a:lstStyle/>
                    <a:p>
                      <a:pPr algn="ctr"/>
                      <a:r>
                        <a:rPr lang="sv-SE" dirty="0" smtClean="0"/>
                        <a:t>.31***</a:t>
                      </a:r>
                      <a:endParaRPr lang="sv-SE" dirty="0"/>
                    </a:p>
                  </a:txBody>
                  <a:tcPr marL="68580" marR="68580" marT="0" marB="0"/>
                </a:tc>
                <a:tc>
                  <a:txBody>
                    <a:bodyPr/>
                    <a:lstStyle/>
                    <a:p>
                      <a:pPr algn="ctr"/>
                      <a:r>
                        <a:rPr lang="sv-SE" dirty="0" smtClean="0"/>
                        <a:t>-.16*</a:t>
                      </a:r>
                      <a:endParaRPr lang="sv-SE" dirty="0"/>
                    </a:p>
                  </a:txBody>
                  <a:tcPr marL="68580" marR="68580" marT="0" marB="0"/>
                </a:tc>
              </a:tr>
              <a:tr h="146304">
                <a:tc>
                  <a:txBody>
                    <a:bodyPr/>
                    <a:lstStyle/>
                    <a:p>
                      <a:pPr marL="0" indent="0">
                        <a:buFont typeface="Arial" pitchFamily="34" charset="0"/>
                        <a:buNone/>
                      </a:pPr>
                      <a:r>
                        <a:rPr lang="sv-SE" b="0" dirty="0" err="1" smtClean="0"/>
                        <a:t>Assertiveness</a:t>
                      </a:r>
                      <a:endParaRPr lang="sv-SE" b="0" dirty="0"/>
                    </a:p>
                  </a:txBody>
                  <a:tcPr/>
                </a:tc>
                <a:tc>
                  <a:txBody>
                    <a:bodyPr/>
                    <a:lstStyle/>
                    <a:p>
                      <a:pPr algn="ctr"/>
                      <a:r>
                        <a:rPr lang="sv-SE" dirty="0" smtClean="0"/>
                        <a:t>.05</a:t>
                      </a:r>
                      <a:endParaRPr lang="sv-SE" dirty="0"/>
                    </a:p>
                  </a:txBody>
                  <a:tcPr marL="68580" marR="68580" marT="0" marB="0"/>
                </a:tc>
                <a:tc>
                  <a:txBody>
                    <a:bodyPr/>
                    <a:lstStyle/>
                    <a:p>
                      <a:pPr algn="ctr"/>
                      <a:r>
                        <a:rPr lang="sv-SE" dirty="0" smtClean="0"/>
                        <a:t>-.01</a:t>
                      </a:r>
                      <a:endParaRPr lang="sv-SE" dirty="0"/>
                    </a:p>
                  </a:txBody>
                  <a:tcPr marL="68580" marR="68580" marT="0" marB="0"/>
                </a:tc>
              </a:tr>
              <a:tr h="0">
                <a:tc>
                  <a:txBody>
                    <a:bodyPr/>
                    <a:lstStyle/>
                    <a:p>
                      <a:r>
                        <a:rPr lang="sv-SE" b="0" dirty="0" err="1" smtClean="0"/>
                        <a:t>Openness</a:t>
                      </a:r>
                      <a:endParaRPr lang="sv-SE" b="0" dirty="0"/>
                    </a:p>
                  </a:txBody>
                  <a:tcPr/>
                </a:tc>
                <a:tc>
                  <a:txBody>
                    <a:bodyPr/>
                    <a:lstStyle/>
                    <a:p>
                      <a:pPr algn="ctr"/>
                      <a:r>
                        <a:rPr lang="sv-SE" dirty="0" smtClean="0"/>
                        <a:t>.29***</a:t>
                      </a:r>
                      <a:endParaRPr lang="sv-SE" dirty="0"/>
                    </a:p>
                  </a:txBody>
                  <a:tcPr marL="68580" marR="68580" marT="0" marB="0"/>
                </a:tc>
                <a:tc>
                  <a:txBody>
                    <a:bodyPr/>
                    <a:lstStyle/>
                    <a:p>
                      <a:pPr algn="ctr"/>
                      <a:r>
                        <a:rPr lang="sv-SE" dirty="0" smtClean="0"/>
                        <a:t>-.31***</a:t>
                      </a:r>
                      <a:endParaRPr lang="sv-SE" dirty="0"/>
                    </a:p>
                  </a:txBody>
                  <a:tcPr marL="68580" marR="68580" marT="0" marB="0"/>
                </a:tc>
              </a:tr>
              <a:tr h="0">
                <a:tc>
                  <a:txBody>
                    <a:bodyPr/>
                    <a:lstStyle/>
                    <a:p>
                      <a:pPr marL="0" indent="0">
                        <a:buFont typeface="Arial" pitchFamily="34" charset="0"/>
                        <a:buNone/>
                      </a:pPr>
                      <a:r>
                        <a:rPr lang="sv-SE" b="0" dirty="0" err="1" smtClean="0"/>
                        <a:t>Intellect</a:t>
                      </a:r>
                      <a:endParaRPr lang="sv-SE" b="0" dirty="0"/>
                    </a:p>
                  </a:txBody>
                  <a:tcPr/>
                </a:tc>
                <a:tc>
                  <a:txBody>
                    <a:bodyPr/>
                    <a:lstStyle/>
                    <a:p>
                      <a:pPr algn="ctr"/>
                      <a:r>
                        <a:rPr lang="sv-SE" dirty="0" smtClean="0"/>
                        <a:t>.07</a:t>
                      </a:r>
                      <a:endParaRPr lang="sv-SE" dirty="0"/>
                    </a:p>
                  </a:txBody>
                  <a:tcPr marL="68580" marR="68580" marT="0" marB="0"/>
                </a:tc>
                <a:tc>
                  <a:txBody>
                    <a:bodyPr/>
                    <a:lstStyle/>
                    <a:p>
                      <a:pPr algn="ctr"/>
                      <a:r>
                        <a:rPr lang="sv-SE" dirty="0" smtClean="0"/>
                        <a:t>-.20**</a:t>
                      </a:r>
                      <a:endParaRPr lang="sv-SE" dirty="0"/>
                    </a:p>
                  </a:txBody>
                  <a:tcPr marL="68580" marR="68580" marT="0" marB="0"/>
                </a:tc>
              </a:tr>
            </a:tbl>
          </a:graphicData>
        </a:graphic>
      </p:graphicFrame>
      <p:sp>
        <p:nvSpPr>
          <p:cNvPr id="6" name="Rektangel 5"/>
          <p:cNvSpPr/>
          <p:nvPr/>
        </p:nvSpPr>
        <p:spPr>
          <a:xfrm>
            <a:off x="1281306" y="6258798"/>
            <a:ext cx="3406061" cy="338554"/>
          </a:xfrm>
          <a:prstGeom prst="rect">
            <a:avLst/>
          </a:prstGeom>
        </p:spPr>
        <p:txBody>
          <a:bodyPr wrap="none">
            <a:spAutoFit/>
          </a:bodyPr>
          <a:lstStyle/>
          <a:p>
            <a:r>
              <a:rPr lang="sv-SE" sz="1600" dirty="0" smtClean="0"/>
              <a:t>Note: * </a:t>
            </a:r>
            <a:r>
              <a:rPr lang="sv-SE" sz="1600" i="1" dirty="0" smtClean="0"/>
              <a:t>p</a:t>
            </a:r>
            <a:r>
              <a:rPr lang="sv-SE" sz="1600" dirty="0" smtClean="0"/>
              <a:t> &lt; .05, ** </a:t>
            </a:r>
            <a:r>
              <a:rPr lang="sv-SE" sz="1600" i="1" dirty="0" smtClean="0"/>
              <a:t>p</a:t>
            </a:r>
            <a:r>
              <a:rPr lang="sv-SE" sz="1600" dirty="0" smtClean="0"/>
              <a:t> &lt; .01, *** </a:t>
            </a:r>
            <a:r>
              <a:rPr lang="sv-SE" sz="1600" i="1" dirty="0" smtClean="0"/>
              <a:t>p</a:t>
            </a:r>
            <a:r>
              <a:rPr lang="sv-SE" sz="1600" dirty="0" smtClean="0"/>
              <a:t> &lt; .001</a:t>
            </a:r>
            <a:endParaRPr lang="sv-SE" sz="1600" dirty="0"/>
          </a:p>
        </p:txBody>
      </p:sp>
      <p:cxnSp>
        <p:nvCxnSpPr>
          <p:cNvPr id="9" name="Rak 8"/>
          <p:cNvCxnSpPr/>
          <p:nvPr/>
        </p:nvCxnSpPr>
        <p:spPr>
          <a:xfrm>
            <a:off x="1064328" y="2551256"/>
            <a:ext cx="659367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Rak 9"/>
          <p:cNvCxnSpPr/>
          <p:nvPr/>
        </p:nvCxnSpPr>
        <p:spPr>
          <a:xfrm>
            <a:off x="1060560" y="6237312"/>
            <a:ext cx="659744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050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323528" y="413792"/>
            <a:ext cx="8229600" cy="1143000"/>
          </a:xfrm>
        </p:spPr>
        <p:txBody>
          <a:bodyPr>
            <a:normAutofit/>
          </a:bodyPr>
          <a:lstStyle/>
          <a:p>
            <a:r>
              <a:rPr lang="sv-SE" sz="3200" b="1" dirty="0" err="1" smtClean="0">
                <a:latin typeface="+mn-lt"/>
              </a:rPr>
              <a:t>Future</a:t>
            </a:r>
            <a:r>
              <a:rPr lang="sv-SE" sz="3200" b="1" dirty="0" smtClean="0">
                <a:latin typeface="+mn-lt"/>
              </a:rPr>
              <a:t> </a:t>
            </a:r>
            <a:r>
              <a:rPr lang="sv-SE" sz="3200" b="1" dirty="0" err="1" smtClean="0">
                <a:latin typeface="+mn-lt"/>
              </a:rPr>
              <a:t>directions</a:t>
            </a:r>
            <a:endParaRPr lang="sv-SE" sz="3200" b="1" dirty="0">
              <a:latin typeface="+mn-lt"/>
            </a:endParaRPr>
          </a:p>
        </p:txBody>
      </p:sp>
      <p:sp>
        <p:nvSpPr>
          <p:cNvPr id="11" name="Platshållare för innehåll 2"/>
          <p:cNvSpPr txBox="1">
            <a:spLocks/>
          </p:cNvSpPr>
          <p:nvPr/>
        </p:nvSpPr>
        <p:spPr>
          <a:xfrm>
            <a:off x="539552" y="1844824"/>
            <a:ext cx="8280920" cy="936105"/>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2"/>
              </a:buClr>
            </a:pPr>
            <a:r>
              <a:rPr lang="sv-SE" sz="2200" dirty="0" err="1" smtClean="0"/>
              <a:t>Evaluate</a:t>
            </a:r>
            <a:r>
              <a:rPr lang="sv-SE" sz="2200" dirty="0" smtClean="0"/>
              <a:t> the humanism and normativism </a:t>
            </a:r>
            <a:r>
              <a:rPr lang="sv-SE" sz="2200" dirty="0" err="1" smtClean="0"/>
              <a:t>scales</a:t>
            </a:r>
            <a:r>
              <a:rPr lang="sv-SE" sz="2200" dirty="0" smtClean="0"/>
              <a:t> in different </a:t>
            </a:r>
            <a:r>
              <a:rPr lang="sv-SE" sz="2200" dirty="0" err="1" smtClean="0"/>
              <a:t>cultures</a:t>
            </a:r>
            <a:endParaRPr lang="sv-SE" sz="2200" dirty="0" smtClean="0"/>
          </a:p>
        </p:txBody>
      </p:sp>
      <p:sp>
        <p:nvSpPr>
          <p:cNvPr id="14" name="Platshållare för innehåll 2"/>
          <p:cNvSpPr txBox="1">
            <a:spLocks/>
          </p:cNvSpPr>
          <p:nvPr/>
        </p:nvSpPr>
        <p:spPr>
          <a:xfrm>
            <a:off x="539552" y="2780929"/>
            <a:ext cx="8280920" cy="93610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2"/>
              </a:buClr>
            </a:pPr>
            <a:r>
              <a:rPr lang="sv-SE" sz="2200" dirty="0" err="1" smtClean="0"/>
              <a:t>Investigate</a:t>
            </a:r>
            <a:r>
              <a:rPr lang="sv-SE" sz="2200" dirty="0" smtClean="0"/>
              <a:t> the </a:t>
            </a:r>
            <a:r>
              <a:rPr lang="sv-SE" sz="2200" dirty="0" err="1" smtClean="0"/>
              <a:t>psychological</a:t>
            </a:r>
            <a:r>
              <a:rPr lang="sv-SE" sz="2200" dirty="0" smtClean="0"/>
              <a:t> </a:t>
            </a:r>
            <a:r>
              <a:rPr lang="sv-SE" sz="2200" dirty="0" err="1" smtClean="0"/>
              <a:t>origins</a:t>
            </a:r>
            <a:r>
              <a:rPr lang="sv-SE" sz="2200" dirty="0" smtClean="0"/>
              <a:t> </a:t>
            </a:r>
            <a:r>
              <a:rPr lang="sv-SE" sz="2200" dirty="0" err="1" smtClean="0"/>
              <a:t>of</a:t>
            </a:r>
            <a:r>
              <a:rPr lang="sv-SE" sz="2200" dirty="0" smtClean="0"/>
              <a:t> humanism and normativism</a:t>
            </a:r>
          </a:p>
        </p:txBody>
      </p:sp>
      <p:sp>
        <p:nvSpPr>
          <p:cNvPr id="7" name="Platshållare för innehåll 2"/>
          <p:cNvSpPr txBox="1">
            <a:spLocks/>
          </p:cNvSpPr>
          <p:nvPr/>
        </p:nvSpPr>
        <p:spPr>
          <a:xfrm>
            <a:off x="539552" y="3717032"/>
            <a:ext cx="8280920" cy="86409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2"/>
              </a:buClr>
            </a:pPr>
            <a:r>
              <a:rPr lang="sv-SE" sz="2200" dirty="0" err="1" smtClean="0"/>
              <a:t>Further</a:t>
            </a:r>
            <a:r>
              <a:rPr lang="sv-SE" sz="2200" dirty="0" smtClean="0"/>
              <a:t> </a:t>
            </a:r>
            <a:r>
              <a:rPr lang="sv-SE" sz="2200" dirty="0" err="1" smtClean="0"/>
              <a:t>investigate</a:t>
            </a:r>
            <a:r>
              <a:rPr lang="sv-SE" sz="2200" dirty="0" smtClean="0"/>
              <a:t> </a:t>
            </a:r>
            <a:r>
              <a:rPr lang="sv-SE" sz="2200" dirty="0" err="1" smtClean="0"/>
              <a:t>their</a:t>
            </a:r>
            <a:r>
              <a:rPr lang="sv-SE" sz="2200" dirty="0" smtClean="0"/>
              <a:t> explanatory </a:t>
            </a:r>
            <a:r>
              <a:rPr lang="sv-SE" sz="2200" dirty="0" err="1" smtClean="0"/>
              <a:t>power</a:t>
            </a:r>
            <a:r>
              <a:rPr lang="sv-SE" sz="2200" dirty="0" smtClean="0"/>
              <a:t>, </a:t>
            </a:r>
            <a:r>
              <a:rPr lang="sv-SE" sz="2200" dirty="0" err="1" smtClean="0"/>
              <a:t>e.g</a:t>
            </a:r>
            <a:r>
              <a:rPr lang="sv-SE" sz="2200" dirty="0" smtClean="0"/>
              <a:t>. </a:t>
            </a:r>
            <a:r>
              <a:rPr lang="sv-SE" sz="2200" dirty="0" err="1" smtClean="0"/>
              <a:t>ideological</a:t>
            </a:r>
            <a:r>
              <a:rPr lang="sv-SE" sz="2200" dirty="0" smtClean="0"/>
              <a:t> </a:t>
            </a:r>
            <a:r>
              <a:rPr lang="sv-SE" sz="2200" dirty="0" err="1" smtClean="0"/>
              <a:t>phenomena</a:t>
            </a:r>
            <a:r>
              <a:rPr lang="sv-SE" sz="2200" dirty="0" smtClean="0"/>
              <a:t>, </a:t>
            </a:r>
            <a:r>
              <a:rPr lang="sv-SE" sz="2200" dirty="0" err="1" smtClean="0"/>
              <a:t>clinical</a:t>
            </a:r>
            <a:r>
              <a:rPr lang="sv-SE" sz="2200" dirty="0" smtClean="0"/>
              <a:t> </a:t>
            </a:r>
            <a:r>
              <a:rPr lang="sv-SE" sz="2200" dirty="0" err="1" smtClean="0"/>
              <a:t>psychology</a:t>
            </a:r>
            <a:r>
              <a:rPr lang="sv-SE" sz="2200" dirty="0" smtClean="0"/>
              <a:t>, </a:t>
            </a:r>
            <a:r>
              <a:rPr lang="sv-SE" sz="2200" dirty="0" err="1" smtClean="0"/>
              <a:t>educational</a:t>
            </a:r>
            <a:r>
              <a:rPr lang="sv-SE" sz="2200" dirty="0" smtClean="0"/>
              <a:t> </a:t>
            </a:r>
            <a:r>
              <a:rPr lang="sv-SE" sz="2200" dirty="0" err="1" smtClean="0"/>
              <a:t>psychology</a:t>
            </a:r>
            <a:endParaRPr lang="sv-SE" sz="2200" dirty="0" smtClean="0"/>
          </a:p>
        </p:txBody>
      </p:sp>
      <p:sp>
        <p:nvSpPr>
          <p:cNvPr id="8" name="Platshållare för innehåll 2"/>
          <p:cNvSpPr txBox="1">
            <a:spLocks/>
          </p:cNvSpPr>
          <p:nvPr/>
        </p:nvSpPr>
        <p:spPr>
          <a:xfrm>
            <a:off x="539552" y="4725144"/>
            <a:ext cx="8280920" cy="79208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2"/>
              </a:buClr>
            </a:pPr>
            <a:r>
              <a:rPr lang="sv-SE" sz="2200" dirty="0" err="1" smtClean="0"/>
              <a:t>Investigate</a:t>
            </a:r>
            <a:r>
              <a:rPr lang="sv-SE" sz="2200" dirty="0" smtClean="0"/>
              <a:t> the </a:t>
            </a:r>
            <a:r>
              <a:rPr lang="sv-SE" sz="2200" dirty="0" err="1" smtClean="0"/>
              <a:t>causal</a:t>
            </a:r>
            <a:r>
              <a:rPr lang="sv-SE" sz="2200" dirty="0" smtClean="0"/>
              <a:t> relations </a:t>
            </a:r>
            <a:r>
              <a:rPr lang="sv-SE" sz="2200" dirty="0" err="1" smtClean="0"/>
              <a:t>between</a:t>
            </a:r>
            <a:r>
              <a:rPr lang="sv-SE" sz="2200" dirty="0" smtClean="0"/>
              <a:t> </a:t>
            </a:r>
            <a:r>
              <a:rPr lang="sv-SE" sz="2200" dirty="0" err="1" smtClean="0"/>
              <a:t>traits</a:t>
            </a:r>
            <a:r>
              <a:rPr lang="sv-SE" sz="2200" dirty="0" smtClean="0"/>
              <a:t> and </a:t>
            </a:r>
            <a:r>
              <a:rPr lang="sv-SE" sz="2200" dirty="0" err="1" smtClean="0"/>
              <a:t>worldviews</a:t>
            </a:r>
            <a:r>
              <a:rPr lang="sv-SE" sz="2200" dirty="0" smtClean="0"/>
              <a:t> </a:t>
            </a:r>
          </a:p>
        </p:txBody>
      </p:sp>
      <p:sp>
        <p:nvSpPr>
          <p:cNvPr id="9" name="Platshållare för innehåll 2"/>
          <p:cNvSpPr txBox="1">
            <a:spLocks/>
          </p:cNvSpPr>
          <p:nvPr/>
        </p:nvSpPr>
        <p:spPr>
          <a:xfrm>
            <a:off x="539552" y="5445224"/>
            <a:ext cx="8280920" cy="792088"/>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buClr>
                <a:schemeClr val="tx2"/>
              </a:buClr>
            </a:pPr>
            <a:r>
              <a:rPr lang="sv-SE" sz="2200" dirty="0" err="1" smtClean="0"/>
              <a:t>Study</a:t>
            </a:r>
            <a:r>
              <a:rPr lang="sv-SE" sz="2200" dirty="0" smtClean="0"/>
              <a:t> </a:t>
            </a:r>
            <a:r>
              <a:rPr lang="sv-SE" sz="2200" dirty="0" err="1" smtClean="0"/>
              <a:t>worldviews</a:t>
            </a:r>
            <a:r>
              <a:rPr lang="sv-SE" sz="2200" dirty="0" smtClean="0"/>
              <a:t> </a:t>
            </a:r>
            <a:r>
              <a:rPr lang="sv-SE" sz="2200" dirty="0" err="1" smtClean="0"/>
              <a:t>more</a:t>
            </a:r>
            <a:r>
              <a:rPr lang="sv-SE" sz="2200" dirty="0" smtClean="0"/>
              <a:t> </a:t>
            </a:r>
            <a:r>
              <a:rPr lang="sv-SE" sz="2200" dirty="0" err="1" smtClean="0"/>
              <a:t>systematically</a:t>
            </a:r>
            <a:r>
              <a:rPr lang="sv-SE" sz="2200" dirty="0" smtClean="0"/>
              <a:t> in general, going </a:t>
            </a:r>
            <a:r>
              <a:rPr lang="sv-SE" sz="2200" dirty="0" err="1" smtClean="0"/>
              <a:t>beyond</a:t>
            </a:r>
            <a:r>
              <a:rPr lang="sv-SE" sz="2200" dirty="0" smtClean="0"/>
              <a:t> humanism and normativism</a:t>
            </a:r>
          </a:p>
        </p:txBody>
      </p:sp>
    </p:spTree>
    <p:extLst>
      <p:ext uri="{BB962C8B-B14F-4D97-AF65-F5344CB8AC3E}">
        <p14:creationId xmlns:p14="http://schemas.microsoft.com/office/powerpoint/2010/main" val="10665365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992208"/>
            <a:ext cx="8229600" cy="4389120"/>
          </a:xfrm>
        </p:spPr>
        <p:txBody>
          <a:bodyPr>
            <a:normAutofit/>
          </a:bodyPr>
          <a:lstStyle/>
          <a:p>
            <a:pPr marL="0" indent="0" algn="ctr">
              <a:buNone/>
            </a:pPr>
            <a:r>
              <a:rPr lang="sv-SE" sz="3600" b="1" dirty="0" err="1" smtClean="0"/>
              <a:t>Thank</a:t>
            </a:r>
            <a:r>
              <a:rPr lang="sv-SE" sz="3600" b="1" dirty="0" smtClean="0"/>
              <a:t> </a:t>
            </a:r>
            <a:r>
              <a:rPr lang="sv-SE" sz="3600" b="1" dirty="0" err="1" smtClean="0"/>
              <a:t>you</a:t>
            </a:r>
            <a:r>
              <a:rPr lang="sv-SE" sz="3600" b="1" dirty="0" smtClean="0"/>
              <a:t> for </a:t>
            </a:r>
            <a:r>
              <a:rPr lang="sv-SE" sz="3600" b="1" dirty="0" err="1" smtClean="0"/>
              <a:t>your</a:t>
            </a:r>
            <a:r>
              <a:rPr lang="sv-SE" sz="3600" b="1" dirty="0" smtClean="0"/>
              <a:t> attention!</a:t>
            </a:r>
          </a:p>
          <a:p>
            <a:pPr marL="0" indent="0" algn="ctr">
              <a:buNone/>
            </a:pPr>
            <a:endParaRPr lang="sv-SE" sz="3600" b="1" dirty="0" smtClean="0"/>
          </a:p>
          <a:p>
            <a:pPr marL="0" indent="0" algn="ctr">
              <a:buNone/>
            </a:pPr>
            <a:endParaRPr lang="sv-SE" sz="2400" b="1" dirty="0"/>
          </a:p>
          <a:p>
            <a:pPr marL="0" indent="0" algn="ctr">
              <a:buNone/>
            </a:pPr>
            <a:r>
              <a:rPr lang="sv-SE" sz="2400" b="1" dirty="0" smtClean="0"/>
              <a:t>Contact: </a:t>
            </a:r>
          </a:p>
          <a:p>
            <a:pPr marL="0" indent="0" algn="ctr">
              <a:buNone/>
            </a:pPr>
            <a:r>
              <a:rPr lang="sv-SE" sz="2400" b="1" dirty="0" smtClean="0"/>
              <a:t>artur.nilsson@psy.lu.se</a:t>
            </a:r>
            <a:endParaRPr lang="sv-SE" sz="2400" b="1" dirty="0"/>
          </a:p>
          <a:p>
            <a:pPr marL="0" indent="0" algn="ctr">
              <a:buNone/>
            </a:pPr>
            <a:endParaRPr lang="sv-SE" sz="2400" b="1" dirty="0"/>
          </a:p>
        </p:txBody>
      </p:sp>
    </p:spTree>
    <p:extLst>
      <p:ext uri="{BB962C8B-B14F-4D97-AF65-F5344CB8AC3E}">
        <p14:creationId xmlns:p14="http://schemas.microsoft.com/office/powerpoint/2010/main" val="2849798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74848" y="1061864"/>
            <a:ext cx="8229600" cy="1143000"/>
          </a:xfrm>
        </p:spPr>
        <p:txBody>
          <a:bodyPr>
            <a:normAutofit/>
          </a:bodyPr>
          <a:lstStyle/>
          <a:p>
            <a:r>
              <a:rPr lang="sv-SE" sz="3200" b="1" dirty="0" smtClean="0">
                <a:latin typeface="+mn-lt"/>
              </a:rPr>
              <a:t>The </a:t>
            </a:r>
            <a:r>
              <a:rPr lang="sv-SE" sz="3200" b="1" dirty="0" err="1" smtClean="0">
                <a:latin typeface="+mn-lt"/>
              </a:rPr>
              <a:t>study</a:t>
            </a:r>
            <a:r>
              <a:rPr lang="sv-SE" sz="3200" b="1" dirty="0" smtClean="0">
                <a:latin typeface="+mn-lt"/>
              </a:rPr>
              <a:t> </a:t>
            </a:r>
            <a:r>
              <a:rPr lang="sv-SE" sz="3200" b="1" dirty="0" err="1" smtClean="0">
                <a:latin typeface="+mn-lt"/>
              </a:rPr>
              <a:t>worldviews</a:t>
            </a:r>
            <a:r>
              <a:rPr lang="sv-SE" sz="3200" b="1" dirty="0" smtClean="0">
                <a:latin typeface="+mn-lt"/>
              </a:rPr>
              <a:t>: </a:t>
            </a:r>
            <a:r>
              <a:rPr lang="sv-SE" sz="3200" b="1" dirty="0" err="1" smtClean="0">
                <a:latin typeface="+mn-lt"/>
              </a:rPr>
              <a:t>What</a:t>
            </a:r>
            <a:r>
              <a:rPr lang="sv-SE" sz="3200" b="1" dirty="0" smtClean="0">
                <a:latin typeface="+mn-lt"/>
              </a:rPr>
              <a:t> is it and </a:t>
            </a:r>
            <a:r>
              <a:rPr lang="sv-SE" sz="3200" b="1" dirty="0" err="1" smtClean="0">
                <a:latin typeface="+mn-lt"/>
              </a:rPr>
              <a:t>why</a:t>
            </a:r>
            <a:r>
              <a:rPr lang="sv-SE" sz="3200" b="1" dirty="0" smtClean="0">
                <a:latin typeface="+mn-lt"/>
              </a:rPr>
              <a:t> do </a:t>
            </a:r>
            <a:r>
              <a:rPr lang="sv-SE" sz="3200" b="1" dirty="0" err="1" smtClean="0">
                <a:latin typeface="+mn-lt"/>
              </a:rPr>
              <a:t>we</a:t>
            </a:r>
            <a:r>
              <a:rPr lang="sv-SE" sz="3200" b="1" dirty="0" smtClean="0">
                <a:latin typeface="+mn-lt"/>
              </a:rPr>
              <a:t> </a:t>
            </a:r>
            <a:r>
              <a:rPr lang="sv-SE" sz="3200" b="1" dirty="0" err="1" smtClean="0">
                <a:latin typeface="+mn-lt"/>
              </a:rPr>
              <a:t>need</a:t>
            </a:r>
            <a:r>
              <a:rPr lang="sv-SE" sz="3200" b="1" dirty="0" smtClean="0">
                <a:latin typeface="+mn-lt"/>
              </a:rPr>
              <a:t> it?</a:t>
            </a:r>
            <a:endParaRPr lang="sv-SE" sz="3200" b="1" dirty="0">
              <a:latin typeface="+mn-lt"/>
            </a:endParaRPr>
          </a:p>
        </p:txBody>
      </p:sp>
      <p:sp>
        <p:nvSpPr>
          <p:cNvPr id="3" name="Platshållare för innehåll 2"/>
          <p:cNvSpPr>
            <a:spLocks noGrp="1"/>
          </p:cNvSpPr>
          <p:nvPr>
            <p:ph idx="1"/>
          </p:nvPr>
        </p:nvSpPr>
        <p:spPr>
          <a:xfrm>
            <a:off x="488232" y="2564904"/>
            <a:ext cx="8229600" cy="936104"/>
          </a:xfrm>
        </p:spPr>
        <p:txBody>
          <a:bodyPr>
            <a:normAutofit/>
          </a:bodyPr>
          <a:lstStyle/>
          <a:p>
            <a:pPr marL="0" indent="0">
              <a:spcAft>
                <a:spcPts val="600"/>
              </a:spcAft>
              <a:buNone/>
            </a:pPr>
            <a:r>
              <a:rPr lang="sv-SE" sz="2200" dirty="0" smtClean="0"/>
              <a:t>The </a:t>
            </a:r>
            <a:r>
              <a:rPr lang="sv-SE" sz="2200" dirty="0" err="1" smtClean="0"/>
              <a:t>study</a:t>
            </a:r>
            <a:r>
              <a:rPr lang="sv-SE" sz="2200" dirty="0" smtClean="0"/>
              <a:t> </a:t>
            </a:r>
            <a:r>
              <a:rPr lang="sv-SE" sz="2200" dirty="0" err="1" smtClean="0"/>
              <a:t>of</a:t>
            </a:r>
            <a:r>
              <a:rPr lang="sv-SE" sz="2200" dirty="0" smtClean="0"/>
              <a:t> </a:t>
            </a:r>
            <a:r>
              <a:rPr lang="sv-SE" sz="2200" dirty="0" err="1" smtClean="0"/>
              <a:t>worldviews</a:t>
            </a:r>
            <a:r>
              <a:rPr lang="sv-SE" sz="2200" dirty="0" smtClean="0"/>
              <a:t> addresses </a:t>
            </a:r>
            <a:r>
              <a:rPr lang="en-US" sz="2200" dirty="0" smtClean="0"/>
              <a:t>the person’s </a:t>
            </a:r>
            <a:r>
              <a:rPr lang="en-US" sz="2200" dirty="0"/>
              <a:t>most basic constructs, assumptions, and scripts for understanding the </a:t>
            </a:r>
            <a:r>
              <a:rPr lang="en-US" sz="2200" dirty="0" smtClean="0"/>
              <a:t>world</a:t>
            </a:r>
            <a:endParaRPr lang="sv-SE" sz="2200" dirty="0"/>
          </a:p>
        </p:txBody>
      </p:sp>
      <p:sp>
        <p:nvSpPr>
          <p:cNvPr id="4" name="Platshållare för innehåll 2"/>
          <p:cNvSpPr txBox="1">
            <a:spLocks/>
          </p:cNvSpPr>
          <p:nvPr/>
        </p:nvSpPr>
        <p:spPr>
          <a:xfrm>
            <a:off x="467544" y="3573015"/>
            <a:ext cx="8229600" cy="792089"/>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err="1" smtClean="0"/>
              <a:t>Specific</a:t>
            </a:r>
            <a:r>
              <a:rPr lang="sv-SE" sz="2200" dirty="0" smtClean="0"/>
              <a:t> </a:t>
            </a:r>
            <a:r>
              <a:rPr lang="sv-SE" sz="2200" dirty="0" err="1" smtClean="0"/>
              <a:t>beliefs</a:t>
            </a:r>
            <a:r>
              <a:rPr lang="sv-SE" sz="2200" dirty="0" smtClean="0"/>
              <a:t>, </a:t>
            </a:r>
            <a:r>
              <a:rPr lang="sv-SE" sz="2200" dirty="0" err="1" smtClean="0"/>
              <a:t>attitudes</a:t>
            </a:r>
            <a:r>
              <a:rPr lang="sv-SE" sz="2200" dirty="0" smtClean="0"/>
              <a:t>, and </a:t>
            </a:r>
            <a:r>
              <a:rPr lang="sv-SE" sz="2200" dirty="0" err="1" smtClean="0"/>
              <a:t>values</a:t>
            </a:r>
            <a:r>
              <a:rPr lang="sv-SE" sz="2200" dirty="0" smtClean="0"/>
              <a:t> </a:t>
            </a:r>
            <a:r>
              <a:rPr lang="sv-SE" sz="2200" dirty="0" err="1" smtClean="0"/>
              <a:t>are</a:t>
            </a:r>
            <a:r>
              <a:rPr lang="sv-SE" sz="2200" dirty="0" smtClean="0"/>
              <a:t> </a:t>
            </a:r>
            <a:r>
              <a:rPr lang="sv-SE" sz="2200" dirty="0" err="1" smtClean="0"/>
              <a:t>embedded</a:t>
            </a:r>
            <a:r>
              <a:rPr lang="sv-SE" sz="2200" dirty="0" smtClean="0"/>
              <a:t> </a:t>
            </a:r>
            <a:r>
              <a:rPr lang="sv-SE" sz="2200" dirty="0" err="1" smtClean="0"/>
              <a:t>within</a:t>
            </a:r>
            <a:r>
              <a:rPr lang="sv-SE" sz="2200" dirty="0" smtClean="0"/>
              <a:t> </a:t>
            </a:r>
            <a:r>
              <a:rPr lang="sv-SE" sz="2200" dirty="0" err="1" smtClean="0"/>
              <a:t>broader</a:t>
            </a:r>
            <a:r>
              <a:rPr lang="sv-SE" sz="2200" dirty="0" smtClean="0"/>
              <a:t> systems </a:t>
            </a:r>
            <a:r>
              <a:rPr lang="sv-SE" sz="2200" dirty="0" err="1" smtClean="0"/>
              <a:t>of</a:t>
            </a:r>
            <a:r>
              <a:rPr lang="sv-SE" sz="2200" dirty="0" smtClean="0"/>
              <a:t> </a:t>
            </a:r>
            <a:r>
              <a:rPr lang="sv-SE" sz="2200" dirty="0" err="1" smtClean="0"/>
              <a:t>meaning</a:t>
            </a:r>
            <a:endParaRPr lang="sv-SE" sz="2200" dirty="0" smtClean="0"/>
          </a:p>
        </p:txBody>
      </p:sp>
      <p:sp>
        <p:nvSpPr>
          <p:cNvPr id="5" name="Platshållare för innehåll 2"/>
          <p:cNvSpPr txBox="1">
            <a:spLocks/>
          </p:cNvSpPr>
          <p:nvPr/>
        </p:nvSpPr>
        <p:spPr>
          <a:xfrm>
            <a:off x="467544" y="5589240"/>
            <a:ext cx="8229600" cy="936104"/>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smtClean="0"/>
              <a:t>The </a:t>
            </a:r>
            <a:r>
              <a:rPr lang="sv-SE" sz="2200" dirty="0" err="1" smtClean="0"/>
              <a:t>study</a:t>
            </a:r>
            <a:r>
              <a:rPr lang="sv-SE" sz="2200" dirty="0" smtClean="0"/>
              <a:t> </a:t>
            </a:r>
            <a:r>
              <a:rPr lang="sv-SE" sz="2200" dirty="0" err="1" smtClean="0"/>
              <a:t>of</a:t>
            </a:r>
            <a:r>
              <a:rPr lang="sv-SE" sz="2200" dirty="0" smtClean="0"/>
              <a:t> </a:t>
            </a:r>
            <a:r>
              <a:rPr lang="sv-SE" sz="2200" dirty="0" err="1" smtClean="0"/>
              <a:t>worldviews</a:t>
            </a:r>
            <a:r>
              <a:rPr lang="sv-SE" sz="2200" dirty="0" smtClean="0"/>
              <a:t> and the </a:t>
            </a:r>
            <a:r>
              <a:rPr lang="sv-SE" sz="2200" dirty="0" err="1" smtClean="0"/>
              <a:t>study</a:t>
            </a:r>
            <a:r>
              <a:rPr lang="sv-SE" sz="2200" dirty="0" smtClean="0"/>
              <a:t> </a:t>
            </a:r>
            <a:r>
              <a:rPr lang="sv-SE" sz="2200" dirty="0" err="1" smtClean="0"/>
              <a:t>of</a:t>
            </a:r>
            <a:r>
              <a:rPr lang="sv-SE" sz="2200" dirty="0" smtClean="0"/>
              <a:t> </a:t>
            </a:r>
            <a:r>
              <a:rPr lang="sv-SE" sz="2200" dirty="0" err="1" smtClean="0"/>
              <a:t>traits</a:t>
            </a:r>
            <a:r>
              <a:rPr lang="sv-SE" sz="2200" dirty="0" smtClean="0"/>
              <a:t> </a:t>
            </a:r>
            <a:r>
              <a:rPr lang="sv-SE" sz="2200" dirty="0" err="1" smtClean="0"/>
              <a:t>are</a:t>
            </a:r>
            <a:r>
              <a:rPr lang="sv-SE" sz="2200" dirty="0" smtClean="0"/>
              <a:t> </a:t>
            </a:r>
            <a:r>
              <a:rPr lang="sv-SE" sz="2200" dirty="0" err="1" smtClean="0"/>
              <a:t>mutually</a:t>
            </a:r>
            <a:r>
              <a:rPr lang="sv-SE" sz="2200" dirty="0" smtClean="0"/>
              <a:t> </a:t>
            </a:r>
            <a:r>
              <a:rPr lang="sv-SE" sz="2200" dirty="0" err="1" smtClean="0"/>
              <a:t>irreducible</a:t>
            </a:r>
            <a:r>
              <a:rPr lang="sv-SE" sz="2200" dirty="0" smtClean="0"/>
              <a:t> and </a:t>
            </a:r>
            <a:r>
              <a:rPr lang="sv-SE" sz="2200" dirty="0" err="1" smtClean="0"/>
              <a:t>equally</a:t>
            </a:r>
            <a:r>
              <a:rPr lang="sv-SE" sz="2200" dirty="0" smtClean="0"/>
              <a:t> </a:t>
            </a:r>
            <a:r>
              <a:rPr lang="sv-SE" sz="2200" dirty="0" err="1" smtClean="0"/>
              <a:t>basic</a:t>
            </a:r>
            <a:r>
              <a:rPr lang="sv-SE" sz="2200" dirty="0" smtClean="0"/>
              <a:t> </a:t>
            </a:r>
            <a:r>
              <a:rPr lang="sv-SE" sz="2200" dirty="0" err="1" smtClean="0"/>
              <a:t>to</a:t>
            </a:r>
            <a:r>
              <a:rPr lang="sv-SE" sz="2200" dirty="0" smtClean="0"/>
              <a:t> </a:t>
            </a:r>
            <a:r>
              <a:rPr lang="sv-SE" sz="2200" dirty="0" err="1" smtClean="0"/>
              <a:t>personality</a:t>
            </a:r>
            <a:r>
              <a:rPr lang="sv-SE" sz="2200" dirty="0" smtClean="0"/>
              <a:t> </a:t>
            </a:r>
            <a:r>
              <a:rPr lang="sv-SE" sz="2200" dirty="0" err="1" smtClean="0"/>
              <a:t>psychology</a:t>
            </a:r>
            <a:endParaRPr lang="sv-SE" sz="2200" dirty="0"/>
          </a:p>
        </p:txBody>
      </p:sp>
      <p:sp>
        <p:nvSpPr>
          <p:cNvPr id="6" name="Rektangel 5"/>
          <p:cNvSpPr/>
          <p:nvPr/>
        </p:nvSpPr>
        <p:spPr>
          <a:xfrm>
            <a:off x="467544" y="4581128"/>
            <a:ext cx="8064896" cy="769441"/>
          </a:xfrm>
          <a:prstGeom prst="rect">
            <a:avLst/>
          </a:prstGeom>
        </p:spPr>
        <p:txBody>
          <a:bodyPr wrap="square">
            <a:spAutoFit/>
          </a:bodyPr>
          <a:lstStyle/>
          <a:p>
            <a:pPr>
              <a:spcAft>
                <a:spcPts val="600"/>
              </a:spcAft>
            </a:pPr>
            <a:r>
              <a:rPr lang="sv-SE" sz="2200" dirty="0" err="1" smtClean="0"/>
              <a:t>Worldviews</a:t>
            </a:r>
            <a:r>
              <a:rPr lang="sv-SE" sz="2200" dirty="0" smtClean="0"/>
              <a:t> </a:t>
            </a:r>
            <a:r>
              <a:rPr lang="sv-SE" sz="2200" dirty="0" err="1" smtClean="0"/>
              <a:t>provide</a:t>
            </a:r>
            <a:r>
              <a:rPr lang="sv-SE" sz="2200" dirty="0" smtClean="0"/>
              <a:t> </a:t>
            </a:r>
            <a:r>
              <a:rPr lang="sv-SE" sz="2200" dirty="0"/>
              <a:t>the </a:t>
            </a:r>
            <a:r>
              <a:rPr lang="sv-SE" sz="2200" dirty="0" err="1"/>
              <a:t>sources</a:t>
            </a:r>
            <a:r>
              <a:rPr lang="sv-SE" sz="2200" dirty="0"/>
              <a:t> </a:t>
            </a:r>
            <a:r>
              <a:rPr lang="sv-SE" sz="2200" dirty="0" err="1"/>
              <a:t>of</a:t>
            </a:r>
            <a:r>
              <a:rPr lang="sv-SE" sz="2200" dirty="0"/>
              <a:t> </a:t>
            </a:r>
            <a:r>
              <a:rPr lang="sv-SE" sz="2200" dirty="0" err="1"/>
              <a:t>subjective</a:t>
            </a:r>
            <a:r>
              <a:rPr lang="sv-SE" sz="2200" dirty="0"/>
              <a:t> </a:t>
            </a:r>
            <a:r>
              <a:rPr lang="sv-SE" sz="2200" dirty="0" err="1"/>
              <a:t>meaning</a:t>
            </a:r>
            <a:r>
              <a:rPr lang="sv-SE" sz="2200" dirty="0"/>
              <a:t> in </a:t>
            </a:r>
            <a:r>
              <a:rPr lang="sv-SE" sz="2200" dirty="0" err="1" smtClean="0"/>
              <a:t>personality</a:t>
            </a:r>
            <a:r>
              <a:rPr lang="sv-SE" sz="2200" dirty="0" smtClean="0"/>
              <a:t>, and, as </a:t>
            </a:r>
            <a:r>
              <a:rPr lang="sv-SE" sz="2200" dirty="0" err="1" smtClean="0"/>
              <a:t>such</a:t>
            </a:r>
            <a:r>
              <a:rPr lang="sv-SE" sz="2200" dirty="0" smtClean="0"/>
              <a:t>, </a:t>
            </a:r>
            <a:r>
              <a:rPr lang="sv-SE" sz="2200" dirty="0" err="1" smtClean="0"/>
              <a:t>need</a:t>
            </a:r>
            <a:r>
              <a:rPr lang="sv-SE" sz="2200" dirty="0" smtClean="0"/>
              <a:t> </a:t>
            </a:r>
            <a:r>
              <a:rPr lang="sv-SE" sz="2200" dirty="0" err="1" smtClean="0"/>
              <a:t>to</a:t>
            </a:r>
            <a:r>
              <a:rPr lang="sv-SE" sz="2200" dirty="0" smtClean="0"/>
              <a:t> be </a:t>
            </a:r>
            <a:r>
              <a:rPr lang="sv-SE" sz="2200" dirty="0" err="1" smtClean="0"/>
              <a:t>studied</a:t>
            </a:r>
            <a:r>
              <a:rPr lang="sv-SE" sz="2200" dirty="0" smtClean="0"/>
              <a:t> in </a:t>
            </a:r>
            <a:r>
              <a:rPr lang="sv-SE" sz="2200" dirty="0" err="1" smtClean="0"/>
              <a:t>their</a:t>
            </a:r>
            <a:r>
              <a:rPr lang="sv-SE" sz="2200" dirty="0" smtClean="0"/>
              <a:t> </a:t>
            </a:r>
            <a:r>
              <a:rPr lang="sv-SE" sz="2200" dirty="0" err="1" smtClean="0"/>
              <a:t>own</a:t>
            </a:r>
            <a:r>
              <a:rPr lang="sv-SE" sz="2200" dirty="0" smtClean="0"/>
              <a:t> right</a:t>
            </a:r>
            <a:endParaRPr lang="sv-SE" sz="2200" dirty="0"/>
          </a:p>
        </p:txBody>
      </p:sp>
    </p:spTree>
    <p:extLst>
      <p:ext uri="{BB962C8B-B14F-4D97-AF65-F5344CB8AC3E}">
        <p14:creationId xmlns:p14="http://schemas.microsoft.com/office/powerpoint/2010/main" val="99634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74848" y="980728"/>
            <a:ext cx="8229600" cy="720080"/>
          </a:xfrm>
        </p:spPr>
        <p:txBody>
          <a:bodyPr>
            <a:normAutofit/>
          </a:bodyPr>
          <a:lstStyle/>
          <a:p>
            <a:r>
              <a:rPr lang="sv-SE" sz="3200" b="1" dirty="0" err="1" smtClean="0">
                <a:latin typeface="+mn-lt"/>
              </a:rPr>
              <a:t>How</a:t>
            </a:r>
            <a:r>
              <a:rPr lang="sv-SE" sz="3200" b="1" dirty="0" smtClean="0">
                <a:latin typeface="+mn-lt"/>
              </a:rPr>
              <a:t> do </a:t>
            </a:r>
            <a:r>
              <a:rPr lang="sv-SE" sz="3200" b="1" dirty="0" err="1" smtClean="0">
                <a:latin typeface="+mn-lt"/>
              </a:rPr>
              <a:t>we</a:t>
            </a:r>
            <a:r>
              <a:rPr lang="sv-SE" sz="3200" b="1" dirty="0" smtClean="0">
                <a:latin typeface="+mn-lt"/>
              </a:rPr>
              <a:t> </a:t>
            </a:r>
            <a:r>
              <a:rPr lang="sv-SE" sz="3200" b="1" dirty="0" err="1" smtClean="0">
                <a:latin typeface="+mn-lt"/>
              </a:rPr>
              <a:t>study</a:t>
            </a:r>
            <a:r>
              <a:rPr lang="sv-SE" sz="3200" b="1" dirty="0" smtClean="0">
                <a:latin typeface="+mn-lt"/>
              </a:rPr>
              <a:t> </a:t>
            </a:r>
            <a:r>
              <a:rPr lang="sv-SE" sz="3200" b="1" dirty="0" err="1" smtClean="0">
                <a:latin typeface="+mn-lt"/>
              </a:rPr>
              <a:t>worldviews</a:t>
            </a:r>
            <a:r>
              <a:rPr lang="sv-SE" sz="3200" b="1" dirty="0" smtClean="0">
                <a:latin typeface="+mn-lt"/>
              </a:rPr>
              <a:t>?</a:t>
            </a:r>
            <a:endParaRPr lang="sv-SE" sz="3200" b="1" dirty="0">
              <a:latin typeface="+mn-lt"/>
            </a:endParaRPr>
          </a:p>
        </p:txBody>
      </p:sp>
      <p:sp>
        <p:nvSpPr>
          <p:cNvPr id="3" name="Platshållare för innehåll 2"/>
          <p:cNvSpPr>
            <a:spLocks noGrp="1"/>
          </p:cNvSpPr>
          <p:nvPr>
            <p:ph idx="1"/>
          </p:nvPr>
        </p:nvSpPr>
        <p:spPr>
          <a:xfrm>
            <a:off x="488232" y="1988840"/>
            <a:ext cx="8229600" cy="1296144"/>
          </a:xfrm>
        </p:spPr>
        <p:txBody>
          <a:bodyPr>
            <a:normAutofit/>
          </a:bodyPr>
          <a:lstStyle/>
          <a:p>
            <a:pPr marL="0" indent="0">
              <a:spcAft>
                <a:spcPts val="600"/>
              </a:spcAft>
              <a:buNone/>
            </a:pPr>
            <a:r>
              <a:rPr lang="sv-SE" sz="2200" dirty="0" smtClean="0"/>
              <a:t>The </a:t>
            </a:r>
            <a:r>
              <a:rPr lang="en-US" sz="2200" dirty="0" smtClean="0"/>
              <a:t>most </a:t>
            </a:r>
            <a:r>
              <a:rPr lang="en-US" sz="2200" dirty="0"/>
              <a:t>basic constructs, assumptions, and scripts </a:t>
            </a:r>
            <a:r>
              <a:rPr lang="en-US" sz="2200" dirty="0" smtClean="0"/>
              <a:t>are likely to be manifested in different domains of the worldview (e.g. view of human nature, moral convictions, epistemological orientations)</a:t>
            </a:r>
            <a:endParaRPr lang="sv-SE" sz="2200" dirty="0"/>
          </a:p>
        </p:txBody>
      </p:sp>
      <p:sp>
        <p:nvSpPr>
          <p:cNvPr id="4" name="Platshållare för innehåll 2"/>
          <p:cNvSpPr txBox="1">
            <a:spLocks/>
          </p:cNvSpPr>
          <p:nvPr/>
        </p:nvSpPr>
        <p:spPr>
          <a:xfrm>
            <a:off x="467544" y="3356992"/>
            <a:ext cx="8229600" cy="86409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smtClean="0"/>
              <a:t>If </a:t>
            </a:r>
            <a:r>
              <a:rPr lang="sv-SE" sz="2200" dirty="0" err="1" smtClean="0"/>
              <a:t>we</a:t>
            </a:r>
            <a:r>
              <a:rPr lang="sv-SE" sz="2200" dirty="0" smtClean="0"/>
              <a:t> </a:t>
            </a:r>
            <a:r>
              <a:rPr lang="sv-SE" sz="2200" dirty="0" err="1" smtClean="0"/>
              <a:t>can</a:t>
            </a:r>
            <a:r>
              <a:rPr lang="sv-SE" sz="2200" dirty="0" smtClean="0"/>
              <a:t> </a:t>
            </a:r>
            <a:r>
              <a:rPr lang="sv-SE" sz="2200" dirty="0" err="1" smtClean="0"/>
              <a:t>find</a:t>
            </a:r>
            <a:r>
              <a:rPr lang="sv-SE" sz="2200" dirty="0" smtClean="0"/>
              <a:t> broad worldview </a:t>
            </a:r>
            <a:r>
              <a:rPr lang="sv-SE" sz="2200" dirty="0" err="1" smtClean="0"/>
              <a:t>patterns</a:t>
            </a:r>
            <a:r>
              <a:rPr lang="sv-SE" sz="2200" dirty="0" smtClean="0"/>
              <a:t>, </a:t>
            </a:r>
            <a:r>
              <a:rPr lang="sv-SE" sz="2200" dirty="0" err="1" smtClean="0"/>
              <a:t>we</a:t>
            </a:r>
            <a:r>
              <a:rPr lang="sv-SE" sz="2200" dirty="0" smtClean="0"/>
              <a:t> </a:t>
            </a:r>
            <a:r>
              <a:rPr lang="sv-SE" sz="2200" dirty="0" err="1" smtClean="0"/>
              <a:t>can</a:t>
            </a:r>
            <a:r>
              <a:rPr lang="sv-SE" sz="2200" dirty="0" smtClean="0"/>
              <a:t> </a:t>
            </a:r>
            <a:r>
              <a:rPr lang="sv-SE" sz="2200" dirty="0" err="1" smtClean="0"/>
              <a:t>infer</a:t>
            </a:r>
            <a:r>
              <a:rPr lang="sv-SE" sz="2200" dirty="0" smtClean="0"/>
              <a:t> </a:t>
            </a:r>
            <a:r>
              <a:rPr lang="sv-SE" sz="2200" dirty="0" err="1" smtClean="0"/>
              <a:t>basic</a:t>
            </a:r>
            <a:r>
              <a:rPr lang="sv-SE" sz="2200" dirty="0" smtClean="0"/>
              <a:t> </a:t>
            </a:r>
            <a:r>
              <a:rPr lang="sv-SE" sz="2200" dirty="0" err="1" smtClean="0"/>
              <a:t>sources</a:t>
            </a:r>
            <a:r>
              <a:rPr lang="sv-SE" sz="2200" dirty="0" smtClean="0"/>
              <a:t> </a:t>
            </a:r>
            <a:r>
              <a:rPr lang="sv-SE" sz="2200" dirty="0" err="1" smtClean="0"/>
              <a:t>of</a:t>
            </a:r>
            <a:r>
              <a:rPr lang="sv-SE" sz="2200" dirty="0" smtClean="0"/>
              <a:t> </a:t>
            </a:r>
            <a:r>
              <a:rPr lang="sv-SE" sz="2200" dirty="0" err="1" smtClean="0"/>
              <a:t>meaning</a:t>
            </a:r>
            <a:r>
              <a:rPr lang="sv-SE" sz="2200" dirty="0" smtClean="0"/>
              <a:t> </a:t>
            </a:r>
          </a:p>
        </p:txBody>
      </p:sp>
      <p:sp>
        <p:nvSpPr>
          <p:cNvPr id="8" name="Platshållare för innehåll 2"/>
          <p:cNvSpPr txBox="1">
            <a:spLocks/>
          </p:cNvSpPr>
          <p:nvPr/>
        </p:nvSpPr>
        <p:spPr>
          <a:xfrm>
            <a:off x="467544" y="4365104"/>
            <a:ext cx="8229600" cy="86409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err="1" smtClean="0"/>
              <a:t>But</a:t>
            </a:r>
            <a:r>
              <a:rPr lang="sv-SE" sz="2200" dirty="0" smtClean="0"/>
              <a:t> </a:t>
            </a:r>
            <a:r>
              <a:rPr lang="sv-SE" sz="2200" dirty="0" err="1" smtClean="0"/>
              <a:t>previous</a:t>
            </a:r>
            <a:r>
              <a:rPr lang="sv-SE" sz="2200" dirty="0" smtClean="0"/>
              <a:t> research on </a:t>
            </a:r>
            <a:r>
              <a:rPr lang="sv-SE" sz="2200" dirty="0" err="1" smtClean="0"/>
              <a:t>worldviews</a:t>
            </a:r>
            <a:r>
              <a:rPr lang="sv-SE" sz="2200" dirty="0" smtClean="0"/>
              <a:t> </a:t>
            </a:r>
            <a:r>
              <a:rPr lang="sv-SE" sz="2200" dirty="0" err="1" smtClean="0"/>
              <a:t>tends</a:t>
            </a:r>
            <a:r>
              <a:rPr lang="sv-SE" sz="2200" dirty="0" smtClean="0"/>
              <a:t> </a:t>
            </a:r>
            <a:r>
              <a:rPr lang="sv-SE" sz="2200" dirty="0" err="1" smtClean="0"/>
              <a:t>to</a:t>
            </a:r>
            <a:r>
              <a:rPr lang="sv-SE" sz="2200" dirty="0" smtClean="0"/>
              <a:t> a priori </a:t>
            </a:r>
            <a:r>
              <a:rPr lang="sv-SE" sz="2200" dirty="0" err="1" smtClean="0"/>
              <a:t>segregate</a:t>
            </a:r>
            <a:r>
              <a:rPr lang="sv-SE" sz="2200" dirty="0" smtClean="0"/>
              <a:t> different </a:t>
            </a:r>
            <a:r>
              <a:rPr lang="sv-SE" sz="2200" dirty="0" err="1" smtClean="0"/>
              <a:t>domains</a:t>
            </a:r>
            <a:r>
              <a:rPr lang="sv-SE" sz="2200" dirty="0" smtClean="0"/>
              <a:t> </a:t>
            </a:r>
            <a:r>
              <a:rPr lang="sv-SE" sz="2200" dirty="0" err="1" smtClean="0"/>
              <a:t>of</a:t>
            </a:r>
            <a:r>
              <a:rPr lang="sv-SE" sz="2200" dirty="0" smtClean="0"/>
              <a:t> the worldview </a:t>
            </a:r>
            <a:r>
              <a:rPr lang="sv-SE" sz="2200" dirty="0" err="1" smtClean="0"/>
              <a:t>without</a:t>
            </a:r>
            <a:r>
              <a:rPr lang="sv-SE" sz="2200" dirty="0" smtClean="0"/>
              <a:t> </a:t>
            </a:r>
            <a:r>
              <a:rPr lang="sv-SE" sz="2200" dirty="0" err="1" smtClean="0"/>
              <a:t>justification</a:t>
            </a:r>
            <a:endParaRPr lang="sv-SE" sz="2200" dirty="0" smtClean="0"/>
          </a:p>
        </p:txBody>
      </p:sp>
      <p:sp>
        <p:nvSpPr>
          <p:cNvPr id="9" name="Platshållare för innehåll 2"/>
          <p:cNvSpPr txBox="1">
            <a:spLocks/>
          </p:cNvSpPr>
          <p:nvPr/>
        </p:nvSpPr>
        <p:spPr>
          <a:xfrm>
            <a:off x="467544" y="5373216"/>
            <a:ext cx="8229600" cy="86409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err="1" smtClean="0"/>
              <a:t>There</a:t>
            </a:r>
            <a:r>
              <a:rPr lang="sv-SE" sz="2200" dirty="0" smtClean="0"/>
              <a:t> </a:t>
            </a:r>
            <a:r>
              <a:rPr lang="sv-SE" sz="2200" dirty="0" err="1" smtClean="0"/>
              <a:t>are</a:t>
            </a:r>
            <a:r>
              <a:rPr lang="sv-SE" sz="2200" dirty="0" smtClean="0"/>
              <a:t> </a:t>
            </a:r>
            <a:r>
              <a:rPr lang="sv-SE" sz="2200" dirty="0" err="1" smtClean="0"/>
              <a:t>exceptions</a:t>
            </a:r>
            <a:r>
              <a:rPr lang="sv-SE" sz="2200" dirty="0" smtClean="0"/>
              <a:t> </a:t>
            </a:r>
            <a:r>
              <a:rPr lang="sv-SE" sz="2200" dirty="0" err="1" smtClean="0"/>
              <a:t>to</a:t>
            </a:r>
            <a:r>
              <a:rPr lang="sv-SE" sz="2200" dirty="0" smtClean="0"/>
              <a:t> </a:t>
            </a:r>
            <a:r>
              <a:rPr lang="sv-SE" sz="2200" dirty="0" err="1" smtClean="0"/>
              <a:t>this</a:t>
            </a:r>
            <a:r>
              <a:rPr lang="sv-SE" sz="2200" dirty="0" smtClean="0"/>
              <a:t> </a:t>
            </a:r>
            <a:r>
              <a:rPr lang="sv-SE" sz="2200" dirty="0" err="1" smtClean="0"/>
              <a:t>rule</a:t>
            </a:r>
            <a:r>
              <a:rPr lang="sv-SE" sz="2200" dirty="0" smtClean="0"/>
              <a:t>, </a:t>
            </a:r>
            <a:r>
              <a:rPr lang="sv-SE" sz="2200" dirty="0" err="1" smtClean="0"/>
              <a:t>most</a:t>
            </a:r>
            <a:r>
              <a:rPr lang="sv-SE" sz="2200" dirty="0" smtClean="0"/>
              <a:t> </a:t>
            </a:r>
            <a:r>
              <a:rPr lang="sv-SE" sz="2200" dirty="0" err="1" smtClean="0"/>
              <a:t>notably</a:t>
            </a:r>
            <a:r>
              <a:rPr lang="sv-SE" sz="2200" dirty="0" smtClean="0"/>
              <a:t> Silvan </a:t>
            </a:r>
            <a:r>
              <a:rPr lang="sv-SE" sz="2200" dirty="0" err="1" smtClean="0"/>
              <a:t>Tomkins</a:t>
            </a:r>
            <a:r>
              <a:rPr lang="sv-SE" sz="2200" dirty="0" smtClean="0"/>
              <a:t>’ </a:t>
            </a:r>
            <a:r>
              <a:rPr lang="sv-SE" sz="2200" dirty="0" err="1" smtClean="0"/>
              <a:t>theory</a:t>
            </a:r>
            <a:r>
              <a:rPr lang="sv-SE" sz="2200" dirty="0" smtClean="0"/>
              <a:t> </a:t>
            </a:r>
            <a:r>
              <a:rPr lang="sv-SE" sz="2200" dirty="0" err="1" smtClean="0"/>
              <a:t>of</a:t>
            </a:r>
            <a:r>
              <a:rPr lang="sv-SE" sz="2200" dirty="0" smtClean="0"/>
              <a:t> </a:t>
            </a:r>
            <a:r>
              <a:rPr lang="sv-SE" sz="2200" i="1" dirty="0" smtClean="0"/>
              <a:t>Humanism</a:t>
            </a:r>
            <a:r>
              <a:rPr lang="sv-SE" sz="2200" dirty="0" smtClean="0"/>
              <a:t> and </a:t>
            </a:r>
            <a:r>
              <a:rPr lang="sv-SE" sz="2200" i="1" dirty="0" smtClean="0"/>
              <a:t>Normativism</a:t>
            </a:r>
          </a:p>
        </p:txBody>
      </p:sp>
    </p:spTree>
    <p:extLst>
      <p:ext uri="{BB962C8B-B14F-4D97-AF65-F5344CB8AC3E}">
        <p14:creationId xmlns:p14="http://schemas.microsoft.com/office/powerpoint/2010/main" val="723926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ell 7"/>
          <p:cNvGraphicFramePr>
            <a:graphicFrameLocks noGrp="1"/>
          </p:cNvGraphicFramePr>
          <p:nvPr>
            <p:extLst>
              <p:ext uri="{D42A27DB-BD31-4B8C-83A1-F6EECF244321}">
                <p14:modId xmlns:p14="http://schemas.microsoft.com/office/powerpoint/2010/main" val="3316717976"/>
              </p:ext>
            </p:extLst>
          </p:nvPr>
        </p:nvGraphicFramePr>
        <p:xfrm>
          <a:off x="1907704" y="3429000"/>
          <a:ext cx="6912768" cy="883920"/>
        </p:xfrm>
        <a:graphic>
          <a:graphicData uri="http://schemas.openxmlformats.org/drawingml/2006/table">
            <a:tbl>
              <a:tblPr firstRow="1" bandRow="1">
                <a:tableStyleId>{2D5ABB26-0587-4C30-8999-92F81FD0307C}</a:tableStyleId>
              </a:tblPr>
              <a:tblGrid>
                <a:gridCol w="3456384"/>
                <a:gridCol w="3456384"/>
              </a:tblGrid>
              <a:tr h="247822">
                <a:tc>
                  <a:txBody>
                    <a:bodyPr/>
                    <a:lstStyle/>
                    <a:p>
                      <a:pPr algn="ctr"/>
                      <a:r>
                        <a:rPr lang="sv-SE" sz="2000" b="1" dirty="0" smtClean="0"/>
                        <a:t>Humanism</a:t>
                      </a:r>
                    </a:p>
                    <a:p>
                      <a:pPr algn="ctr"/>
                      <a:endParaRPr lang="sv-SE" sz="800" dirty="0" smtClean="0"/>
                    </a:p>
                  </a:txBody>
                  <a:tcPr/>
                </a:tc>
                <a:tc>
                  <a:txBody>
                    <a:bodyPr/>
                    <a:lstStyle/>
                    <a:p>
                      <a:pPr algn="ctr"/>
                      <a:r>
                        <a:rPr lang="sv-SE" sz="2000" b="1" dirty="0" smtClean="0"/>
                        <a:t>Normativism</a:t>
                      </a:r>
                    </a:p>
                    <a:p>
                      <a:pPr algn="ctr"/>
                      <a:endParaRPr lang="sv-SE" sz="800" dirty="0" smtClean="0"/>
                    </a:p>
                  </a:txBody>
                  <a:tcPr/>
                </a:tc>
              </a:tr>
              <a:tr h="174934">
                <a:tc>
                  <a:txBody>
                    <a:bodyPr/>
                    <a:lstStyle/>
                    <a:p>
                      <a:pPr algn="ctr"/>
                      <a:endParaRPr lang="sv-SE" dirty="0"/>
                    </a:p>
                  </a:txBody>
                  <a:tcPr/>
                </a:tc>
                <a:tc>
                  <a:txBody>
                    <a:bodyPr/>
                    <a:lstStyle/>
                    <a:p>
                      <a:pPr algn="ctr"/>
                      <a:endParaRPr lang="sv-SE" dirty="0"/>
                    </a:p>
                  </a:txBody>
                  <a:tcPr/>
                </a:tc>
              </a:tr>
            </a:tbl>
          </a:graphicData>
        </a:graphic>
      </p:graphicFrame>
      <p:sp>
        <p:nvSpPr>
          <p:cNvPr id="10" name="Rektangel 9"/>
          <p:cNvSpPr/>
          <p:nvPr/>
        </p:nvSpPr>
        <p:spPr>
          <a:xfrm>
            <a:off x="309375" y="966206"/>
            <a:ext cx="6921615" cy="2308324"/>
          </a:xfrm>
          <a:prstGeom prst="rect">
            <a:avLst/>
          </a:prstGeom>
        </p:spPr>
        <p:txBody>
          <a:bodyPr wrap="square">
            <a:spAutoFit/>
          </a:bodyPr>
          <a:lstStyle/>
          <a:p>
            <a:r>
              <a:rPr lang="en-GB" sz="2200" b="1" dirty="0" smtClean="0"/>
              <a:t>Humanism</a:t>
            </a:r>
            <a:r>
              <a:rPr lang="en-GB" i="1" dirty="0" smtClean="0"/>
              <a:t>: “Is </a:t>
            </a:r>
            <a:r>
              <a:rPr lang="en-GB" i="1" dirty="0"/>
              <a:t>man the measure, an end in himself, an active, creative, thinking, desiring, loving force in </a:t>
            </a:r>
            <a:r>
              <a:rPr lang="en-GB" i="1" dirty="0" smtClean="0"/>
              <a:t>nature?”</a:t>
            </a:r>
          </a:p>
          <a:p>
            <a:endParaRPr lang="en-GB" sz="1000" i="1" dirty="0" smtClean="0"/>
          </a:p>
          <a:p>
            <a:r>
              <a:rPr lang="en-GB" sz="2200" b="1" dirty="0" smtClean="0"/>
              <a:t>Normativism</a:t>
            </a:r>
            <a:r>
              <a:rPr lang="en-GB" i="1" dirty="0" smtClean="0"/>
              <a:t>: “Or </a:t>
            </a:r>
            <a:r>
              <a:rPr lang="en-GB" i="1" dirty="0"/>
              <a:t>must man realize himself, attain his full stature only through struggle toward, participation in, conformity to a norm, a measure, an ideal essence basically prior to and independent of man</a:t>
            </a:r>
            <a:r>
              <a:rPr lang="en-GB" i="1" dirty="0" smtClean="0"/>
              <a:t>?”</a:t>
            </a:r>
          </a:p>
          <a:p>
            <a:endParaRPr lang="en-GB" sz="400" i="1" dirty="0" smtClean="0"/>
          </a:p>
          <a:p>
            <a:pPr algn="r"/>
            <a:r>
              <a:rPr lang="en-GB" sz="1400" dirty="0" smtClean="0"/>
              <a:t>Silvan Tomkins, 1963</a:t>
            </a:r>
            <a:endParaRPr lang="sv-SE" sz="1400" dirty="0"/>
          </a:p>
        </p:txBody>
      </p:sp>
      <p:sp>
        <p:nvSpPr>
          <p:cNvPr id="13" name="Rektangel 12"/>
          <p:cNvSpPr/>
          <p:nvPr/>
        </p:nvSpPr>
        <p:spPr>
          <a:xfrm>
            <a:off x="279569" y="3825115"/>
            <a:ext cx="1844159" cy="369332"/>
          </a:xfrm>
          <a:prstGeom prst="rect">
            <a:avLst/>
          </a:prstGeom>
        </p:spPr>
        <p:txBody>
          <a:bodyPr wrap="none">
            <a:spAutoFit/>
          </a:bodyPr>
          <a:lstStyle/>
          <a:p>
            <a:r>
              <a:rPr lang="sv-SE" b="1" dirty="0" smtClean="0"/>
              <a:t>Human </a:t>
            </a:r>
            <a:r>
              <a:rPr lang="sv-SE" b="1" dirty="0" err="1" smtClean="0"/>
              <a:t>nature</a:t>
            </a:r>
            <a:r>
              <a:rPr lang="sv-SE" b="1" dirty="0" smtClean="0"/>
              <a:t>:</a:t>
            </a:r>
          </a:p>
        </p:txBody>
      </p:sp>
      <p:sp>
        <p:nvSpPr>
          <p:cNvPr id="14" name="Rektangel 13"/>
          <p:cNvSpPr/>
          <p:nvPr/>
        </p:nvSpPr>
        <p:spPr>
          <a:xfrm>
            <a:off x="279569" y="4368137"/>
            <a:ext cx="1808252" cy="369332"/>
          </a:xfrm>
          <a:prstGeom prst="rect">
            <a:avLst/>
          </a:prstGeom>
        </p:spPr>
        <p:txBody>
          <a:bodyPr wrap="none">
            <a:spAutoFit/>
          </a:bodyPr>
          <a:lstStyle/>
          <a:p>
            <a:r>
              <a:rPr lang="sv-SE" b="1" dirty="0" smtClean="0"/>
              <a:t>Interpersonal:</a:t>
            </a:r>
          </a:p>
        </p:txBody>
      </p:sp>
      <p:sp>
        <p:nvSpPr>
          <p:cNvPr id="15" name="Rektangel 14"/>
          <p:cNvSpPr/>
          <p:nvPr/>
        </p:nvSpPr>
        <p:spPr>
          <a:xfrm>
            <a:off x="291444" y="4969931"/>
            <a:ext cx="891591" cy="369332"/>
          </a:xfrm>
          <a:prstGeom prst="rect">
            <a:avLst/>
          </a:prstGeom>
        </p:spPr>
        <p:txBody>
          <a:bodyPr wrap="none">
            <a:spAutoFit/>
          </a:bodyPr>
          <a:lstStyle/>
          <a:p>
            <a:r>
              <a:rPr lang="sv-SE" b="1" dirty="0" err="1" smtClean="0"/>
              <a:t>Affect</a:t>
            </a:r>
            <a:r>
              <a:rPr lang="sv-SE" b="1" dirty="0" smtClean="0"/>
              <a:t>:</a:t>
            </a:r>
          </a:p>
        </p:txBody>
      </p:sp>
      <p:sp>
        <p:nvSpPr>
          <p:cNvPr id="16" name="Rektangel 15"/>
          <p:cNvSpPr/>
          <p:nvPr/>
        </p:nvSpPr>
        <p:spPr>
          <a:xfrm>
            <a:off x="288447" y="5509503"/>
            <a:ext cx="1740733" cy="369332"/>
          </a:xfrm>
          <a:prstGeom prst="rect">
            <a:avLst/>
          </a:prstGeom>
        </p:spPr>
        <p:txBody>
          <a:bodyPr wrap="none">
            <a:spAutoFit/>
          </a:bodyPr>
          <a:lstStyle/>
          <a:p>
            <a:r>
              <a:rPr lang="sv-SE" b="1" dirty="0" smtClean="0"/>
              <a:t>Epistemology:</a:t>
            </a:r>
          </a:p>
        </p:txBody>
      </p:sp>
      <p:sp>
        <p:nvSpPr>
          <p:cNvPr id="17" name="Rektangel 16"/>
          <p:cNvSpPr/>
          <p:nvPr/>
        </p:nvSpPr>
        <p:spPr>
          <a:xfrm>
            <a:off x="309375" y="6155254"/>
            <a:ext cx="1031051" cy="369332"/>
          </a:xfrm>
          <a:prstGeom prst="rect">
            <a:avLst/>
          </a:prstGeom>
        </p:spPr>
        <p:txBody>
          <a:bodyPr wrap="none">
            <a:spAutoFit/>
          </a:bodyPr>
          <a:lstStyle/>
          <a:p>
            <a:r>
              <a:rPr lang="sv-SE" b="1" dirty="0" err="1" smtClean="0"/>
              <a:t>Society</a:t>
            </a:r>
            <a:r>
              <a:rPr lang="sv-SE" b="1" dirty="0" smtClean="0"/>
              <a:t>:</a:t>
            </a:r>
          </a:p>
        </p:txBody>
      </p:sp>
      <p:pic>
        <p:nvPicPr>
          <p:cNvPr id="9" name="Picture 14" descr="tomkin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80312" y="1196752"/>
            <a:ext cx="1496566" cy="18759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Tabell 2"/>
          <p:cNvGraphicFramePr>
            <a:graphicFrameLocks noGrp="1"/>
          </p:cNvGraphicFramePr>
          <p:nvPr>
            <p:extLst>
              <p:ext uri="{D42A27DB-BD31-4B8C-83A1-F6EECF244321}">
                <p14:modId xmlns:p14="http://schemas.microsoft.com/office/powerpoint/2010/main" val="2847508679"/>
              </p:ext>
            </p:extLst>
          </p:nvPr>
        </p:nvGraphicFramePr>
        <p:xfrm>
          <a:off x="2195736" y="5445224"/>
          <a:ext cx="6948264" cy="609600"/>
        </p:xfrm>
        <a:graphic>
          <a:graphicData uri="http://schemas.openxmlformats.org/drawingml/2006/table">
            <a:tbl>
              <a:tblPr firstRow="1" bandRow="1">
                <a:tableStyleId>{2D5ABB26-0587-4C30-8999-92F81FD0307C}</a:tableStyleId>
              </a:tblPr>
              <a:tblGrid>
                <a:gridCol w="3474132"/>
                <a:gridCol w="347413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GB" sz="1700" kern="1200" dirty="0" smtClean="0">
                          <a:solidFill>
                            <a:schemeClr val="tx1"/>
                          </a:solidFill>
                          <a:effectLst/>
                          <a:latin typeface="+mn-lt"/>
                          <a:ea typeface="+mn-ea"/>
                          <a:cs typeface="+mn-cs"/>
                        </a:rPr>
                        <a:t>Imagination, creativity, </a:t>
                      </a:r>
                    </a:p>
                    <a:p>
                      <a:pPr marL="0" marR="0" indent="0" algn="l" defTabSz="914400" rtl="0" eaLnBrk="1" fontAlgn="auto" latinLnBrk="0" hangingPunct="1">
                        <a:lnSpc>
                          <a:spcPct val="100000"/>
                        </a:lnSpc>
                        <a:spcBef>
                          <a:spcPts val="0"/>
                        </a:spcBef>
                        <a:spcAft>
                          <a:spcPts val="0"/>
                        </a:spcAft>
                        <a:buClrTx/>
                        <a:buSzTx/>
                        <a:buFontTx/>
                        <a:buNone/>
                        <a:tabLst/>
                        <a:defRPr/>
                      </a:pPr>
                      <a:r>
                        <a:rPr kumimoji="0" lang="en-GB" sz="1700" kern="1200" dirty="0" smtClean="0">
                          <a:solidFill>
                            <a:schemeClr val="tx1"/>
                          </a:solidFill>
                          <a:effectLst/>
                          <a:latin typeface="+mn-lt"/>
                          <a:ea typeface="+mn-ea"/>
                          <a:cs typeface="+mn-cs"/>
                        </a:rPr>
                        <a:t>discovery, excitement</a:t>
                      </a:r>
                      <a:endParaRPr lang="sv-SE" sz="17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700" dirty="0" err="1" smtClean="0"/>
                        <a:t>Discipline</a:t>
                      </a:r>
                      <a:r>
                        <a:rPr lang="sv-SE" sz="1700" dirty="0" smtClean="0"/>
                        <a:t>, rigor, </a:t>
                      </a:r>
                      <a:r>
                        <a:rPr lang="sv-SE" sz="1700" dirty="0" err="1" smtClean="0"/>
                        <a:t>verification</a:t>
                      </a:r>
                      <a:r>
                        <a:rPr lang="sv-SE" sz="1700" dirty="0" smtClean="0"/>
                        <a:t>, </a:t>
                      </a:r>
                      <a:r>
                        <a:rPr lang="sv-SE" sz="1700" dirty="0" err="1" smtClean="0"/>
                        <a:t>minimization</a:t>
                      </a:r>
                      <a:r>
                        <a:rPr lang="sv-SE" sz="1700" baseline="0" dirty="0" smtClean="0"/>
                        <a:t> </a:t>
                      </a:r>
                      <a:r>
                        <a:rPr lang="sv-SE" sz="1700" baseline="0" dirty="0" err="1" smtClean="0"/>
                        <a:t>of</a:t>
                      </a:r>
                      <a:r>
                        <a:rPr lang="sv-SE" sz="1700" baseline="0" dirty="0" smtClean="0"/>
                        <a:t> </a:t>
                      </a:r>
                      <a:r>
                        <a:rPr lang="sv-SE" sz="1700" baseline="0" dirty="0" err="1" smtClean="0"/>
                        <a:t>error</a:t>
                      </a:r>
                      <a:endParaRPr lang="sv-SE" sz="1700" dirty="0" smtClean="0"/>
                    </a:p>
                  </a:txBody>
                  <a:tcPr/>
                </a:tc>
              </a:tr>
            </a:tbl>
          </a:graphicData>
        </a:graphic>
      </p:graphicFrame>
      <p:graphicFrame>
        <p:nvGraphicFramePr>
          <p:cNvPr id="4" name="Tabell 3"/>
          <p:cNvGraphicFramePr>
            <a:graphicFrameLocks noGrp="1"/>
          </p:cNvGraphicFramePr>
          <p:nvPr>
            <p:extLst>
              <p:ext uri="{D42A27DB-BD31-4B8C-83A1-F6EECF244321}">
                <p14:modId xmlns:p14="http://schemas.microsoft.com/office/powerpoint/2010/main" val="2180121506"/>
              </p:ext>
            </p:extLst>
          </p:nvPr>
        </p:nvGraphicFramePr>
        <p:xfrm>
          <a:off x="2195736" y="6092538"/>
          <a:ext cx="6948264" cy="648072"/>
        </p:xfrm>
        <a:graphic>
          <a:graphicData uri="http://schemas.openxmlformats.org/drawingml/2006/table">
            <a:tbl>
              <a:tblPr firstRow="1" bandRow="1">
                <a:tableStyleId>{2D5ABB26-0587-4C30-8999-92F81FD0307C}</a:tableStyleId>
              </a:tblPr>
              <a:tblGrid>
                <a:gridCol w="3474132"/>
                <a:gridCol w="3474132"/>
              </a:tblGrid>
              <a:tr h="648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700" dirty="0" err="1" smtClean="0"/>
                        <a:t>Promote</a:t>
                      </a:r>
                      <a:r>
                        <a:rPr lang="sv-SE" sz="1700" baseline="0" dirty="0" smtClean="0"/>
                        <a:t> </a:t>
                      </a:r>
                      <a:r>
                        <a:rPr lang="sv-SE" sz="1700" baseline="0" dirty="0" err="1" smtClean="0"/>
                        <a:t>rights</a:t>
                      </a:r>
                      <a:r>
                        <a:rPr lang="sv-SE" sz="1700" baseline="0" dirty="0" smtClean="0"/>
                        <a:t>, </a:t>
                      </a:r>
                      <a:r>
                        <a:rPr lang="sv-SE" sz="1700" baseline="0" dirty="0" err="1" smtClean="0"/>
                        <a:t>freedoms</a:t>
                      </a:r>
                      <a:r>
                        <a:rPr lang="sv-SE" sz="17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sv-SE" sz="1700" baseline="0" dirty="0" err="1" smtClean="0"/>
                        <a:t>dignity</a:t>
                      </a:r>
                      <a:r>
                        <a:rPr lang="sv-SE" sz="1700" baseline="0" dirty="0" smtClean="0"/>
                        <a:t>, positive </a:t>
                      </a:r>
                      <a:r>
                        <a:rPr lang="sv-SE" sz="1700" baseline="0" dirty="0" err="1" smtClean="0"/>
                        <a:t>affect</a:t>
                      </a:r>
                      <a:endParaRPr lang="sv-SE" sz="17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700" dirty="0" err="1" smtClean="0"/>
                        <a:t>Maintain</a:t>
                      </a:r>
                      <a:r>
                        <a:rPr lang="sv-SE" sz="1700" dirty="0" smtClean="0"/>
                        <a:t> order, </a:t>
                      </a:r>
                      <a:r>
                        <a:rPr lang="sv-SE" sz="1700" dirty="0" err="1" smtClean="0"/>
                        <a:t>civilize</a:t>
                      </a:r>
                      <a:r>
                        <a:rPr lang="sv-SE" sz="1700" dirty="0" smtClean="0"/>
                        <a:t>,</a:t>
                      </a:r>
                      <a:r>
                        <a:rPr lang="sv-SE" sz="1700"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sv-SE" sz="1700" baseline="0" dirty="0" err="1" smtClean="0"/>
                        <a:t>discipline</a:t>
                      </a:r>
                      <a:r>
                        <a:rPr lang="sv-SE" sz="1700" baseline="0" dirty="0" smtClean="0"/>
                        <a:t>, </a:t>
                      </a:r>
                      <a:r>
                        <a:rPr lang="sv-SE" sz="1700" baseline="0" dirty="0" err="1" smtClean="0"/>
                        <a:t>punish</a:t>
                      </a:r>
                      <a:endParaRPr lang="sv-SE" sz="1700" dirty="0" smtClean="0"/>
                    </a:p>
                  </a:txBody>
                  <a:tcPr/>
                </a:tc>
              </a:tr>
            </a:tbl>
          </a:graphicData>
        </a:graphic>
      </p:graphicFrame>
      <p:graphicFrame>
        <p:nvGraphicFramePr>
          <p:cNvPr id="5" name="Tabell 4"/>
          <p:cNvGraphicFramePr>
            <a:graphicFrameLocks noGrp="1"/>
          </p:cNvGraphicFramePr>
          <p:nvPr>
            <p:extLst>
              <p:ext uri="{D42A27DB-BD31-4B8C-83A1-F6EECF244321}">
                <p14:modId xmlns:p14="http://schemas.microsoft.com/office/powerpoint/2010/main" val="2973968816"/>
              </p:ext>
            </p:extLst>
          </p:nvPr>
        </p:nvGraphicFramePr>
        <p:xfrm>
          <a:off x="2195736" y="4989426"/>
          <a:ext cx="6948264" cy="648072"/>
        </p:xfrm>
        <a:graphic>
          <a:graphicData uri="http://schemas.openxmlformats.org/drawingml/2006/table">
            <a:tbl>
              <a:tblPr firstRow="1" bandRow="1">
                <a:tableStyleId>{2D5ABB26-0587-4C30-8999-92F81FD0307C}</a:tableStyleId>
              </a:tblPr>
              <a:tblGrid>
                <a:gridCol w="3474132"/>
                <a:gridCol w="3474132"/>
              </a:tblGrid>
              <a:tr h="648072">
                <a:tc>
                  <a:txBody>
                    <a:bodyPr/>
                    <a:lstStyle/>
                    <a:p>
                      <a:r>
                        <a:rPr kumimoji="0" lang="en-GB" sz="1700" kern="1200" dirty="0" smtClean="0">
                          <a:solidFill>
                            <a:schemeClr val="tx1"/>
                          </a:solidFill>
                          <a:effectLst/>
                          <a:latin typeface="+mn-lt"/>
                          <a:ea typeface="+mn-ea"/>
                          <a:cs typeface="+mn-cs"/>
                        </a:rPr>
                        <a:t>Openness,</a:t>
                      </a:r>
                      <a:r>
                        <a:rPr kumimoji="0" lang="en-GB" sz="1700" kern="1200" baseline="0" dirty="0" smtClean="0">
                          <a:solidFill>
                            <a:schemeClr val="tx1"/>
                          </a:solidFill>
                          <a:effectLst/>
                          <a:latin typeface="+mn-lt"/>
                          <a:ea typeface="+mn-ea"/>
                          <a:cs typeface="+mn-cs"/>
                        </a:rPr>
                        <a:t> </a:t>
                      </a:r>
                      <a:r>
                        <a:rPr kumimoji="0" lang="en-GB" sz="1700" kern="1200" dirty="0" smtClean="0">
                          <a:solidFill>
                            <a:schemeClr val="tx1"/>
                          </a:solidFill>
                          <a:effectLst/>
                          <a:latin typeface="+mn-lt"/>
                          <a:ea typeface="+mn-ea"/>
                          <a:cs typeface="+mn-cs"/>
                        </a:rPr>
                        <a:t>trust, maximization</a:t>
                      </a:r>
                      <a:endParaRPr lang="sv-SE" sz="1700" dirty="0"/>
                    </a:p>
                  </a:txBody>
                  <a:tcPr/>
                </a:tc>
                <a:tc>
                  <a:txBody>
                    <a:bodyPr/>
                    <a:lstStyle/>
                    <a:p>
                      <a:r>
                        <a:rPr kumimoji="0" lang="en-GB" sz="1700" kern="1200" dirty="0" smtClean="0">
                          <a:solidFill>
                            <a:schemeClr val="tx1"/>
                          </a:solidFill>
                          <a:effectLst/>
                          <a:latin typeface="+mn-lt"/>
                          <a:ea typeface="+mn-ea"/>
                          <a:cs typeface="+mn-cs"/>
                        </a:rPr>
                        <a:t>Intolerance, control, minimization</a:t>
                      </a:r>
                      <a:endParaRPr lang="sv-SE" sz="1700" dirty="0"/>
                    </a:p>
                  </a:txBody>
                  <a:tcPr/>
                </a:tc>
              </a:tr>
            </a:tbl>
          </a:graphicData>
        </a:graphic>
      </p:graphicFrame>
      <p:graphicFrame>
        <p:nvGraphicFramePr>
          <p:cNvPr id="6" name="Tabell 5"/>
          <p:cNvGraphicFramePr>
            <a:graphicFrameLocks noGrp="1"/>
          </p:cNvGraphicFramePr>
          <p:nvPr>
            <p:extLst>
              <p:ext uri="{D42A27DB-BD31-4B8C-83A1-F6EECF244321}">
                <p14:modId xmlns:p14="http://schemas.microsoft.com/office/powerpoint/2010/main" val="2437798201"/>
              </p:ext>
            </p:extLst>
          </p:nvPr>
        </p:nvGraphicFramePr>
        <p:xfrm>
          <a:off x="2195736" y="4281221"/>
          <a:ext cx="6948264" cy="648072"/>
        </p:xfrm>
        <a:graphic>
          <a:graphicData uri="http://schemas.openxmlformats.org/drawingml/2006/table">
            <a:tbl>
              <a:tblPr firstRow="1" bandRow="1">
                <a:tableStyleId>{2D5ABB26-0587-4C30-8999-92F81FD0307C}</a:tableStyleId>
              </a:tblPr>
              <a:tblGrid>
                <a:gridCol w="3474132"/>
                <a:gridCol w="3474132"/>
              </a:tblGrid>
              <a:tr h="648072">
                <a:tc>
                  <a:txBody>
                    <a:bodyPr/>
                    <a:lstStyle/>
                    <a:p>
                      <a:r>
                        <a:rPr lang="sv-SE" sz="1700" dirty="0" smtClean="0"/>
                        <a:t>Unconditional</a:t>
                      </a:r>
                      <a:r>
                        <a:rPr lang="sv-SE" sz="1700" baseline="0" dirty="0" smtClean="0"/>
                        <a:t> love, </a:t>
                      </a:r>
                      <a:r>
                        <a:rPr lang="sv-SE" sz="1700" baseline="0" dirty="0" err="1" smtClean="0"/>
                        <a:t>respect</a:t>
                      </a:r>
                      <a:r>
                        <a:rPr lang="sv-SE" sz="1700" baseline="0" dirty="0" smtClean="0"/>
                        <a:t>, positive </a:t>
                      </a:r>
                      <a:r>
                        <a:rPr lang="sv-SE" sz="1700" baseline="0" dirty="0" err="1" smtClean="0"/>
                        <a:t>regard</a:t>
                      </a:r>
                      <a:endParaRPr lang="sv-SE" sz="1700" dirty="0"/>
                    </a:p>
                  </a:txBody>
                  <a:tcPr/>
                </a:tc>
                <a:tc>
                  <a:txBody>
                    <a:bodyPr/>
                    <a:lstStyle/>
                    <a:p>
                      <a:r>
                        <a:rPr kumimoji="0" lang="en-GB" sz="1700" kern="1200" dirty="0" smtClean="0">
                          <a:solidFill>
                            <a:schemeClr val="tx1"/>
                          </a:solidFill>
                          <a:effectLst/>
                          <a:latin typeface="+mn-lt"/>
                          <a:ea typeface="+mn-ea"/>
                          <a:cs typeface="+mn-cs"/>
                        </a:rPr>
                        <a:t>Contingent respect, contempt, punishment</a:t>
                      </a:r>
                      <a:endParaRPr lang="sv-SE" sz="1700" dirty="0"/>
                    </a:p>
                  </a:txBody>
                  <a:tcPr/>
                </a:tc>
              </a:tr>
            </a:tbl>
          </a:graphicData>
        </a:graphic>
      </p:graphicFrame>
      <p:sp>
        <p:nvSpPr>
          <p:cNvPr id="7" name="Rektangel 6"/>
          <p:cNvSpPr/>
          <p:nvPr/>
        </p:nvSpPr>
        <p:spPr>
          <a:xfrm>
            <a:off x="5652120" y="3851756"/>
            <a:ext cx="2899383" cy="369332"/>
          </a:xfrm>
          <a:prstGeom prst="rect">
            <a:avLst/>
          </a:prstGeom>
        </p:spPr>
        <p:txBody>
          <a:bodyPr wrap="none">
            <a:spAutoFit/>
          </a:bodyPr>
          <a:lstStyle/>
          <a:p>
            <a:r>
              <a:rPr lang="sv-SE" dirty="0"/>
              <a:t>Basically bad and </a:t>
            </a:r>
            <a:r>
              <a:rPr lang="sv-SE" dirty="0" err="1"/>
              <a:t>worthless</a:t>
            </a:r>
            <a:endParaRPr lang="sv-SE" dirty="0"/>
          </a:p>
        </p:txBody>
      </p:sp>
      <p:sp>
        <p:nvSpPr>
          <p:cNvPr id="11" name="Rektangel 10"/>
          <p:cNvSpPr/>
          <p:nvPr/>
        </p:nvSpPr>
        <p:spPr>
          <a:xfrm>
            <a:off x="2195736" y="3851756"/>
            <a:ext cx="2893613" cy="369332"/>
          </a:xfrm>
          <a:prstGeom prst="rect">
            <a:avLst/>
          </a:prstGeom>
        </p:spPr>
        <p:txBody>
          <a:bodyPr wrap="none">
            <a:spAutoFit/>
          </a:bodyPr>
          <a:lstStyle/>
          <a:p>
            <a:r>
              <a:rPr lang="sv-SE" dirty="0"/>
              <a:t>Basically </a:t>
            </a:r>
            <a:r>
              <a:rPr lang="sv-SE" dirty="0" err="1"/>
              <a:t>good</a:t>
            </a:r>
            <a:r>
              <a:rPr lang="sv-SE" dirty="0"/>
              <a:t> and valuable</a:t>
            </a:r>
          </a:p>
        </p:txBody>
      </p:sp>
    </p:spTree>
    <p:extLst>
      <p:ext uri="{BB962C8B-B14F-4D97-AF65-F5344CB8AC3E}">
        <p14:creationId xmlns:p14="http://schemas.microsoft.com/office/powerpoint/2010/main" val="3815608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0"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fade">
                                      <p:cBhvr>
                                        <p:cTn id="47" dur="500"/>
                                        <p:tgtEl>
                                          <p:spTgt spid="16"/>
                                        </p:tgtEl>
                                      </p:cBhvr>
                                    </p:animEffect>
                                  </p:childTnLst>
                                </p:cTn>
                              </p:par>
                              <p:par>
                                <p:cTn id="48" presetID="10" presetClass="entr" presetSubtype="0" fill="hold" nodeType="with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fade">
                                      <p:cBhvr>
                                        <p:cTn id="50" dur="500"/>
                                        <p:tgtEl>
                                          <p:spTgt spid="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par>
                                <p:cTn id="56" presetID="10" presetClass="entr" presetSubtype="0" fill="hold" nodeType="withEffect">
                                  <p:stCondLst>
                                    <p:cond delay="0"/>
                                  </p:stCondLst>
                                  <p:childTnLst>
                                    <p:set>
                                      <p:cBhvr>
                                        <p:cTn id="57" dur="1" fill="hold">
                                          <p:stCondLst>
                                            <p:cond delay="0"/>
                                          </p:stCondLst>
                                        </p:cTn>
                                        <p:tgtEl>
                                          <p:spTgt spid="4"/>
                                        </p:tgtEl>
                                        <p:attrNameLst>
                                          <p:attrName>style.visibility</p:attrName>
                                        </p:attrNameLst>
                                      </p:cBhvr>
                                      <p:to>
                                        <p:strVal val="visible"/>
                                      </p:to>
                                    </p:set>
                                    <p:animEffect transition="in" filter="fade">
                                      <p:cBhvr>
                                        <p:cTn id="5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5" grpId="0"/>
      <p:bldP spid="16" grpId="0"/>
      <p:bldP spid="17" grpId="0"/>
      <p:bldP spid="7"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74848" y="980728"/>
            <a:ext cx="8229600" cy="936104"/>
          </a:xfrm>
        </p:spPr>
        <p:txBody>
          <a:bodyPr>
            <a:normAutofit/>
          </a:bodyPr>
          <a:lstStyle/>
          <a:p>
            <a:r>
              <a:rPr lang="sv-SE" sz="3200" b="1" dirty="0" err="1" smtClean="0">
                <a:latin typeface="+mn-lt"/>
              </a:rPr>
              <a:t>Goals</a:t>
            </a:r>
            <a:r>
              <a:rPr lang="sv-SE" sz="3200" b="1" dirty="0" smtClean="0">
                <a:latin typeface="+mn-lt"/>
              </a:rPr>
              <a:t> </a:t>
            </a:r>
            <a:r>
              <a:rPr lang="sv-SE" sz="3200" b="1" dirty="0" err="1" smtClean="0">
                <a:latin typeface="+mn-lt"/>
              </a:rPr>
              <a:t>of</a:t>
            </a:r>
            <a:r>
              <a:rPr lang="sv-SE" sz="3200" b="1" dirty="0" smtClean="0">
                <a:latin typeface="+mn-lt"/>
              </a:rPr>
              <a:t> the </a:t>
            </a:r>
            <a:r>
              <a:rPr lang="sv-SE" sz="3200" b="1" dirty="0" err="1" smtClean="0">
                <a:latin typeface="+mn-lt"/>
              </a:rPr>
              <a:t>current</a:t>
            </a:r>
            <a:r>
              <a:rPr lang="sv-SE" sz="3200" b="1" dirty="0" smtClean="0">
                <a:latin typeface="+mn-lt"/>
              </a:rPr>
              <a:t> research</a:t>
            </a:r>
            <a:endParaRPr lang="sv-SE" sz="3200" b="1" dirty="0">
              <a:latin typeface="+mn-lt"/>
            </a:endParaRPr>
          </a:p>
        </p:txBody>
      </p:sp>
      <p:sp>
        <p:nvSpPr>
          <p:cNvPr id="3" name="Platshållare för innehåll 2"/>
          <p:cNvSpPr>
            <a:spLocks noGrp="1"/>
          </p:cNvSpPr>
          <p:nvPr>
            <p:ph idx="1"/>
          </p:nvPr>
        </p:nvSpPr>
        <p:spPr>
          <a:xfrm>
            <a:off x="446856" y="2348880"/>
            <a:ext cx="8373616" cy="2304256"/>
          </a:xfrm>
        </p:spPr>
        <p:txBody>
          <a:bodyPr>
            <a:normAutofit/>
          </a:bodyPr>
          <a:lstStyle/>
          <a:p>
            <a:pPr>
              <a:spcAft>
                <a:spcPts val="1200"/>
              </a:spcAft>
            </a:pPr>
            <a:r>
              <a:rPr lang="sv-SE" sz="2400" dirty="0" err="1" smtClean="0"/>
              <a:t>Improving</a:t>
            </a:r>
            <a:r>
              <a:rPr lang="sv-SE" sz="2400" dirty="0" smtClean="0"/>
              <a:t> and </a:t>
            </a:r>
            <a:r>
              <a:rPr lang="sv-SE" sz="2400" dirty="0" err="1" smtClean="0"/>
              <a:t>evaluating</a:t>
            </a:r>
            <a:r>
              <a:rPr lang="sv-SE" sz="2400" dirty="0" smtClean="0"/>
              <a:t> the </a:t>
            </a:r>
            <a:r>
              <a:rPr lang="sv-SE" sz="2400" dirty="0" err="1" smtClean="0"/>
              <a:t>measurement</a:t>
            </a:r>
            <a:r>
              <a:rPr lang="sv-SE" sz="2400" dirty="0" smtClean="0"/>
              <a:t> </a:t>
            </a:r>
            <a:r>
              <a:rPr lang="sv-SE" sz="2400" dirty="0" err="1" smtClean="0"/>
              <a:t>of</a:t>
            </a:r>
            <a:r>
              <a:rPr lang="sv-SE" sz="2400" dirty="0" smtClean="0"/>
              <a:t> Humanism and Normativism</a:t>
            </a:r>
            <a:endParaRPr lang="sv-SE" sz="1600" dirty="0"/>
          </a:p>
          <a:p>
            <a:pPr>
              <a:spcAft>
                <a:spcPts val="600"/>
              </a:spcAft>
            </a:pPr>
            <a:r>
              <a:rPr lang="sv-SE" sz="2400" dirty="0" err="1" smtClean="0"/>
              <a:t>Better</a:t>
            </a:r>
            <a:r>
              <a:rPr lang="sv-SE" sz="2400" dirty="0" smtClean="0"/>
              <a:t> </a:t>
            </a:r>
            <a:r>
              <a:rPr lang="sv-SE" sz="2400" dirty="0" err="1" smtClean="0"/>
              <a:t>understanding</a:t>
            </a:r>
            <a:r>
              <a:rPr lang="sv-SE" sz="2400" dirty="0" smtClean="0"/>
              <a:t> </a:t>
            </a:r>
            <a:r>
              <a:rPr lang="sv-SE" sz="2400" dirty="0" err="1" smtClean="0"/>
              <a:t>their</a:t>
            </a:r>
            <a:r>
              <a:rPr lang="sv-SE" sz="2400" dirty="0" smtClean="0"/>
              <a:t> </a:t>
            </a:r>
            <a:r>
              <a:rPr lang="sv-SE" sz="2400" dirty="0" err="1" smtClean="0"/>
              <a:t>origins</a:t>
            </a:r>
            <a:r>
              <a:rPr lang="sv-SE" sz="2400" dirty="0" smtClean="0"/>
              <a:t> and explanatory </a:t>
            </a:r>
            <a:r>
              <a:rPr lang="sv-SE" sz="2400" dirty="0" err="1" smtClean="0"/>
              <a:t>power</a:t>
            </a:r>
            <a:r>
              <a:rPr lang="sv-SE" sz="2400" dirty="0" smtClean="0"/>
              <a:t> in relation </a:t>
            </a:r>
            <a:r>
              <a:rPr lang="sv-SE" sz="2400" dirty="0" err="1" smtClean="0"/>
              <a:t>to</a:t>
            </a:r>
            <a:r>
              <a:rPr lang="sv-SE" sz="2400" dirty="0" smtClean="0"/>
              <a:t> </a:t>
            </a:r>
            <a:r>
              <a:rPr lang="sv-SE" sz="2400" dirty="0" err="1" smtClean="0"/>
              <a:t>other</a:t>
            </a:r>
            <a:r>
              <a:rPr lang="sv-SE" sz="2400" dirty="0" smtClean="0"/>
              <a:t> </a:t>
            </a:r>
            <a:r>
              <a:rPr lang="sv-SE" sz="2400" dirty="0" err="1" smtClean="0"/>
              <a:t>psychological</a:t>
            </a:r>
            <a:r>
              <a:rPr lang="sv-SE" sz="2400" dirty="0" smtClean="0"/>
              <a:t> constructs and </a:t>
            </a:r>
            <a:r>
              <a:rPr lang="sv-SE" sz="2400" dirty="0" err="1" smtClean="0"/>
              <a:t>phenomena</a:t>
            </a:r>
            <a:endParaRPr lang="sv-SE" sz="2400" dirty="0"/>
          </a:p>
        </p:txBody>
      </p:sp>
    </p:spTree>
    <p:extLst>
      <p:ext uri="{BB962C8B-B14F-4D97-AF65-F5344CB8AC3E}">
        <p14:creationId xmlns:p14="http://schemas.microsoft.com/office/powerpoint/2010/main" val="1823717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74848" y="980728"/>
            <a:ext cx="8229600" cy="936104"/>
          </a:xfrm>
        </p:spPr>
        <p:txBody>
          <a:bodyPr>
            <a:normAutofit fontScale="90000"/>
          </a:bodyPr>
          <a:lstStyle/>
          <a:p>
            <a:r>
              <a:rPr lang="sv-SE" sz="3200" b="1" dirty="0" err="1" smtClean="0">
                <a:latin typeface="+mn-lt"/>
              </a:rPr>
              <a:t>How</a:t>
            </a:r>
            <a:r>
              <a:rPr lang="sv-SE" sz="3200" b="1" dirty="0" smtClean="0">
                <a:latin typeface="+mn-lt"/>
              </a:rPr>
              <a:t> do </a:t>
            </a:r>
            <a:r>
              <a:rPr lang="sv-SE" sz="3200" b="1" dirty="0" err="1" smtClean="0">
                <a:latin typeface="+mn-lt"/>
              </a:rPr>
              <a:t>we</a:t>
            </a:r>
            <a:r>
              <a:rPr lang="sv-SE" sz="3200" b="1" dirty="0" smtClean="0">
                <a:latin typeface="+mn-lt"/>
              </a:rPr>
              <a:t> </a:t>
            </a:r>
            <a:r>
              <a:rPr lang="sv-SE" sz="3200" b="1" dirty="0" err="1" smtClean="0">
                <a:latin typeface="+mn-lt"/>
              </a:rPr>
              <a:t>measure</a:t>
            </a:r>
            <a:r>
              <a:rPr lang="sv-SE" sz="3200" b="1" dirty="0" smtClean="0">
                <a:latin typeface="+mn-lt"/>
              </a:rPr>
              <a:t> Humanism and Normativism?</a:t>
            </a:r>
            <a:endParaRPr lang="sv-SE" sz="3200" b="1" dirty="0">
              <a:latin typeface="+mn-lt"/>
            </a:endParaRPr>
          </a:p>
        </p:txBody>
      </p:sp>
      <p:sp>
        <p:nvSpPr>
          <p:cNvPr id="3" name="Platshållare för innehåll 2"/>
          <p:cNvSpPr>
            <a:spLocks noGrp="1"/>
          </p:cNvSpPr>
          <p:nvPr>
            <p:ph idx="1"/>
          </p:nvPr>
        </p:nvSpPr>
        <p:spPr>
          <a:xfrm>
            <a:off x="518864" y="2204864"/>
            <a:ext cx="8229600" cy="576064"/>
          </a:xfrm>
        </p:spPr>
        <p:txBody>
          <a:bodyPr>
            <a:normAutofit/>
          </a:bodyPr>
          <a:lstStyle/>
          <a:p>
            <a:pPr marL="0" indent="0">
              <a:spcAft>
                <a:spcPts val="600"/>
              </a:spcAft>
              <a:buNone/>
            </a:pPr>
            <a:r>
              <a:rPr lang="sv-SE" sz="2200" dirty="0" err="1" smtClean="0"/>
              <a:t>Tomkins</a:t>
            </a:r>
            <a:r>
              <a:rPr lang="sv-SE" sz="2200" dirty="0" smtClean="0"/>
              <a:t> (1964): </a:t>
            </a:r>
            <a:r>
              <a:rPr lang="sv-SE" sz="2200" i="1" dirty="0" smtClean="0"/>
              <a:t>The</a:t>
            </a:r>
            <a:r>
              <a:rPr lang="sv-SE" sz="2200" dirty="0" smtClean="0"/>
              <a:t> </a:t>
            </a:r>
            <a:r>
              <a:rPr lang="sv-SE" sz="2200" i="1" dirty="0" err="1" smtClean="0"/>
              <a:t>Polarity</a:t>
            </a:r>
            <a:r>
              <a:rPr lang="sv-SE" sz="2200" i="1" dirty="0" smtClean="0"/>
              <a:t> </a:t>
            </a:r>
            <a:r>
              <a:rPr lang="sv-SE" sz="2200" i="1" dirty="0" err="1" smtClean="0"/>
              <a:t>Scale</a:t>
            </a:r>
            <a:r>
              <a:rPr lang="sv-SE" sz="2200" i="1" dirty="0" smtClean="0"/>
              <a:t> </a:t>
            </a:r>
            <a:r>
              <a:rPr lang="sv-SE" sz="2200" dirty="0" smtClean="0"/>
              <a:t>– 59 item-pairs (118 items)</a:t>
            </a:r>
            <a:endParaRPr lang="sv-SE" sz="2200" dirty="0"/>
          </a:p>
        </p:txBody>
      </p:sp>
      <p:sp>
        <p:nvSpPr>
          <p:cNvPr id="7" name="Platshållare för innehåll 2"/>
          <p:cNvSpPr txBox="1">
            <a:spLocks/>
          </p:cNvSpPr>
          <p:nvPr/>
        </p:nvSpPr>
        <p:spPr>
          <a:xfrm>
            <a:off x="539552" y="2852936"/>
            <a:ext cx="8229600" cy="50405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smtClean="0"/>
              <a:t>Stone &amp; </a:t>
            </a:r>
            <a:r>
              <a:rPr lang="sv-SE" sz="2200" dirty="0" err="1" smtClean="0"/>
              <a:t>Schaffner</a:t>
            </a:r>
            <a:r>
              <a:rPr lang="sv-SE" sz="2200" dirty="0" smtClean="0"/>
              <a:t> (1988): </a:t>
            </a:r>
            <a:r>
              <a:rPr lang="sv-SE" sz="2200" i="1" dirty="0" smtClean="0"/>
              <a:t>The</a:t>
            </a:r>
            <a:r>
              <a:rPr lang="sv-SE" sz="2200" dirty="0" smtClean="0"/>
              <a:t> </a:t>
            </a:r>
            <a:r>
              <a:rPr lang="sv-SE" sz="2200" i="1" dirty="0" smtClean="0"/>
              <a:t>PS40 </a:t>
            </a:r>
            <a:r>
              <a:rPr lang="sv-SE" sz="2200" dirty="0" smtClean="0"/>
              <a:t>– 40 item-pairs (80 </a:t>
            </a:r>
            <a:r>
              <a:rPr lang="sv-SE" sz="2200" dirty="0" err="1" smtClean="0"/>
              <a:t>items</a:t>
            </a:r>
            <a:r>
              <a:rPr lang="sv-SE" sz="2200" dirty="0" smtClean="0"/>
              <a:t>)</a:t>
            </a:r>
            <a:endParaRPr lang="sv-SE" sz="2200" dirty="0"/>
          </a:p>
        </p:txBody>
      </p:sp>
      <p:sp>
        <p:nvSpPr>
          <p:cNvPr id="10" name="Platshållare för innehåll 2"/>
          <p:cNvSpPr txBox="1">
            <a:spLocks/>
          </p:cNvSpPr>
          <p:nvPr/>
        </p:nvSpPr>
        <p:spPr>
          <a:xfrm>
            <a:off x="518864" y="3501008"/>
            <a:ext cx="8229600" cy="504056"/>
          </a:xfrm>
          <a:prstGeom prst="rect">
            <a:avLst/>
          </a:prstGeom>
        </p:spPr>
        <p:txBody>
          <a:bodyPr vert="horz">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a:t>d</a:t>
            </a:r>
            <a:r>
              <a:rPr lang="sv-SE" sz="2200" dirty="0" smtClean="0"/>
              <a:t>e St. Aubin (1996): </a:t>
            </a:r>
            <a:r>
              <a:rPr lang="sv-SE" sz="2200" i="1" dirty="0" smtClean="0"/>
              <a:t>The </a:t>
            </a:r>
            <a:r>
              <a:rPr lang="sv-SE" sz="2200" i="1" dirty="0" err="1" smtClean="0"/>
              <a:t>Modified</a:t>
            </a:r>
            <a:r>
              <a:rPr lang="sv-SE" sz="2200" i="1" dirty="0" smtClean="0"/>
              <a:t> </a:t>
            </a:r>
            <a:r>
              <a:rPr lang="sv-SE" sz="2200" i="1" dirty="0" err="1" smtClean="0"/>
              <a:t>Polarity</a:t>
            </a:r>
            <a:r>
              <a:rPr lang="sv-SE" sz="2200" i="1" dirty="0" smtClean="0"/>
              <a:t> </a:t>
            </a:r>
            <a:r>
              <a:rPr lang="sv-SE" sz="2200" i="1" dirty="0" err="1" smtClean="0"/>
              <a:t>Scale</a:t>
            </a:r>
            <a:r>
              <a:rPr lang="sv-SE" sz="2200" i="1" dirty="0" smtClean="0"/>
              <a:t> </a:t>
            </a:r>
            <a:r>
              <a:rPr lang="sv-SE" sz="2200" dirty="0" smtClean="0"/>
              <a:t>– 80 </a:t>
            </a:r>
            <a:r>
              <a:rPr lang="sv-SE" sz="2200" dirty="0" err="1" smtClean="0"/>
              <a:t>likert</a:t>
            </a:r>
            <a:r>
              <a:rPr lang="sv-SE" sz="2200" dirty="0" smtClean="0"/>
              <a:t> items</a:t>
            </a:r>
            <a:endParaRPr lang="sv-SE" sz="2200" dirty="0"/>
          </a:p>
        </p:txBody>
      </p:sp>
      <p:sp>
        <p:nvSpPr>
          <p:cNvPr id="11" name="Platshållare för innehåll 2"/>
          <p:cNvSpPr txBox="1">
            <a:spLocks/>
          </p:cNvSpPr>
          <p:nvPr/>
        </p:nvSpPr>
        <p:spPr>
          <a:xfrm>
            <a:off x="518864" y="4221088"/>
            <a:ext cx="8517632" cy="1872208"/>
          </a:xfrm>
          <a:prstGeom prst="rect">
            <a:avLst/>
          </a:prstGeom>
        </p:spPr>
        <p:txBody>
          <a:bodyPr vert="horz">
            <a:normAutofit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spcAft>
                <a:spcPts val="600"/>
              </a:spcAft>
              <a:buFont typeface="Wingdings 2"/>
              <a:buNone/>
            </a:pPr>
            <a:r>
              <a:rPr lang="sv-SE" sz="2200" dirty="0" smtClean="0"/>
              <a:t>Nilsson (2013): </a:t>
            </a:r>
            <a:r>
              <a:rPr lang="sv-SE" sz="2200" i="1" dirty="0" smtClean="0"/>
              <a:t>Humanism-Normativism </a:t>
            </a:r>
            <a:r>
              <a:rPr lang="sv-SE" sz="2200" i="1" dirty="0" err="1" smtClean="0"/>
              <a:t>Facet</a:t>
            </a:r>
            <a:r>
              <a:rPr lang="sv-SE" sz="2200" i="1" dirty="0" smtClean="0"/>
              <a:t> </a:t>
            </a:r>
            <a:r>
              <a:rPr lang="sv-SE" sz="2200" i="1" dirty="0" err="1" smtClean="0"/>
              <a:t>Scales</a:t>
            </a:r>
            <a:r>
              <a:rPr lang="sv-SE" sz="2200" i="1" dirty="0" smtClean="0"/>
              <a:t> </a:t>
            </a:r>
            <a:r>
              <a:rPr lang="sv-SE" sz="2200" dirty="0" smtClean="0"/>
              <a:t>– 60 </a:t>
            </a:r>
            <a:r>
              <a:rPr lang="sv-SE" sz="2200" dirty="0" err="1" smtClean="0"/>
              <a:t>likert</a:t>
            </a:r>
            <a:r>
              <a:rPr lang="sv-SE" sz="2200" dirty="0" smtClean="0"/>
              <a:t> items</a:t>
            </a:r>
          </a:p>
          <a:p>
            <a:pPr>
              <a:spcAft>
                <a:spcPts val="600"/>
              </a:spcAft>
            </a:pPr>
            <a:r>
              <a:rPr lang="sv-SE" sz="2200" dirty="0" err="1"/>
              <a:t>Two</a:t>
            </a:r>
            <a:r>
              <a:rPr lang="sv-SE" sz="2200" dirty="0"/>
              <a:t> </a:t>
            </a:r>
            <a:r>
              <a:rPr lang="sv-SE" sz="2200" dirty="0" err="1"/>
              <a:t>levels</a:t>
            </a:r>
            <a:r>
              <a:rPr lang="sv-SE" sz="2200" dirty="0"/>
              <a:t> </a:t>
            </a:r>
            <a:r>
              <a:rPr lang="sv-SE" sz="2200" dirty="0" err="1"/>
              <a:t>of</a:t>
            </a:r>
            <a:r>
              <a:rPr lang="sv-SE" sz="2200" dirty="0"/>
              <a:t> </a:t>
            </a:r>
            <a:r>
              <a:rPr lang="sv-SE" sz="2200" dirty="0" err="1" smtClean="0"/>
              <a:t>analysis</a:t>
            </a:r>
            <a:r>
              <a:rPr lang="sv-SE" sz="2200" dirty="0" smtClean="0"/>
              <a:t> (cf. The Big Five)</a:t>
            </a:r>
            <a:endParaRPr lang="sv-SE" sz="2200" dirty="0"/>
          </a:p>
          <a:p>
            <a:pPr>
              <a:spcAft>
                <a:spcPts val="600"/>
              </a:spcAft>
            </a:pPr>
            <a:r>
              <a:rPr lang="sv-SE" sz="2200" dirty="0" err="1" smtClean="0"/>
              <a:t>Increased</a:t>
            </a:r>
            <a:r>
              <a:rPr lang="sv-SE" sz="2200" dirty="0" smtClean="0"/>
              <a:t> </a:t>
            </a:r>
            <a:r>
              <a:rPr lang="sv-SE" sz="2200" dirty="0" err="1" smtClean="0"/>
              <a:t>content-validity</a:t>
            </a:r>
            <a:endParaRPr lang="sv-SE" sz="2200" dirty="0" smtClean="0"/>
          </a:p>
          <a:p>
            <a:pPr>
              <a:spcAft>
                <a:spcPts val="600"/>
              </a:spcAft>
            </a:pPr>
            <a:r>
              <a:rPr lang="sv-SE" sz="2200" dirty="0" err="1"/>
              <a:t>Increased</a:t>
            </a:r>
            <a:r>
              <a:rPr lang="sv-SE" sz="2200" dirty="0"/>
              <a:t> </a:t>
            </a:r>
            <a:r>
              <a:rPr lang="sv-SE" sz="2200" dirty="0" err="1" smtClean="0"/>
              <a:t>reliability</a:t>
            </a:r>
            <a:endParaRPr lang="sv-SE" sz="2200" dirty="0" smtClean="0"/>
          </a:p>
          <a:p>
            <a:pPr>
              <a:spcAft>
                <a:spcPts val="600"/>
              </a:spcAft>
            </a:pPr>
            <a:endParaRPr lang="sv-SE" sz="2200" dirty="0" smtClean="0"/>
          </a:p>
        </p:txBody>
      </p:sp>
    </p:spTree>
    <p:extLst>
      <p:ext uri="{BB962C8B-B14F-4D97-AF65-F5344CB8AC3E}">
        <p14:creationId xmlns:p14="http://schemas.microsoft.com/office/powerpoint/2010/main" val="251456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309375" y="1013827"/>
            <a:ext cx="8511097" cy="1107996"/>
          </a:xfrm>
          <a:prstGeom prst="rect">
            <a:avLst/>
          </a:prstGeom>
        </p:spPr>
        <p:txBody>
          <a:bodyPr wrap="square">
            <a:spAutoFit/>
          </a:bodyPr>
          <a:lstStyle/>
          <a:p>
            <a:r>
              <a:rPr lang="en-GB" sz="2200" b="1" dirty="0" smtClean="0"/>
              <a:t>A key issue</a:t>
            </a:r>
            <a:r>
              <a:rPr lang="en-GB" sz="2200" dirty="0" smtClean="0"/>
              <a:t>: Do humanism and normativism form (a) one bi-polar dimension, (b) two negatively correlated dimensions, or (c) two unrelated dimensions? Low correlations in previous research</a:t>
            </a:r>
            <a:endParaRPr lang="sv-SE" sz="2200" dirty="0"/>
          </a:p>
        </p:txBody>
      </p:sp>
      <p:pic>
        <p:nvPicPr>
          <p:cNvPr id="2091" name="Picture 4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9667" y="1484784"/>
            <a:ext cx="8364781" cy="5078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9" name="Rektangel 68"/>
          <p:cNvSpPr/>
          <p:nvPr/>
        </p:nvSpPr>
        <p:spPr>
          <a:xfrm>
            <a:off x="741423" y="6165304"/>
            <a:ext cx="8511097" cy="584775"/>
          </a:xfrm>
          <a:prstGeom prst="rect">
            <a:avLst/>
          </a:prstGeom>
        </p:spPr>
        <p:txBody>
          <a:bodyPr wrap="square">
            <a:spAutoFit/>
          </a:bodyPr>
          <a:lstStyle/>
          <a:p>
            <a:r>
              <a:rPr lang="en-GB" sz="1600" dirty="0" smtClean="0"/>
              <a:t>Sweden (MPS): </a:t>
            </a:r>
            <a:r>
              <a:rPr lang="en-GB" sz="1600" i="1" dirty="0" smtClean="0"/>
              <a:t>N</a:t>
            </a:r>
            <a:r>
              <a:rPr lang="en-GB" sz="1600" dirty="0" smtClean="0"/>
              <a:t> = 531, Chi</a:t>
            </a:r>
            <a:r>
              <a:rPr lang="en-GB" sz="1600" baseline="30000" dirty="0" smtClean="0"/>
              <a:t>2</a:t>
            </a:r>
            <a:r>
              <a:rPr lang="en-GB" sz="1600" dirty="0" smtClean="0"/>
              <a:t>(29) = 180.9, </a:t>
            </a:r>
            <a:r>
              <a:rPr lang="en-GB" sz="1600" i="1" dirty="0" smtClean="0"/>
              <a:t>p</a:t>
            </a:r>
            <a:r>
              <a:rPr lang="en-GB" sz="1600" dirty="0" smtClean="0"/>
              <a:t> &lt; .001, CFI = .91, RMSEA = .099</a:t>
            </a:r>
          </a:p>
          <a:p>
            <a:r>
              <a:rPr lang="en-GB" sz="1600" dirty="0" smtClean="0"/>
              <a:t>USA (HNFS): </a:t>
            </a:r>
            <a:r>
              <a:rPr lang="en-GB" sz="1600" i="1" dirty="0" smtClean="0"/>
              <a:t>N</a:t>
            </a:r>
            <a:r>
              <a:rPr lang="en-GB" sz="1600" dirty="0" smtClean="0"/>
              <a:t> = 491, Chi</a:t>
            </a:r>
            <a:r>
              <a:rPr lang="en-GB" sz="1600" baseline="30000" dirty="0" smtClean="0"/>
              <a:t>2</a:t>
            </a:r>
            <a:r>
              <a:rPr lang="en-GB" sz="1600" dirty="0" smtClean="0"/>
              <a:t>(29) = 132.3, </a:t>
            </a:r>
            <a:r>
              <a:rPr lang="en-GB" sz="1600" i="1" dirty="0" smtClean="0"/>
              <a:t>p</a:t>
            </a:r>
            <a:r>
              <a:rPr lang="en-GB" sz="1600" dirty="0" smtClean="0"/>
              <a:t> &lt; .001, CFI = .93, RMSEA = .085</a:t>
            </a:r>
            <a:endParaRPr lang="sv-SE" sz="1600" dirty="0"/>
          </a:p>
        </p:txBody>
      </p:sp>
    </p:spTree>
    <p:extLst>
      <p:ext uri="{BB962C8B-B14F-4D97-AF65-F5344CB8AC3E}">
        <p14:creationId xmlns:p14="http://schemas.microsoft.com/office/powerpoint/2010/main" val="67791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9"/>
                                        </p:tgtEl>
                                        <p:attrNameLst>
                                          <p:attrName>style.visibility</p:attrName>
                                        </p:attrNameLst>
                                      </p:cBhvr>
                                      <p:to>
                                        <p:strVal val="visible"/>
                                      </p:to>
                                    </p:set>
                                  </p:childTnLst>
                                </p:cTn>
                              </p:par>
                              <p:par>
                                <p:cTn id="12" presetID="1" presetClass="entr" presetSubtype="0" fill="hold" nodeType="withEffect">
                                  <p:stCondLst>
                                    <p:cond delay="0"/>
                                  </p:stCondLst>
                                  <p:childTnLst>
                                    <p:set>
                                      <p:cBhvr>
                                        <p:cTn id="13" dur="1" fill="hold">
                                          <p:stCondLst>
                                            <p:cond delay="0"/>
                                          </p:stCondLst>
                                        </p:cTn>
                                        <p:tgtEl>
                                          <p:spTgt spid="20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9"/>
          <p:cNvSpPr/>
          <p:nvPr/>
        </p:nvSpPr>
        <p:spPr>
          <a:xfrm>
            <a:off x="309375" y="1157843"/>
            <a:ext cx="8511097" cy="830997"/>
          </a:xfrm>
          <a:prstGeom prst="rect">
            <a:avLst/>
          </a:prstGeom>
        </p:spPr>
        <p:txBody>
          <a:bodyPr wrap="square">
            <a:spAutoFit/>
          </a:bodyPr>
          <a:lstStyle/>
          <a:p>
            <a:r>
              <a:rPr lang="en-GB" sz="2400" b="1" dirty="0" smtClean="0"/>
              <a:t>Humanism and Normativism are distinct, </a:t>
            </a:r>
            <a:r>
              <a:rPr lang="en-GB" sz="2400" b="1" dirty="0"/>
              <a:t>hierarchically </a:t>
            </a:r>
            <a:r>
              <a:rPr lang="en-GB" sz="2400" b="1" dirty="0" smtClean="0"/>
              <a:t>structured, and negatively related (across some facets)!</a:t>
            </a:r>
            <a:endParaRPr lang="sv-SE" sz="2400" dirty="0"/>
          </a:p>
        </p:txBody>
      </p:sp>
      <p:sp>
        <p:nvSpPr>
          <p:cNvPr id="7" name="Rektangel 6"/>
          <p:cNvSpPr/>
          <p:nvPr/>
        </p:nvSpPr>
        <p:spPr>
          <a:xfrm>
            <a:off x="323528" y="2309971"/>
            <a:ext cx="8640960" cy="430887"/>
          </a:xfrm>
          <a:prstGeom prst="rect">
            <a:avLst/>
          </a:prstGeom>
        </p:spPr>
        <p:txBody>
          <a:bodyPr wrap="square">
            <a:spAutoFit/>
          </a:bodyPr>
          <a:lstStyle/>
          <a:p>
            <a:r>
              <a:rPr lang="en-GB" sz="2200" dirty="0" smtClean="0"/>
              <a:t>They seem to, at least partly, represent different psychological systems</a:t>
            </a:r>
          </a:p>
        </p:txBody>
      </p:sp>
      <p:sp>
        <p:nvSpPr>
          <p:cNvPr id="3" name="Rektangel 2"/>
          <p:cNvSpPr/>
          <p:nvPr/>
        </p:nvSpPr>
        <p:spPr>
          <a:xfrm>
            <a:off x="323528" y="3068960"/>
            <a:ext cx="8496944" cy="1107996"/>
          </a:xfrm>
          <a:prstGeom prst="rect">
            <a:avLst/>
          </a:prstGeom>
        </p:spPr>
        <p:txBody>
          <a:bodyPr wrap="square">
            <a:spAutoFit/>
          </a:bodyPr>
          <a:lstStyle/>
          <a:p>
            <a:r>
              <a:rPr lang="en-GB" sz="2200" dirty="0" smtClean="0"/>
              <a:t>..although </a:t>
            </a:r>
            <a:r>
              <a:rPr lang="en-GB" sz="2200" dirty="0"/>
              <a:t>they often evoke </a:t>
            </a:r>
            <a:r>
              <a:rPr lang="en-GB" sz="2200" dirty="0" smtClean="0"/>
              <a:t>opposing </a:t>
            </a:r>
            <a:r>
              <a:rPr lang="en-GB" sz="2200" dirty="0"/>
              <a:t>attitudes with </a:t>
            </a:r>
            <a:r>
              <a:rPr lang="en-GB" sz="2200" dirty="0" smtClean="0"/>
              <a:t>regard </a:t>
            </a:r>
            <a:r>
              <a:rPr lang="en-GB" sz="2200" dirty="0"/>
              <a:t>to </a:t>
            </a:r>
            <a:r>
              <a:rPr lang="en-GB" sz="2200" dirty="0" smtClean="0"/>
              <a:t>culturally situated ideological issues and clash with each other, thus molding each other, within cultural discourses</a:t>
            </a:r>
            <a:endParaRPr lang="sv-SE" sz="2200" i="1" dirty="0"/>
          </a:p>
        </p:txBody>
      </p:sp>
      <p:sp>
        <p:nvSpPr>
          <p:cNvPr id="9" name="Rektangel 8"/>
          <p:cNvSpPr/>
          <p:nvPr/>
        </p:nvSpPr>
        <p:spPr>
          <a:xfrm>
            <a:off x="323528" y="4509120"/>
            <a:ext cx="8640960" cy="1107996"/>
          </a:xfrm>
          <a:prstGeom prst="rect">
            <a:avLst/>
          </a:prstGeom>
        </p:spPr>
        <p:txBody>
          <a:bodyPr wrap="square">
            <a:spAutoFit/>
          </a:bodyPr>
          <a:lstStyle/>
          <a:p>
            <a:r>
              <a:rPr lang="en-GB" sz="2200" dirty="0" smtClean="0"/>
              <a:t>But if they represent distinct systems, they should differ in their origins and explanatory power, as expressed in their relations to other relevant psychological constructs</a:t>
            </a:r>
          </a:p>
        </p:txBody>
      </p:sp>
      <p:sp>
        <p:nvSpPr>
          <p:cNvPr id="11" name="Rektangel 10"/>
          <p:cNvSpPr/>
          <p:nvPr/>
        </p:nvSpPr>
        <p:spPr>
          <a:xfrm>
            <a:off x="323528" y="5877272"/>
            <a:ext cx="8640960" cy="430887"/>
          </a:xfrm>
          <a:prstGeom prst="rect">
            <a:avLst/>
          </a:prstGeom>
        </p:spPr>
        <p:txBody>
          <a:bodyPr wrap="square">
            <a:spAutoFit/>
          </a:bodyPr>
          <a:lstStyle/>
          <a:p>
            <a:r>
              <a:rPr lang="en-GB" sz="2200" b="1" dirty="0" smtClean="0"/>
              <a:t>1. Worldview constructs, 2. Political ideology, and 3. The Big Five</a:t>
            </a:r>
          </a:p>
        </p:txBody>
      </p:sp>
    </p:spTree>
    <p:extLst>
      <p:ext uri="{BB962C8B-B14F-4D97-AF65-F5344CB8AC3E}">
        <p14:creationId xmlns:p14="http://schemas.microsoft.com/office/powerpoint/2010/main" val="15879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P spid="3" grpId="0"/>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95536" y="557808"/>
            <a:ext cx="8229600" cy="1143000"/>
          </a:xfrm>
        </p:spPr>
        <p:txBody>
          <a:bodyPr>
            <a:normAutofit/>
          </a:bodyPr>
          <a:lstStyle/>
          <a:p>
            <a:r>
              <a:rPr lang="sv-SE" sz="3200" b="1" dirty="0" smtClean="0">
                <a:latin typeface="+mn-lt"/>
              </a:rPr>
              <a:t>1. Relations to other worldview constructs</a:t>
            </a:r>
            <a:endParaRPr lang="sv-SE" sz="3200" b="1" dirty="0">
              <a:latin typeface="+mn-lt"/>
            </a:endParaRPr>
          </a:p>
        </p:txBody>
      </p:sp>
      <p:sp>
        <p:nvSpPr>
          <p:cNvPr id="7" name="Rektangel 6"/>
          <p:cNvSpPr/>
          <p:nvPr/>
        </p:nvSpPr>
        <p:spPr>
          <a:xfrm>
            <a:off x="539552" y="2204864"/>
            <a:ext cx="8064896" cy="1077218"/>
          </a:xfrm>
          <a:prstGeom prst="rect">
            <a:avLst/>
          </a:prstGeom>
        </p:spPr>
        <p:txBody>
          <a:bodyPr wrap="square">
            <a:spAutoFit/>
          </a:bodyPr>
          <a:lstStyle/>
          <a:p>
            <a:r>
              <a:rPr lang="en-GB" sz="2400" b="1" dirty="0" smtClean="0"/>
              <a:t>Normativism: </a:t>
            </a:r>
            <a:r>
              <a:rPr lang="en-GB" sz="2000" dirty="0" smtClean="0"/>
              <a:t>mechanism, </a:t>
            </a:r>
            <a:r>
              <a:rPr lang="en-GB" sz="2000" dirty="0"/>
              <a:t>positivism, essentialism</a:t>
            </a:r>
            <a:r>
              <a:rPr lang="en-GB" sz="2000" dirty="0" smtClean="0"/>
              <a:t>, static-world beliefs, certain knowledge epistemology, moral convictions emphasizing loyalty, authority, and purity, cynicism, and conservatism…</a:t>
            </a:r>
            <a:endParaRPr lang="sv-SE" sz="2000" i="1" dirty="0"/>
          </a:p>
        </p:txBody>
      </p:sp>
      <p:sp>
        <p:nvSpPr>
          <p:cNvPr id="8" name="Rektangel 7"/>
          <p:cNvSpPr/>
          <p:nvPr/>
        </p:nvSpPr>
        <p:spPr>
          <a:xfrm>
            <a:off x="539552" y="3565465"/>
            <a:ext cx="8064896" cy="1077218"/>
          </a:xfrm>
          <a:prstGeom prst="rect">
            <a:avLst/>
          </a:prstGeom>
        </p:spPr>
        <p:txBody>
          <a:bodyPr wrap="square">
            <a:spAutoFit/>
          </a:bodyPr>
          <a:lstStyle/>
          <a:p>
            <a:r>
              <a:rPr lang="en-GB" sz="2400" b="1" dirty="0" smtClean="0"/>
              <a:t>Humanism</a:t>
            </a:r>
            <a:r>
              <a:rPr lang="en-GB" sz="2000" b="1" dirty="0" smtClean="0"/>
              <a:t>: </a:t>
            </a:r>
            <a:r>
              <a:rPr lang="en-GB" sz="2000" dirty="0" smtClean="0"/>
              <a:t>organicism</a:t>
            </a:r>
            <a:r>
              <a:rPr lang="en-GB" sz="2000" dirty="0"/>
              <a:t>, </a:t>
            </a:r>
            <a:r>
              <a:rPr lang="en-GB" sz="2000" dirty="0" smtClean="0"/>
              <a:t>constructionism</a:t>
            </a:r>
            <a:r>
              <a:rPr lang="en-GB" sz="2000" b="1" dirty="0" smtClean="0"/>
              <a:t>, </a:t>
            </a:r>
            <a:r>
              <a:rPr lang="en-GB" sz="2000" dirty="0" smtClean="0"/>
              <a:t>transcendentalism, experientialist epistemology, spiritualism, moral convictions emphasizing care and fairness, preference for equality, and trust…</a:t>
            </a:r>
            <a:endParaRPr lang="sv-SE" sz="2000" i="1" dirty="0"/>
          </a:p>
        </p:txBody>
      </p:sp>
    </p:spTree>
    <p:extLst>
      <p:ext uri="{BB962C8B-B14F-4D97-AF65-F5344CB8AC3E}">
        <p14:creationId xmlns:p14="http://schemas.microsoft.com/office/powerpoint/2010/main" val="491927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öde">
  <a:themeElements>
    <a:clrScheme name="Flöde">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öde">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öde">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22020</TotalTime>
  <Words>1464</Words>
  <Application>Microsoft Office PowerPoint</Application>
  <PresentationFormat>Bildspel på skärmen (4:3)</PresentationFormat>
  <Paragraphs>201</Paragraphs>
  <Slides>17</Slides>
  <Notes>2</Notes>
  <HiddenSlides>0</HiddenSlides>
  <MMClips>0</MMClips>
  <ScaleCrop>false</ScaleCrop>
  <HeadingPairs>
    <vt:vector size="4" baseType="variant">
      <vt:variant>
        <vt:lpstr>Tema</vt:lpstr>
      </vt:variant>
      <vt:variant>
        <vt:i4>1</vt:i4>
      </vt:variant>
      <vt:variant>
        <vt:lpstr>Bildrubriker</vt:lpstr>
      </vt:variant>
      <vt:variant>
        <vt:i4>17</vt:i4>
      </vt:variant>
    </vt:vector>
  </HeadingPairs>
  <TitlesOfParts>
    <vt:vector size="18" baseType="lpstr">
      <vt:lpstr>Flöde</vt:lpstr>
      <vt:lpstr>PowerPoint-presentation</vt:lpstr>
      <vt:lpstr>The study worldviews: What is it and why do we need it?</vt:lpstr>
      <vt:lpstr>How do we study worldviews?</vt:lpstr>
      <vt:lpstr>PowerPoint-presentation</vt:lpstr>
      <vt:lpstr>Goals of the current research</vt:lpstr>
      <vt:lpstr>How do we measure Humanism and Normativism?</vt:lpstr>
      <vt:lpstr>PowerPoint-presentation</vt:lpstr>
      <vt:lpstr>PowerPoint-presentation</vt:lpstr>
      <vt:lpstr>1. Relations to other worldview constructs</vt:lpstr>
      <vt:lpstr>PowerPoint-presentation</vt:lpstr>
      <vt:lpstr>PowerPoint-presentation</vt:lpstr>
      <vt:lpstr>How can the unique aspect of normativism be explained?</vt:lpstr>
      <vt:lpstr>2. Relation to political ideology (with John Jost)</vt:lpstr>
      <vt:lpstr>PowerPoint-presentation</vt:lpstr>
      <vt:lpstr>3. Relation to the Big Five Aspects (mixed online sample, N = 183)</vt:lpstr>
      <vt:lpstr>Future directions</vt:lpstr>
      <vt:lpstr>PowerPoint-presentation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Artur Nilsson</dc:creator>
  <cp:lastModifiedBy>Artur Nilsson</cp:lastModifiedBy>
  <cp:revision>219</cp:revision>
  <cp:lastPrinted>2011-09-07T15:32:52Z</cp:lastPrinted>
  <dcterms:created xsi:type="dcterms:W3CDTF">2011-05-31T22:52:24Z</dcterms:created>
  <dcterms:modified xsi:type="dcterms:W3CDTF">2013-09-06T18:53:13Z</dcterms:modified>
</cp:coreProperties>
</file>