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19"/>
  </p:notesMasterIdLst>
  <p:sldIdLst>
    <p:sldId id="258" r:id="rId2"/>
    <p:sldId id="261" r:id="rId3"/>
    <p:sldId id="280" r:id="rId4"/>
    <p:sldId id="259" r:id="rId5"/>
    <p:sldId id="260" r:id="rId6"/>
    <p:sldId id="273" r:id="rId7"/>
    <p:sldId id="274" r:id="rId8"/>
    <p:sldId id="263" r:id="rId9"/>
    <p:sldId id="279" r:id="rId10"/>
    <p:sldId id="275" r:id="rId11"/>
    <p:sldId id="278" r:id="rId12"/>
    <p:sldId id="262" r:id="rId13"/>
    <p:sldId id="276" r:id="rId14"/>
    <p:sldId id="277" r:id="rId15"/>
    <p:sldId id="267" r:id="rId16"/>
    <p:sldId id="281" r:id="rId17"/>
    <p:sldId id="270" r:id="rId18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28" autoAdjust="0"/>
  </p:normalViewPr>
  <p:slideViewPr>
    <p:cSldViewPr>
      <p:cViewPr>
        <p:scale>
          <a:sx n="70" d="100"/>
          <a:sy n="70" d="100"/>
        </p:scale>
        <p:origin x="-12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D9D0-F262-415E-A975-A8CBDABC57C6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555E5-E61E-4872-B6AA-1F84BB42A7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906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555E5-E61E-4872-B6AA-1F84BB42A77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349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555E5-E61E-4872-B6AA-1F84BB42A77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34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555E5-E61E-4872-B6AA-1F84BB42A77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34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999DFA-34FE-44AF-ABD4-0C4CB026D4C3}" type="datetimeFigureOut">
              <a:rPr lang="sv-SE" smtClean="0"/>
              <a:t>2013-07-09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233D26-E502-4AEA-BA93-E6727BB1ACCB}" type="slidenum">
              <a:rPr lang="sv-SE" smtClean="0"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ubrik 1"/>
          <p:cNvSpPr txBox="1">
            <a:spLocks/>
          </p:cNvSpPr>
          <p:nvPr/>
        </p:nvSpPr>
        <p:spPr>
          <a:xfrm>
            <a:off x="539552" y="1268760"/>
            <a:ext cx="8064896" cy="1470025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3200" b="1" dirty="0" err="1" smtClean="0">
                <a:latin typeface="Constantia" pitchFamily="18" charset="0"/>
                <a:ea typeface="Microsoft Yi Baiti" pitchFamily="66" charset="0"/>
                <a:cs typeface="Times New Roman" pitchFamily="18" charset="0"/>
              </a:rPr>
              <a:t>Toward</a:t>
            </a:r>
            <a:r>
              <a:rPr lang="sv-SE" sz="3200" b="1" dirty="0" smtClean="0">
                <a:latin typeface="Constantia" pitchFamily="18" charset="0"/>
                <a:ea typeface="Microsoft Yi Baiti" pitchFamily="66" charset="0"/>
                <a:cs typeface="Times New Roman" pitchFamily="18" charset="0"/>
              </a:rPr>
              <a:t> an Integrative </a:t>
            </a:r>
            <a:r>
              <a:rPr lang="sv-SE" sz="3200" b="1" dirty="0" err="1" smtClean="0">
                <a:latin typeface="Constantia" pitchFamily="18" charset="0"/>
                <a:ea typeface="Microsoft Yi Baiti" pitchFamily="66" charset="0"/>
                <a:cs typeface="Times New Roman" pitchFamily="18" charset="0"/>
              </a:rPr>
              <a:t>Personality</a:t>
            </a:r>
            <a:r>
              <a:rPr lang="sv-SE" sz="3200" b="1" dirty="0" smtClean="0">
                <a:latin typeface="Constantia" pitchFamily="18" charset="0"/>
                <a:ea typeface="Microsoft Yi Baiti" pitchFamily="66" charset="0"/>
                <a:cs typeface="Times New Roman" pitchFamily="18" charset="0"/>
              </a:rPr>
              <a:t> </a:t>
            </a:r>
            <a:r>
              <a:rPr lang="sv-SE" sz="3200" b="1" dirty="0" err="1" smtClean="0">
                <a:latin typeface="Constantia" pitchFamily="18" charset="0"/>
                <a:ea typeface="Microsoft Yi Baiti" pitchFamily="66" charset="0"/>
                <a:cs typeface="Times New Roman" pitchFamily="18" charset="0"/>
              </a:rPr>
              <a:t>Psychology</a:t>
            </a:r>
            <a:endParaRPr lang="sv-SE" sz="2400" b="1" dirty="0">
              <a:latin typeface="Constantia" pitchFamily="18" charset="0"/>
              <a:ea typeface="Microsoft Yi Baiti" pitchFamily="66" charset="0"/>
              <a:cs typeface="Times New Roman" pitchFamily="18" charset="0"/>
            </a:endParaRPr>
          </a:p>
        </p:txBody>
      </p:sp>
      <p:sp>
        <p:nvSpPr>
          <p:cNvPr id="31" name="Underrubrik 2"/>
          <p:cNvSpPr txBox="1">
            <a:spLocks/>
          </p:cNvSpPr>
          <p:nvPr/>
        </p:nvSpPr>
        <p:spPr>
          <a:xfrm>
            <a:off x="1371600" y="3434457"/>
            <a:ext cx="6400800" cy="12485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sz="2800" dirty="0" smtClean="0">
                <a:latin typeface="Constantia" pitchFamily="18" charset="0"/>
              </a:rPr>
              <a:t>Artur Nilsson</a:t>
            </a:r>
          </a:p>
          <a:p>
            <a:pPr marL="0" indent="0" algn="ctr">
              <a:buNone/>
            </a:pPr>
            <a:r>
              <a:rPr lang="sv-SE" sz="2400" dirty="0" smtClean="0">
                <a:latin typeface="Constantia" pitchFamily="18" charset="0"/>
              </a:rPr>
              <a:t>Lund University, Sweden</a:t>
            </a:r>
          </a:p>
        </p:txBody>
      </p:sp>
      <p:sp>
        <p:nvSpPr>
          <p:cNvPr id="32" name="Underrubrik 2"/>
          <p:cNvSpPr txBox="1">
            <a:spLocks/>
          </p:cNvSpPr>
          <p:nvPr/>
        </p:nvSpPr>
        <p:spPr>
          <a:xfrm>
            <a:off x="789384" y="5276800"/>
            <a:ext cx="7239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v-SE" sz="2000" dirty="0" smtClean="0">
                <a:latin typeface="Constantia" pitchFamily="18" charset="0"/>
              </a:rPr>
              <a:t>The 13th </a:t>
            </a:r>
            <a:r>
              <a:rPr lang="sv-SE" sz="2000" dirty="0" err="1" smtClean="0">
                <a:latin typeface="Constantia" pitchFamily="18" charset="0"/>
              </a:rPr>
              <a:t>European</a:t>
            </a:r>
            <a:r>
              <a:rPr lang="sv-SE" sz="2000" dirty="0" smtClean="0">
                <a:latin typeface="Constantia" pitchFamily="18" charset="0"/>
              </a:rPr>
              <a:t> Congress </a:t>
            </a:r>
            <a:r>
              <a:rPr lang="sv-SE" sz="2000" dirty="0" err="1" smtClean="0">
                <a:latin typeface="Constantia" pitchFamily="18" charset="0"/>
              </a:rPr>
              <a:t>of</a:t>
            </a:r>
            <a:r>
              <a:rPr lang="sv-SE" sz="2000" dirty="0" smtClean="0">
                <a:latin typeface="Constantia" pitchFamily="18" charset="0"/>
              </a:rPr>
              <a:t> </a:t>
            </a:r>
            <a:r>
              <a:rPr lang="sv-SE" sz="2000" dirty="0" err="1" smtClean="0">
                <a:latin typeface="Constantia" pitchFamily="18" charset="0"/>
              </a:rPr>
              <a:t>Psychology</a:t>
            </a:r>
            <a:r>
              <a:rPr lang="sv-SE" sz="2000" dirty="0" smtClean="0">
                <a:latin typeface="Constantia" pitchFamily="18" charset="0"/>
              </a:rPr>
              <a:t>, </a:t>
            </a:r>
            <a:r>
              <a:rPr lang="sv-SE" sz="2000" dirty="0" err="1" smtClean="0">
                <a:latin typeface="Constantia" pitchFamily="18" charset="0"/>
              </a:rPr>
              <a:t>July</a:t>
            </a:r>
            <a:r>
              <a:rPr lang="sv-SE" sz="2000" dirty="0" smtClean="0">
                <a:latin typeface="Constantia" pitchFamily="18" charset="0"/>
              </a:rPr>
              <a:t> 10th, </a:t>
            </a:r>
            <a:r>
              <a:rPr lang="sv-SE" sz="2000" dirty="0" smtClean="0">
                <a:latin typeface="Constantia" pitchFamily="18" charset="0"/>
              </a:rPr>
              <a:t>2013, </a:t>
            </a:r>
            <a:r>
              <a:rPr lang="sv-SE" sz="2000" dirty="0" smtClean="0">
                <a:latin typeface="Constantia" pitchFamily="18" charset="0"/>
              </a:rPr>
              <a:t>Stockholm, Sweden</a:t>
            </a:r>
            <a:endParaRPr lang="sv-SE" sz="20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93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46856" y="908720"/>
            <a:ext cx="8229600" cy="998984"/>
          </a:xfrm>
        </p:spPr>
        <p:txBody>
          <a:bodyPr>
            <a:noAutofit/>
          </a:bodyPr>
          <a:lstStyle/>
          <a:p>
            <a:r>
              <a:rPr lang="sv-SE" sz="3100" b="1" dirty="0" smtClean="0">
                <a:latin typeface="+mn-lt"/>
              </a:rPr>
              <a:t>Limitations </a:t>
            </a:r>
            <a:r>
              <a:rPr lang="sv-SE" sz="3100" b="1" dirty="0" err="1" smtClean="0">
                <a:latin typeface="+mn-lt"/>
              </a:rPr>
              <a:t>of</a:t>
            </a:r>
            <a:r>
              <a:rPr lang="sv-SE" sz="3100" b="1" dirty="0" smtClean="0">
                <a:latin typeface="+mn-lt"/>
              </a:rPr>
              <a:t> </a:t>
            </a:r>
            <a:r>
              <a:rPr lang="sv-SE" sz="3100" b="1" dirty="0" err="1" smtClean="0">
                <a:latin typeface="+mn-lt"/>
              </a:rPr>
              <a:t>previous</a:t>
            </a:r>
            <a:r>
              <a:rPr lang="sv-SE" sz="3100" b="1" dirty="0" smtClean="0">
                <a:latin typeface="+mn-lt"/>
              </a:rPr>
              <a:t> worldview research</a:t>
            </a:r>
            <a:endParaRPr lang="sv-SE" sz="3100" b="1" dirty="0">
              <a:latin typeface="+mn-lt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395536" y="3501008"/>
            <a:ext cx="8280920" cy="1584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treated</a:t>
            </a:r>
            <a:r>
              <a:rPr lang="sv-SE" sz="2400" dirty="0" smtClean="0"/>
              <a:t> as </a:t>
            </a:r>
            <a:r>
              <a:rPr lang="sv-SE" sz="2400" dirty="0" err="1" smtClean="0"/>
              <a:t>derivatively</a:t>
            </a:r>
            <a:r>
              <a:rPr lang="sv-SE" sz="2400" dirty="0" smtClean="0"/>
              <a:t> </a:t>
            </a:r>
            <a:r>
              <a:rPr lang="sv-SE" sz="2400" dirty="0" err="1" smtClean="0"/>
              <a:t>interesting</a:t>
            </a:r>
            <a:r>
              <a:rPr lang="sv-SE" sz="2400" dirty="0" smtClean="0"/>
              <a:t> </a:t>
            </a:r>
            <a:r>
              <a:rPr lang="sv-SE" sz="2400" dirty="0" err="1" smtClean="0"/>
              <a:t>insofar</a:t>
            </a:r>
            <a:r>
              <a:rPr lang="sv-SE" sz="2400" dirty="0" smtClean="0"/>
              <a:t> as </a:t>
            </a:r>
            <a:r>
              <a:rPr lang="sv-SE" sz="2400" dirty="0" err="1" smtClean="0"/>
              <a:t>they</a:t>
            </a:r>
            <a:r>
              <a:rPr lang="sv-SE" sz="2400" dirty="0" smtClean="0"/>
              <a:t> cause </a:t>
            </a:r>
            <a:r>
              <a:rPr lang="sv-SE" sz="2400" dirty="0" err="1" smtClean="0"/>
              <a:t>particular</a:t>
            </a:r>
            <a:r>
              <a:rPr lang="sv-SE" sz="2400" dirty="0" smtClean="0"/>
              <a:t> </a:t>
            </a:r>
            <a:r>
              <a:rPr lang="sv-SE" sz="2400" dirty="0" err="1" smtClean="0"/>
              <a:t>behaviors</a:t>
            </a:r>
            <a:r>
              <a:rPr lang="sv-SE" sz="2400" dirty="0" smtClean="0"/>
              <a:t> (socio-</a:t>
            </a:r>
            <a:r>
              <a:rPr lang="sv-SE" sz="2400" dirty="0" err="1" smtClean="0"/>
              <a:t>cognitive</a:t>
            </a:r>
            <a:r>
              <a:rPr lang="sv-SE" sz="2400" dirty="0" smtClean="0"/>
              <a:t> </a:t>
            </a:r>
            <a:r>
              <a:rPr lang="sv-SE" sz="2400" dirty="0" err="1" smtClean="0"/>
              <a:t>theory</a:t>
            </a:r>
            <a:r>
              <a:rPr lang="sv-SE" sz="2400" dirty="0" smtClean="0"/>
              <a:t>) or form part </a:t>
            </a:r>
            <a:r>
              <a:rPr lang="sv-SE" sz="2400" dirty="0" err="1" smtClean="0"/>
              <a:t>of</a:t>
            </a:r>
            <a:r>
              <a:rPr lang="sv-SE" sz="2400" dirty="0" smtClean="0"/>
              <a:t> mental </a:t>
            </a:r>
            <a:r>
              <a:rPr lang="sv-SE" sz="2400" dirty="0" err="1" smtClean="0"/>
              <a:t>regularities</a:t>
            </a:r>
            <a:r>
              <a:rPr lang="sv-SE" sz="2400" dirty="0" smtClean="0"/>
              <a:t> (</a:t>
            </a:r>
            <a:r>
              <a:rPr lang="sv-SE" sz="2400" dirty="0" err="1" smtClean="0"/>
              <a:t>trait</a:t>
            </a:r>
            <a:r>
              <a:rPr lang="sv-SE" sz="2400" dirty="0" smtClean="0"/>
              <a:t> </a:t>
            </a:r>
            <a:r>
              <a:rPr lang="sv-SE" sz="2400" dirty="0" err="1" smtClean="0"/>
              <a:t>theory</a:t>
            </a:r>
            <a:r>
              <a:rPr lang="sv-SE" sz="2400" dirty="0" smtClean="0"/>
              <a:t>); not as </a:t>
            </a:r>
            <a:r>
              <a:rPr lang="sv-SE" sz="2400" dirty="0" err="1" smtClean="0"/>
              <a:t>sources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 in personality</a:t>
            </a: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395536" y="2132856"/>
            <a:ext cx="8280920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smtClean="0"/>
              <a:t>It </a:t>
            </a:r>
            <a:r>
              <a:rPr lang="sv-SE" sz="2400" dirty="0" err="1" smtClean="0"/>
              <a:t>consists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/>
              <a:t>s</a:t>
            </a:r>
            <a:r>
              <a:rPr lang="sv-SE" sz="2400" dirty="0" err="1" smtClean="0"/>
              <a:t>cattered</a:t>
            </a:r>
            <a:r>
              <a:rPr lang="sv-SE" sz="2400" dirty="0" smtClean="0"/>
              <a:t> </a:t>
            </a:r>
            <a:r>
              <a:rPr lang="sv-SE" sz="2400" dirty="0" err="1" smtClean="0"/>
              <a:t>islands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research. </a:t>
            </a:r>
            <a:r>
              <a:rPr lang="sv-SE" sz="2400" dirty="0" err="1" smtClean="0"/>
              <a:t>There</a:t>
            </a:r>
            <a:r>
              <a:rPr lang="sv-SE" sz="2400" dirty="0" smtClean="0"/>
              <a:t> is no systematic top-down </a:t>
            </a:r>
            <a:r>
              <a:rPr lang="sv-SE" sz="2400" dirty="0" err="1" smtClean="0"/>
              <a:t>study</a:t>
            </a:r>
            <a:r>
              <a:rPr lang="sv-SE" sz="2400" dirty="0" smtClean="0"/>
              <a:t> or </a:t>
            </a:r>
            <a:r>
              <a:rPr lang="sv-SE" sz="2400" dirty="0" err="1" smtClean="0"/>
              <a:t>taxonomy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broad worldview </a:t>
            </a:r>
            <a:r>
              <a:rPr lang="sv-SE" sz="2400" dirty="0" err="1" smtClean="0"/>
              <a:t>patterns</a:t>
            </a:r>
            <a:r>
              <a:rPr lang="sv-SE" sz="2400" dirty="0" smtClean="0"/>
              <a:t> (cf. the Big </a:t>
            </a:r>
            <a:r>
              <a:rPr lang="sv-SE" sz="2400" dirty="0" err="1" smtClean="0"/>
              <a:t>Five</a:t>
            </a:r>
            <a:r>
              <a:rPr lang="sv-SE" sz="2400" dirty="0" smtClean="0"/>
              <a:t>).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395536" y="5229200"/>
            <a:ext cx="8424936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smtClean="0"/>
              <a:t>Personality </a:t>
            </a:r>
            <a:r>
              <a:rPr lang="sv-SE" sz="2400" dirty="0" err="1" smtClean="0"/>
              <a:t>models</a:t>
            </a:r>
            <a:r>
              <a:rPr lang="sv-SE" sz="2400" dirty="0" smtClean="0"/>
              <a:t> </a:t>
            </a:r>
            <a:r>
              <a:rPr lang="sv-SE" sz="2400" dirty="0" err="1" smtClean="0"/>
              <a:t>that</a:t>
            </a:r>
            <a:r>
              <a:rPr lang="sv-SE" sz="2400" dirty="0" smtClean="0"/>
              <a:t> </a:t>
            </a:r>
            <a:r>
              <a:rPr lang="sv-SE" sz="2400" dirty="0" err="1" smtClean="0"/>
              <a:t>take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 </a:t>
            </a:r>
            <a:r>
              <a:rPr lang="sv-SE" sz="2400" dirty="0" err="1" smtClean="0"/>
              <a:t>into</a:t>
            </a:r>
            <a:r>
              <a:rPr lang="sv-SE" sz="2400" dirty="0" smtClean="0"/>
              <a:t> </a:t>
            </a:r>
            <a:r>
              <a:rPr lang="sv-SE" sz="2400" dirty="0" err="1" smtClean="0"/>
              <a:t>account</a:t>
            </a:r>
            <a:r>
              <a:rPr lang="sv-SE" sz="2400" dirty="0" smtClean="0"/>
              <a:t> </a:t>
            </a:r>
            <a:r>
              <a:rPr lang="sv-SE" sz="2400" dirty="0" err="1" smtClean="0"/>
              <a:t>include</a:t>
            </a:r>
            <a:r>
              <a:rPr lang="sv-SE" sz="2400" dirty="0" smtClean="0"/>
              <a:t> </a:t>
            </a:r>
            <a:r>
              <a:rPr lang="sv-SE" sz="2400" dirty="0" err="1" smtClean="0"/>
              <a:t>goals</a:t>
            </a:r>
            <a:r>
              <a:rPr lang="sv-SE" sz="2400" dirty="0" smtClean="0"/>
              <a:t>, </a:t>
            </a:r>
            <a:r>
              <a:rPr lang="sv-SE" sz="2400" dirty="0" err="1" smtClean="0"/>
              <a:t>view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self</a:t>
            </a:r>
            <a:r>
              <a:rPr lang="sv-SE" sz="2400" dirty="0" smtClean="0"/>
              <a:t> and </a:t>
            </a:r>
            <a:r>
              <a:rPr lang="sv-SE" sz="2400" dirty="0" err="1" smtClean="0"/>
              <a:t>life</a:t>
            </a:r>
            <a:r>
              <a:rPr lang="sv-SE" sz="2400" dirty="0" smtClean="0"/>
              <a:t> events (</a:t>
            </a:r>
            <a:r>
              <a:rPr lang="sv-SE" sz="2400" dirty="0" err="1" smtClean="0"/>
              <a:t>e.g</a:t>
            </a:r>
            <a:r>
              <a:rPr lang="sv-SE" sz="2400" dirty="0" smtClean="0"/>
              <a:t>. Kelly; Little; </a:t>
            </a:r>
            <a:r>
              <a:rPr lang="sv-SE" sz="2400" dirty="0" err="1" smtClean="0"/>
              <a:t>McAdams</a:t>
            </a:r>
            <a:r>
              <a:rPr lang="sv-SE" sz="2400" dirty="0" smtClean="0"/>
              <a:t>), </a:t>
            </a:r>
            <a:r>
              <a:rPr lang="sv-SE" sz="2400" dirty="0" err="1" smtClean="0"/>
              <a:t>but</a:t>
            </a:r>
            <a:r>
              <a:rPr lang="sv-SE" sz="2400" dirty="0" smtClean="0"/>
              <a:t> not </a:t>
            </a:r>
            <a:r>
              <a:rPr lang="sv-SE" sz="2400" dirty="0" err="1" smtClean="0"/>
              <a:t>view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world</a:t>
            </a:r>
            <a:r>
              <a:rPr lang="sv-SE" sz="2400" dirty="0" smtClean="0"/>
              <a:t>, </a:t>
            </a:r>
            <a:r>
              <a:rPr lang="sv-SE" sz="2400" dirty="0" err="1" smtClean="0"/>
              <a:t>society</a:t>
            </a:r>
            <a:r>
              <a:rPr lang="sv-SE" sz="2400" dirty="0" smtClean="0"/>
              <a:t>, and </a:t>
            </a:r>
            <a:r>
              <a:rPr lang="sv-SE" sz="2400" dirty="0" err="1" smtClean="0"/>
              <a:t>life</a:t>
            </a:r>
            <a:r>
              <a:rPr lang="sv-SE" sz="2400" dirty="0" smtClean="0"/>
              <a:t> in general</a:t>
            </a:r>
          </a:p>
        </p:txBody>
      </p:sp>
    </p:spTree>
    <p:extLst>
      <p:ext uri="{BB962C8B-B14F-4D97-AF65-F5344CB8AC3E}">
        <p14:creationId xmlns:p14="http://schemas.microsoft.com/office/powerpoint/2010/main" val="28558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446856" y="980728"/>
            <a:ext cx="8229600" cy="854968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atin typeface="+mn-lt"/>
              </a:rPr>
              <a:t>Examples </a:t>
            </a:r>
            <a:r>
              <a:rPr lang="sv-SE" sz="3200" b="1" dirty="0" err="1" smtClean="0">
                <a:latin typeface="+mn-lt"/>
              </a:rPr>
              <a:t>of</a:t>
            </a:r>
            <a:r>
              <a:rPr lang="sv-SE" sz="3200" b="1" dirty="0" smtClean="0">
                <a:latin typeface="+mn-lt"/>
              </a:rPr>
              <a:t> worldview </a:t>
            </a:r>
            <a:r>
              <a:rPr lang="sv-SE" sz="3200" b="1" dirty="0" err="1" smtClean="0">
                <a:latin typeface="+mn-lt"/>
              </a:rPr>
              <a:t>constructs</a:t>
            </a:r>
            <a:endParaRPr lang="sv-SE" sz="3200" b="1" dirty="0">
              <a:latin typeface="+mn-lt"/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395536" y="2204864"/>
            <a:ext cx="8280920" cy="25922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Goals</a:t>
            </a:r>
            <a:r>
              <a:rPr lang="en-US" sz="2400" dirty="0"/>
              <a:t>, life-story narratives, lay theories of </a:t>
            </a:r>
            <a:r>
              <a:rPr lang="en-US" sz="2400" dirty="0" smtClean="0"/>
              <a:t>persons and groups, </a:t>
            </a:r>
            <a:r>
              <a:rPr lang="en-US" sz="2400" dirty="0"/>
              <a:t>just-, dangerous-, competitive-, static-, mechanistic-/organismic-, </a:t>
            </a:r>
            <a:r>
              <a:rPr lang="en-US" sz="2400" dirty="0" smtClean="0"/>
              <a:t>and benevolent-world </a:t>
            </a:r>
            <a:r>
              <a:rPr lang="en-US" sz="2400" dirty="0"/>
              <a:t>beliefs, moral intuitions, values, </a:t>
            </a:r>
            <a:r>
              <a:rPr lang="en-US" sz="2400" dirty="0" smtClean="0"/>
              <a:t>assumptions about human </a:t>
            </a:r>
            <a:r>
              <a:rPr lang="en-US" sz="2400" dirty="0"/>
              <a:t>nature, socio-political attitudes, beliefs about free will and </a:t>
            </a:r>
            <a:r>
              <a:rPr lang="en-US" sz="2400" dirty="0" smtClean="0"/>
              <a:t>determinism, </a:t>
            </a:r>
            <a:r>
              <a:rPr lang="en-US" sz="2400" dirty="0"/>
              <a:t>ontological </a:t>
            </a:r>
            <a:r>
              <a:rPr lang="en-US" sz="2400" dirty="0" smtClean="0"/>
              <a:t>and religious beliefs, epistemological beliefs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90939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err="1" smtClean="0">
                <a:latin typeface="+mn-lt"/>
              </a:rPr>
              <a:t>Are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traits</a:t>
            </a:r>
            <a:r>
              <a:rPr lang="sv-SE" sz="3200" b="1" dirty="0" smtClean="0">
                <a:latin typeface="+mn-lt"/>
              </a:rPr>
              <a:t> and </a:t>
            </a:r>
            <a:r>
              <a:rPr lang="sv-SE" sz="3200" b="1" dirty="0" err="1" smtClean="0">
                <a:latin typeface="+mn-lt"/>
              </a:rPr>
              <a:t>worldviews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really</a:t>
            </a:r>
            <a:r>
              <a:rPr lang="sv-SE" sz="3200" b="1" dirty="0" smtClean="0">
                <a:latin typeface="+mn-lt"/>
              </a:rPr>
              <a:t> different?</a:t>
            </a:r>
            <a:endParaRPr lang="sv-SE" sz="3200" b="1" dirty="0">
              <a:latin typeface="+mn-lt"/>
            </a:endParaRPr>
          </a:p>
        </p:txBody>
      </p:sp>
      <p:sp>
        <p:nvSpPr>
          <p:cNvPr id="54" name="Platshållare för innehåll 2"/>
          <p:cNvSpPr txBox="1">
            <a:spLocks/>
          </p:cNvSpPr>
          <p:nvPr/>
        </p:nvSpPr>
        <p:spPr>
          <a:xfrm>
            <a:off x="539552" y="1628800"/>
            <a:ext cx="8280920" cy="10081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b="1" dirty="0" err="1" smtClean="0"/>
              <a:t>Objection</a:t>
            </a:r>
            <a:r>
              <a:rPr lang="sv-SE" sz="2400" b="1" dirty="0" smtClean="0"/>
              <a:t>: </a:t>
            </a:r>
            <a:r>
              <a:rPr lang="sv-SE" sz="2400" dirty="0" smtClean="0"/>
              <a:t>Persons </a:t>
            </a:r>
            <a:r>
              <a:rPr lang="sv-SE" sz="2400" dirty="0" err="1" smtClean="0"/>
              <a:t>can</a:t>
            </a:r>
            <a:r>
              <a:rPr lang="sv-SE" sz="2400" dirty="0" smtClean="0"/>
              <a:t> </a:t>
            </a:r>
            <a:r>
              <a:rPr lang="sv-SE" sz="2400" dirty="0" err="1" smtClean="0"/>
              <a:t>have</a:t>
            </a:r>
            <a:r>
              <a:rPr lang="sv-SE" sz="2400" dirty="0" smtClean="0"/>
              <a:t> </a:t>
            </a:r>
            <a:r>
              <a:rPr lang="sv-SE" sz="2400" dirty="0" err="1" smtClean="0"/>
              <a:t>stable</a:t>
            </a:r>
            <a:r>
              <a:rPr lang="sv-SE" sz="2400" dirty="0" smtClean="0"/>
              <a:t> </a:t>
            </a:r>
            <a:r>
              <a:rPr lang="sv-SE" sz="2400" dirty="0" err="1" smtClean="0"/>
              <a:t>ways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viewing</a:t>
            </a:r>
            <a:r>
              <a:rPr lang="sv-SE" sz="2400" dirty="0" smtClean="0"/>
              <a:t> the </a:t>
            </a:r>
            <a:r>
              <a:rPr lang="sv-SE" sz="2400" dirty="0" err="1" smtClean="0"/>
              <a:t>world</a:t>
            </a:r>
            <a:r>
              <a:rPr lang="sv-SE" sz="2400" dirty="0" smtClean="0"/>
              <a:t>, </a:t>
            </a:r>
            <a:r>
              <a:rPr lang="sv-SE" sz="2400" dirty="0" err="1" smtClean="0"/>
              <a:t>therefore</a:t>
            </a:r>
            <a:r>
              <a:rPr lang="sv-SE" sz="2400" dirty="0" smtClean="0"/>
              <a:t>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(</a:t>
            </a:r>
            <a:r>
              <a:rPr lang="sv-SE" sz="2400" dirty="0" err="1" smtClean="0"/>
              <a:t>Allport</a:t>
            </a:r>
            <a:r>
              <a:rPr lang="sv-SE" sz="2400" dirty="0" smtClean="0"/>
              <a:t>, 1966)</a:t>
            </a:r>
          </a:p>
        </p:txBody>
      </p:sp>
      <p:sp>
        <p:nvSpPr>
          <p:cNvPr id="55" name="Platshållare för innehåll 2"/>
          <p:cNvSpPr txBox="1">
            <a:spLocks/>
          </p:cNvSpPr>
          <p:nvPr/>
        </p:nvSpPr>
        <p:spPr>
          <a:xfrm>
            <a:off x="539552" y="2670012"/>
            <a:ext cx="8424936" cy="93610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err="1" smtClean="0"/>
              <a:t>They</a:t>
            </a:r>
            <a:r>
              <a:rPr lang="sv-SE" sz="2400" dirty="0" smtClean="0"/>
              <a:t> </a:t>
            </a:r>
            <a:r>
              <a:rPr lang="sv-SE" sz="2400" dirty="0" err="1" smtClean="0"/>
              <a:t>provide</a:t>
            </a:r>
            <a:r>
              <a:rPr lang="sv-SE" sz="2400" dirty="0" smtClean="0"/>
              <a:t> different kinds </a:t>
            </a:r>
            <a:r>
              <a:rPr lang="sv-SE" sz="2400" dirty="0" err="1" smtClean="0"/>
              <a:t>of</a:t>
            </a:r>
            <a:r>
              <a:rPr lang="sv-SE" sz="2400" dirty="0" smtClean="0"/>
              <a:t> information, </a:t>
            </a:r>
            <a:r>
              <a:rPr lang="sv-SE" sz="2400" dirty="0" err="1" smtClean="0"/>
              <a:t>illuminating</a:t>
            </a:r>
            <a:r>
              <a:rPr lang="sv-SE" sz="2400" dirty="0" smtClean="0"/>
              <a:t> personality from different </a:t>
            </a:r>
            <a:r>
              <a:rPr lang="sv-SE" sz="2400" dirty="0" err="1" smtClean="0"/>
              <a:t>perspectives</a:t>
            </a:r>
            <a:r>
              <a:rPr lang="sv-SE" sz="2400" dirty="0" smtClean="0"/>
              <a:t> (</a:t>
            </a:r>
            <a:r>
              <a:rPr lang="sv-SE" sz="2400" dirty="0" err="1" smtClean="0"/>
              <a:t>objective</a:t>
            </a:r>
            <a:r>
              <a:rPr lang="sv-SE" sz="2400" dirty="0" smtClean="0"/>
              <a:t>/</a:t>
            </a:r>
            <a:r>
              <a:rPr lang="sv-SE" sz="2400" dirty="0" err="1" smtClean="0"/>
              <a:t>subjective</a:t>
            </a:r>
            <a:r>
              <a:rPr lang="sv-SE" sz="2400" dirty="0" smtClean="0"/>
              <a:t>):</a:t>
            </a:r>
          </a:p>
        </p:txBody>
      </p:sp>
      <p:sp>
        <p:nvSpPr>
          <p:cNvPr id="3" name="Rektangel 2"/>
          <p:cNvSpPr/>
          <p:nvPr/>
        </p:nvSpPr>
        <p:spPr>
          <a:xfrm>
            <a:off x="611560" y="3534107"/>
            <a:ext cx="8208912" cy="91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/>
              </a:buClr>
              <a:buFont typeface="Arial" pitchFamily="34" charset="0"/>
              <a:buChar char="•"/>
            </a:pPr>
            <a:r>
              <a:rPr lang="sv-SE" sz="2400" b="1" dirty="0" err="1"/>
              <a:t>Trait</a:t>
            </a:r>
            <a:r>
              <a:rPr lang="sv-SE" sz="2400" b="1" dirty="0"/>
              <a:t> </a:t>
            </a:r>
            <a:r>
              <a:rPr lang="sv-SE" sz="2400" b="1" dirty="0" err="1"/>
              <a:t>self-report</a:t>
            </a:r>
            <a:r>
              <a:rPr lang="sv-SE" sz="2400" dirty="0"/>
              <a:t>: </a:t>
            </a:r>
            <a:r>
              <a:rPr lang="sv-SE" sz="2400" dirty="0" err="1"/>
              <a:t>proxy</a:t>
            </a:r>
            <a:r>
              <a:rPr lang="sv-SE" sz="2400" dirty="0"/>
              <a:t> for </a:t>
            </a:r>
            <a:r>
              <a:rPr lang="sv-SE" sz="2400" b="1" dirty="0" err="1"/>
              <a:t>objective</a:t>
            </a:r>
            <a:r>
              <a:rPr lang="sv-SE" sz="2400" dirty="0"/>
              <a:t> </a:t>
            </a:r>
            <a:r>
              <a:rPr lang="sv-SE" sz="2400" dirty="0" err="1" smtClean="0"/>
              <a:t>behavioral</a:t>
            </a:r>
            <a:r>
              <a:rPr lang="sv-SE" sz="2400" dirty="0" smtClean="0"/>
              <a:t> </a:t>
            </a:r>
            <a:r>
              <a:rPr lang="sv-SE" sz="2400" dirty="0" err="1" smtClean="0"/>
              <a:t>regularities</a:t>
            </a:r>
            <a:r>
              <a:rPr lang="sv-SE" sz="2400" dirty="0" smtClean="0"/>
              <a:t>, </a:t>
            </a:r>
            <a:r>
              <a:rPr lang="sv-SE" sz="2200" dirty="0" err="1" smtClean="0"/>
              <a:t>e.g</a:t>
            </a:r>
            <a:r>
              <a:rPr lang="sv-SE" sz="2200" dirty="0"/>
              <a:t>. ”I </a:t>
            </a:r>
            <a:r>
              <a:rPr lang="sv-SE" sz="2200" dirty="0" err="1"/>
              <a:t>tend</a:t>
            </a:r>
            <a:r>
              <a:rPr lang="sv-SE" sz="2200" dirty="0"/>
              <a:t> </a:t>
            </a:r>
            <a:r>
              <a:rPr lang="sv-SE" sz="2200" dirty="0" err="1"/>
              <a:t>to</a:t>
            </a:r>
            <a:r>
              <a:rPr lang="sv-SE" sz="2200" dirty="0"/>
              <a:t>/</a:t>
            </a:r>
            <a:r>
              <a:rPr lang="sv-SE" sz="2200" dirty="0" err="1"/>
              <a:t>usually</a:t>
            </a:r>
            <a:r>
              <a:rPr lang="sv-SE" sz="2200" dirty="0"/>
              <a:t>/</a:t>
            </a:r>
            <a:r>
              <a:rPr lang="sv-SE" sz="2200" dirty="0" err="1"/>
              <a:t>often</a:t>
            </a:r>
            <a:r>
              <a:rPr lang="sv-SE" sz="2200" dirty="0"/>
              <a:t>/</a:t>
            </a:r>
            <a:r>
              <a:rPr lang="sv-SE" sz="2200" dirty="0" err="1"/>
              <a:t>seldom</a:t>
            </a:r>
            <a:r>
              <a:rPr lang="sv-SE" sz="2200" dirty="0"/>
              <a:t> get </a:t>
            </a:r>
            <a:r>
              <a:rPr lang="sv-SE" sz="2200" dirty="0" err="1"/>
              <a:t>irritated</a:t>
            </a:r>
            <a:r>
              <a:rPr lang="sv-SE" sz="2200" dirty="0" smtClean="0"/>
              <a:t>”</a:t>
            </a:r>
            <a:endParaRPr lang="sv-SE" sz="2200" dirty="0"/>
          </a:p>
        </p:txBody>
      </p:sp>
      <p:sp>
        <p:nvSpPr>
          <p:cNvPr id="4" name="Rektangel 3"/>
          <p:cNvSpPr/>
          <p:nvPr/>
        </p:nvSpPr>
        <p:spPr>
          <a:xfrm>
            <a:off x="646786" y="4470211"/>
            <a:ext cx="8029669" cy="128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/>
              </a:buClr>
              <a:buFont typeface="Arial" pitchFamily="34" charset="0"/>
              <a:buChar char="•"/>
            </a:pPr>
            <a:r>
              <a:rPr lang="sv-SE" sz="2400" b="1" dirty="0"/>
              <a:t>Worldview </a:t>
            </a:r>
            <a:r>
              <a:rPr lang="sv-SE" sz="2400" b="1" dirty="0" err="1"/>
              <a:t>self-report</a:t>
            </a:r>
            <a:r>
              <a:rPr lang="sv-SE" sz="2400" dirty="0"/>
              <a:t>: </a:t>
            </a:r>
            <a:r>
              <a:rPr lang="sv-SE" sz="2400" dirty="0" err="1" smtClean="0"/>
              <a:t>current</a:t>
            </a:r>
            <a:r>
              <a:rPr lang="sv-SE" sz="2400" dirty="0" smtClean="0"/>
              <a:t> </a:t>
            </a:r>
            <a:r>
              <a:rPr lang="sv-SE" sz="2400" b="1" dirty="0" err="1" smtClean="0"/>
              <a:t>subjective</a:t>
            </a:r>
            <a:r>
              <a:rPr lang="sv-SE" sz="2400" dirty="0" smtClean="0"/>
              <a:t> </a:t>
            </a:r>
            <a:r>
              <a:rPr lang="sv-SE" sz="2400" dirty="0" err="1"/>
              <a:t>experience</a:t>
            </a:r>
            <a:r>
              <a:rPr lang="sv-SE" sz="2400" dirty="0"/>
              <a:t> </a:t>
            </a:r>
            <a:r>
              <a:rPr lang="sv-SE" sz="2400" dirty="0" err="1"/>
              <a:t>regardless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</a:t>
            </a:r>
            <a:r>
              <a:rPr lang="sv-SE" sz="2400" dirty="0" err="1"/>
              <a:t>its</a:t>
            </a:r>
            <a:r>
              <a:rPr lang="sv-SE" sz="2400" dirty="0"/>
              <a:t> </a:t>
            </a:r>
            <a:r>
              <a:rPr lang="sv-SE" sz="2400" dirty="0" err="1"/>
              <a:t>truth</a:t>
            </a:r>
            <a:r>
              <a:rPr lang="sv-SE" sz="2400" dirty="0"/>
              <a:t> or </a:t>
            </a:r>
            <a:r>
              <a:rPr lang="sv-SE" sz="2400" dirty="0" err="1" smtClean="0"/>
              <a:t>falsity</a:t>
            </a:r>
            <a:r>
              <a:rPr lang="sv-SE" sz="2400" dirty="0" smtClean="0"/>
              <a:t>, </a:t>
            </a:r>
            <a:r>
              <a:rPr lang="sv-SE" sz="2200" dirty="0" err="1" smtClean="0"/>
              <a:t>e.g</a:t>
            </a:r>
            <a:r>
              <a:rPr lang="sv-SE" sz="2200" dirty="0"/>
              <a:t>. ”I </a:t>
            </a:r>
            <a:r>
              <a:rPr lang="sv-SE" sz="2200" dirty="0" err="1"/>
              <a:t>believe</a:t>
            </a:r>
            <a:r>
              <a:rPr lang="sv-SE" sz="2200" dirty="0"/>
              <a:t> </a:t>
            </a:r>
            <a:r>
              <a:rPr lang="sv-SE" sz="2200" dirty="0" err="1"/>
              <a:t>that</a:t>
            </a:r>
            <a:r>
              <a:rPr lang="sv-SE" sz="2200" dirty="0"/>
              <a:t> </a:t>
            </a:r>
            <a:r>
              <a:rPr lang="sv-SE" sz="2200" dirty="0" err="1"/>
              <a:t>we</a:t>
            </a:r>
            <a:r>
              <a:rPr lang="sv-SE" sz="2200" dirty="0"/>
              <a:t> </a:t>
            </a:r>
            <a:r>
              <a:rPr lang="sv-SE" sz="2200" dirty="0" err="1"/>
              <a:t>should</a:t>
            </a:r>
            <a:r>
              <a:rPr lang="sv-SE" sz="2200" dirty="0"/>
              <a:t> be </a:t>
            </a:r>
            <a:r>
              <a:rPr lang="sv-SE" sz="2200" dirty="0" err="1"/>
              <a:t>tough</a:t>
            </a:r>
            <a:r>
              <a:rPr lang="sv-SE" sz="2200" dirty="0"/>
              <a:t> on </a:t>
            </a:r>
            <a:r>
              <a:rPr lang="sv-SE" sz="2200" dirty="0" err="1"/>
              <a:t>crime</a:t>
            </a:r>
            <a:r>
              <a:rPr lang="sv-SE" sz="2200" dirty="0"/>
              <a:t>, ”Human </a:t>
            </a:r>
            <a:r>
              <a:rPr lang="sv-SE" sz="2200" dirty="0" err="1"/>
              <a:t>nature</a:t>
            </a:r>
            <a:r>
              <a:rPr lang="sv-SE" sz="2200" dirty="0"/>
              <a:t> is </a:t>
            </a:r>
            <a:r>
              <a:rPr lang="sv-SE" sz="2200" dirty="0" err="1"/>
              <a:t>basically</a:t>
            </a:r>
            <a:r>
              <a:rPr lang="sv-SE" sz="2200" dirty="0"/>
              <a:t> </a:t>
            </a:r>
            <a:r>
              <a:rPr lang="sv-SE" sz="2200" dirty="0" err="1"/>
              <a:t>good</a:t>
            </a:r>
            <a:r>
              <a:rPr lang="sv-SE" sz="2200" dirty="0"/>
              <a:t>”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1" y="5838363"/>
            <a:ext cx="83529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err="1" smtClean="0"/>
              <a:t>They</a:t>
            </a:r>
            <a:r>
              <a:rPr lang="sv-SE" sz="2400" dirty="0" smtClean="0"/>
              <a:t> focus on different kinds </a:t>
            </a:r>
            <a:r>
              <a:rPr lang="sv-SE" sz="2400" dirty="0" err="1" smtClean="0"/>
              <a:t>of</a:t>
            </a:r>
            <a:r>
              <a:rPr lang="sv-SE" sz="2400" dirty="0" smtClean="0"/>
              <a:t> discourse (</a:t>
            </a:r>
            <a:r>
              <a:rPr lang="sv-SE" sz="2400" dirty="0" err="1" smtClean="0"/>
              <a:t>e.g</a:t>
            </a:r>
            <a:r>
              <a:rPr lang="sv-SE" sz="2400" dirty="0" smtClean="0"/>
              <a:t>. </a:t>
            </a:r>
            <a:r>
              <a:rPr lang="sv-SE" sz="2400" dirty="0" err="1" smtClean="0"/>
              <a:t>culturally</a:t>
            </a:r>
            <a:r>
              <a:rPr lang="sv-SE" sz="2400" dirty="0" smtClean="0"/>
              <a:t> </a:t>
            </a:r>
            <a:r>
              <a:rPr lang="sv-SE" sz="2400" dirty="0" err="1" smtClean="0"/>
              <a:t>novel</a:t>
            </a:r>
            <a:r>
              <a:rPr lang="sv-SE" sz="2400" dirty="0" smtClean="0"/>
              <a:t>, </a:t>
            </a:r>
            <a:r>
              <a:rPr lang="sv-SE" sz="2400" dirty="0" err="1" smtClean="0"/>
              <a:t>cognitively</a:t>
            </a:r>
            <a:r>
              <a:rPr lang="sv-SE" sz="2400" dirty="0" smtClean="0"/>
              <a:t> </a:t>
            </a:r>
            <a:r>
              <a:rPr lang="sv-SE" sz="2400" dirty="0" err="1" smtClean="0"/>
              <a:t>sophisticated</a:t>
            </a:r>
            <a:r>
              <a:rPr lang="sv-SE" sz="2400" dirty="0" smtClean="0"/>
              <a:t>, </a:t>
            </a:r>
            <a:r>
              <a:rPr lang="sv-SE" sz="2400" dirty="0" err="1" smtClean="0"/>
              <a:t>unusual</a:t>
            </a:r>
            <a:r>
              <a:rPr lang="sv-SE" sz="2400" dirty="0" smtClean="0"/>
              <a:t> </a:t>
            </a:r>
            <a:r>
              <a:rPr lang="sv-SE" sz="2400" dirty="0" err="1" smtClean="0"/>
              <a:t>phenomena</a:t>
            </a:r>
            <a:r>
              <a:rPr lang="sv-SE" sz="2400" dirty="0" smtClean="0"/>
              <a:t>..)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70738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err="1" smtClean="0">
                <a:latin typeface="+mn-lt"/>
              </a:rPr>
              <a:t>Are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traits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more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basic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than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worldviews</a:t>
            </a:r>
            <a:r>
              <a:rPr lang="sv-SE" sz="3200" b="1" dirty="0" smtClean="0">
                <a:latin typeface="+mn-lt"/>
              </a:rPr>
              <a:t>?</a:t>
            </a:r>
            <a:endParaRPr lang="sv-SE" sz="3200" b="1" dirty="0">
              <a:latin typeface="+mn-lt"/>
            </a:endParaRPr>
          </a:p>
        </p:txBody>
      </p:sp>
      <p:sp>
        <p:nvSpPr>
          <p:cNvPr id="54" name="Platshållare för innehåll 2"/>
          <p:cNvSpPr txBox="1">
            <a:spLocks/>
          </p:cNvSpPr>
          <p:nvPr/>
        </p:nvSpPr>
        <p:spPr>
          <a:xfrm>
            <a:off x="395536" y="1772815"/>
            <a:ext cx="8280920" cy="9361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err="1" smtClean="0"/>
              <a:t>Traits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often</a:t>
            </a:r>
            <a:r>
              <a:rPr lang="sv-SE" sz="2400" dirty="0" smtClean="0"/>
              <a:t> </a:t>
            </a:r>
            <a:r>
              <a:rPr lang="sv-SE" sz="2400" dirty="0" err="1" smtClean="0"/>
              <a:t>thought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as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inherently</a:t>
            </a:r>
            <a:r>
              <a:rPr lang="sv-SE" sz="2400" dirty="0" smtClean="0"/>
              <a:t> universal and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as </a:t>
            </a:r>
            <a:r>
              <a:rPr lang="sv-SE" sz="2400" dirty="0" err="1" smtClean="0"/>
              <a:t>relatively</a:t>
            </a:r>
            <a:r>
              <a:rPr lang="sv-SE" sz="2400" dirty="0" smtClean="0"/>
              <a:t>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culture-dependent</a:t>
            </a:r>
            <a:endParaRPr lang="sv-SE" sz="2400" dirty="0" smtClean="0"/>
          </a:p>
        </p:txBody>
      </p:sp>
      <p:sp>
        <p:nvSpPr>
          <p:cNvPr id="4" name="Rektangel 3"/>
          <p:cNvSpPr/>
          <p:nvPr/>
        </p:nvSpPr>
        <p:spPr>
          <a:xfrm>
            <a:off x="395536" y="2732727"/>
            <a:ext cx="8029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</a:pPr>
            <a:r>
              <a:rPr lang="sv-SE" sz="2400" dirty="0" err="1" smtClean="0"/>
              <a:t>But</a:t>
            </a:r>
            <a:r>
              <a:rPr lang="sv-SE" sz="2400" b="1" dirty="0" smtClean="0"/>
              <a:t> </a:t>
            </a:r>
            <a:r>
              <a:rPr lang="sv-SE" sz="2400" dirty="0" err="1" smtClean="0"/>
              <a:t>theory</a:t>
            </a:r>
            <a:r>
              <a:rPr lang="sv-SE" sz="2400" dirty="0" smtClean="0"/>
              <a:t> and research on </a:t>
            </a:r>
            <a:r>
              <a:rPr lang="sv-SE" sz="2400" dirty="0" err="1" smtClean="0"/>
              <a:t>values</a:t>
            </a:r>
            <a:r>
              <a:rPr lang="sv-SE" sz="2400" dirty="0" smtClean="0"/>
              <a:t> (Schwartz), social </a:t>
            </a:r>
            <a:r>
              <a:rPr lang="sv-SE" sz="2400" dirty="0" err="1" smtClean="0"/>
              <a:t>beliefs</a:t>
            </a:r>
            <a:r>
              <a:rPr lang="sv-SE" sz="2400" dirty="0" smtClean="0"/>
              <a:t> (</a:t>
            </a:r>
            <a:r>
              <a:rPr lang="sv-SE" sz="2400" dirty="0" err="1" smtClean="0"/>
              <a:t>Leung</a:t>
            </a:r>
            <a:r>
              <a:rPr lang="sv-SE" sz="2400" dirty="0" smtClean="0"/>
              <a:t> et al.), and moral intuitions (</a:t>
            </a:r>
            <a:r>
              <a:rPr lang="sv-SE" sz="2400" dirty="0" err="1" smtClean="0"/>
              <a:t>Haidt</a:t>
            </a:r>
            <a:r>
              <a:rPr lang="sv-SE" sz="2400" dirty="0" smtClean="0"/>
              <a:t> et al.) </a:t>
            </a:r>
            <a:r>
              <a:rPr lang="sv-SE" sz="2400" dirty="0" err="1" smtClean="0"/>
              <a:t>indicate</a:t>
            </a:r>
            <a:r>
              <a:rPr lang="sv-SE" sz="2400" dirty="0" smtClean="0"/>
              <a:t> a </a:t>
            </a:r>
            <a:r>
              <a:rPr lang="sv-SE" sz="2400" dirty="0" err="1" smtClean="0"/>
              <a:t>high</a:t>
            </a:r>
            <a:r>
              <a:rPr lang="sv-SE" sz="2400" dirty="0" smtClean="0"/>
              <a:t> </a:t>
            </a:r>
            <a:r>
              <a:rPr lang="sv-SE" sz="2400" dirty="0" err="1" smtClean="0"/>
              <a:t>degree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universality</a:t>
            </a:r>
            <a:endParaRPr lang="sv-SE" sz="2200" dirty="0"/>
          </a:p>
        </p:txBody>
      </p:sp>
      <p:sp>
        <p:nvSpPr>
          <p:cNvPr id="8" name="Rektangel 7"/>
          <p:cNvSpPr/>
          <p:nvPr/>
        </p:nvSpPr>
        <p:spPr>
          <a:xfrm>
            <a:off x="395536" y="4149080"/>
            <a:ext cx="8029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</a:pPr>
            <a:r>
              <a:rPr lang="sv-SE" sz="2400" dirty="0" err="1" smtClean="0"/>
              <a:t>Despite</a:t>
            </a:r>
            <a:r>
              <a:rPr lang="sv-SE" sz="2400" dirty="0" smtClean="0"/>
              <a:t> </a:t>
            </a:r>
            <a:r>
              <a:rPr lang="sv-SE" sz="2400" dirty="0" err="1" smtClean="0"/>
              <a:t>our</a:t>
            </a:r>
            <a:r>
              <a:rPr lang="sv-SE" sz="2400" dirty="0" smtClean="0"/>
              <a:t> different </a:t>
            </a:r>
            <a:r>
              <a:rPr lang="sv-SE" sz="2400" dirty="0" err="1" smtClean="0"/>
              <a:t>historic-cultural</a:t>
            </a:r>
            <a:r>
              <a:rPr lang="sv-SE" sz="2400" dirty="0" smtClean="0"/>
              <a:t> </a:t>
            </a:r>
            <a:r>
              <a:rPr lang="sv-SE" sz="2400" dirty="0" err="1" smtClean="0"/>
              <a:t>worlds</a:t>
            </a:r>
            <a:r>
              <a:rPr lang="sv-SE" sz="2400" dirty="0" smtClean="0"/>
              <a:t>, </a:t>
            </a:r>
            <a:r>
              <a:rPr lang="sv-SE" sz="2400" dirty="0" err="1" smtClean="0"/>
              <a:t>there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: </a:t>
            </a:r>
          </a:p>
        </p:txBody>
      </p:sp>
      <p:sp>
        <p:nvSpPr>
          <p:cNvPr id="5" name="Rektangel 4"/>
          <p:cNvSpPr/>
          <p:nvPr/>
        </p:nvSpPr>
        <p:spPr>
          <a:xfrm>
            <a:off x="467544" y="4604935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sv-SE" sz="2400" dirty="0" smtClean="0"/>
              <a:t>universal </a:t>
            </a:r>
            <a:r>
              <a:rPr lang="sv-SE" sz="2400" dirty="0" err="1" smtClean="0"/>
              <a:t>existential</a:t>
            </a:r>
            <a:r>
              <a:rPr lang="sv-SE" sz="2400" dirty="0" smtClean="0"/>
              <a:t> </a:t>
            </a:r>
            <a:r>
              <a:rPr lang="sv-SE" sz="2400" dirty="0" err="1" smtClean="0"/>
              <a:t>conditions</a:t>
            </a:r>
            <a:r>
              <a:rPr lang="sv-SE" sz="2400" dirty="0" smtClean="0"/>
              <a:t>: </a:t>
            </a:r>
            <a:r>
              <a:rPr lang="sv-SE" sz="2400" dirty="0" err="1" smtClean="0"/>
              <a:t>changeableness</a:t>
            </a:r>
            <a:r>
              <a:rPr lang="sv-SE" sz="2400" dirty="0" smtClean="0"/>
              <a:t> and </a:t>
            </a:r>
            <a:r>
              <a:rPr lang="sv-SE" sz="2400" dirty="0" err="1" smtClean="0"/>
              <a:t>terminality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life</a:t>
            </a:r>
            <a:r>
              <a:rPr lang="sv-SE" sz="2400" dirty="0" smtClean="0"/>
              <a:t>, social relationships, human limitations, </a:t>
            </a:r>
            <a:r>
              <a:rPr lang="sv-SE" sz="2400" dirty="0" err="1" smtClean="0"/>
              <a:t>injustice</a:t>
            </a:r>
            <a:r>
              <a:rPr lang="sv-SE" sz="2400" dirty="0" smtClean="0"/>
              <a:t> and </a:t>
            </a:r>
            <a:r>
              <a:rPr lang="sv-SE" sz="2400" dirty="0" err="1" smtClean="0"/>
              <a:t>evil</a:t>
            </a:r>
            <a:r>
              <a:rPr lang="sv-SE" sz="2400" dirty="0" smtClean="0"/>
              <a:t>, </a:t>
            </a:r>
            <a:r>
              <a:rPr lang="sv-SE" sz="2400" dirty="0" err="1" smtClean="0"/>
              <a:t>freedom</a:t>
            </a:r>
            <a:r>
              <a:rPr lang="sv-SE" sz="2400" dirty="0" smtClean="0"/>
              <a:t>, relation to </a:t>
            </a:r>
            <a:r>
              <a:rPr lang="sv-SE" sz="2400" dirty="0" err="1" smtClean="0"/>
              <a:t>nature</a:t>
            </a:r>
            <a:r>
              <a:rPr lang="sv-SE" sz="2400" dirty="0" smtClean="0"/>
              <a:t> …</a:t>
            </a:r>
            <a:endParaRPr lang="sv-SE" sz="2400" dirty="0"/>
          </a:p>
        </p:txBody>
      </p:sp>
      <p:sp>
        <p:nvSpPr>
          <p:cNvPr id="6" name="Rektangel 5"/>
          <p:cNvSpPr/>
          <p:nvPr/>
        </p:nvSpPr>
        <p:spPr>
          <a:xfrm>
            <a:off x="467544" y="5766355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•"/>
            </a:pPr>
            <a:r>
              <a:rPr lang="sv-SE" sz="2400" dirty="0"/>
              <a:t>and a common </a:t>
            </a:r>
            <a:r>
              <a:rPr lang="sv-SE" sz="2400" dirty="0" err="1"/>
              <a:t>biological</a:t>
            </a:r>
            <a:r>
              <a:rPr lang="sv-SE" sz="2400" dirty="0"/>
              <a:t> </a:t>
            </a:r>
            <a:r>
              <a:rPr lang="sv-SE" sz="2400" dirty="0" err="1"/>
              <a:t>constitution</a:t>
            </a:r>
            <a:r>
              <a:rPr lang="sv-SE" sz="2400" dirty="0"/>
              <a:t> for </a:t>
            </a:r>
            <a:r>
              <a:rPr lang="sv-SE" sz="2400" dirty="0" err="1"/>
              <a:t>endowing</a:t>
            </a:r>
            <a:r>
              <a:rPr lang="sv-SE" sz="2400" dirty="0"/>
              <a:t> the </a:t>
            </a:r>
            <a:r>
              <a:rPr lang="sv-SE" sz="2400" dirty="0" err="1"/>
              <a:t>world</a:t>
            </a:r>
            <a:r>
              <a:rPr lang="sv-SE" sz="2400" dirty="0"/>
              <a:t> </a:t>
            </a:r>
            <a:r>
              <a:rPr lang="sv-SE" sz="2400" dirty="0" err="1"/>
              <a:t>with</a:t>
            </a:r>
            <a:r>
              <a:rPr lang="sv-SE" sz="2400" dirty="0"/>
              <a:t> </a:t>
            </a:r>
            <a:r>
              <a:rPr lang="sv-SE" sz="2400" dirty="0" err="1"/>
              <a:t>meaning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13536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 txBox="1">
            <a:spLocks/>
          </p:cNvSpPr>
          <p:nvPr/>
        </p:nvSpPr>
        <p:spPr>
          <a:xfrm>
            <a:off x="467544" y="1403484"/>
            <a:ext cx="8280920" cy="129614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smtClean="0"/>
              <a:t>If </a:t>
            </a: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take</a:t>
            </a:r>
            <a:r>
              <a:rPr lang="sv-SE" sz="2400" dirty="0" smtClean="0"/>
              <a:t> the </a:t>
            </a:r>
            <a:r>
              <a:rPr lang="sv-SE" sz="2400" dirty="0" err="1" smtClean="0"/>
              <a:t>intentional</a:t>
            </a:r>
            <a:r>
              <a:rPr lang="sv-SE" sz="2400" dirty="0" smtClean="0"/>
              <a:t> </a:t>
            </a:r>
            <a:r>
              <a:rPr lang="sv-SE" sz="2400" dirty="0" err="1" smtClean="0"/>
              <a:t>level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description</a:t>
            </a:r>
            <a:r>
              <a:rPr lang="sv-SE" sz="2400" dirty="0" smtClean="0"/>
              <a:t> </a:t>
            </a:r>
            <a:r>
              <a:rPr lang="sv-SE" sz="2400" dirty="0" err="1" smtClean="0"/>
              <a:t>seriously</a:t>
            </a:r>
            <a:r>
              <a:rPr lang="sv-SE" sz="2400" dirty="0" smtClean="0"/>
              <a:t>, universalism is in </a:t>
            </a:r>
            <a:r>
              <a:rPr lang="sv-SE" sz="2400" dirty="0" err="1" smtClean="0"/>
              <a:t>fact</a:t>
            </a:r>
            <a:r>
              <a:rPr lang="sv-SE" sz="2400" dirty="0" smtClean="0"/>
              <a:t> a </a:t>
            </a:r>
            <a:r>
              <a:rPr lang="sv-SE" sz="2400" dirty="0" err="1" smtClean="0"/>
              <a:t>methodological</a:t>
            </a:r>
            <a:r>
              <a:rPr lang="sv-SE" sz="2400" dirty="0" smtClean="0"/>
              <a:t> approach </a:t>
            </a:r>
            <a:r>
              <a:rPr lang="sv-SE" sz="2400" dirty="0" err="1" smtClean="0"/>
              <a:t>rather</a:t>
            </a:r>
            <a:r>
              <a:rPr lang="sv-SE" sz="2400" dirty="0" smtClean="0"/>
              <a:t> </a:t>
            </a:r>
            <a:r>
              <a:rPr lang="sv-SE" sz="2400" dirty="0" err="1" smtClean="0"/>
              <a:t>than</a:t>
            </a:r>
            <a:r>
              <a:rPr lang="sv-SE" sz="2400" dirty="0" smtClean="0"/>
              <a:t> a </a:t>
            </a:r>
            <a:r>
              <a:rPr lang="sv-SE" sz="2400" dirty="0" err="1" smtClean="0"/>
              <a:t>property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or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per se</a:t>
            </a:r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>
          <a:xfrm>
            <a:off x="467544" y="2915653"/>
            <a:ext cx="842493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smtClean="0"/>
              <a:t>A universalist approach </a:t>
            </a:r>
            <a:r>
              <a:rPr lang="sv-SE" sz="2400" dirty="0" err="1" smtClean="0"/>
              <a:t>emphasizes</a:t>
            </a:r>
            <a:r>
              <a:rPr lang="sv-SE" sz="2400" dirty="0" smtClean="0"/>
              <a:t> </a:t>
            </a:r>
            <a:r>
              <a:rPr lang="sv-SE" sz="2400" dirty="0" err="1" smtClean="0"/>
              <a:t>commonalities</a:t>
            </a:r>
            <a:r>
              <a:rPr lang="sv-SE" sz="2400" dirty="0" smtClean="0"/>
              <a:t> and strips </a:t>
            </a:r>
            <a:r>
              <a:rPr lang="sv-SE" sz="2400" dirty="0" err="1" smtClean="0"/>
              <a:t>away</a:t>
            </a:r>
            <a:r>
              <a:rPr lang="sv-SE" sz="2400" dirty="0" smtClean="0"/>
              <a:t> </a:t>
            </a:r>
            <a:r>
              <a:rPr lang="sv-SE" sz="2400" dirty="0" err="1" smtClean="0"/>
              <a:t>layers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cultural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 for </a:t>
            </a:r>
            <a:r>
              <a:rPr lang="sv-SE" sz="2400" dirty="0" err="1" smtClean="0"/>
              <a:t>intercultural</a:t>
            </a:r>
            <a:r>
              <a:rPr lang="sv-SE" sz="2400" dirty="0" smtClean="0"/>
              <a:t> </a:t>
            </a:r>
            <a:r>
              <a:rPr lang="sv-SE" sz="2400" dirty="0" err="1" smtClean="0"/>
              <a:t>comparability</a:t>
            </a:r>
            <a:endParaRPr lang="sv-SE" sz="2400" dirty="0" smtClean="0"/>
          </a:p>
        </p:txBody>
      </p:sp>
      <p:sp>
        <p:nvSpPr>
          <p:cNvPr id="6" name="Rektangel 5"/>
          <p:cNvSpPr/>
          <p:nvPr/>
        </p:nvSpPr>
        <p:spPr>
          <a:xfrm>
            <a:off x="467544" y="3995773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A </a:t>
            </a:r>
            <a:r>
              <a:rPr lang="sv-SE" sz="2400" dirty="0" err="1" smtClean="0"/>
              <a:t>historic-cultural</a:t>
            </a:r>
            <a:r>
              <a:rPr lang="sv-SE" sz="2400" dirty="0"/>
              <a:t> </a:t>
            </a:r>
            <a:r>
              <a:rPr lang="sv-SE" sz="2400" dirty="0" smtClean="0"/>
              <a:t>approach studies personality </a:t>
            </a:r>
            <a:r>
              <a:rPr lang="sv-SE" sz="2400" dirty="0" err="1" smtClean="0"/>
              <a:t>aspects</a:t>
            </a:r>
            <a:r>
              <a:rPr lang="sv-SE" sz="2400" dirty="0" smtClean="0"/>
              <a:t> in </a:t>
            </a:r>
            <a:r>
              <a:rPr lang="sv-SE" sz="2400" dirty="0" err="1"/>
              <a:t>their</a:t>
            </a:r>
            <a:r>
              <a:rPr lang="sv-SE" sz="2400" dirty="0"/>
              <a:t> </a:t>
            </a:r>
            <a:r>
              <a:rPr lang="sv-SE" sz="2400" dirty="0" err="1"/>
              <a:t>historic-cultural</a:t>
            </a:r>
            <a:r>
              <a:rPr lang="sv-SE" sz="2400" dirty="0"/>
              <a:t> </a:t>
            </a:r>
            <a:r>
              <a:rPr lang="sv-SE" sz="2400" dirty="0" err="1" smtClean="0"/>
              <a:t>embedment</a:t>
            </a:r>
            <a:r>
              <a:rPr lang="sv-SE" sz="2400" dirty="0" smtClean="0"/>
              <a:t>, </a:t>
            </a:r>
            <a:r>
              <a:rPr lang="sv-SE" sz="2400" dirty="0" err="1" smtClean="0"/>
              <a:t>emphasizing</a:t>
            </a:r>
            <a:r>
              <a:rPr lang="sv-SE" sz="2400" dirty="0" smtClean="0"/>
              <a:t> </a:t>
            </a:r>
            <a:r>
              <a:rPr lang="sv-SE" sz="2400" dirty="0" err="1" smtClean="0"/>
              <a:t>differences</a:t>
            </a:r>
            <a:endParaRPr lang="sv-SE" sz="2400" dirty="0"/>
          </a:p>
        </p:txBody>
      </p:sp>
      <p:sp>
        <p:nvSpPr>
          <p:cNvPr id="7" name="Rektangel 6"/>
          <p:cNvSpPr/>
          <p:nvPr/>
        </p:nvSpPr>
        <p:spPr>
          <a:xfrm>
            <a:off x="467544" y="5118283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err="1" smtClean="0"/>
              <a:t>Both</a:t>
            </a:r>
            <a:r>
              <a:rPr lang="sv-SE" sz="2400" dirty="0" smtClean="0"/>
              <a:t> </a:t>
            </a:r>
            <a:r>
              <a:rPr lang="sv-SE" sz="2400" dirty="0" err="1" smtClean="0"/>
              <a:t>approaches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usefully</a:t>
            </a:r>
            <a:r>
              <a:rPr lang="sv-SE" sz="2400" dirty="0" smtClean="0"/>
              <a:t> </a:t>
            </a:r>
            <a:r>
              <a:rPr lang="sv-SE" sz="2400" dirty="0" err="1" smtClean="0"/>
              <a:t>applicable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both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and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47312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atin typeface="+mn-lt"/>
              </a:rPr>
              <a:t>Normative implications</a:t>
            </a:r>
            <a:endParaRPr lang="sv-SE" sz="3200" b="1" dirty="0">
              <a:latin typeface="+mn-lt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67544" y="2021939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r>
              <a:rPr lang="sv-SE" sz="2400" dirty="0" err="1" smtClean="0"/>
              <a:t>need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be </a:t>
            </a:r>
            <a:r>
              <a:rPr lang="sv-SE" sz="2400" dirty="0" err="1" smtClean="0"/>
              <a:t>studied</a:t>
            </a:r>
            <a:r>
              <a:rPr lang="sv-SE" sz="2400" dirty="0" smtClean="0"/>
              <a:t> </a:t>
            </a:r>
            <a:r>
              <a:rPr lang="sv-SE" sz="2400" dirty="0" err="1" smtClean="0"/>
              <a:t>systematically</a:t>
            </a:r>
            <a:r>
              <a:rPr lang="sv-SE" sz="2400" dirty="0" smtClean="0"/>
              <a:t> in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own</a:t>
            </a:r>
            <a:r>
              <a:rPr lang="sv-SE" sz="2400" dirty="0" smtClean="0"/>
              <a:t> right, as </a:t>
            </a:r>
            <a:r>
              <a:rPr lang="sv-SE" sz="2400" dirty="0" err="1" smtClean="0"/>
              <a:t>basic</a:t>
            </a:r>
            <a:r>
              <a:rPr lang="sv-SE" sz="2400" dirty="0" smtClean="0"/>
              <a:t> </a:t>
            </a:r>
            <a:r>
              <a:rPr lang="sv-SE" sz="2400" dirty="0" err="1" smtClean="0"/>
              <a:t>sources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 in personality</a:t>
            </a:r>
          </a:p>
        </p:txBody>
      </p:sp>
      <p:sp>
        <p:nvSpPr>
          <p:cNvPr id="12" name="Rektangel 11"/>
          <p:cNvSpPr/>
          <p:nvPr/>
        </p:nvSpPr>
        <p:spPr>
          <a:xfrm>
            <a:off x="467544" y="4005064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need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account</a:t>
            </a:r>
            <a:r>
              <a:rPr lang="sv-SE" sz="2400" dirty="0" smtClean="0"/>
              <a:t> for, and </a:t>
            </a:r>
            <a:r>
              <a:rPr lang="sv-SE" sz="2400" dirty="0" err="1" smtClean="0"/>
              <a:t>search</a:t>
            </a:r>
            <a:r>
              <a:rPr lang="sv-SE" sz="2400" dirty="0" smtClean="0"/>
              <a:t> for, </a:t>
            </a:r>
            <a:r>
              <a:rPr lang="sv-SE" sz="2400" dirty="0" err="1" smtClean="0"/>
              <a:t>unity</a:t>
            </a:r>
            <a:r>
              <a:rPr lang="sv-SE" sz="2400" dirty="0" smtClean="0"/>
              <a:t> not just </a:t>
            </a:r>
            <a:r>
              <a:rPr lang="sv-SE" sz="2400" dirty="0" err="1" smtClean="0"/>
              <a:t>within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(i.e. the </a:t>
            </a:r>
            <a:r>
              <a:rPr lang="sv-SE" sz="2400" dirty="0" err="1" smtClean="0"/>
              <a:t>consistency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behavior</a:t>
            </a:r>
            <a:r>
              <a:rPr lang="sv-SE" sz="2400" dirty="0" smtClean="0"/>
              <a:t>), </a:t>
            </a:r>
            <a:r>
              <a:rPr lang="sv-SE" sz="2400" dirty="0" err="1" smtClean="0"/>
              <a:t>but</a:t>
            </a:r>
            <a:r>
              <a:rPr lang="sv-SE" sz="2400" dirty="0" smtClean="0"/>
              <a:t> </a:t>
            </a:r>
            <a:r>
              <a:rPr lang="sv-SE" sz="2400" dirty="0" err="1" smtClean="0"/>
              <a:t>also</a:t>
            </a:r>
            <a:r>
              <a:rPr lang="sv-SE" sz="2400" dirty="0" smtClean="0"/>
              <a:t> </a:t>
            </a:r>
            <a:r>
              <a:rPr lang="sv-SE" sz="2400" dirty="0" err="1" smtClean="0"/>
              <a:t>within</a:t>
            </a:r>
            <a:r>
              <a:rPr lang="sv-SE" sz="2400" dirty="0" smtClean="0"/>
              <a:t>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and </a:t>
            </a:r>
            <a:r>
              <a:rPr lang="sv-SE" sz="2400" dirty="0" err="1" smtClean="0"/>
              <a:t>between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and </a:t>
            </a:r>
            <a:r>
              <a:rPr lang="sv-SE" sz="2400" dirty="0" err="1" smtClean="0"/>
              <a:t>worldviews</a:t>
            </a:r>
            <a:endParaRPr lang="sv-SE" sz="2400" dirty="0" smtClean="0"/>
          </a:p>
        </p:txBody>
      </p:sp>
      <p:sp>
        <p:nvSpPr>
          <p:cNvPr id="13" name="Rektangel 12"/>
          <p:cNvSpPr/>
          <p:nvPr/>
        </p:nvSpPr>
        <p:spPr>
          <a:xfrm>
            <a:off x="467544" y="2996952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v-SE" sz="2400" dirty="0" err="1" smtClean="0"/>
              <a:t>This</a:t>
            </a:r>
            <a:r>
              <a:rPr lang="sv-SE" sz="2400" dirty="0" smtClean="0"/>
              <a:t> </a:t>
            </a:r>
            <a:r>
              <a:rPr lang="sv-SE" sz="2400" dirty="0" err="1" smtClean="0"/>
              <a:t>includes</a:t>
            </a:r>
            <a:r>
              <a:rPr lang="sv-SE" sz="2400" dirty="0" smtClean="0"/>
              <a:t> </a:t>
            </a:r>
            <a:r>
              <a:rPr lang="sv-SE" sz="2400" dirty="0" err="1" smtClean="0"/>
              <a:t>applying</a:t>
            </a:r>
            <a:r>
              <a:rPr lang="sv-SE" sz="2400" dirty="0" smtClean="0"/>
              <a:t> a universalist approach, and </a:t>
            </a:r>
            <a:r>
              <a:rPr lang="sv-SE" sz="2400" dirty="0" err="1" smtClean="0"/>
              <a:t>investigating</a:t>
            </a:r>
            <a:r>
              <a:rPr lang="sv-SE" sz="2400" dirty="0" smtClean="0"/>
              <a:t> </a:t>
            </a:r>
            <a:r>
              <a:rPr lang="sv-SE" sz="2400" dirty="0" err="1" smtClean="0"/>
              <a:t>developmental</a:t>
            </a:r>
            <a:r>
              <a:rPr lang="sv-SE" sz="2400" dirty="0" smtClean="0"/>
              <a:t> </a:t>
            </a:r>
            <a:r>
              <a:rPr lang="sv-SE" sz="2400" dirty="0" err="1" smtClean="0"/>
              <a:t>origins</a:t>
            </a:r>
            <a:r>
              <a:rPr lang="sv-SE" sz="2400" dirty="0" smtClean="0"/>
              <a:t>, and </a:t>
            </a:r>
            <a:r>
              <a:rPr lang="sv-SE" sz="2400" dirty="0" err="1" smtClean="0"/>
              <a:t>heritabilities</a:t>
            </a:r>
            <a:endParaRPr lang="sv-SE" sz="2400" dirty="0" smtClean="0"/>
          </a:p>
        </p:txBody>
      </p:sp>
      <p:sp>
        <p:nvSpPr>
          <p:cNvPr id="14" name="Rektangel 13"/>
          <p:cNvSpPr/>
          <p:nvPr/>
        </p:nvSpPr>
        <p:spPr>
          <a:xfrm>
            <a:off x="467544" y="5373216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sv-SE" sz="2400" dirty="0" smtClean="0"/>
              <a:t>The </a:t>
            </a:r>
            <a:r>
              <a:rPr lang="sv-SE" sz="2400" dirty="0" err="1" smtClean="0"/>
              <a:t>conclusions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equally</a:t>
            </a:r>
            <a:r>
              <a:rPr lang="sv-SE" sz="2400" dirty="0" smtClean="0"/>
              <a:t> </a:t>
            </a:r>
            <a:r>
              <a:rPr lang="sv-SE" sz="2400" dirty="0" err="1" smtClean="0"/>
              <a:t>applicable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individual</a:t>
            </a:r>
            <a:r>
              <a:rPr lang="sv-SE" sz="2400" dirty="0" smtClean="0"/>
              <a:t> </a:t>
            </a:r>
            <a:r>
              <a:rPr lang="sv-SE" sz="2400" dirty="0" err="1" smtClean="0"/>
              <a:t>differences</a:t>
            </a:r>
            <a:r>
              <a:rPr lang="sv-SE" sz="2400" dirty="0" smtClean="0"/>
              <a:t> and personalistic </a:t>
            </a:r>
            <a:r>
              <a:rPr lang="sv-SE" sz="2400" dirty="0" err="1" smtClean="0"/>
              <a:t>approaches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291917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err="1" smtClean="0">
                <a:latin typeface="+mn-lt"/>
              </a:rPr>
              <a:t>But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>
                <a:latin typeface="+mn-lt"/>
              </a:rPr>
              <a:t>h</a:t>
            </a:r>
            <a:r>
              <a:rPr lang="sv-SE" sz="3200" b="1" dirty="0" err="1" smtClean="0">
                <a:latin typeface="+mn-lt"/>
              </a:rPr>
              <a:t>ow</a:t>
            </a:r>
            <a:r>
              <a:rPr lang="sv-SE" sz="3200" b="1" dirty="0" smtClean="0">
                <a:latin typeface="+mn-lt"/>
              </a:rPr>
              <a:t> do </a:t>
            </a:r>
            <a:r>
              <a:rPr lang="sv-SE" sz="3200" b="1" dirty="0" err="1" smtClean="0">
                <a:latin typeface="+mn-lt"/>
              </a:rPr>
              <a:t>we</a:t>
            </a:r>
            <a:r>
              <a:rPr lang="sv-SE" sz="3200" b="1" dirty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study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worldviews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systematically</a:t>
            </a:r>
            <a:r>
              <a:rPr lang="sv-SE" sz="3200" b="1" dirty="0" smtClean="0">
                <a:latin typeface="+mn-lt"/>
              </a:rPr>
              <a:t>?</a:t>
            </a:r>
            <a:endParaRPr lang="sv-SE" sz="32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264028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1. </a:t>
            </a:r>
            <a:r>
              <a:rPr lang="sv-SE" b="1" dirty="0" smtClean="0"/>
              <a:t>Factor analyzing worldview items</a:t>
            </a:r>
          </a:p>
          <a:p>
            <a:pPr marL="0" indent="0">
              <a:buNone/>
            </a:pPr>
            <a:endParaRPr lang="sv-SE" sz="2200" dirty="0" smtClean="0"/>
          </a:p>
          <a:p>
            <a:pPr marL="0" indent="0">
              <a:buNone/>
            </a:pPr>
            <a:r>
              <a:rPr lang="sv-SE" dirty="0" smtClean="0"/>
              <a:t>2. </a:t>
            </a:r>
            <a:r>
              <a:rPr lang="sv-SE" b="1" dirty="0" err="1" smtClean="0"/>
              <a:t>Trying</a:t>
            </a:r>
            <a:r>
              <a:rPr lang="sv-SE" b="1" dirty="0" smtClean="0"/>
              <a:t> to </a:t>
            </a:r>
            <a:r>
              <a:rPr lang="sv-SE" b="1" dirty="0" err="1" smtClean="0"/>
              <a:t>find</a:t>
            </a:r>
            <a:r>
              <a:rPr lang="sv-SE" b="1" dirty="0" smtClean="0"/>
              <a:t> worldview items </a:t>
            </a:r>
            <a:r>
              <a:rPr lang="sv-SE" b="1" dirty="0" err="1" smtClean="0"/>
              <a:t>that</a:t>
            </a:r>
            <a:r>
              <a:rPr lang="sv-SE" b="1" dirty="0" smtClean="0"/>
              <a:t> </a:t>
            </a:r>
            <a:r>
              <a:rPr lang="sv-SE" b="1" dirty="0" err="1" smtClean="0"/>
              <a:t>map</a:t>
            </a:r>
            <a:r>
              <a:rPr lang="sv-SE" b="1" dirty="0" smtClean="0"/>
              <a:t> </a:t>
            </a:r>
            <a:r>
              <a:rPr lang="sv-SE" b="1" dirty="0" err="1" smtClean="0"/>
              <a:t>onto</a:t>
            </a:r>
            <a:r>
              <a:rPr lang="sv-SE" b="1" dirty="0" smtClean="0"/>
              <a:t> </a:t>
            </a:r>
            <a:r>
              <a:rPr lang="sv-SE" b="1" dirty="0" err="1" smtClean="0"/>
              <a:t>current</a:t>
            </a:r>
            <a:r>
              <a:rPr lang="sv-SE" b="1" dirty="0" smtClean="0"/>
              <a:t> </a:t>
            </a:r>
            <a:r>
              <a:rPr lang="sv-SE" b="1" dirty="0" err="1" smtClean="0"/>
              <a:t>models</a:t>
            </a:r>
            <a:r>
              <a:rPr lang="sv-SE" b="1" dirty="0" smtClean="0"/>
              <a:t> </a:t>
            </a:r>
            <a:r>
              <a:rPr lang="sv-SE" b="1" dirty="0" err="1" smtClean="0"/>
              <a:t>of</a:t>
            </a:r>
            <a:r>
              <a:rPr lang="sv-SE" b="1" dirty="0" smtClean="0"/>
              <a:t> </a:t>
            </a:r>
            <a:r>
              <a:rPr lang="sv-SE" b="1" dirty="0" err="1" smtClean="0"/>
              <a:t>traits</a:t>
            </a:r>
            <a:endParaRPr lang="sv-SE" dirty="0" smtClean="0"/>
          </a:p>
          <a:p>
            <a:pPr marL="0" indent="0">
              <a:buNone/>
            </a:pPr>
            <a:endParaRPr lang="sv-SE" sz="2200" dirty="0" smtClean="0"/>
          </a:p>
          <a:p>
            <a:pPr marL="0" indent="0">
              <a:buNone/>
            </a:pPr>
            <a:r>
              <a:rPr lang="sv-SE" b="1" dirty="0" smtClean="0"/>
              <a:t>3. </a:t>
            </a:r>
            <a:r>
              <a:rPr lang="sv-SE" b="1" dirty="0" err="1" smtClean="0"/>
              <a:t>Theoretical</a:t>
            </a:r>
            <a:r>
              <a:rPr lang="sv-SE" b="1" dirty="0" smtClean="0"/>
              <a:t> </a:t>
            </a:r>
            <a:r>
              <a:rPr lang="sv-SE" b="1" dirty="0" err="1" smtClean="0"/>
              <a:t>analysis</a:t>
            </a:r>
            <a:r>
              <a:rPr lang="sv-SE" b="1" dirty="0" smtClean="0"/>
              <a:t> </a:t>
            </a:r>
            <a:r>
              <a:rPr lang="sv-SE" b="1" dirty="0" err="1" smtClean="0"/>
              <a:t>of</a:t>
            </a:r>
            <a:r>
              <a:rPr lang="sv-SE" b="1" dirty="0" smtClean="0"/>
              <a:t> </a:t>
            </a:r>
            <a:r>
              <a:rPr lang="sv-SE" b="1" dirty="0" err="1" smtClean="0"/>
              <a:t>similarities</a:t>
            </a:r>
            <a:r>
              <a:rPr lang="sv-SE" b="1" dirty="0" smtClean="0"/>
              <a:t> and </a:t>
            </a:r>
            <a:r>
              <a:rPr lang="sv-SE" b="1" dirty="0" err="1" smtClean="0"/>
              <a:t>differences</a:t>
            </a:r>
            <a:r>
              <a:rPr lang="sv-SE" b="1" dirty="0" smtClean="0"/>
              <a:t> </a:t>
            </a:r>
            <a:r>
              <a:rPr lang="sv-SE" b="1" dirty="0" err="1" smtClean="0"/>
              <a:t>between</a:t>
            </a:r>
            <a:r>
              <a:rPr lang="sv-SE" b="1" dirty="0" smtClean="0"/>
              <a:t> worldview </a:t>
            </a:r>
            <a:r>
              <a:rPr lang="sv-SE" b="1" dirty="0" err="1" smtClean="0"/>
              <a:t>models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115616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992208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3600" b="1" dirty="0" err="1" smtClean="0"/>
              <a:t>Thank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you</a:t>
            </a:r>
            <a:r>
              <a:rPr lang="sv-SE" sz="3600" b="1" dirty="0" smtClean="0"/>
              <a:t> for </a:t>
            </a:r>
            <a:r>
              <a:rPr lang="sv-SE" sz="3600" b="1" dirty="0" err="1" smtClean="0"/>
              <a:t>your</a:t>
            </a:r>
            <a:r>
              <a:rPr lang="sv-SE" sz="3600" b="1" dirty="0" smtClean="0"/>
              <a:t> attention!</a:t>
            </a:r>
          </a:p>
          <a:p>
            <a:pPr marL="0" indent="0" algn="ctr">
              <a:buNone/>
            </a:pPr>
            <a:endParaRPr lang="sv-SE" sz="2400" b="1" dirty="0" smtClean="0"/>
          </a:p>
          <a:p>
            <a:pPr marL="0" indent="0" algn="ctr">
              <a:buNone/>
            </a:pPr>
            <a:endParaRPr lang="sv-SE" sz="2400" b="1" dirty="0"/>
          </a:p>
          <a:p>
            <a:pPr marL="0" indent="0" algn="ctr">
              <a:buNone/>
            </a:pPr>
            <a:r>
              <a:rPr lang="sv-SE" sz="2400" b="1" dirty="0" smtClean="0"/>
              <a:t>Contact: </a:t>
            </a:r>
          </a:p>
          <a:p>
            <a:pPr marL="0" indent="0" algn="ctr">
              <a:buNone/>
            </a:pPr>
            <a:r>
              <a:rPr lang="sv-SE" sz="2400" b="1" dirty="0" smtClean="0"/>
              <a:t>artur.nilsson@psy.lu.se</a:t>
            </a:r>
            <a:endParaRPr lang="sv-SE" sz="2400" b="1" dirty="0"/>
          </a:p>
          <a:p>
            <a:pPr marL="0" indent="0" algn="ctr">
              <a:buNone/>
            </a:pP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8497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atin typeface="+mn-lt"/>
              </a:rPr>
              <a:t>The problem</a:t>
            </a:r>
            <a:endParaRPr lang="sv-SE" sz="32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v-SE" sz="2400" b="1" dirty="0" smtClean="0"/>
              <a:t>Integrative work has special importance for personality psychology</a:t>
            </a:r>
            <a:endParaRPr lang="sv-SE" sz="2400" b="1" dirty="0"/>
          </a:p>
          <a:p>
            <a:pPr>
              <a:spcAft>
                <a:spcPts val="600"/>
              </a:spcAft>
            </a:pPr>
            <a:r>
              <a:rPr lang="sv-SE" sz="2200" dirty="0" err="1" smtClean="0"/>
              <a:t>Many</a:t>
            </a:r>
            <a:r>
              <a:rPr lang="sv-SE" sz="2200" dirty="0" smtClean="0"/>
              <a:t> personality </a:t>
            </a:r>
            <a:r>
              <a:rPr lang="sv-SE" sz="2200" dirty="0" err="1" smtClean="0"/>
              <a:t>psychologists</a:t>
            </a:r>
            <a:r>
              <a:rPr lang="sv-SE" sz="2200" dirty="0" smtClean="0"/>
              <a:t>, </a:t>
            </a:r>
            <a:r>
              <a:rPr lang="sv-SE" sz="2200" dirty="0" err="1" smtClean="0"/>
              <a:t>such</a:t>
            </a:r>
            <a:r>
              <a:rPr lang="sv-SE" sz="2200" dirty="0" smtClean="0"/>
              <a:t> as </a:t>
            </a:r>
            <a:r>
              <a:rPr lang="sv-SE" sz="2200" dirty="0" err="1" smtClean="0"/>
              <a:t>Allport</a:t>
            </a:r>
            <a:r>
              <a:rPr lang="sv-SE" sz="2200" dirty="0" smtClean="0"/>
              <a:t>, Mayer, and </a:t>
            </a:r>
            <a:r>
              <a:rPr lang="sv-SE" sz="2200" dirty="0" err="1" smtClean="0"/>
              <a:t>Pervin</a:t>
            </a:r>
            <a:r>
              <a:rPr lang="sv-SE" sz="2200" dirty="0" smtClean="0"/>
              <a:t>, </a:t>
            </a:r>
            <a:r>
              <a:rPr lang="sv-SE" sz="2200" dirty="0" err="1" smtClean="0"/>
              <a:t>have</a:t>
            </a:r>
            <a:r>
              <a:rPr lang="sv-SE" sz="2200" dirty="0" smtClean="0"/>
              <a:t>, </a:t>
            </a:r>
            <a:r>
              <a:rPr lang="sv-SE" sz="2200" dirty="0" err="1" smtClean="0"/>
              <a:t>following</a:t>
            </a:r>
            <a:r>
              <a:rPr lang="sv-SE" sz="2200" dirty="0" smtClean="0"/>
              <a:t> William Stern, </a:t>
            </a:r>
            <a:r>
              <a:rPr lang="sv-SE" sz="2200" dirty="0" err="1" smtClean="0"/>
              <a:t>described</a:t>
            </a:r>
            <a:r>
              <a:rPr lang="sv-SE" sz="2200" dirty="0" smtClean="0"/>
              <a:t> personality as a </a:t>
            </a:r>
            <a:r>
              <a:rPr lang="sv-SE" sz="2200" dirty="0" err="1" smtClean="0"/>
              <a:t>unified</a:t>
            </a:r>
            <a:r>
              <a:rPr lang="sv-SE" sz="2200" dirty="0" smtClean="0"/>
              <a:t> system. </a:t>
            </a:r>
          </a:p>
          <a:p>
            <a:pPr>
              <a:spcAft>
                <a:spcPts val="600"/>
              </a:spcAft>
            </a:pPr>
            <a:r>
              <a:rPr lang="sv-SE" sz="2200" dirty="0" err="1" smtClean="0"/>
              <a:t>Others</a:t>
            </a:r>
            <a:r>
              <a:rPr lang="sv-SE" sz="2200" dirty="0" smtClean="0"/>
              <a:t>, like Dan </a:t>
            </a:r>
            <a:r>
              <a:rPr lang="sv-SE" sz="2200" dirty="0" err="1" smtClean="0"/>
              <a:t>McAdams</a:t>
            </a:r>
            <a:r>
              <a:rPr lang="sv-SE" sz="2200" dirty="0" smtClean="0"/>
              <a:t>, </a:t>
            </a:r>
            <a:r>
              <a:rPr lang="sv-SE" sz="2200" dirty="0" err="1" smtClean="0"/>
              <a:t>deny</a:t>
            </a:r>
            <a:r>
              <a:rPr lang="sv-SE" sz="2200" dirty="0" smtClean="0"/>
              <a:t> </a:t>
            </a:r>
            <a:r>
              <a:rPr lang="sv-SE" sz="2200" dirty="0" err="1" smtClean="0"/>
              <a:t>that</a:t>
            </a:r>
            <a:r>
              <a:rPr lang="sv-SE" sz="2200" dirty="0" smtClean="0"/>
              <a:t> personality is </a:t>
            </a:r>
            <a:r>
              <a:rPr lang="sv-SE" sz="2200" dirty="0" err="1" smtClean="0"/>
              <a:t>necessarily</a:t>
            </a:r>
            <a:r>
              <a:rPr lang="sv-SE" sz="2200" dirty="0" smtClean="0"/>
              <a:t> a </a:t>
            </a:r>
            <a:r>
              <a:rPr lang="sv-SE" sz="2200" dirty="0" err="1" smtClean="0"/>
              <a:t>unified</a:t>
            </a:r>
            <a:r>
              <a:rPr lang="sv-SE" sz="2200" dirty="0" smtClean="0"/>
              <a:t> system, </a:t>
            </a:r>
            <a:r>
              <a:rPr lang="sv-SE" sz="2200" dirty="0" err="1" smtClean="0"/>
              <a:t>but</a:t>
            </a:r>
            <a:r>
              <a:rPr lang="sv-SE" sz="2200" dirty="0" smtClean="0"/>
              <a:t> nevertheless </a:t>
            </a:r>
            <a:r>
              <a:rPr lang="sv-SE" sz="2200" dirty="0" err="1" smtClean="0"/>
              <a:t>maintain</a:t>
            </a:r>
            <a:r>
              <a:rPr lang="sv-SE" sz="2200" dirty="0" smtClean="0"/>
              <a:t> a strong integrative </a:t>
            </a:r>
            <a:r>
              <a:rPr lang="sv-SE" sz="2200" dirty="0" err="1" smtClean="0"/>
              <a:t>theme</a:t>
            </a:r>
            <a:r>
              <a:rPr lang="sv-SE" sz="2200" dirty="0" smtClean="0"/>
              <a:t> in </a:t>
            </a:r>
            <a:r>
              <a:rPr lang="sv-SE" sz="2200" dirty="0" err="1" smtClean="0"/>
              <a:t>our</a:t>
            </a:r>
            <a:r>
              <a:rPr lang="sv-SE" sz="2200" dirty="0" smtClean="0"/>
              <a:t> </a:t>
            </a:r>
            <a:r>
              <a:rPr lang="sv-SE" sz="2200" i="1" dirty="0" err="1" smtClean="0"/>
              <a:t>understanding</a:t>
            </a:r>
            <a:r>
              <a:rPr lang="sv-SE" sz="2200" i="1" dirty="0" smtClean="0"/>
              <a:t> </a:t>
            </a:r>
            <a:r>
              <a:rPr lang="sv-SE" sz="2200" dirty="0" err="1" smtClean="0"/>
              <a:t>of</a:t>
            </a:r>
            <a:r>
              <a:rPr lang="sv-SE" sz="2200" dirty="0" smtClean="0"/>
              <a:t> the </a:t>
            </a:r>
            <a:r>
              <a:rPr lang="sv-SE" sz="2200" dirty="0" err="1" smtClean="0"/>
              <a:t>whole</a:t>
            </a:r>
            <a:r>
              <a:rPr lang="sv-SE" sz="2200" dirty="0" smtClean="0"/>
              <a:t> person.</a:t>
            </a:r>
          </a:p>
          <a:p>
            <a:pPr>
              <a:spcAft>
                <a:spcPts val="600"/>
              </a:spcAft>
            </a:pPr>
            <a:r>
              <a:rPr lang="sv-SE" sz="2200" dirty="0" smtClean="0"/>
              <a:t>The </a:t>
            </a:r>
            <a:r>
              <a:rPr lang="sv-SE" sz="2200" dirty="0" err="1" smtClean="0"/>
              <a:t>philosopher</a:t>
            </a:r>
            <a:r>
              <a:rPr lang="sv-SE" sz="2200" dirty="0" smtClean="0"/>
              <a:t> Donald Davidson has demonstrated </a:t>
            </a:r>
            <a:r>
              <a:rPr lang="sv-SE" sz="2200" dirty="0" err="1" smtClean="0"/>
              <a:t>that</a:t>
            </a:r>
            <a:r>
              <a:rPr lang="sv-SE" sz="2200" dirty="0" smtClean="0"/>
              <a:t> the attribution </a:t>
            </a:r>
            <a:r>
              <a:rPr lang="sv-SE" sz="2200" dirty="0" err="1" smtClean="0"/>
              <a:t>of</a:t>
            </a:r>
            <a:r>
              <a:rPr lang="sv-SE" sz="2200" dirty="0" smtClean="0"/>
              <a:t> </a:t>
            </a:r>
            <a:r>
              <a:rPr lang="sv-SE" sz="2200" dirty="0" err="1" smtClean="0"/>
              <a:t>unity</a:t>
            </a:r>
            <a:r>
              <a:rPr lang="sv-SE" sz="2200" dirty="0" smtClean="0"/>
              <a:t> is integral </a:t>
            </a:r>
            <a:r>
              <a:rPr lang="sv-SE" sz="2200" dirty="0" err="1" smtClean="0"/>
              <a:t>to</a:t>
            </a:r>
            <a:r>
              <a:rPr lang="sv-SE" sz="2200" dirty="0" smtClean="0"/>
              <a:t> the interpretation </a:t>
            </a:r>
            <a:r>
              <a:rPr lang="sv-SE" sz="2200" dirty="0" err="1" smtClean="0"/>
              <a:t>of</a:t>
            </a:r>
            <a:r>
              <a:rPr lang="sv-SE" sz="2200" dirty="0" smtClean="0"/>
              <a:t> </a:t>
            </a:r>
            <a:r>
              <a:rPr lang="sv-SE" sz="2200" dirty="0" err="1" smtClean="0"/>
              <a:t>any</a:t>
            </a:r>
            <a:r>
              <a:rPr lang="sv-SE" sz="2200" dirty="0" smtClean="0"/>
              <a:t> </a:t>
            </a:r>
            <a:r>
              <a:rPr lang="sv-SE" sz="2200" dirty="0" err="1" smtClean="0"/>
              <a:t>creature</a:t>
            </a:r>
            <a:r>
              <a:rPr lang="sv-SE" sz="2200" dirty="0" smtClean="0"/>
              <a:t> as a </a:t>
            </a:r>
            <a:r>
              <a:rPr lang="sv-SE" sz="2200" dirty="0" err="1" smtClean="0"/>
              <a:t>linguistic</a:t>
            </a:r>
            <a:r>
              <a:rPr lang="sv-SE" sz="2200" dirty="0" smtClean="0"/>
              <a:t> </a:t>
            </a:r>
            <a:r>
              <a:rPr lang="sv-SE" sz="2200" dirty="0" err="1" smtClean="0"/>
              <a:t>being</a:t>
            </a:r>
            <a:r>
              <a:rPr lang="sv-SE" sz="2200" dirty="0"/>
              <a:t> </a:t>
            </a:r>
            <a:r>
              <a:rPr lang="sv-SE" sz="2200" dirty="0" smtClean="0"/>
              <a:t>(i.e. a person). </a:t>
            </a:r>
            <a:r>
              <a:rPr lang="sv-SE" sz="2200" dirty="0" err="1" smtClean="0"/>
              <a:t>Unity</a:t>
            </a:r>
            <a:r>
              <a:rPr lang="sv-SE" sz="2200" dirty="0" smtClean="0"/>
              <a:t> </a:t>
            </a:r>
            <a:r>
              <a:rPr lang="sv-SE" sz="2200" dirty="0" err="1" smtClean="0"/>
              <a:t>increases</a:t>
            </a:r>
            <a:r>
              <a:rPr lang="sv-SE" sz="2200" dirty="0" smtClean="0"/>
              <a:t> the </a:t>
            </a:r>
            <a:r>
              <a:rPr lang="sv-SE" sz="2200" dirty="0" err="1" smtClean="0"/>
              <a:t>scope</a:t>
            </a:r>
            <a:r>
              <a:rPr lang="sv-SE" sz="2200" dirty="0" smtClean="0"/>
              <a:t>, and </a:t>
            </a:r>
            <a:r>
              <a:rPr lang="sv-SE" sz="2200" dirty="0" err="1" smtClean="0"/>
              <a:t>consequent</a:t>
            </a:r>
            <a:r>
              <a:rPr lang="sv-SE" sz="2200" dirty="0" smtClean="0"/>
              <a:t> </a:t>
            </a:r>
            <a:r>
              <a:rPr lang="sv-SE" sz="2200" dirty="0" err="1" smtClean="0"/>
              <a:t>power</a:t>
            </a:r>
            <a:r>
              <a:rPr lang="sv-SE" sz="2200" dirty="0" smtClean="0"/>
              <a:t>, </a:t>
            </a:r>
            <a:r>
              <a:rPr lang="sv-SE" sz="2200" dirty="0" err="1" smtClean="0"/>
              <a:t>of</a:t>
            </a:r>
            <a:r>
              <a:rPr lang="sv-SE" sz="2200" dirty="0" smtClean="0"/>
              <a:t> </a:t>
            </a:r>
            <a:r>
              <a:rPr lang="sv-SE" sz="2200" dirty="0" err="1" smtClean="0"/>
              <a:t>our</a:t>
            </a:r>
            <a:r>
              <a:rPr lang="sv-SE" sz="2200" dirty="0" smtClean="0"/>
              <a:t> </a:t>
            </a:r>
            <a:r>
              <a:rPr lang="sv-SE" sz="2200" dirty="0" err="1" smtClean="0"/>
              <a:t>theories</a:t>
            </a:r>
            <a:r>
              <a:rPr lang="sv-SE" sz="2200" dirty="0" smtClean="0"/>
              <a:t> </a:t>
            </a:r>
            <a:r>
              <a:rPr lang="sv-SE" sz="2200" dirty="0" err="1" smtClean="0"/>
              <a:t>of</a:t>
            </a:r>
            <a:r>
              <a:rPr lang="sv-SE" sz="2200" dirty="0" smtClean="0"/>
              <a:t> </a:t>
            </a:r>
            <a:r>
              <a:rPr lang="sv-SE" sz="2200" dirty="0" err="1" smtClean="0"/>
              <a:t>behavior</a:t>
            </a:r>
            <a:r>
              <a:rPr lang="sv-SE" sz="2200" dirty="0" smtClean="0"/>
              <a:t>.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99634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629424"/>
          </a:xfrm>
        </p:spPr>
        <p:txBody>
          <a:bodyPr/>
          <a:lstStyle/>
          <a:p>
            <a:pPr marL="0" indent="0">
              <a:buNone/>
            </a:pPr>
            <a:r>
              <a:rPr lang="sv-SE" dirty="0" err="1" smtClean="0"/>
              <a:t>How</a:t>
            </a:r>
            <a:r>
              <a:rPr lang="sv-SE" dirty="0" smtClean="0"/>
              <a:t> do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facilitate</a:t>
            </a:r>
            <a:r>
              <a:rPr lang="sv-SE" dirty="0" smtClean="0"/>
              <a:t> </a:t>
            </a:r>
            <a:r>
              <a:rPr lang="sv-SE" dirty="0" err="1" smtClean="0"/>
              <a:t>such</a:t>
            </a:r>
            <a:r>
              <a:rPr lang="sv-SE" dirty="0" smtClean="0"/>
              <a:t> integrative work?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95536" y="2372687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need</a:t>
            </a:r>
            <a:r>
              <a:rPr lang="sv-SE" sz="2400" dirty="0" smtClean="0"/>
              <a:t> a </a:t>
            </a:r>
            <a:r>
              <a:rPr lang="sv-SE" sz="2400" dirty="0" err="1" smtClean="0"/>
              <a:t>conceptual</a:t>
            </a:r>
            <a:r>
              <a:rPr lang="sv-SE" sz="2400" dirty="0" smtClean="0"/>
              <a:t> </a:t>
            </a:r>
            <a:r>
              <a:rPr lang="sv-SE" sz="2400" dirty="0" err="1" smtClean="0"/>
              <a:t>framework</a:t>
            </a:r>
            <a:r>
              <a:rPr lang="sv-SE" sz="2400" dirty="0" smtClean="0"/>
              <a:t> </a:t>
            </a:r>
            <a:r>
              <a:rPr lang="sv-SE" sz="2400" dirty="0" err="1"/>
              <a:t>that</a:t>
            </a:r>
            <a:r>
              <a:rPr lang="sv-SE" sz="2400" dirty="0"/>
              <a:t> is integrative and </a:t>
            </a:r>
            <a:r>
              <a:rPr lang="sv-SE" sz="2400" dirty="0" err="1" smtClean="0"/>
              <a:t>comprehensive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guide </a:t>
            </a:r>
            <a:r>
              <a:rPr lang="sv-SE" sz="2400" dirty="0" smtClean="0"/>
              <a:t>integrative </a:t>
            </a:r>
            <a:r>
              <a:rPr lang="sv-SE" sz="2400" dirty="0" err="1" smtClean="0"/>
              <a:t>personality</a:t>
            </a:r>
            <a:r>
              <a:rPr lang="sv-SE" sz="2400" dirty="0" smtClean="0"/>
              <a:t> </a:t>
            </a:r>
            <a:r>
              <a:rPr lang="sv-SE" sz="2400" dirty="0" smtClean="0"/>
              <a:t>research </a:t>
            </a:r>
            <a:r>
              <a:rPr lang="sv-SE" sz="2400" dirty="0"/>
              <a:t>and </a:t>
            </a:r>
            <a:r>
              <a:rPr lang="sv-SE" sz="2400" dirty="0" err="1" smtClean="0"/>
              <a:t>idiographic</a:t>
            </a:r>
            <a:r>
              <a:rPr lang="sv-SE" sz="2400" dirty="0" smtClean="0"/>
              <a:t> interpretation!</a:t>
            </a:r>
            <a:endParaRPr lang="sv-SE" sz="2400" dirty="0"/>
          </a:p>
        </p:txBody>
      </p:sp>
      <p:sp>
        <p:nvSpPr>
          <p:cNvPr id="7" name="Rektangel 6"/>
          <p:cNvSpPr/>
          <p:nvPr/>
        </p:nvSpPr>
        <p:spPr>
          <a:xfrm>
            <a:off x="395536" y="3947572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400" dirty="0" err="1"/>
              <a:t>P</a:t>
            </a:r>
            <a:r>
              <a:rPr lang="sv-SE" sz="2400" dirty="0" err="1" smtClean="0"/>
              <a:t>revious</a:t>
            </a:r>
            <a:r>
              <a:rPr lang="sv-SE" sz="2400" dirty="0" smtClean="0"/>
              <a:t> </a:t>
            </a:r>
            <a:r>
              <a:rPr lang="sv-SE" sz="2400" dirty="0" err="1" smtClean="0"/>
              <a:t>attempts</a:t>
            </a:r>
            <a:r>
              <a:rPr lang="sv-SE" sz="2400" dirty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construct</a:t>
            </a:r>
            <a:r>
              <a:rPr lang="sv-SE" sz="2400" dirty="0" smtClean="0"/>
              <a:t> </a:t>
            </a:r>
            <a:r>
              <a:rPr lang="sv-SE" sz="2400" dirty="0" err="1" smtClean="0"/>
              <a:t>such</a:t>
            </a:r>
            <a:r>
              <a:rPr lang="sv-SE" sz="2400" dirty="0" smtClean="0"/>
              <a:t> a </a:t>
            </a:r>
            <a:r>
              <a:rPr lang="sv-SE" sz="2400" dirty="0" err="1" smtClean="0"/>
              <a:t>framework</a:t>
            </a:r>
            <a:r>
              <a:rPr lang="sv-SE" sz="2400" dirty="0" smtClean="0"/>
              <a:t>(</a:t>
            </a:r>
            <a:r>
              <a:rPr lang="sv-SE" sz="2400" dirty="0" err="1" smtClean="0"/>
              <a:t>e.g</a:t>
            </a:r>
            <a:r>
              <a:rPr lang="sv-SE" sz="2400" dirty="0" smtClean="0"/>
              <a:t>. </a:t>
            </a:r>
            <a:r>
              <a:rPr lang="sv-SE" sz="2400" dirty="0" err="1" smtClean="0"/>
              <a:t>McAdams</a:t>
            </a:r>
            <a:r>
              <a:rPr lang="sv-SE" sz="2400" dirty="0" smtClean="0"/>
              <a:t>; </a:t>
            </a:r>
            <a:r>
              <a:rPr lang="sv-SE" sz="2400" dirty="0" err="1" smtClean="0"/>
              <a:t>McCrae</a:t>
            </a:r>
            <a:r>
              <a:rPr lang="sv-SE" sz="2400" dirty="0" smtClean="0"/>
              <a:t> &amp; Costa; </a:t>
            </a:r>
            <a:r>
              <a:rPr lang="sv-SE" sz="2400" dirty="0" err="1" smtClean="0"/>
              <a:t>Mischel</a:t>
            </a:r>
            <a:r>
              <a:rPr lang="sv-SE" sz="2400" dirty="0"/>
              <a:t> </a:t>
            </a:r>
            <a:r>
              <a:rPr lang="sv-SE" sz="2400" dirty="0" smtClean="0"/>
              <a:t>&amp; </a:t>
            </a:r>
            <a:r>
              <a:rPr lang="sv-SE" sz="2400" dirty="0" err="1" smtClean="0"/>
              <a:t>Shoda</a:t>
            </a:r>
            <a:r>
              <a:rPr lang="sv-SE" sz="2400" dirty="0" smtClean="0"/>
              <a:t>) </a:t>
            </a:r>
            <a:r>
              <a:rPr lang="sv-SE" sz="2400" dirty="0" err="1" smtClean="0"/>
              <a:t>are</a:t>
            </a:r>
            <a:r>
              <a:rPr lang="sv-SE" sz="2400" dirty="0"/>
              <a:t> </a:t>
            </a:r>
            <a:r>
              <a:rPr lang="sv-SE" sz="2400" dirty="0" err="1" smtClean="0"/>
              <a:t>too</a:t>
            </a:r>
            <a:r>
              <a:rPr lang="sv-SE" sz="2400" dirty="0" smtClean="0"/>
              <a:t> </a:t>
            </a:r>
            <a:r>
              <a:rPr lang="sv-SE" sz="2400" dirty="0" err="1" smtClean="0"/>
              <a:t>descriptive</a:t>
            </a:r>
            <a:r>
              <a:rPr lang="sv-SE" sz="2400" dirty="0" smtClean="0"/>
              <a:t>, </a:t>
            </a:r>
            <a:r>
              <a:rPr lang="sv-SE" sz="2400" dirty="0" err="1" smtClean="0"/>
              <a:t>thus</a:t>
            </a:r>
            <a:r>
              <a:rPr lang="sv-SE" sz="2400" dirty="0" smtClean="0"/>
              <a:t> </a:t>
            </a:r>
            <a:r>
              <a:rPr lang="sv-SE" sz="2400" dirty="0" err="1" smtClean="0"/>
              <a:t>threatening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reify</a:t>
            </a:r>
            <a:r>
              <a:rPr lang="sv-SE" sz="2400" dirty="0" smtClean="0"/>
              <a:t> the </a:t>
            </a:r>
            <a:r>
              <a:rPr lang="sv-SE" sz="2400" dirty="0" err="1" smtClean="0"/>
              <a:t>field</a:t>
            </a:r>
            <a:r>
              <a:rPr lang="sv-SE" sz="2400" dirty="0" smtClean="0"/>
              <a:t> and </a:t>
            </a:r>
            <a:r>
              <a:rPr lang="sv-SE" sz="2400" dirty="0" err="1" smtClean="0"/>
              <a:t>stifle</a:t>
            </a:r>
            <a:r>
              <a:rPr lang="sv-SE" sz="2400" dirty="0" smtClean="0"/>
              <a:t> </a:t>
            </a:r>
            <a:r>
              <a:rPr lang="sv-SE" sz="2400" dirty="0" err="1" smtClean="0"/>
              <a:t>critical</a:t>
            </a:r>
            <a:r>
              <a:rPr lang="sv-SE" sz="2400" dirty="0" smtClean="0"/>
              <a:t> normative </a:t>
            </a:r>
            <a:r>
              <a:rPr lang="sv-SE" sz="2400" dirty="0" err="1" smtClean="0"/>
              <a:t>thinking</a:t>
            </a:r>
            <a:r>
              <a:rPr lang="sv-SE" sz="2400" dirty="0" smtClean="0"/>
              <a:t>.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12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39552" y="2381979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400" dirty="0" smtClean="0"/>
              <a:t>1. The </a:t>
            </a:r>
            <a:r>
              <a:rPr lang="sv-SE" sz="2400" dirty="0" err="1" smtClean="0"/>
              <a:t>study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personality </a:t>
            </a:r>
            <a:r>
              <a:rPr lang="sv-SE" sz="2400" dirty="0" err="1" smtClean="0"/>
              <a:t>consists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smtClean="0"/>
              <a:t>the </a:t>
            </a:r>
            <a:r>
              <a:rPr lang="sv-SE" sz="2400" dirty="0" err="1" smtClean="0"/>
              <a:t>study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, </a:t>
            </a:r>
            <a:r>
              <a:rPr lang="sv-SE" sz="2400" dirty="0" err="1" smtClean="0"/>
              <a:t>defined</a:t>
            </a:r>
            <a:r>
              <a:rPr lang="sv-SE" sz="2400" dirty="0" smtClean="0"/>
              <a:t> as </a:t>
            </a:r>
            <a:r>
              <a:rPr lang="sv-SE" sz="2400" dirty="0" err="1" smtClean="0"/>
              <a:t>objective</a:t>
            </a:r>
            <a:r>
              <a:rPr lang="sv-SE" sz="2400" dirty="0" smtClean="0"/>
              <a:t> </a:t>
            </a:r>
            <a:r>
              <a:rPr lang="sv-SE" sz="2400" dirty="0" err="1" smtClean="0"/>
              <a:t>behavioral</a:t>
            </a:r>
            <a:r>
              <a:rPr lang="sv-SE" sz="2400" dirty="0" smtClean="0"/>
              <a:t> </a:t>
            </a:r>
            <a:r>
              <a:rPr lang="sv-SE" sz="2400" dirty="0" err="1" smtClean="0"/>
              <a:t>regularities</a:t>
            </a:r>
            <a:r>
              <a:rPr lang="sv-SE" sz="2400" dirty="0" smtClean="0"/>
              <a:t>, and the </a:t>
            </a:r>
            <a:r>
              <a:rPr lang="sv-SE" sz="2400" dirty="0" err="1" smtClean="0"/>
              <a:t>study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, </a:t>
            </a:r>
            <a:r>
              <a:rPr lang="sv-SE" sz="2400" dirty="0" err="1" smtClean="0"/>
              <a:t>defined</a:t>
            </a:r>
            <a:r>
              <a:rPr lang="sv-SE" sz="2400" dirty="0" smtClean="0"/>
              <a:t> as </a:t>
            </a:r>
            <a:r>
              <a:rPr lang="sv-SE" sz="2400" dirty="0" err="1" smtClean="0"/>
              <a:t>subjective</a:t>
            </a:r>
            <a:r>
              <a:rPr lang="sv-SE" sz="2400" dirty="0" smtClean="0"/>
              <a:t> </a:t>
            </a:r>
            <a:r>
              <a:rPr lang="sv-SE" sz="2400" dirty="0" err="1" smtClean="0"/>
              <a:t>sources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endParaRPr lang="sv-SE" sz="2400" dirty="0"/>
          </a:p>
        </p:txBody>
      </p:sp>
      <p:sp>
        <p:nvSpPr>
          <p:cNvPr id="19" name="Rubrik 1"/>
          <p:cNvSpPr>
            <a:spLocks noGrp="1"/>
          </p:cNvSpPr>
          <p:nvPr>
            <p:ph type="title"/>
          </p:nvPr>
        </p:nvSpPr>
        <p:spPr>
          <a:xfrm>
            <a:off x="539552" y="809195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err="1" smtClean="0">
                <a:latin typeface="+mn-lt"/>
              </a:rPr>
              <a:t>Theses</a:t>
            </a:r>
            <a:endParaRPr lang="sv-SE" sz="3200" b="1" dirty="0">
              <a:latin typeface="+mn-lt"/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539552" y="386104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400" dirty="0" smtClean="0"/>
              <a:t>2.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and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mutually</a:t>
            </a:r>
            <a:r>
              <a:rPr lang="sv-SE" sz="2400" dirty="0" smtClean="0"/>
              <a:t> </a:t>
            </a:r>
            <a:r>
              <a:rPr lang="sv-SE" sz="2400" dirty="0" err="1" smtClean="0"/>
              <a:t>irreducible</a:t>
            </a:r>
            <a:r>
              <a:rPr lang="sv-SE" sz="2400" dirty="0" smtClean="0"/>
              <a:t> and </a:t>
            </a:r>
            <a:r>
              <a:rPr lang="sv-SE" sz="2400" dirty="0" err="1" smtClean="0"/>
              <a:t>equally</a:t>
            </a:r>
            <a:r>
              <a:rPr lang="sv-SE" sz="2400" dirty="0" smtClean="0"/>
              <a:t> </a:t>
            </a:r>
            <a:r>
              <a:rPr lang="sv-SE" sz="2400" dirty="0" err="1" smtClean="0"/>
              <a:t>basic</a:t>
            </a:r>
            <a:r>
              <a:rPr lang="sv-SE" sz="2400" dirty="0" smtClean="0"/>
              <a:t> </a:t>
            </a:r>
            <a:r>
              <a:rPr lang="sv-SE" sz="2400" dirty="0" err="1" smtClean="0"/>
              <a:t>aspects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personality</a:t>
            </a:r>
            <a:r>
              <a:rPr lang="sv-SE" sz="2400" dirty="0" smtClean="0"/>
              <a:t> (</a:t>
            </a:r>
            <a:r>
              <a:rPr lang="sv-SE" sz="2400" dirty="0" err="1" smtClean="0"/>
              <a:t>e.g</a:t>
            </a:r>
            <a:r>
              <a:rPr lang="sv-SE" sz="2400" dirty="0" smtClean="0"/>
              <a:t>. in terms </a:t>
            </a:r>
            <a:r>
              <a:rPr lang="sv-SE" sz="2400" dirty="0" err="1" smtClean="0"/>
              <a:t>of</a:t>
            </a:r>
            <a:r>
              <a:rPr lang="sv-SE" sz="2400" dirty="0" smtClean="0"/>
              <a:t> universalism)</a:t>
            </a:r>
            <a:endParaRPr lang="sv-SE" sz="2400" dirty="0"/>
          </a:p>
        </p:txBody>
      </p:sp>
      <p:sp>
        <p:nvSpPr>
          <p:cNvPr id="5" name="Rektangel 4"/>
          <p:cNvSpPr/>
          <p:nvPr/>
        </p:nvSpPr>
        <p:spPr>
          <a:xfrm>
            <a:off x="539552" y="5334307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400" dirty="0"/>
              <a:t>3</a:t>
            </a:r>
            <a:r>
              <a:rPr lang="sv-SE" sz="2400" dirty="0" smtClean="0"/>
              <a:t>. </a:t>
            </a: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need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account</a:t>
            </a:r>
            <a:r>
              <a:rPr lang="sv-SE" sz="2400" dirty="0" smtClean="0"/>
              <a:t> for </a:t>
            </a:r>
            <a:r>
              <a:rPr lang="sv-SE" sz="2400" dirty="0" err="1" smtClean="0"/>
              <a:t>unity</a:t>
            </a:r>
            <a:r>
              <a:rPr lang="sv-SE" sz="2400" dirty="0" smtClean="0"/>
              <a:t> not just </a:t>
            </a:r>
            <a:r>
              <a:rPr lang="sv-SE" sz="2400" dirty="0" err="1" smtClean="0"/>
              <a:t>within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, </a:t>
            </a:r>
            <a:r>
              <a:rPr lang="sv-SE" sz="2400" dirty="0" err="1" smtClean="0"/>
              <a:t>but</a:t>
            </a:r>
            <a:r>
              <a:rPr lang="sv-SE" sz="2400" dirty="0" smtClean="0"/>
              <a:t> </a:t>
            </a:r>
            <a:r>
              <a:rPr lang="sv-SE" sz="2400" dirty="0" err="1" smtClean="0"/>
              <a:t>also</a:t>
            </a:r>
            <a:r>
              <a:rPr lang="sv-SE" sz="2400" dirty="0" smtClean="0"/>
              <a:t> </a:t>
            </a:r>
            <a:r>
              <a:rPr lang="sv-SE" sz="2400" dirty="0" err="1" smtClean="0"/>
              <a:t>within</a:t>
            </a:r>
            <a:r>
              <a:rPr lang="sv-SE" sz="2400" dirty="0" smtClean="0"/>
              <a:t>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and </a:t>
            </a:r>
            <a:r>
              <a:rPr lang="sv-SE" sz="2400" i="1" dirty="0" err="1" smtClean="0"/>
              <a:t>between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and </a:t>
            </a:r>
            <a:r>
              <a:rPr lang="sv-SE" sz="2400" dirty="0" err="1" smtClean="0"/>
              <a:t>worldviews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02275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atin typeface="+mn-lt"/>
              </a:rPr>
              <a:t>Argument for </a:t>
            </a:r>
            <a:r>
              <a:rPr lang="sv-SE" sz="3200" b="1" dirty="0" err="1" smtClean="0">
                <a:latin typeface="+mn-lt"/>
              </a:rPr>
              <a:t>thesis</a:t>
            </a:r>
            <a:r>
              <a:rPr lang="sv-SE" sz="3200" b="1" dirty="0" smtClean="0">
                <a:latin typeface="+mn-lt"/>
              </a:rPr>
              <a:t> 1</a:t>
            </a:r>
            <a:endParaRPr lang="sv-SE" sz="3200" b="1" dirty="0">
              <a:latin typeface="+mn-lt"/>
            </a:endParaRPr>
          </a:p>
        </p:txBody>
      </p:sp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251520" y="1916832"/>
            <a:ext cx="8229600" cy="788720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tx2"/>
              </a:buClr>
              <a:buFont typeface="+mj-lt"/>
              <a:buAutoNum type="arabicPeriod"/>
            </a:pPr>
            <a:r>
              <a:rPr lang="sv-SE" sz="2400" dirty="0" smtClean="0"/>
              <a:t>Personality psychology is </a:t>
            </a:r>
            <a:r>
              <a:rPr lang="sv-SE" sz="2400" dirty="0" err="1" smtClean="0"/>
              <a:t>concerned</a:t>
            </a:r>
            <a:r>
              <a:rPr lang="sv-SE" sz="2400" dirty="0" smtClean="0"/>
              <a:t> </a:t>
            </a:r>
            <a:r>
              <a:rPr lang="sv-SE" sz="2400" dirty="0" err="1" smtClean="0"/>
              <a:t>with</a:t>
            </a:r>
            <a:r>
              <a:rPr lang="sv-SE" sz="2400" dirty="0" smtClean="0"/>
              <a:t> </a:t>
            </a:r>
            <a:r>
              <a:rPr lang="sv-SE" sz="2400" dirty="0" err="1" smtClean="0"/>
              <a:t>behavior</a:t>
            </a:r>
            <a:endParaRPr lang="sv-SE" sz="2400" dirty="0" smtClean="0"/>
          </a:p>
        </p:txBody>
      </p:sp>
      <p:sp>
        <p:nvSpPr>
          <p:cNvPr id="2" name="Rektangel 1"/>
          <p:cNvSpPr/>
          <p:nvPr/>
        </p:nvSpPr>
        <p:spPr>
          <a:xfrm>
            <a:off x="261864" y="2631102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/>
              </a:buClr>
              <a:buFont typeface="+mj-lt"/>
              <a:buAutoNum type="arabicPeriod" startAt="2"/>
            </a:pPr>
            <a:r>
              <a:rPr lang="sv-SE" sz="2400" dirty="0" smtClean="0"/>
              <a:t>Behavior is </a:t>
            </a:r>
            <a:r>
              <a:rPr lang="sv-SE" sz="2400" dirty="0" err="1" smtClean="0"/>
              <a:t>described</a:t>
            </a:r>
            <a:r>
              <a:rPr lang="sv-SE" sz="2400" dirty="0" smtClean="0"/>
              <a:t> not just </a:t>
            </a:r>
            <a:r>
              <a:rPr lang="sv-SE" sz="2400" dirty="0" err="1" smtClean="0"/>
              <a:t>mechanistically</a:t>
            </a:r>
            <a:r>
              <a:rPr lang="sv-SE" sz="2400" dirty="0" smtClean="0"/>
              <a:t> </a:t>
            </a:r>
            <a:r>
              <a:rPr lang="sv-SE" sz="2400" dirty="0" err="1" smtClean="0"/>
              <a:t>but</a:t>
            </a:r>
            <a:r>
              <a:rPr lang="sv-SE" sz="2400" dirty="0" smtClean="0"/>
              <a:t> </a:t>
            </a:r>
            <a:r>
              <a:rPr lang="sv-SE" sz="2400" dirty="0" err="1" smtClean="0"/>
              <a:t>also</a:t>
            </a:r>
            <a:r>
              <a:rPr lang="sv-SE" sz="2400" dirty="0" smtClean="0"/>
              <a:t> as laden </a:t>
            </a:r>
            <a:r>
              <a:rPr lang="sv-SE" sz="2400" dirty="0" err="1" smtClean="0"/>
              <a:t>with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 and </a:t>
            </a:r>
            <a:r>
              <a:rPr lang="sv-SE" sz="2400" dirty="0" err="1" smtClean="0"/>
              <a:t>intentionality</a:t>
            </a:r>
            <a:r>
              <a:rPr lang="sv-SE" sz="2400" dirty="0" smtClean="0"/>
              <a:t> (</a:t>
            </a:r>
            <a:r>
              <a:rPr lang="sv-SE" sz="2400" dirty="0" err="1" smtClean="0"/>
              <a:t>reason-based</a:t>
            </a:r>
            <a:r>
              <a:rPr lang="sv-SE" sz="2400" dirty="0" smtClean="0"/>
              <a:t> action)</a:t>
            </a:r>
            <a:endParaRPr lang="sv-SE" sz="2400" b="1" dirty="0"/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467544" y="5088258"/>
            <a:ext cx="8229600" cy="7887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tx2"/>
              </a:buClr>
              <a:buFont typeface="+mj-lt"/>
              <a:buAutoNum type="arabicPeriod" startAt="4"/>
            </a:pPr>
            <a:endParaRPr lang="sv-SE" sz="1200" dirty="0"/>
          </a:p>
        </p:txBody>
      </p:sp>
      <p:sp>
        <p:nvSpPr>
          <p:cNvPr id="13" name="Rektangel 12"/>
          <p:cNvSpPr/>
          <p:nvPr/>
        </p:nvSpPr>
        <p:spPr>
          <a:xfrm>
            <a:off x="251520" y="5628149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chemeClr val="tx2"/>
              </a:buClr>
              <a:buFont typeface="+mj-lt"/>
              <a:buAutoNum type="arabicPeriod" startAt="5"/>
            </a:pPr>
            <a:r>
              <a:rPr lang="sv-SE" sz="2400" dirty="0" err="1" smtClean="0"/>
              <a:t>Therefore</a:t>
            </a:r>
            <a:r>
              <a:rPr lang="sv-SE" sz="2400" dirty="0" smtClean="0"/>
              <a:t>,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r>
              <a:rPr lang="sv-SE" sz="2400" dirty="0" err="1" smtClean="0"/>
              <a:t>need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be </a:t>
            </a:r>
            <a:r>
              <a:rPr lang="sv-SE" sz="2400" dirty="0" err="1" smtClean="0"/>
              <a:t>studied</a:t>
            </a:r>
            <a:r>
              <a:rPr lang="sv-SE" sz="2400" dirty="0" smtClean="0"/>
              <a:t> in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own</a:t>
            </a:r>
            <a:r>
              <a:rPr lang="sv-SE" sz="2400" dirty="0" smtClean="0"/>
              <a:t> right, as </a:t>
            </a:r>
            <a:r>
              <a:rPr lang="sv-SE" sz="2400" dirty="0" err="1" smtClean="0"/>
              <a:t>sources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 in personality</a:t>
            </a:r>
            <a:endParaRPr lang="sv-SE" sz="2400" b="1" dirty="0"/>
          </a:p>
        </p:txBody>
      </p:sp>
      <p:sp>
        <p:nvSpPr>
          <p:cNvPr id="14" name="Rektangel 13"/>
          <p:cNvSpPr/>
          <p:nvPr/>
        </p:nvSpPr>
        <p:spPr>
          <a:xfrm>
            <a:off x="251520" y="3645024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2"/>
              </a:buClr>
              <a:buFont typeface="+mj-lt"/>
              <a:buAutoNum type="arabicPeriod" startAt="3"/>
            </a:pPr>
            <a:r>
              <a:rPr lang="sv-SE" sz="2400" dirty="0" smtClean="0"/>
              <a:t>Reasons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/>
              <a:t>constitutive</a:t>
            </a:r>
            <a:r>
              <a:rPr lang="sv-SE" sz="2400" dirty="0"/>
              <a:t> </a:t>
            </a:r>
            <a:r>
              <a:rPr lang="sv-SE" sz="2400" dirty="0" err="1"/>
              <a:t>of</a:t>
            </a:r>
            <a:r>
              <a:rPr lang="sv-SE" sz="2400" dirty="0"/>
              <a:t> actions. </a:t>
            </a:r>
            <a:r>
              <a:rPr lang="sv-SE" sz="2400" dirty="0" err="1"/>
              <a:t>E.g</a:t>
            </a:r>
            <a:r>
              <a:rPr lang="sv-SE" sz="2400" dirty="0"/>
              <a:t>. an </a:t>
            </a:r>
            <a:r>
              <a:rPr lang="sv-SE" sz="2400" dirty="0" err="1"/>
              <a:t>altruistic</a:t>
            </a:r>
            <a:r>
              <a:rPr lang="sv-SE" sz="2400" dirty="0"/>
              <a:t> action is </a:t>
            </a:r>
            <a:r>
              <a:rPr lang="sv-SE" sz="2400" dirty="0" err="1" smtClean="0"/>
              <a:t>altruistic</a:t>
            </a:r>
            <a:r>
              <a:rPr lang="sv-SE" sz="2400" dirty="0" smtClean="0"/>
              <a:t> </a:t>
            </a:r>
            <a:r>
              <a:rPr lang="sv-SE" sz="2400" dirty="0" err="1" smtClean="0"/>
              <a:t>only</a:t>
            </a:r>
            <a:r>
              <a:rPr lang="sv-SE" sz="2400" dirty="0" smtClean="0"/>
              <a:t> </a:t>
            </a:r>
            <a:r>
              <a:rPr lang="sv-SE" sz="2400" dirty="0" err="1" smtClean="0"/>
              <a:t>if</a:t>
            </a:r>
            <a:r>
              <a:rPr lang="sv-SE" sz="2400" dirty="0" smtClean="0"/>
              <a:t> </a:t>
            </a:r>
            <a:r>
              <a:rPr lang="sv-SE" sz="2400" dirty="0"/>
              <a:t>it </a:t>
            </a:r>
            <a:r>
              <a:rPr lang="sv-SE" sz="2400" dirty="0" err="1"/>
              <a:t>expresses</a:t>
            </a:r>
            <a:r>
              <a:rPr lang="sv-SE" sz="2400" dirty="0"/>
              <a:t> an </a:t>
            </a:r>
            <a:r>
              <a:rPr lang="sv-SE" sz="2400" dirty="0" err="1"/>
              <a:t>altruistic</a:t>
            </a:r>
            <a:r>
              <a:rPr lang="sv-SE" sz="2400" dirty="0"/>
              <a:t> intention.</a:t>
            </a:r>
          </a:p>
        </p:txBody>
      </p:sp>
      <p:sp>
        <p:nvSpPr>
          <p:cNvPr id="15" name="Rektangel 14"/>
          <p:cNvSpPr/>
          <p:nvPr/>
        </p:nvSpPr>
        <p:spPr>
          <a:xfrm>
            <a:off x="251520" y="465313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Clr>
                <a:schemeClr val="tx2"/>
              </a:buClr>
              <a:buFont typeface="+mj-lt"/>
              <a:buAutoNum type="arabicPeriod" startAt="4"/>
            </a:pPr>
            <a:r>
              <a:rPr lang="sv-SE" sz="2400" dirty="0" smtClean="0"/>
              <a:t>Reasons </a:t>
            </a:r>
            <a:r>
              <a:rPr lang="sv-SE" sz="2400" dirty="0" err="1"/>
              <a:t>are</a:t>
            </a:r>
            <a:r>
              <a:rPr lang="sv-SE" sz="2400" dirty="0"/>
              <a:t> </a:t>
            </a:r>
            <a:r>
              <a:rPr lang="sv-SE" sz="2400" dirty="0" err="1" smtClean="0"/>
              <a:t>partly</a:t>
            </a:r>
            <a:r>
              <a:rPr lang="sv-SE" sz="2400" dirty="0" smtClean="0"/>
              <a:t> </a:t>
            </a:r>
            <a:r>
              <a:rPr lang="sv-SE" sz="2400" dirty="0" err="1"/>
              <a:t>constituted</a:t>
            </a:r>
            <a:r>
              <a:rPr lang="sv-SE" sz="2400" dirty="0"/>
              <a:t> by </a:t>
            </a:r>
            <a:r>
              <a:rPr lang="sv-SE" sz="2400" dirty="0" smtClean="0"/>
              <a:t>a </a:t>
            </a:r>
            <a:r>
              <a:rPr lang="sv-SE" sz="2400" dirty="0" err="1" smtClean="0"/>
              <a:t>background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beliefs</a:t>
            </a:r>
            <a:r>
              <a:rPr lang="sv-SE" sz="2400" dirty="0"/>
              <a:t>, </a:t>
            </a:r>
            <a:r>
              <a:rPr lang="sv-SE" sz="2400" dirty="0" err="1"/>
              <a:t>goals</a:t>
            </a:r>
            <a:r>
              <a:rPr lang="sv-SE" sz="2400" dirty="0"/>
              <a:t>, </a:t>
            </a:r>
            <a:r>
              <a:rPr lang="sv-SE" sz="2400" dirty="0" err="1" smtClean="0"/>
              <a:t>values</a:t>
            </a:r>
            <a:r>
              <a:rPr lang="sv-SE" sz="2400" dirty="0" smtClean="0"/>
              <a:t>, etc. (”the holism </a:t>
            </a:r>
            <a:r>
              <a:rPr lang="sv-SE" sz="2400" dirty="0" err="1"/>
              <a:t>of</a:t>
            </a:r>
            <a:r>
              <a:rPr lang="sv-SE" sz="2400" dirty="0"/>
              <a:t> the mental</a:t>
            </a:r>
            <a:r>
              <a:rPr lang="sv-SE" sz="2400" dirty="0" smtClean="0"/>
              <a:t>”).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6493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323528" y="557808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atin typeface="+mn-lt"/>
              </a:rPr>
              <a:t>The </a:t>
            </a:r>
            <a:r>
              <a:rPr lang="sv-SE" sz="3200" b="1" dirty="0" err="1" smtClean="0">
                <a:latin typeface="+mn-lt"/>
              </a:rPr>
              <a:t>study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of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traits</a:t>
            </a:r>
            <a:endParaRPr lang="sv-SE" sz="3200" b="1" dirty="0">
              <a:latin typeface="+mn-lt"/>
            </a:endParaRP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395536" y="4365104"/>
            <a:ext cx="8373616" cy="2376264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tx2"/>
              </a:buClr>
              <a:buNone/>
            </a:pPr>
            <a:r>
              <a:rPr lang="sv-SE" sz="2400" dirty="0" smtClean="0"/>
              <a:t>The </a:t>
            </a:r>
            <a:r>
              <a:rPr lang="sv-SE" sz="2400" dirty="0" err="1" smtClean="0"/>
              <a:t>reduction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to </a:t>
            </a:r>
            <a:r>
              <a:rPr lang="sv-SE" sz="2400" dirty="0" err="1" smtClean="0"/>
              <a:t>causal</a:t>
            </a:r>
            <a:r>
              <a:rPr lang="sv-SE" sz="2400" dirty="0" smtClean="0"/>
              <a:t> </a:t>
            </a:r>
            <a:r>
              <a:rPr lang="sv-SE" sz="2400" dirty="0" err="1" smtClean="0"/>
              <a:t>structure</a:t>
            </a:r>
            <a:r>
              <a:rPr lang="sv-SE" sz="2400" dirty="0"/>
              <a:t> </a:t>
            </a:r>
            <a:r>
              <a:rPr lang="sv-SE" sz="2400" dirty="0" smtClean="0"/>
              <a:t>is </a:t>
            </a:r>
            <a:r>
              <a:rPr lang="sv-SE" sz="2400" dirty="0" err="1" smtClean="0"/>
              <a:t>problematic</a:t>
            </a:r>
            <a:r>
              <a:rPr lang="sv-SE" sz="2400" dirty="0" smtClean="0"/>
              <a:t>: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sv-SE" sz="2400" dirty="0" smtClean="0"/>
              <a:t>It </a:t>
            </a:r>
            <a:r>
              <a:rPr lang="sv-SE" sz="2400" dirty="0" err="1" smtClean="0"/>
              <a:t>would</a:t>
            </a:r>
            <a:r>
              <a:rPr lang="sv-SE" sz="2400" dirty="0" smtClean="0"/>
              <a:t> </a:t>
            </a:r>
            <a:r>
              <a:rPr lang="sv-SE" sz="2400" dirty="0" err="1" smtClean="0"/>
              <a:t>require</a:t>
            </a:r>
            <a:r>
              <a:rPr lang="sv-SE" sz="2400" dirty="0" smtClean="0"/>
              <a:t> </a:t>
            </a:r>
            <a:r>
              <a:rPr lang="sv-SE" sz="2400" dirty="0" err="1" smtClean="0"/>
              <a:t>us</a:t>
            </a:r>
            <a:r>
              <a:rPr lang="sv-SE" sz="2400" dirty="0" smtClean="0"/>
              <a:t> to </a:t>
            </a:r>
            <a:r>
              <a:rPr lang="sv-SE" sz="2400" dirty="0" err="1" smtClean="0"/>
              <a:t>measure</a:t>
            </a:r>
            <a:r>
              <a:rPr lang="sv-SE" sz="2400" dirty="0" smtClean="0"/>
              <a:t> and </a:t>
            </a:r>
            <a:r>
              <a:rPr lang="sv-SE" sz="2400" dirty="0" err="1" smtClean="0"/>
              <a:t>conceptualize</a:t>
            </a:r>
            <a:r>
              <a:rPr lang="sv-SE" sz="2400" dirty="0" smtClean="0"/>
              <a:t> </a:t>
            </a:r>
            <a:r>
              <a:rPr lang="sv-SE" sz="2400" dirty="0" err="1" smtClean="0"/>
              <a:t>traits</a:t>
            </a:r>
            <a:r>
              <a:rPr lang="sv-SE" sz="2400" dirty="0" smtClean="0"/>
              <a:t> in </a:t>
            </a:r>
            <a:r>
              <a:rPr lang="sv-SE" sz="2400" dirty="0" err="1" smtClean="0"/>
              <a:t>behavior</a:t>
            </a:r>
            <a:r>
              <a:rPr lang="sv-SE" sz="2400" dirty="0" smtClean="0"/>
              <a:t>-independent, </a:t>
            </a:r>
            <a:r>
              <a:rPr lang="sv-SE" sz="2400" dirty="0" err="1" smtClean="0"/>
              <a:t>self-report</a:t>
            </a:r>
            <a:r>
              <a:rPr lang="sv-SE" sz="2400" dirty="0" smtClean="0"/>
              <a:t> independent, </a:t>
            </a:r>
            <a:r>
              <a:rPr lang="sv-SE" sz="2400" dirty="0" err="1" smtClean="0"/>
              <a:t>idiosyncratic</a:t>
            </a:r>
            <a:r>
              <a:rPr lang="sv-SE" sz="2400" dirty="0" smtClean="0"/>
              <a:t> terms (</a:t>
            </a:r>
            <a:r>
              <a:rPr lang="sv-SE" sz="2400" dirty="0" err="1" smtClean="0"/>
              <a:t>Boag</a:t>
            </a:r>
            <a:r>
              <a:rPr lang="sv-SE" sz="2400" dirty="0" smtClean="0"/>
              <a:t>, 2011; </a:t>
            </a:r>
            <a:r>
              <a:rPr lang="sv-SE" sz="2400" dirty="0" err="1" smtClean="0"/>
              <a:t>Harré</a:t>
            </a:r>
            <a:r>
              <a:rPr lang="sv-SE" sz="2400" dirty="0" smtClean="0"/>
              <a:t>, 1998; </a:t>
            </a:r>
            <a:r>
              <a:rPr lang="sv-SE" sz="2400" dirty="0" err="1" smtClean="0"/>
              <a:t>Lamiell</a:t>
            </a:r>
            <a:r>
              <a:rPr lang="sv-SE" sz="2400" dirty="0" smtClean="0"/>
              <a:t>, 1987)</a:t>
            </a:r>
            <a:endParaRPr lang="sv-SE" sz="2400" dirty="0"/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sv-SE" sz="2400" dirty="0" smtClean="0"/>
              <a:t>It is </a:t>
            </a:r>
            <a:r>
              <a:rPr lang="sv-SE" sz="2400" dirty="0" err="1" smtClean="0"/>
              <a:t>based</a:t>
            </a:r>
            <a:r>
              <a:rPr lang="sv-SE" sz="2400" dirty="0" smtClean="0"/>
              <a:t> </a:t>
            </a:r>
            <a:r>
              <a:rPr lang="sv-SE" sz="2400" dirty="0" err="1" smtClean="0"/>
              <a:t>upon</a:t>
            </a:r>
            <a:r>
              <a:rPr lang="sv-SE" sz="2400" dirty="0" smtClean="0"/>
              <a:t> the </a:t>
            </a:r>
            <a:r>
              <a:rPr lang="sv-SE" sz="2400" dirty="0" err="1" smtClean="0"/>
              <a:t>false</a:t>
            </a:r>
            <a:r>
              <a:rPr lang="sv-SE" sz="2400" dirty="0" smtClean="0"/>
              <a:t> presupposition </a:t>
            </a:r>
            <a:r>
              <a:rPr lang="sv-SE" sz="2400" dirty="0" err="1" smtClean="0"/>
              <a:t>that</a:t>
            </a:r>
            <a:r>
              <a:rPr lang="sv-SE" sz="2400" dirty="0" smtClean="0"/>
              <a:t> the </a:t>
            </a:r>
            <a:r>
              <a:rPr lang="sv-SE" sz="2400" dirty="0" err="1" smtClean="0"/>
              <a:t>only</a:t>
            </a:r>
            <a:r>
              <a:rPr lang="sv-SE" sz="2400" dirty="0" smtClean="0"/>
              <a:t> </a:t>
            </a:r>
            <a:r>
              <a:rPr lang="sv-SE" sz="2400" dirty="0" err="1" smtClean="0"/>
              <a:t>type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explanation</a:t>
            </a:r>
            <a:r>
              <a:rPr lang="sv-SE" sz="2400" dirty="0" smtClean="0"/>
              <a:t> at </a:t>
            </a:r>
            <a:r>
              <a:rPr lang="sv-SE" sz="2400" dirty="0" err="1" smtClean="0"/>
              <a:t>our</a:t>
            </a:r>
            <a:r>
              <a:rPr lang="sv-SE" sz="2400" dirty="0" smtClean="0"/>
              <a:t> </a:t>
            </a:r>
            <a:r>
              <a:rPr lang="sv-SE" sz="2400" dirty="0" err="1" smtClean="0"/>
              <a:t>disposal</a:t>
            </a:r>
            <a:r>
              <a:rPr lang="sv-SE" sz="2400" dirty="0" smtClean="0"/>
              <a:t> is the </a:t>
            </a:r>
            <a:r>
              <a:rPr lang="sv-SE" sz="2400" dirty="0" err="1" smtClean="0"/>
              <a:t>mechanistic</a:t>
            </a:r>
            <a:r>
              <a:rPr lang="sv-SE" sz="2400" dirty="0" smtClean="0"/>
              <a:t> </a:t>
            </a:r>
            <a:r>
              <a:rPr lang="sv-SE" sz="2400" dirty="0" err="1" smtClean="0"/>
              <a:t>one</a:t>
            </a:r>
            <a:endParaRPr lang="sv-SE" sz="2400" dirty="0" smtClean="0"/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395536" y="1988839"/>
            <a:ext cx="8280920" cy="12241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err="1" smtClean="0"/>
              <a:t>Trait</a:t>
            </a:r>
            <a:r>
              <a:rPr lang="sv-SE" sz="2400" dirty="0" smtClean="0"/>
              <a:t> </a:t>
            </a:r>
            <a:r>
              <a:rPr lang="sv-SE" sz="2400" dirty="0" err="1" smtClean="0"/>
              <a:t>constructs</a:t>
            </a:r>
            <a:r>
              <a:rPr lang="sv-SE" sz="2400" dirty="0" smtClean="0"/>
              <a:t> </a:t>
            </a:r>
            <a:r>
              <a:rPr lang="sv-SE" sz="2400" dirty="0" err="1" smtClean="0"/>
              <a:t>summarize</a:t>
            </a:r>
            <a:r>
              <a:rPr lang="sv-SE" sz="2400" dirty="0" smtClean="0"/>
              <a:t> the </a:t>
            </a:r>
            <a:r>
              <a:rPr lang="sv-SE" sz="2400" dirty="0" err="1" smtClean="0"/>
              <a:t>complex</a:t>
            </a:r>
            <a:r>
              <a:rPr lang="sv-SE" sz="2400" dirty="0" smtClean="0"/>
              <a:t> </a:t>
            </a:r>
            <a:r>
              <a:rPr lang="sv-SE" sz="2400" dirty="0" err="1" smtClean="0"/>
              <a:t>objective</a:t>
            </a:r>
            <a:r>
              <a:rPr lang="sv-SE" sz="2400" dirty="0" smtClean="0"/>
              <a:t> </a:t>
            </a:r>
            <a:r>
              <a:rPr lang="sv-SE" sz="2400" dirty="0" err="1" smtClean="0"/>
              <a:t>patterning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behavior</a:t>
            </a:r>
            <a:r>
              <a:rPr lang="sv-SE" sz="2400" dirty="0" smtClean="0"/>
              <a:t>, </a:t>
            </a:r>
            <a:r>
              <a:rPr lang="sv-SE" sz="2400" dirty="0" err="1" smtClean="0"/>
              <a:t>thus</a:t>
            </a:r>
            <a:r>
              <a:rPr lang="sv-SE" sz="2400" dirty="0" smtClean="0"/>
              <a:t> </a:t>
            </a:r>
            <a:r>
              <a:rPr lang="sv-SE" sz="2400" dirty="0" err="1" smtClean="0"/>
              <a:t>making</a:t>
            </a:r>
            <a:r>
              <a:rPr lang="sv-SE" sz="2400" dirty="0" smtClean="0"/>
              <a:t> it </a:t>
            </a:r>
            <a:r>
              <a:rPr lang="sv-SE" sz="2400" dirty="0" err="1" smtClean="0"/>
              <a:t>intelligible</a:t>
            </a:r>
            <a:r>
              <a:rPr lang="sv-SE" sz="2400" dirty="0" smtClean="0"/>
              <a:t>. </a:t>
            </a:r>
            <a:r>
              <a:rPr lang="sv-SE" sz="2400" dirty="0" err="1" smtClean="0"/>
              <a:t>Stability</a:t>
            </a:r>
            <a:r>
              <a:rPr lang="sv-SE" sz="2400" dirty="0" smtClean="0"/>
              <a:t> is the </a:t>
            </a:r>
            <a:r>
              <a:rPr lang="sv-SE" sz="2400" dirty="0" err="1" smtClean="0"/>
              <a:t>demarcating</a:t>
            </a:r>
            <a:r>
              <a:rPr lang="sv-SE" sz="2400" dirty="0" smtClean="0"/>
              <a:t> ideal.</a:t>
            </a:r>
          </a:p>
        </p:txBody>
      </p:sp>
      <p:sp>
        <p:nvSpPr>
          <p:cNvPr id="5" name="Rektangel 4"/>
          <p:cNvSpPr/>
          <p:nvPr/>
        </p:nvSpPr>
        <p:spPr>
          <a:xfrm>
            <a:off x="395536" y="328498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</a:pPr>
            <a:r>
              <a:rPr lang="sv-SE" sz="2400" dirty="0" err="1" smtClean="0"/>
              <a:t>Includes</a:t>
            </a:r>
            <a:r>
              <a:rPr lang="sv-SE" sz="2400" dirty="0" smtClean="0"/>
              <a:t> not just the Big </a:t>
            </a:r>
            <a:r>
              <a:rPr lang="sv-SE" sz="2400" dirty="0" err="1"/>
              <a:t>Five</a:t>
            </a:r>
            <a:r>
              <a:rPr lang="sv-SE" sz="2400" dirty="0"/>
              <a:t>, </a:t>
            </a:r>
            <a:r>
              <a:rPr lang="sv-SE" sz="2400" dirty="0" err="1"/>
              <a:t>but</a:t>
            </a:r>
            <a:r>
              <a:rPr lang="sv-SE" sz="2400" dirty="0"/>
              <a:t> </a:t>
            </a:r>
            <a:r>
              <a:rPr lang="sv-SE" sz="2400" dirty="0" err="1"/>
              <a:t>also</a:t>
            </a:r>
            <a:r>
              <a:rPr lang="sv-SE" sz="2400" dirty="0"/>
              <a:t> socio-</a:t>
            </a:r>
            <a:r>
              <a:rPr lang="sv-SE" sz="2400" dirty="0" err="1"/>
              <a:t>cognitive</a:t>
            </a:r>
            <a:r>
              <a:rPr lang="sv-SE" sz="2400" dirty="0"/>
              <a:t> and </a:t>
            </a:r>
            <a:r>
              <a:rPr lang="sv-SE" sz="2400" dirty="0" smtClean="0"/>
              <a:t>other </a:t>
            </a:r>
            <a:r>
              <a:rPr lang="sv-SE" sz="2400" dirty="0" err="1" smtClean="0"/>
              <a:t>traits</a:t>
            </a:r>
            <a:r>
              <a:rPr lang="sv-SE" sz="2400" dirty="0" smtClean="0"/>
              <a:t>, and </a:t>
            </a:r>
            <a:r>
              <a:rPr lang="sv-SE" sz="2400" dirty="0" err="1" smtClean="0"/>
              <a:t>both</a:t>
            </a:r>
            <a:r>
              <a:rPr lang="sv-SE" sz="2400" dirty="0" smtClean="0"/>
              <a:t> mental and </a:t>
            </a:r>
            <a:r>
              <a:rPr lang="sv-SE" sz="2400" dirty="0" err="1" smtClean="0"/>
              <a:t>observable</a:t>
            </a:r>
            <a:r>
              <a:rPr lang="sv-SE" sz="2400" dirty="0" smtClean="0"/>
              <a:t> </a:t>
            </a:r>
            <a:r>
              <a:rPr lang="sv-SE" sz="2400" dirty="0" err="1" smtClean="0"/>
              <a:t>behavior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11610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2"/>
          <p:cNvSpPr txBox="1">
            <a:spLocks/>
          </p:cNvSpPr>
          <p:nvPr/>
        </p:nvSpPr>
        <p:spPr>
          <a:xfrm>
            <a:off x="395536" y="1916832"/>
            <a:ext cx="8280920" cy="57606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800" b="1" dirty="0" err="1" smtClean="0"/>
              <a:t>Traits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explain</a:t>
            </a:r>
            <a:r>
              <a:rPr lang="sv-SE" sz="2800" b="1" dirty="0" smtClean="0"/>
              <a:t> non-</a:t>
            </a:r>
            <a:r>
              <a:rPr lang="sv-SE" sz="2800" b="1" dirty="0" err="1" smtClean="0"/>
              <a:t>mechanistically</a:t>
            </a:r>
            <a:r>
              <a:rPr lang="sv-SE" sz="2800" b="1" dirty="0" smtClean="0"/>
              <a:t>! </a:t>
            </a:r>
          </a:p>
        </p:txBody>
      </p:sp>
      <p:sp>
        <p:nvSpPr>
          <p:cNvPr id="5" name="Rektangel 4"/>
          <p:cNvSpPr/>
          <p:nvPr/>
        </p:nvSpPr>
        <p:spPr>
          <a:xfrm>
            <a:off x="611560" y="2612519"/>
            <a:ext cx="806489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</a:pPr>
            <a:r>
              <a:rPr lang="sv-SE" sz="2400" dirty="0"/>
              <a:t>To </a:t>
            </a:r>
            <a:r>
              <a:rPr lang="sv-SE" sz="2400" dirty="0" err="1"/>
              <a:t>explain</a:t>
            </a:r>
            <a:r>
              <a:rPr lang="sv-SE" sz="2400" dirty="0"/>
              <a:t> a </a:t>
            </a:r>
            <a:r>
              <a:rPr lang="sv-SE" sz="2400" dirty="0" err="1"/>
              <a:t>phenomenon</a:t>
            </a:r>
            <a:r>
              <a:rPr lang="sv-SE" sz="2400" dirty="0"/>
              <a:t> in terms </a:t>
            </a:r>
            <a:r>
              <a:rPr lang="sv-SE" sz="2400" dirty="0" err="1"/>
              <a:t>of</a:t>
            </a:r>
            <a:r>
              <a:rPr lang="sv-SE" sz="2400" dirty="0"/>
              <a:t> a </a:t>
            </a:r>
            <a:r>
              <a:rPr lang="sv-SE" sz="2400" dirty="0" err="1"/>
              <a:t>trait</a:t>
            </a:r>
            <a:r>
              <a:rPr lang="sv-SE" sz="2400" dirty="0"/>
              <a:t> </a:t>
            </a:r>
            <a:r>
              <a:rPr lang="sv-SE" sz="2400" dirty="0" smtClean="0"/>
              <a:t>is:</a:t>
            </a:r>
          </a:p>
          <a:p>
            <a:pPr marL="457200" indent="-457200">
              <a:spcBef>
                <a:spcPts val="1200"/>
              </a:spcBef>
              <a:buClr>
                <a:schemeClr val="tx2"/>
              </a:buClr>
              <a:buAutoNum type="alphaLcParenBoth"/>
            </a:pPr>
            <a:r>
              <a:rPr lang="sv-SE" sz="2400" dirty="0" smtClean="0"/>
              <a:t>to </a:t>
            </a:r>
            <a:r>
              <a:rPr lang="sv-SE" sz="2400" dirty="0"/>
              <a:t>make it </a:t>
            </a:r>
            <a:r>
              <a:rPr lang="sv-SE" sz="2400" dirty="0" err="1"/>
              <a:t>intelligible</a:t>
            </a:r>
            <a:r>
              <a:rPr lang="sv-SE" sz="2400" dirty="0"/>
              <a:t> by </a:t>
            </a:r>
            <a:r>
              <a:rPr lang="sv-SE" sz="2400" dirty="0" err="1"/>
              <a:t>fitting</a:t>
            </a:r>
            <a:r>
              <a:rPr lang="sv-SE" sz="2400" dirty="0"/>
              <a:t> it </a:t>
            </a:r>
            <a:r>
              <a:rPr lang="sv-SE" sz="2400" dirty="0" err="1"/>
              <a:t>into</a:t>
            </a:r>
            <a:r>
              <a:rPr lang="sv-SE" sz="2400" dirty="0"/>
              <a:t> a </a:t>
            </a:r>
            <a:r>
              <a:rPr lang="sv-SE" sz="2400" dirty="0" err="1" smtClean="0"/>
              <a:t>pattern</a:t>
            </a:r>
            <a:endParaRPr lang="sv-SE" sz="2400" dirty="0" smtClean="0"/>
          </a:p>
          <a:p>
            <a:pPr marL="457200" indent="-457200">
              <a:spcBef>
                <a:spcPts val="1200"/>
              </a:spcBef>
              <a:buClr>
                <a:schemeClr val="tx2"/>
              </a:buClr>
              <a:buAutoNum type="alphaLcParenBoth"/>
            </a:pPr>
            <a:r>
              <a:rPr lang="sv-SE" sz="2400" dirty="0" err="1"/>
              <a:t>t</a:t>
            </a:r>
            <a:r>
              <a:rPr lang="sv-SE" sz="2400" dirty="0" err="1" smtClean="0"/>
              <a:t>hat</a:t>
            </a:r>
            <a:r>
              <a:rPr lang="sv-SE" sz="2400" dirty="0" smtClean="0"/>
              <a:t> </a:t>
            </a:r>
            <a:r>
              <a:rPr lang="sv-SE" sz="2400" dirty="0" err="1"/>
              <a:t>includes</a:t>
            </a:r>
            <a:r>
              <a:rPr lang="sv-SE" sz="2400" dirty="0"/>
              <a:t> </a:t>
            </a:r>
            <a:r>
              <a:rPr lang="sv-SE" sz="2400" dirty="0" err="1" smtClean="0"/>
              <a:t>theoretical</a:t>
            </a:r>
            <a:r>
              <a:rPr lang="sv-SE" sz="2400" dirty="0" smtClean="0"/>
              <a:t> </a:t>
            </a:r>
            <a:r>
              <a:rPr lang="sv-SE" sz="2400" dirty="0" err="1" smtClean="0"/>
              <a:t>assumptions</a:t>
            </a:r>
            <a:r>
              <a:rPr lang="sv-SE" sz="2400" dirty="0" smtClean="0"/>
              <a:t> </a:t>
            </a:r>
            <a:r>
              <a:rPr lang="sv-SE" sz="2400" dirty="0" err="1"/>
              <a:t>about</a:t>
            </a:r>
            <a:r>
              <a:rPr lang="sv-SE" sz="2400" dirty="0"/>
              <a:t> </a:t>
            </a:r>
            <a:r>
              <a:rPr lang="sv-SE" sz="2400" dirty="0" err="1" smtClean="0"/>
              <a:t>rationales</a:t>
            </a:r>
            <a:r>
              <a:rPr lang="sv-SE" sz="2400" dirty="0" smtClean="0"/>
              <a:t> and </a:t>
            </a:r>
            <a:r>
              <a:rPr lang="sv-SE" sz="2400" dirty="0" err="1" smtClean="0"/>
              <a:t>capacities</a:t>
            </a:r>
            <a:r>
              <a:rPr lang="sv-SE" sz="2400" dirty="0" smtClean="0"/>
              <a:t> </a:t>
            </a:r>
            <a:r>
              <a:rPr lang="sv-SE" sz="2400" dirty="0" err="1" smtClean="0"/>
              <a:t>associated</a:t>
            </a:r>
            <a:r>
              <a:rPr lang="sv-SE" sz="2400" dirty="0" smtClean="0"/>
              <a:t> </a:t>
            </a:r>
            <a:r>
              <a:rPr lang="sv-SE" sz="2400" dirty="0" err="1" smtClean="0"/>
              <a:t>with</a:t>
            </a:r>
            <a:r>
              <a:rPr lang="sv-SE" sz="2400" dirty="0" smtClean="0"/>
              <a:t> the </a:t>
            </a:r>
            <a:r>
              <a:rPr lang="sv-SE" sz="2400" dirty="0" err="1" smtClean="0"/>
              <a:t>trait</a:t>
            </a:r>
            <a:endParaRPr lang="sv-SE" sz="2400" dirty="0" smtClean="0"/>
          </a:p>
          <a:p>
            <a:pPr marL="457200" indent="-457200">
              <a:spcBef>
                <a:spcPts val="1200"/>
              </a:spcBef>
              <a:buClr>
                <a:schemeClr val="tx2"/>
              </a:buClr>
              <a:buAutoNum type="alphaLcParenBoth"/>
            </a:pPr>
            <a:r>
              <a:rPr lang="sv-SE" sz="2400" dirty="0" smtClean="0"/>
              <a:t>in an </a:t>
            </a:r>
            <a:r>
              <a:rPr lang="sv-SE" sz="2400" dirty="0" err="1" smtClean="0"/>
              <a:t>empirically</a:t>
            </a:r>
            <a:r>
              <a:rPr lang="sv-SE" sz="2400" dirty="0" smtClean="0"/>
              <a:t> </a:t>
            </a:r>
            <a:r>
              <a:rPr lang="sv-SE" sz="2400" dirty="0" err="1" smtClean="0"/>
              <a:t>adequate</a:t>
            </a:r>
            <a:r>
              <a:rPr lang="sv-SE" sz="2400" dirty="0" smtClean="0"/>
              <a:t> </a:t>
            </a:r>
            <a:r>
              <a:rPr lang="sv-SE" sz="2400" dirty="0" err="1" smtClean="0"/>
              <a:t>way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1707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/>
          </p:nvPr>
        </p:nvSpPr>
        <p:spPr>
          <a:xfrm>
            <a:off x="323528" y="413792"/>
            <a:ext cx="82296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atin typeface="+mn-lt"/>
              </a:rPr>
              <a:t>The </a:t>
            </a:r>
            <a:r>
              <a:rPr lang="sv-SE" sz="3200" b="1" dirty="0" err="1" smtClean="0">
                <a:latin typeface="+mn-lt"/>
              </a:rPr>
              <a:t>study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of</a:t>
            </a:r>
            <a:r>
              <a:rPr lang="sv-SE" sz="3200" b="1" dirty="0" smtClean="0">
                <a:latin typeface="+mn-lt"/>
              </a:rPr>
              <a:t> </a:t>
            </a:r>
            <a:r>
              <a:rPr lang="sv-SE" sz="3200" b="1" dirty="0" err="1" smtClean="0">
                <a:latin typeface="+mn-lt"/>
              </a:rPr>
              <a:t>worldviews</a:t>
            </a:r>
            <a:endParaRPr lang="sv-SE" sz="3200" b="1" dirty="0">
              <a:latin typeface="+mn-lt"/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539552" y="1700807"/>
            <a:ext cx="8280920" cy="9361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smtClean="0"/>
              <a:t>Worldview </a:t>
            </a:r>
            <a:r>
              <a:rPr lang="sv-SE" sz="2400" dirty="0" err="1" smtClean="0"/>
              <a:t>constructs</a:t>
            </a:r>
            <a:r>
              <a:rPr lang="sv-SE" sz="2400" dirty="0" smtClean="0"/>
              <a:t> </a:t>
            </a:r>
            <a:r>
              <a:rPr lang="sv-SE" sz="2400" dirty="0" err="1" smtClean="0"/>
              <a:t>summarize</a:t>
            </a:r>
            <a:r>
              <a:rPr lang="sv-SE" sz="2400" dirty="0" smtClean="0"/>
              <a:t> the </a:t>
            </a:r>
            <a:r>
              <a:rPr lang="sv-SE" sz="2400" dirty="0" err="1" smtClean="0"/>
              <a:t>person’s</a:t>
            </a:r>
            <a:r>
              <a:rPr lang="sv-SE" sz="2400" dirty="0" smtClean="0"/>
              <a:t> </a:t>
            </a:r>
            <a:r>
              <a:rPr lang="sv-SE" sz="2400" dirty="0" err="1" smtClean="0"/>
              <a:t>subjective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meanings</a:t>
            </a:r>
            <a:r>
              <a:rPr lang="sv-SE" sz="2400" dirty="0" smtClean="0"/>
              <a:t>. </a:t>
            </a:r>
            <a:r>
              <a:rPr lang="sv-SE" sz="2400" dirty="0" err="1" smtClean="0"/>
              <a:t>Demarcated</a:t>
            </a:r>
            <a:r>
              <a:rPr lang="sv-SE" sz="2400" dirty="0" smtClean="0"/>
              <a:t> by </a:t>
            </a:r>
            <a:r>
              <a:rPr lang="sv-SE" sz="2400" dirty="0" err="1" smtClean="0"/>
              <a:t>centrality</a:t>
            </a:r>
            <a:r>
              <a:rPr lang="sv-SE" sz="2400" dirty="0" smtClean="0"/>
              <a:t> as source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meaning</a:t>
            </a:r>
            <a:r>
              <a:rPr lang="sv-SE" sz="2400" dirty="0" smtClean="0"/>
              <a:t>.</a:t>
            </a:r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539552" y="2708920"/>
            <a:ext cx="8280920" cy="122413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2"/>
              </a:buClr>
              <a:buFont typeface="Wingdings 2"/>
              <a:buNone/>
            </a:pPr>
            <a:r>
              <a:rPr lang="sv-SE" sz="2400" dirty="0" err="1" smtClean="0"/>
              <a:t>Meanings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conceptual</a:t>
            </a:r>
            <a:r>
              <a:rPr lang="sv-SE" sz="2400" dirty="0" smtClean="0"/>
              <a:t> and </a:t>
            </a:r>
            <a:r>
              <a:rPr lang="sv-SE" sz="2400" dirty="0" err="1" smtClean="0"/>
              <a:t>propositional</a:t>
            </a:r>
            <a:r>
              <a:rPr lang="sv-SE" sz="2400" dirty="0" smtClean="0"/>
              <a:t> mental </a:t>
            </a:r>
            <a:r>
              <a:rPr lang="sv-SE" sz="2400" dirty="0" err="1" smtClean="0"/>
              <a:t>contents</a:t>
            </a:r>
            <a:r>
              <a:rPr lang="sv-SE" sz="2400" dirty="0" smtClean="0"/>
              <a:t> and the </a:t>
            </a:r>
            <a:r>
              <a:rPr lang="sv-SE" sz="2400" dirty="0" err="1" smtClean="0"/>
              <a:t>epistemic</a:t>
            </a:r>
            <a:r>
              <a:rPr lang="sv-SE" sz="2400" dirty="0" smtClean="0"/>
              <a:t>, emotional, and </a:t>
            </a:r>
            <a:r>
              <a:rPr lang="sv-SE" sz="2400" dirty="0" err="1" smtClean="0"/>
              <a:t>conative-volitional</a:t>
            </a:r>
            <a:r>
              <a:rPr lang="sv-SE" sz="2400" dirty="0" smtClean="0"/>
              <a:t> </a:t>
            </a:r>
            <a:r>
              <a:rPr lang="sv-SE" sz="2400" dirty="0" err="1" smtClean="0"/>
              <a:t>attitudes</a:t>
            </a:r>
            <a:r>
              <a:rPr lang="sv-SE" sz="2400" dirty="0" smtClean="0"/>
              <a:t> </a:t>
            </a:r>
            <a:r>
              <a:rPr lang="sv-SE" sz="2400" dirty="0" err="1" smtClean="0"/>
              <a:t>held</a:t>
            </a:r>
            <a:r>
              <a:rPr lang="sv-SE" sz="2400" dirty="0" smtClean="0"/>
              <a:t> </a:t>
            </a:r>
            <a:r>
              <a:rPr lang="sv-SE" sz="2400" dirty="0" err="1" smtClean="0"/>
              <a:t>toward</a:t>
            </a:r>
            <a:r>
              <a:rPr lang="sv-SE" sz="2400" dirty="0" smtClean="0"/>
              <a:t> </a:t>
            </a:r>
            <a:r>
              <a:rPr lang="sv-SE" sz="2400" dirty="0" err="1" smtClean="0"/>
              <a:t>them</a:t>
            </a:r>
            <a:r>
              <a:rPr lang="sv-SE" sz="2400" dirty="0" smtClean="0"/>
              <a:t>.</a:t>
            </a:r>
          </a:p>
        </p:txBody>
      </p:sp>
      <p:sp>
        <p:nvSpPr>
          <p:cNvPr id="3" name="Rektangel 2"/>
          <p:cNvSpPr/>
          <p:nvPr/>
        </p:nvSpPr>
        <p:spPr>
          <a:xfrm>
            <a:off x="539552" y="4077073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Central sources of meaning</a:t>
            </a:r>
            <a:r>
              <a:rPr lang="en-US" sz="2400" dirty="0"/>
              <a:t> </a:t>
            </a:r>
            <a:r>
              <a:rPr lang="en-US" sz="2400" dirty="0" smtClean="0"/>
              <a:t>are the concepts</a:t>
            </a:r>
            <a:r>
              <a:rPr lang="en-US" sz="2400" dirty="0"/>
              <a:t>, presuppositions, and scripts </a:t>
            </a:r>
            <a:r>
              <a:rPr lang="en-US" sz="2400" i="1" dirty="0" smtClean="0"/>
              <a:t>through</a:t>
            </a:r>
            <a:r>
              <a:rPr lang="en-US" sz="2400" dirty="0" smtClean="0"/>
              <a:t> </a:t>
            </a:r>
            <a:r>
              <a:rPr lang="en-US" sz="2400" dirty="0"/>
              <a:t>which </a:t>
            </a:r>
            <a:r>
              <a:rPr lang="en-US" sz="2400" dirty="0" smtClean="0"/>
              <a:t>we </a:t>
            </a:r>
            <a:r>
              <a:rPr lang="en-US" sz="2400" dirty="0"/>
              <a:t>think, feel, and </a:t>
            </a:r>
            <a:r>
              <a:rPr lang="en-US" sz="2400" dirty="0" smtClean="0"/>
              <a:t>act; the background, substrata, or skeleton of intentionality</a:t>
            </a:r>
            <a:endParaRPr lang="sv-SE" sz="2400" dirty="0"/>
          </a:p>
        </p:txBody>
      </p:sp>
      <p:sp>
        <p:nvSpPr>
          <p:cNvPr id="15" name="Rektangel 14"/>
          <p:cNvSpPr/>
          <p:nvPr/>
        </p:nvSpPr>
        <p:spPr>
          <a:xfrm>
            <a:off x="539552" y="544522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Both abstract philosophical notions (e.g. free will) and experientially derived (life-narratives and goals), whether conscious</a:t>
            </a:r>
            <a:r>
              <a:rPr lang="en-US" sz="2400" dirty="0"/>
              <a:t> </a:t>
            </a:r>
            <a:r>
              <a:rPr lang="en-US" sz="2400" dirty="0" smtClean="0"/>
              <a:t>and deliberated or unconscious</a:t>
            </a:r>
            <a:r>
              <a:rPr lang="en-US" sz="2400" dirty="0"/>
              <a:t> </a:t>
            </a:r>
            <a:r>
              <a:rPr lang="en-US" sz="2400" dirty="0" smtClean="0"/>
              <a:t>and internalized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6653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Clr>
                <a:schemeClr val="tx2"/>
              </a:buClr>
              <a:buNone/>
            </a:pPr>
            <a:r>
              <a:rPr lang="sv-SE" sz="2400" dirty="0" smtClean="0"/>
              <a:t>On a </a:t>
            </a:r>
            <a:r>
              <a:rPr lang="sv-SE" sz="2400" dirty="0" err="1" smtClean="0"/>
              <a:t>philosophical</a:t>
            </a:r>
            <a:r>
              <a:rPr lang="sv-SE" sz="2400" dirty="0" smtClean="0"/>
              <a:t> note, I </a:t>
            </a:r>
            <a:r>
              <a:rPr lang="sv-SE" sz="2400" dirty="0" err="1" smtClean="0"/>
              <a:t>am</a:t>
            </a:r>
            <a:r>
              <a:rPr lang="sv-SE" sz="2400" dirty="0" smtClean="0"/>
              <a:t> not </a:t>
            </a:r>
            <a:r>
              <a:rPr lang="sv-SE" sz="2400" dirty="0" err="1" smtClean="0"/>
              <a:t>suggesting</a:t>
            </a:r>
            <a:r>
              <a:rPr lang="sv-SE" sz="2400" dirty="0" smtClean="0"/>
              <a:t> </a:t>
            </a:r>
            <a:r>
              <a:rPr lang="sv-SE" sz="2400" dirty="0" err="1" smtClean="0"/>
              <a:t>that</a:t>
            </a:r>
            <a:r>
              <a:rPr lang="sv-SE" sz="2400" dirty="0" smtClean="0"/>
              <a:t> mental </a:t>
            </a:r>
            <a:r>
              <a:rPr lang="sv-SE" sz="2400" dirty="0" err="1" smtClean="0"/>
              <a:t>states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entirely</a:t>
            </a:r>
            <a:r>
              <a:rPr lang="sv-SE" sz="2400" dirty="0" smtClean="0"/>
              <a:t> transparent </a:t>
            </a:r>
            <a:r>
              <a:rPr lang="sv-SE" sz="2400" dirty="0" err="1" smtClean="0"/>
              <a:t>to</a:t>
            </a:r>
            <a:r>
              <a:rPr lang="sv-SE" sz="2400" dirty="0" smtClean="0"/>
              <a:t> the </a:t>
            </a:r>
            <a:r>
              <a:rPr lang="sv-SE" sz="2400" dirty="0" err="1" smtClean="0"/>
              <a:t>subject</a:t>
            </a:r>
            <a:r>
              <a:rPr lang="sv-SE" sz="2400" dirty="0" smtClean="0"/>
              <a:t>. Persons do not </a:t>
            </a:r>
            <a:r>
              <a:rPr lang="sv-SE" sz="2400" dirty="0" err="1" smtClean="0"/>
              <a:t>necessarily</a:t>
            </a:r>
            <a:r>
              <a:rPr lang="sv-SE" sz="2400" dirty="0" smtClean="0"/>
              <a:t> understand, or </a:t>
            </a:r>
            <a:r>
              <a:rPr lang="sv-SE" sz="2400" dirty="0" err="1" smtClean="0"/>
              <a:t>have</a:t>
            </a:r>
            <a:r>
              <a:rPr lang="sv-SE" sz="2400" dirty="0" smtClean="0"/>
              <a:t> the </a:t>
            </a:r>
            <a:r>
              <a:rPr lang="sv-SE" sz="2400" dirty="0" err="1" smtClean="0"/>
              <a:t>ability</a:t>
            </a:r>
            <a:r>
              <a:rPr lang="sv-SE" sz="2400" dirty="0" smtClean="0"/>
              <a:t> </a:t>
            </a:r>
            <a:r>
              <a:rPr lang="sv-SE" sz="2400" dirty="0" err="1" smtClean="0"/>
              <a:t>to</a:t>
            </a:r>
            <a:r>
              <a:rPr lang="sv-SE" sz="2400" dirty="0" smtClean="0"/>
              <a:t> </a:t>
            </a:r>
            <a:r>
              <a:rPr lang="sv-SE" sz="2400" dirty="0" err="1" smtClean="0"/>
              <a:t>verbalize</a:t>
            </a:r>
            <a:r>
              <a:rPr lang="sv-SE" sz="2400" dirty="0" smtClean="0"/>
              <a:t>, the </a:t>
            </a:r>
            <a:r>
              <a:rPr lang="sv-SE" sz="2400" dirty="0" err="1" smtClean="0"/>
              <a:t>depth</a:t>
            </a:r>
            <a:r>
              <a:rPr lang="sv-SE" sz="2400" dirty="0" smtClean="0"/>
              <a:t> </a:t>
            </a:r>
            <a:r>
              <a:rPr lang="sv-SE" sz="2400" dirty="0" err="1" smtClean="0"/>
              <a:t>structure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subjective</a:t>
            </a:r>
            <a:r>
              <a:rPr lang="sv-SE" sz="2400" dirty="0" smtClean="0"/>
              <a:t> </a:t>
            </a:r>
            <a:r>
              <a:rPr lang="sv-SE" sz="2400" dirty="0" err="1" smtClean="0"/>
              <a:t>ontology</a:t>
            </a:r>
            <a:r>
              <a:rPr lang="sv-SE" sz="2400" dirty="0" smtClean="0"/>
              <a:t>. </a:t>
            </a:r>
          </a:p>
          <a:p>
            <a:pPr marL="0" indent="0">
              <a:buClr>
                <a:schemeClr val="tx2"/>
              </a:buClr>
              <a:buNone/>
            </a:pPr>
            <a:endParaRPr lang="sv-SE" sz="2400" dirty="0"/>
          </a:p>
          <a:p>
            <a:pPr marL="0" indent="0">
              <a:buClr>
                <a:schemeClr val="tx2"/>
              </a:buClr>
              <a:buNone/>
            </a:pPr>
            <a:r>
              <a:rPr lang="sv-SE" sz="2400" dirty="0" err="1" smtClean="0"/>
              <a:t>This</a:t>
            </a:r>
            <a:r>
              <a:rPr lang="sv-SE" sz="2400" dirty="0" smtClean="0"/>
              <a:t> makes the </a:t>
            </a:r>
            <a:r>
              <a:rPr lang="sv-SE" sz="2400" dirty="0" err="1" smtClean="0"/>
              <a:t>study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worldviews</a:t>
            </a:r>
            <a:r>
              <a:rPr lang="sv-SE" sz="2400" dirty="0" smtClean="0"/>
              <a:t> </a:t>
            </a:r>
            <a:r>
              <a:rPr lang="sv-SE" sz="2400" dirty="0" err="1" smtClean="0"/>
              <a:t>more</a:t>
            </a:r>
            <a:r>
              <a:rPr lang="sv-SE" sz="2400" dirty="0" smtClean="0"/>
              <a:t> </a:t>
            </a:r>
            <a:r>
              <a:rPr lang="sv-SE" sz="2400" dirty="0" err="1" smtClean="0"/>
              <a:t>dependent</a:t>
            </a:r>
            <a:r>
              <a:rPr lang="sv-SE" sz="2400" dirty="0" smtClean="0"/>
              <a:t> </a:t>
            </a:r>
            <a:r>
              <a:rPr lang="sv-SE" sz="2400" dirty="0" err="1" smtClean="0"/>
              <a:t>upon</a:t>
            </a:r>
            <a:r>
              <a:rPr lang="sv-SE" sz="2400" dirty="0" smtClean="0"/>
              <a:t> expert </a:t>
            </a:r>
            <a:r>
              <a:rPr lang="sv-SE" sz="2400" dirty="0" err="1" smtClean="0"/>
              <a:t>vocabulary</a:t>
            </a:r>
            <a:r>
              <a:rPr lang="sv-SE" sz="2400" dirty="0" smtClean="0"/>
              <a:t> </a:t>
            </a:r>
            <a:r>
              <a:rPr lang="sv-SE" sz="2400" dirty="0" err="1" smtClean="0"/>
              <a:t>than</a:t>
            </a:r>
            <a:r>
              <a:rPr lang="sv-SE" sz="2400" dirty="0" smtClean="0"/>
              <a:t> the standard </a:t>
            </a:r>
            <a:r>
              <a:rPr lang="sv-SE" sz="2400" dirty="0" err="1" smtClean="0"/>
              <a:t>lexical</a:t>
            </a:r>
            <a:r>
              <a:rPr lang="sv-SE" sz="2400" dirty="0" smtClean="0"/>
              <a:t> </a:t>
            </a:r>
            <a:r>
              <a:rPr lang="sv-SE" sz="2400" dirty="0" err="1" smtClean="0"/>
              <a:t>trait</a:t>
            </a:r>
            <a:r>
              <a:rPr lang="sv-SE" sz="2400" dirty="0" smtClean="0"/>
              <a:t> approach.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393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Flöde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13021</TotalTime>
  <Words>1230</Words>
  <Application>Microsoft Office PowerPoint</Application>
  <PresentationFormat>Bildspel på skärmen (4:3)</PresentationFormat>
  <Paragraphs>82</Paragraphs>
  <Slides>17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Flöde</vt:lpstr>
      <vt:lpstr>PowerPoint-presentation</vt:lpstr>
      <vt:lpstr>The problem</vt:lpstr>
      <vt:lpstr>PowerPoint-presentation</vt:lpstr>
      <vt:lpstr>Theses</vt:lpstr>
      <vt:lpstr>Argument for thesis 1</vt:lpstr>
      <vt:lpstr>The study of traits</vt:lpstr>
      <vt:lpstr>PowerPoint-presentation</vt:lpstr>
      <vt:lpstr>The study of worldviews</vt:lpstr>
      <vt:lpstr>PowerPoint-presentation</vt:lpstr>
      <vt:lpstr>Limitations of previous worldview research</vt:lpstr>
      <vt:lpstr>Examples of worldview constructs</vt:lpstr>
      <vt:lpstr>Are traits and worldviews really different?</vt:lpstr>
      <vt:lpstr>Are traits more basic than worldviews?</vt:lpstr>
      <vt:lpstr>PowerPoint-presentation</vt:lpstr>
      <vt:lpstr>Normative implications</vt:lpstr>
      <vt:lpstr>But how do we study worldviews systematically?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Artur Nilsson</dc:creator>
  <cp:lastModifiedBy>Artur Nilsson</cp:lastModifiedBy>
  <cp:revision>172</cp:revision>
  <cp:lastPrinted>2011-09-07T15:32:52Z</cp:lastPrinted>
  <dcterms:created xsi:type="dcterms:W3CDTF">2011-05-31T22:52:24Z</dcterms:created>
  <dcterms:modified xsi:type="dcterms:W3CDTF">2013-07-09T17:51:49Z</dcterms:modified>
</cp:coreProperties>
</file>