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915" r:id="rId2"/>
    <p:sldId id="916" r:id="rId3"/>
    <p:sldId id="917" r:id="rId4"/>
    <p:sldId id="965" r:id="rId5"/>
    <p:sldId id="990" r:id="rId6"/>
    <p:sldId id="991" r:id="rId7"/>
    <p:sldId id="966" r:id="rId8"/>
    <p:sldId id="994" r:id="rId9"/>
    <p:sldId id="947" r:id="rId10"/>
    <p:sldId id="948" r:id="rId11"/>
    <p:sldId id="967" r:id="rId12"/>
    <p:sldId id="968" r:id="rId13"/>
    <p:sldId id="958" r:id="rId14"/>
    <p:sldId id="988" r:id="rId15"/>
    <p:sldId id="992" r:id="rId16"/>
    <p:sldId id="993" r:id="rId17"/>
    <p:sldId id="984" r:id="rId18"/>
    <p:sldId id="974" r:id="rId19"/>
    <p:sldId id="951" r:id="rId20"/>
    <p:sldId id="952" r:id="rId21"/>
    <p:sldId id="953" r:id="rId22"/>
    <p:sldId id="954" r:id="rId23"/>
    <p:sldId id="955" r:id="rId24"/>
    <p:sldId id="949" r:id="rId25"/>
    <p:sldId id="956" r:id="rId26"/>
    <p:sldId id="981" r:id="rId27"/>
    <p:sldId id="989" r:id="rId28"/>
    <p:sldId id="972" r:id="rId29"/>
    <p:sldId id="979" r:id="rId30"/>
    <p:sldId id="964" r:id="rId31"/>
    <p:sldId id="921" r:id="rId32"/>
    <p:sldId id="942" r:id="rId33"/>
    <p:sldId id="982" r:id="rId34"/>
    <p:sldId id="878" r:id="rId35"/>
    <p:sldId id="914" r:id="rId36"/>
    <p:sldId id="980" r:id="rId37"/>
    <p:sldId id="985" r:id="rId38"/>
    <p:sldId id="996" r:id="rId39"/>
    <p:sldId id="998" r:id="rId40"/>
    <p:sldId id="987" r:id="rId41"/>
    <p:sldId id="971" r:id="rId42"/>
    <p:sldId id="997" r:id="rId43"/>
    <p:sldId id="772" r:id="rId44"/>
  </p:sldIdLst>
  <p:sldSz cx="9001125" cy="6840538"/>
  <p:notesSz cx="6794500" cy="99314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ADCAB8"/>
    <a:srgbClr val="BFB8AF"/>
    <a:srgbClr val="D2BA81"/>
    <a:srgbClr val="BED9C7"/>
    <a:srgbClr val="E9C4C7"/>
    <a:srgbClr val="333333"/>
    <a:srgbClr val="262626"/>
    <a:srgbClr val="FF689D"/>
    <a:srgbClr val="F3EB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18" autoAdjust="0"/>
    <p:restoredTop sz="99645" autoAdjust="0"/>
  </p:normalViewPr>
  <p:slideViewPr>
    <p:cSldViewPr snapToGrid="0" showGuides="1">
      <p:cViewPr>
        <p:scale>
          <a:sx n="100" d="100"/>
          <a:sy n="100" d="100"/>
        </p:scale>
        <p:origin x="-750" y="498"/>
      </p:cViewPr>
      <p:guideLst>
        <p:guide orient="horz" pos="4212"/>
        <p:guide orient="horz" pos="802"/>
        <p:guide orient="horz" pos="119"/>
        <p:guide orient="horz" pos="1122"/>
        <p:guide pos="492"/>
        <p:guide pos="115"/>
        <p:guide pos="2617"/>
        <p:guide pos="55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 snapToObjects="1">
      <p:cViewPr>
        <p:scale>
          <a:sx n="150" d="100"/>
          <a:sy n="150" d="100"/>
        </p:scale>
        <p:origin x="-840" y="3918"/>
      </p:cViewPr>
      <p:guideLst>
        <p:guide orient="horz" pos="3129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48647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3FA3B-A911-4294-9666-9D8A5388C07E}" type="datetimeFigureOut">
              <a:rPr lang="sv-SE" smtClean="0"/>
              <a:pPr/>
              <a:t>2013-09-24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2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48647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FF35AB-58F5-4C8C-9928-1BF893383042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605305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8647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F5E47-94AA-AA43-B08E-C5A5421011EB}" type="datetimeFigureOut">
              <a:rPr lang="sv-SE" smtClean="0"/>
              <a:pPr/>
              <a:t>2013-09-24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89902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2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8647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13FD4B-1391-7946-A8ED-18550D8B130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12102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s3.frank.itlab.us/photo-essays/small/aug_05_4646_teacher.jp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img.scoop.it/_kg6c2d18VvkH-C1_rudTzl72eJkfbmt4t8yenImKBVaiQDB_Rd1H6kmuBWtceBJ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I </a:t>
            </a:r>
            <a:r>
              <a:rPr lang="sv-SE" dirty="0" err="1" smtClean="0"/>
              <a:t>am</a:t>
            </a:r>
            <a:r>
              <a:rPr lang="sv-SE" dirty="0" smtClean="0"/>
              <a:t> Ebba Ossiannilsson, Lund University,  Sweden</a:t>
            </a:r>
          </a:p>
          <a:p>
            <a:r>
              <a:rPr lang="sv-SE" dirty="0" smtClean="0"/>
              <a:t>I </a:t>
            </a:r>
            <a:r>
              <a:rPr lang="sv-SE" dirty="0" err="1" smtClean="0"/>
              <a:t>recently</a:t>
            </a:r>
            <a:r>
              <a:rPr lang="sv-SE" dirty="0" smtClean="0"/>
              <a:t>, dec 2012 </a:t>
            </a:r>
            <a:r>
              <a:rPr lang="sv-SE" dirty="0" err="1" smtClean="0"/>
              <a:t>earned</a:t>
            </a:r>
            <a:r>
              <a:rPr lang="sv-SE" dirty="0" smtClean="0"/>
              <a:t> my PhD from </a:t>
            </a:r>
            <a:r>
              <a:rPr lang="sv-SE" dirty="0" err="1" smtClean="0"/>
              <a:t>Oulu</a:t>
            </a:r>
            <a:r>
              <a:rPr lang="sv-SE" dirty="0" smtClean="0"/>
              <a:t> University in Finland and I </a:t>
            </a:r>
            <a:r>
              <a:rPr lang="sv-SE" dirty="0" err="1" smtClean="0"/>
              <a:t>did</a:t>
            </a:r>
            <a:r>
              <a:rPr lang="sv-SE" dirty="0" smtClean="0"/>
              <a:t> it </a:t>
            </a:r>
            <a:r>
              <a:rPr lang="sv-SE" dirty="0" err="1" smtClean="0"/>
              <a:t>through</a:t>
            </a:r>
            <a:r>
              <a:rPr lang="sv-SE" dirty="0" smtClean="0"/>
              <a:t> </a:t>
            </a:r>
            <a:r>
              <a:rPr lang="sv-SE" dirty="0" err="1" smtClean="0"/>
              <a:t>distance</a:t>
            </a:r>
            <a:endParaRPr lang="sv-SE" dirty="0" smtClean="0"/>
          </a:p>
          <a:p>
            <a:endParaRPr lang="sv-SE" dirty="0"/>
          </a:p>
          <a:p>
            <a:r>
              <a:rPr lang="sv-SE" dirty="0" smtClean="0"/>
              <a:t>I </a:t>
            </a:r>
            <a:r>
              <a:rPr lang="sv-SE" dirty="0" err="1" smtClean="0"/>
              <a:t>work</a:t>
            </a:r>
            <a:r>
              <a:rPr lang="sv-SE" dirty="0" smtClean="0"/>
              <a:t> for </a:t>
            </a:r>
            <a:r>
              <a:rPr lang="sv-SE" dirty="0" err="1" smtClean="0"/>
              <a:t>several</a:t>
            </a:r>
            <a:r>
              <a:rPr lang="sv-SE" dirty="0" smtClean="0"/>
              <a:t> international and national organisations on </a:t>
            </a:r>
            <a:r>
              <a:rPr lang="sv-SE" dirty="0" err="1" smtClean="0"/>
              <a:t>open</a:t>
            </a:r>
            <a:r>
              <a:rPr lang="sv-SE" dirty="0" smtClean="0"/>
              <a:t> </a:t>
            </a:r>
            <a:r>
              <a:rPr lang="sv-SE" dirty="0" err="1" smtClean="0"/>
              <a:t>learning</a:t>
            </a:r>
            <a:r>
              <a:rPr lang="sv-SE" dirty="0" smtClean="0"/>
              <a:t> and </a:t>
            </a:r>
            <a:r>
              <a:rPr lang="sv-SE" dirty="0" err="1" smtClean="0"/>
              <a:t>quality</a:t>
            </a:r>
            <a:r>
              <a:rPr lang="sv-SE" dirty="0" smtClean="0"/>
              <a:t> and </a:t>
            </a:r>
            <a:r>
              <a:rPr lang="sv-SE" dirty="0" err="1" smtClean="0"/>
              <a:t>some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them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represented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by </a:t>
            </a:r>
            <a:r>
              <a:rPr lang="sv-SE" dirty="0" err="1" smtClean="0"/>
              <a:t>their</a:t>
            </a:r>
            <a:r>
              <a:rPr lang="sv-SE" dirty="0" smtClean="0"/>
              <a:t> logos</a:t>
            </a:r>
          </a:p>
          <a:p>
            <a:endParaRPr lang="sv-SE" dirty="0"/>
          </a:p>
          <a:p>
            <a:r>
              <a:rPr lang="sv-SE" dirty="0" smtClean="0"/>
              <a:t>I </a:t>
            </a:r>
            <a:r>
              <a:rPr lang="sv-SE" dirty="0" err="1" smtClean="0"/>
              <a:t>will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</a:t>
            </a:r>
            <a:r>
              <a:rPr lang="sv-SE" dirty="0" err="1" smtClean="0"/>
              <a:t>especially</a:t>
            </a:r>
            <a:r>
              <a:rPr lang="sv-SE" dirty="0" smtClean="0"/>
              <a:t>  </a:t>
            </a:r>
            <a:r>
              <a:rPr lang="sv-SE" dirty="0" err="1" smtClean="0"/>
              <a:t>emphazise</a:t>
            </a:r>
            <a:r>
              <a:rPr lang="sv-SE" dirty="0" smtClean="0"/>
              <a:t> the </a:t>
            </a:r>
            <a:r>
              <a:rPr lang="sv-SE" dirty="0" err="1" smtClean="0"/>
              <a:t>work</a:t>
            </a:r>
            <a:r>
              <a:rPr lang="sv-SE" dirty="0" smtClean="0"/>
              <a:t> on the Paris </a:t>
            </a:r>
            <a:r>
              <a:rPr lang="sv-SE" dirty="0" err="1" smtClean="0"/>
              <a:t>declaration</a:t>
            </a:r>
            <a:r>
              <a:rPr lang="sv-SE" dirty="0" smtClean="0"/>
              <a:t> by UNESCO, the </a:t>
            </a:r>
            <a:r>
              <a:rPr lang="sv-SE" dirty="0" err="1" smtClean="0"/>
              <a:t>work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/>
              <a:t>OER </a:t>
            </a:r>
            <a:r>
              <a:rPr lang="sv-SE" dirty="0" smtClean="0"/>
              <a:t>Service and the MOOC </a:t>
            </a:r>
            <a:r>
              <a:rPr lang="sv-SE" dirty="0" err="1" smtClean="0"/>
              <a:t>quality</a:t>
            </a:r>
            <a:r>
              <a:rPr lang="sv-SE" dirty="0" smtClean="0"/>
              <a:t> </a:t>
            </a:r>
            <a:r>
              <a:rPr lang="sv-SE" dirty="0" err="1" smtClean="0"/>
              <a:t>project</a:t>
            </a:r>
            <a:r>
              <a:rPr lang="sv-SE" dirty="0" smtClean="0"/>
              <a:t>. I </a:t>
            </a:r>
            <a:r>
              <a:rPr lang="sv-SE" dirty="0" err="1" smtClean="0"/>
              <a:t>also</a:t>
            </a:r>
            <a:r>
              <a:rPr lang="sv-SE" dirty="0" smtClean="0"/>
              <a:t> </a:t>
            </a:r>
            <a:r>
              <a:rPr lang="sv-SE" dirty="0" err="1" smtClean="0"/>
              <a:t>use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serve as a </a:t>
            </a:r>
            <a:r>
              <a:rPr lang="sv-SE" dirty="0" err="1" smtClean="0"/>
              <a:t>reviewer</a:t>
            </a:r>
            <a:r>
              <a:rPr lang="sv-SE" dirty="0" smtClean="0"/>
              <a:t> for </a:t>
            </a:r>
            <a:r>
              <a:rPr lang="sv-SE" dirty="0" err="1" smtClean="0"/>
              <a:t>several</a:t>
            </a:r>
            <a:r>
              <a:rPr lang="sv-SE" dirty="0" smtClean="0"/>
              <a:t> organisations, </a:t>
            </a:r>
            <a:r>
              <a:rPr lang="sv-SE" dirty="0" err="1" smtClean="0"/>
              <a:t>such</a:t>
            </a:r>
            <a:r>
              <a:rPr lang="sv-SE" dirty="0" smtClean="0"/>
              <a:t> as EFQUEL and </a:t>
            </a:r>
            <a:r>
              <a:rPr lang="sv-SE" dirty="0" err="1" smtClean="0"/>
              <a:t>Epprobate</a:t>
            </a:r>
            <a:r>
              <a:rPr lang="sv-SE" dirty="0" smtClean="0"/>
              <a:t>.</a:t>
            </a:r>
            <a:endParaRPr lang="en-GB" dirty="0"/>
          </a:p>
          <a:p>
            <a:endParaRPr lang="sv-SE" dirty="0" smtClean="0"/>
          </a:p>
          <a:p>
            <a:r>
              <a:rPr lang="sv-SE" dirty="0">
                <a:latin typeface="Arial" charset="0"/>
              </a:rPr>
              <a:t>I </a:t>
            </a:r>
            <a:r>
              <a:rPr lang="sv-SE" dirty="0" err="1">
                <a:latin typeface="Arial" charset="0"/>
              </a:rPr>
              <a:t>have</a:t>
            </a:r>
            <a:r>
              <a:rPr lang="sv-SE" dirty="0">
                <a:latin typeface="Arial" charset="0"/>
              </a:rPr>
              <a:t> </a:t>
            </a:r>
            <a:r>
              <a:rPr lang="sv-SE" dirty="0" err="1">
                <a:latin typeface="Arial" charset="0"/>
              </a:rPr>
              <a:t>been</a:t>
            </a:r>
            <a:r>
              <a:rPr lang="sv-SE" dirty="0">
                <a:latin typeface="Arial" charset="0"/>
              </a:rPr>
              <a:t> </a:t>
            </a:r>
            <a:r>
              <a:rPr lang="sv-SE" dirty="0" err="1">
                <a:latin typeface="Arial" charset="0"/>
              </a:rPr>
              <a:t>asked</a:t>
            </a:r>
            <a:r>
              <a:rPr lang="sv-SE" dirty="0">
                <a:latin typeface="Arial" charset="0"/>
              </a:rPr>
              <a:t> </a:t>
            </a:r>
            <a:r>
              <a:rPr lang="sv-SE" dirty="0" err="1">
                <a:latin typeface="Arial" charset="0"/>
              </a:rPr>
              <a:t>to</a:t>
            </a:r>
            <a:r>
              <a:rPr lang="sv-SE" dirty="0">
                <a:latin typeface="Arial" charset="0"/>
              </a:rPr>
              <a:t> talk </a:t>
            </a:r>
            <a:r>
              <a:rPr lang="sv-SE" dirty="0" err="1">
                <a:latin typeface="Arial" charset="0"/>
              </a:rPr>
              <a:t>about</a:t>
            </a:r>
            <a:r>
              <a:rPr lang="sv-SE" dirty="0">
                <a:latin typeface="Arial" charset="0"/>
              </a:rPr>
              <a:t> </a:t>
            </a:r>
            <a:r>
              <a:rPr lang="sv-SE" dirty="0" smtClean="0">
                <a:latin typeface="Arial" charset="0"/>
              </a:rPr>
              <a:t>the </a:t>
            </a:r>
            <a:r>
              <a:rPr lang="sv-SE" dirty="0" err="1" smtClean="0">
                <a:latin typeface="Arial" charset="0"/>
              </a:rPr>
              <a:t>topic</a:t>
            </a:r>
            <a:r>
              <a:rPr lang="sv-SE" dirty="0" smtClean="0">
                <a:latin typeface="Arial" charset="0"/>
              </a:rPr>
              <a:t> I </a:t>
            </a:r>
            <a:r>
              <a:rPr lang="sv-SE" dirty="0" err="1" smtClean="0">
                <a:latin typeface="Arial" charset="0"/>
              </a:rPr>
              <a:t>am</a:t>
            </a:r>
            <a:r>
              <a:rPr lang="sv-SE" dirty="0" smtClean="0">
                <a:latin typeface="Arial" charset="0"/>
              </a:rPr>
              <a:t> happy </a:t>
            </a:r>
            <a:r>
              <a:rPr lang="sv-SE" dirty="0" err="1" smtClean="0">
                <a:latin typeface="Arial" charset="0"/>
              </a:rPr>
              <a:t>to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share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this</a:t>
            </a:r>
            <a:r>
              <a:rPr lang="sv-SE" dirty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with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you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today</a:t>
            </a:r>
            <a:endParaRPr lang="sv-SE" dirty="0"/>
          </a:p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79987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1044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39561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39017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6455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103856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59413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905484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30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154456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Goals</a:t>
            </a:r>
            <a:r>
              <a:rPr lang="sv-SE" dirty="0"/>
              <a:t> and </a:t>
            </a:r>
            <a:r>
              <a:rPr lang="sv-SE" dirty="0" err="1"/>
              <a:t>objectives</a:t>
            </a:r>
            <a:r>
              <a:rPr lang="sv-SE" dirty="0"/>
              <a:t> for the Alliance</a:t>
            </a:r>
            <a:endParaRPr lang="en-GB" dirty="0"/>
          </a:p>
          <a:p>
            <a:r>
              <a:rPr lang="sv-SE" dirty="0" smtClean="0"/>
              <a:t>Paris declaration2012</a:t>
            </a:r>
          </a:p>
          <a:p>
            <a:r>
              <a:rPr lang="sv-SE" dirty="0" smtClean="0"/>
              <a:t>EC</a:t>
            </a:r>
            <a:br>
              <a:rPr lang="sv-SE" dirty="0" smtClean="0"/>
            </a:br>
            <a:r>
              <a:rPr lang="sv-SE" dirty="0" smtClean="0"/>
              <a:t>EUA</a:t>
            </a:r>
          </a:p>
          <a:p>
            <a:endParaRPr lang="sv-SE" dirty="0" smtClean="0"/>
          </a:p>
          <a:p>
            <a:r>
              <a:rPr lang="sv-SE" dirty="0" err="1" smtClean="0"/>
              <a:t>Barriers</a:t>
            </a:r>
            <a:endParaRPr lang="sv-SE" dirty="0" smtClean="0"/>
          </a:p>
          <a:p>
            <a:r>
              <a:rPr lang="sv-SE" dirty="0" err="1" smtClean="0"/>
              <a:t>Actiions</a:t>
            </a:r>
            <a:endParaRPr lang="sv-SE" dirty="0" smtClean="0"/>
          </a:p>
          <a:p>
            <a:r>
              <a:rPr lang="sv-SE" dirty="0" err="1" smtClean="0"/>
              <a:t>Recommnendation</a:t>
            </a:r>
            <a:r>
              <a:rPr lang="sv-SE" dirty="0" smtClean="0"/>
              <a:t>; policy, </a:t>
            </a:r>
            <a:r>
              <a:rPr lang="sv-SE" dirty="0" err="1" smtClean="0"/>
              <a:t>instituional</a:t>
            </a:r>
            <a:r>
              <a:rPr lang="sv-SE" dirty="0" smtClean="0"/>
              <a:t>, and </a:t>
            </a:r>
            <a:r>
              <a:rPr lang="sv-SE" dirty="0" err="1" smtClean="0"/>
              <a:t>indicidual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endParaRPr lang="sv-SE" dirty="0"/>
          </a:p>
          <a:p>
            <a:r>
              <a:rPr lang="en-US" dirty="0">
                <a:solidFill>
                  <a:srgbClr val="FF0000"/>
                </a:solidFill>
              </a:rPr>
              <a:t>How to make it work? </a:t>
            </a:r>
          </a:p>
          <a:p>
            <a:r>
              <a:rPr lang="en-US" dirty="0">
                <a:solidFill>
                  <a:srgbClr val="FF0000"/>
                </a:solidFill>
              </a:rPr>
              <a:t>How to create long-term, trusted, mutual partnerships</a:t>
            </a:r>
            <a:r>
              <a:rPr lang="en-US" sz="1050" dirty="0">
                <a:solidFill>
                  <a:srgbClr val="FF0000"/>
                </a:solidFill>
              </a:rPr>
              <a:t>?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34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465339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38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22918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Headings</a:t>
            </a:r>
            <a:r>
              <a:rPr lang="sv-SE" dirty="0" smtClean="0"/>
              <a:t> for the workshop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803551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As my strong </a:t>
            </a:r>
            <a:r>
              <a:rPr lang="sv-SE" dirty="0" err="1" smtClean="0"/>
              <a:t>believe</a:t>
            </a:r>
            <a:r>
              <a:rPr lang="sv-SE" dirty="0" smtClean="0"/>
              <a:t> </a:t>
            </a:r>
            <a:r>
              <a:rPr lang="sv-SE" dirty="0" err="1" smtClean="0"/>
              <a:t>caring</a:t>
            </a:r>
            <a:r>
              <a:rPr lang="sv-SE" dirty="0" smtClean="0"/>
              <a:t> is </a:t>
            </a:r>
            <a:r>
              <a:rPr lang="sv-SE" dirty="0" err="1" smtClean="0"/>
              <a:t>sharing</a:t>
            </a:r>
            <a:endParaRPr lang="sv-SE" dirty="0" smtClean="0"/>
          </a:p>
          <a:p>
            <a:r>
              <a:rPr lang="sv-SE" dirty="0" smtClean="0"/>
              <a:t>So my </a:t>
            </a:r>
            <a:r>
              <a:rPr lang="sv-SE" dirty="0" err="1" smtClean="0"/>
              <a:t>footprints</a:t>
            </a:r>
            <a:r>
              <a:rPr lang="sv-SE" dirty="0" smtClean="0"/>
              <a:t> and </a:t>
            </a:r>
            <a:r>
              <a:rPr lang="sv-SE" dirty="0" err="1" smtClean="0"/>
              <a:t>contact</a:t>
            </a:r>
            <a:r>
              <a:rPr lang="sv-SE" dirty="0" smtClean="0"/>
              <a:t> </a:t>
            </a:r>
            <a:r>
              <a:rPr lang="sv-SE" dirty="0" err="1" smtClean="0"/>
              <a:t>details</a:t>
            </a:r>
            <a:endParaRPr lang="sv-SE" dirty="0" smtClean="0"/>
          </a:p>
          <a:p>
            <a:r>
              <a:rPr lang="sv-SE" dirty="0" smtClean="0"/>
              <a:t>My </a:t>
            </a:r>
            <a:r>
              <a:rPr lang="sv-SE" dirty="0" err="1" smtClean="0"/>
              <a:t>slides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available</a:t>
            </a:r>
            <a:r>
              <a:rPr lang="sv-SE" dirty="0" smtClean="0"/>
              <a:t> at slidshare </a:t>
            </a:r>
            <a:r>
              <a:rPr lang="sv-SE" dirty="0" err="1" smtClean="0"/>
              <a:t>where</a:t>
            </a:r>
            <a:r>
              <a:rPr lang="sv-SE" dirty="0" smtClean="0"/>
              <a:t> </a:t>
            </a:r>
            <a:r>
              <a:rPr lang="sv-SE" dirty="0" err="1" smtClean="0"/>
              <a:t>you</a:t>
            </a:r>
            <a:r>
              <a:rPr lang="sv-SE" dirty="0" smtClean="0"/>
              <a:t> </a:t>
            </a:r>
            <a:r>
              <a:rPr lang="sv-SE" dirty="0" err="1" smtClean="0"/>
              <a:t>can</a:t>
            </a:r>
            <a:r>
              <a:rPr lang="sv-SE" dirty="0" smtClean="0"/>
              <a:t> </a:t>
            </a:r>
            <a:r>
              <a:rPr lang="sv-SE" dirty="0" err="1" smtClean="0"/>
              <a:t>find</a:t>
            </a:r>
            <a:r>
              <a:rPr lang="sv-SE" dirty="0" smtClean="0"/>
              <a:t> my </a:t>
            </a:r>
            <a:r>
              <a:rPr lang="sv-SE" dirty="0" err="1" smtClean="0"/>
              <a:t>other</a:t>
            </a:r>
            <a:r>
              <a:rPr lang="sv-SE" dirty="0" smtClean="0"/>
              <a:t> presentations as </a:t>
            </a:r>
            <a:r>
              <a:rPr lang="sv-SE" dirty="0" err="1" smtClean="0"/>
              <a:t>well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43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84448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450" y="4768215"/>
            <a:ext cx="5435600" cy="4469130"/>
          </a:xfrm>
        </p:spPr>
        <p:txBody>
          <a:bodyPr>
            <a:normAutofit/>
          </a:bodyPr>
          <a:lstStyle/>
          <a:p>
            <a:r>
              <a:rPr lang="sv-SE" dirty="0"/>
              <a:t>The </a:t>
            </a:r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theme</a:t>
            </a:r>
            <a:r>
              <a:rPr lang="sv-SE" dirty="0"/>
              <a:t> is </a:t>
            </a:r>
            <a:r>
              <a:rPr lang="sv-SE" dirty="0" err="1"/>
              <a:t>about</a:t>
            </a:r>
            <a:r>
              <a:rPr lang="sv-SE" dirty="0"/>
              <a:t> </a:t>
            </a:r>
            <a:r>
              <a:rPr lang="sv-SE" dirty="0" err="1"/>
              <a:t>quality</a:t>
            </a:r>
            <a:endParaRPr lang="sv-SE" dirty="0"/>
          </a:p>
          <a:p>
            <a:endParaRPr lang="en-US" dirty="0" smtClean="0"/>
          </a:p>
          <a:p>
            <a:r>
              <a:rPr lang="en-US" dirty="0" smtClean="0"/>
              <a:t>A move from the paradigm my students, my course, my content..</a:t>
            </a:r>
          </a:p>
          <a:p>
            <a:r>
              <a:rPr lang="en-US" dirty="0" smtClean="0"/>
              <a:t>towards</a:t>
            </a:r>
          </a:p>
          <a:p>
            <a:endParaRPr lang="en-US" dirty="0" smtClean="0"/>
          </a:p>
          <a:p>
            <a:r>
              <a:rPr lang="en-US" dirty="0"/>
              <a:t>http://4.bp.blogspot.com/_-rcFBgUNtQ0/SFO-eE5igTI/AAAAAAAAEIk/4cyVccxKt_U/s400/GMU+service-learning+orientation+037.jpg</a:t>
            </a:r>
          </a:p>
          <a:p>
            <a:r>
              <a:rPr lang="en-US" dirty="0"/>
              <a:t>http://umami.typepad.com/umami/images/2007/07/18/p7050954.jpg</a:t>
            </a:r>
          </a:p>
          <a:p>
            <a:r>
              <a:rPr lang="en-US" dirty="0">
                <a:hlinkClick r:id="rId3"/>
              </a:rPr>
              <a:t>http://s3.frank.itlab.us/photo-essays/small/aug_05_4646_teacher.jpg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43125-56A5-094C-89D1-601429AC612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Quality can enhance when use the very best of what is out there and available and often for free and peer reviewed</a:t>
            </a:r>
          </a:p>
          <a:p>
            <a:r>
              <a:rPr lang="en-US" dirty="0" smtClean="0"/>
              <a:t>In research we are used to talk about peer review, but not that often in education</a:t>
            </a:r>
          </a:p>
          <a:p>
            <a:endParaRPr lang="en-US" dirty="0" smtClean="0"/>
          </a:p>
          <a:p>
            <a:r>
              <a:rPr lang="en-US" dirty="0" smtClean="0"/>
              <a:t>Towards any university, any content, any student</a:t>
            </a:r>
          </a:p>
          <a:p>
            <a:r>
              <a:rPr lang="en-US" dirty="0" smtClean="0"/>
              <a:t>Probably the role of the University will shift to an assessing and </a:t>
            </a:r>
            <a:r>
              <a:rPr lang="en-US" dirty="0" err="1" smtClean="0"/>
              <a:t>credentialling</a:t>
            </a:r>
            <a:r>
              <a:rPr lang="en-US" dirty="0" smtClean="0"/>
              <a:t> institution or just for elite students and for research</a:t>
            </a:r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http://img.scoop.it/_kg6c2d18VvkH-C1_rudTzl72eJkfbmt4t8yenImKBVaiQDB_Rd1H6kmuBWtceBJ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43125-56A5-094C-89D1-601429AC612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v-SE" dirty="0"/>
              <a:t>Vad betyder så varje bokstav</a:t>
            </a:r>
          </a:p>
          <a:p>
            <a:r>
              <a:rPr lang="sv-SE" dirty="0"/>
              <a:t>Massive =att det är för många, väldigt många</a:t>
            </a:r>
          </a:p>
          <a:p>
            <a:r>
              <a:rPr lang="sv-SE" dirty="0" err="1"/>
              <a:t>Open</a:t>
            </a:r>
            <a:r>
              <a:rPr lang="sv-SE" dirty="0"/>
              <a:t> = öppen i vidaste mening, i stort sett enbart ngn </a:t>
            </a:r>
            <a:r>
              <a:rPr lang="sv-SE" dirty="0" err="1"/>
              <a:t>devise</a:t>
            </a:r>
            <a:r>
              <a:rPr lang="sv-SE" dirty="0"/>
              <a:t> o Internet</a:t>
            </a:r>
          </a:p>
          <a:p>
            <a:r>
              <a:rPr lang="sv-SE" dirty="0"/>
              <a:t>Online = online inga fysiska möten alls</a:t>
            </a:r>
          </a:p>
          <a:p>
            <a:r>
              <a:rPr lang="sv-SE" dirty="0"/>
              <a:t>Course = att det är en kurs, vanligtvis veckomoduler</a:t>
            </a:r>
          </a:p>
          <a:p>
            <a:endParaRPr lang="sv-SE" dirty="0"/>
          </a:p>
          <a:p>
            <a:r>
              <a:rPr lang="sv-SE" dirty="0"/>
              <a:t>Vidare att </a:t>
            </a:r>
            <a:r>
              <a:rPr lang="sv-SE" dirty="0" err="1"/>
              <a:t>MOOCen</a:t>
            </a:r>
            <a:r>
              <a:rPr lang="sv-SE" dirty="0"/>
              <a:t> är autonom, mångfaldig, öppen och interaktiv</a:t>
            </a:r>
          </a:p>
          <a:p>
            <a:r>
              <a:rPr lang="en-GB" i="1" dirty="0"/>
              <a:t>Autonomy</a:t>
            </a:r>
            <a:r>
              <a:rPr lang="en-GB" dirty="0"/>
              <a:t>, </a:t>
            </a:r>
            <a:r>
              <a:rPr lang="en-GB" i="1" dirty="0"/>
              <a:t>Diversity, </a:t>
            </a:r>
            <a:r>
              <a:rPr lang="en-GB" i="1" dirty="0" err="1"/>
              <a:t>Openess</a:t>
            </a:r>
            <a:r>
              <a:rPr lang="en-GB" i="1" dirty="0"/>
              <a:t>, Interactivity</a:t>
            </a:r>
            <a:endParaRPr lang="sv-SE" i="1" dirty="0"/>
          </a:p>
          <a:p>
            <a:r>
              <a:rPr lang="sv-SE" dirty="0"/>
              <a:t>Jfr </a:t>
            </a:r>
            <a:r>
              <a:rPr lang="sv-SE" dirty="0" err="1"/>
              <a:t>Downes</a:t>
            </a:r>
            <a:r>
              <a:rPr lang="sv-SE" dirty="0"/>
              <a:t> </a:t>
            </a:r>
            <a:r>
              <a:rPr lang="sv-SE" dirty="0" err="1"/>
              <a:t>blogpost</a:t>
            </a:r>
            <a:endParaRPr lang="sv-SE" dirty="0"/>
          </a:p>
          <a:p>
            <a:r>
              <a:rPr lang="sv-SE" dirty="0" err="1"/>
              <a:t>cMOOC</a:t>
            </a:r>
            <a:r>
              <a:rPr lang="sv-SE" dirty="0"/>
              <a:t> </a:t>
            </a:r>
            <a:r>
              <a:rPr lang="sv-SE" dirty="0" err="1"/>
              <a:t>community</a:t>
            </a:r>
            <a:r>
              <a:rPr lang="sv-SE" dirty="0"/>
              <a:t> </a:t>
            </a:r>
            <a:r>
              <a:rPr lang="sv-SE" dirty="0" err="1"/>
              <a:t>basearat</a:t>
            </a:r>
            <a:r>
              <a:rPr lang="sv-SE" dirty="0"/>
              <a:t>, man bygger </a:t>
            </a:r>
            <a:r>
              <a:rPr lang="sv-SE" dirty="0" err="1"/>
              <a:t>gemenasmt</a:t>
            </a:r>
            <a:r>
              <a:rPr lang="sv-SE" dirty="0"/>
              <a:t> kursen allteftersom</a:t>
            </a:r>
          </a:p>
          <a:p>
            <a:r>
              <a:rPr lang="sv-SE" dirty="0" err="1"/>
              <a:t>xMOOC</a:t>
            </a:r>
            <a:r>
              <a:rPr lang="sv-SE" dirty="0"/>
              <a:t> innehållsbaserad</a:t>
            </a:r>
          </a:p>
          <a:p>
            <a:endParaRPr lang="sv-SE" dirty="0"/>
          </a:p>
          <a:p>
            <a:r>
              <a:rPr lang="sv-SE" dirty="0" err="1"/>
              <a:t>Open</a:t>
            </a:r>
            <a:r>
              <a:rPr lang="sv-SE" dirty="0"/>
              <a:t> </a:t>
            </a:r>
            <a:r>
              <a:rPr lang="sv-SE" dirty="0" err="1"/>
              <a:t>Badges</a:t>
            </a:r>
            <a:endParaRPr lang="sv-SE" dirty="0"/>
          </a:p>
          <a:p>
            <a:endParaRPr lang="sv-SE" dirty="0"/>
          </a:p>
          <a:p>
            <a:r>
              <a:rPr lang="en-US" dirty="0" err="1"/>
              <a:t>Såvida</a:t>
            </a:r>
            <a:r>
              <a:rPr lang="en-US" dirty="0"/>
              <a:t> </a:t>
            </a:r>
            <a:r>
              <a:rPr lang="en-US" dirty="0" err="1"/>
              <a:t>det</a:t>
            </a:r>
            <a:r>
              <a:rPr lang="en-US" dirty="0"/>
              <a:t> </a:t>
            </a:r>
            <a:r>
              <a:rPr lang="en-US" dirty="0" err="1"/>
              <a:t>inte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arbetsgivaren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ger</a:t>
            </a:r>
            <a:r>
              <a:rPr lang="en-US" dirty="0"/>
              <a:t> </a:t>
            </a:r>
            <a:r>
              <a:rPr lang="en-US" dirty="0" err="1"/>
              <a:t>sk</a:t>
            </a:r>
            <a:r>
              <a:rPr lang="en-US" dirty="0"/>
              <a:t> Open Badges, </a:t>
            </a:r>
            <a:r>
              <a:rPr lang="en-US" dirty="0" err="1"/>
              <a:t>som</a:t>
            </a:r>
            <a:r>
              <a:rPr lang="en-US" dirty="0"/>
              <a:t> jag </a:t>
            </a:r>
            <a:r>
              <a:rPr lang="en-US" dirty="0" err="1"/>
              <a:t>nämnde</a:t>
            </a:r>
            <a:r>
              <a:rPr lang="en-US" dirty="0"/>
              <a:t> </a:t>
            </a:r>
            <a:r>
              <a:rPr lang="en-US" dirty="0" err="1"/>
              <a:t>nyss</a:t>
            </a:r>
            <a:r>
              <a:rPr lang="en-US" dirty="0"/>
              <a:t>, </a:t>
            </a:r>
            <a:r>
              <a:rPr lang="en-US" dirty="0" err="1"/>
              <a:t>vilket</a:t>
            </a:r>
            <a:r>
              <a:rPr lang="en-US" dirty="0"/>
              <a:t> </a:t>
            </a:r>
            <a:r>
              <a:rPr lang="en-US" dirty="0" err="1"/>
              <a:t>redan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vanligt</a:t>
            </a:r>
            <a:r>
              <a:rPr lang="en-US" dirty="0"/>
              <a:t> </a:t>
            </a:r>
            <a:r>
              <a:rPr lang="en-US" dirty="0" err="1"/>
              <a:t>förekommande</a:t>
            </a:r>
            <a:r>
              <a:rPr lang="en-US" dirty="0"/>
              <a:t>. I </a:t>
            </a:r>
            <a:r>
              <a:rPr lang="en-US" dirty="0" err="1"/>
              <a:t>landet</a:t>
            </a:r>
            <a:r>
              <a:rPr lang="en-US" dirty="0"/>
              <a:t> </a:t>
            </a:r>
            <a:r>
              <a:rPr lang="en-US" dirty="0" err="1"/>
              <a:t>väster</a:t>
            </a:r>
            <a:r>
              <a:rPr lang="en-US" dirty="0"/>
              <a:t> </a:t>
            </a:r>
            <a:r>
              <a:rPr lang="en-US" dirty="0" err="1"/>
              <a:t>över</a:t>
            </a:r>
            <a:r>
              <a:rPr lang="en-US" dirty="0"/>
              <a:t>…</a:t>
            </a:r>
          </a:p>
          <a:p>
            <a:endParaRPr lang="sv-SE" dirty="0"/>
          </a:p>
          <a:p>
            <a:r>
              <a:rPr lang="sv-SE" dirty="0"/>
              <a:t>===================================</a:t>
            </a:r>
          </a:p>
          <a:p>
            <a:r>
              <a:rPr lang="sv-SE" dirty="0"/>
              <a:t>Taxonomi 8 varianter Clark (2013)</a:t>
            </a:r>
          </a:p>
          <a:p>
            <a:r>
              <a:rPr lang="en-GB" i="1" dirty="0" err="1"/>
              <a:t>transferMOOCs</a:t>
            </a:r>
            <a:r>
              <a:rPr lang="en-GB" i="1" dirty="0"/>
              <a:t> </a:t>
            </a:r>
          </a:p>
          <a:p>
            <a:r>
              <a:rPr lang="en-GB" i="1" dirty="0" err="1"/>
              <a:t>madeMOOCs</a:t>
            </a:r>
            <a:endParaRPr lang="en-GB" i="1" dirty="0"/>
          </a:p>
          <a:p>
            <a:r>
              <a:rPr lang="en-GB" i="1" dirty="0" err="1"/>
              <a:t>synchMOOCs</a:t>
            </a:r>
            <a:r>
              <a:rPr lang="en-GB" i="1" dirty="0"/>
              <a:t> </a:t>
            </a:r>
          </a:p>
          <a:p>
            <a:r>
              <a:rPr lang="en-GB" i="1" dirty="0" err="1"/>
              <a:t>asynchMOOCs</a:t>
            </a:r>
            <a:r>
              <a:rPr lang="en-GB" i="1" dirty="0"/>
              <a:t> </a:t>
            </a:r>
          </a:p>
          <a:p>
            <a:r>
              <a:rPr lang="en-GB" i="1" dirty="0" err="1"/>
              <a:t>adaptiveMOOCs</a:t>
            </a:r>
            <a:r>
              <a:rPr lang="en-GB" i="1" dirty="0"/>
              <a:t> </a:t>
            </a:r>
          </a:p>
          <a:p>
            <a:r>
              <a:rPr lang="en-GB" i="1" dirty="0" err="1"/>
              <a:t>groupMOOCs</a:t>
            </a:r>
            <a:endParaRPr lang="en-GB" i="1" dirty="0"/>
          </a:p>
          <a:p>
            <a:r>
              <a:rPr lang="en-GB" i="1" dirty="0" err="1"/>
              <a:t>connectivistMOOCS</a:t>
            </a:r>
            <a:endParaRPr lang="en-GB" i="1" dirty="0"/>
          </a:p>
          <a:p>
            <a:r>
              <a:rPr lang="en-GB" i="1" dirty="0" err="1"/>
              <a:t>miniMOOCSs</a:t>
            </a:r>
            <a:r>
              <a:rPr lang="en-GB" i="1" dirty="0"/>
              <a:t> </a:t>
            </a:r>
          </a:p>
          <a:p>
            <a:endParaRPr lang="sv-SE" dirty="0"/>
          </a:p>
          <a:p>
            <a:r>
              <a:rPr lang="en-GB" dirty="0"/>
              <a:t>Note that these are not mutually exclusive categories, as one can have a transfer MOOC that is synchronous or asynchronous. What’s important here is that we see MOOCs as informing </a:t>
            </a:r>
            <a:r>
              <a:rPr lang="en-GB" i="1" dirty="0">
                <a:solidFill>
                  <a:srgbClr val="FF0000"/>
                </a:solidFill>
              </a:rPr>
              <a:t>the debate around learning to get over the obvious problems of relevance, access and cost</a:t>
            </a:r>
            <a:r>
              <a:rPr lang="en-GB" i="1" dirty="0"/>
              <a:t>. </a:t>
            </a:r>
            <a:r>
              <a:rPr lang="en-GB" dirty="0"/>
              <a:t>This is by no means a definitive taxonomy but it’s a start. I’d really appreciate any comments, critiques or new categories. </a:t>
            </a:r>
            <a:endParaRPr lang="sv-SE" dirty="0"/>
          </a:p>
          <a:p>
            <a:endParaRPr lang="sv-SE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24821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K" sz="1000" b="1" dirty="0" err="1">
                <a:ea typeface="新細明體" charset="-120"/>
                <a:cs typeface="Times New Roman" pitchFamily="18" charset="0"/>
              </a:rPr>
              <a:t>cMOOCs</a:t>
            </a:r>
            <a:r>
              <a:rPr lang="en-US" altLang="zh-HK" sz="1000" dirty="0">
                <a:ea typeface="新細明體" charset="-120"/>
                <a:cs typeface="Times New Roman" pitchFamily="18" charset="0"/>
              </a:rPr>
              <a:t> are grounded in the </a:t>
            </a:r>
            <a:r>
              <a:rPr lang="en-US" altLang="zh-HK" sz="1000" dirty="0" err="1">
                <a:ea typeface="新細明體" charset="-120"/>
                <a:cs typeface="Times New Roman" pitchFamily="18" charset="0"/>
              </a:rPr>
              <a:t>Connectivist</a:t>
            </a:r>
            <a:r>
              <a:rPr lang="en-US" altLang="zh-HK" sz="1000" dirty="0">
                <a:ea typeface="新細明體" charset="-120"/>
                <a:cs typeface="Times New Roman" pitchFamily="18" charset="0"/>
              </a:rPr>
              <a:t> learning theory first proposed by George Siemens.</a:t>
            </a:r>
            <a:br>
              <a:rPr lang="en-US" altLang="zh-HK" sz="1000" dirty="0">
                <a:ea typeface="新細明體" charset="-120"/>
                <a:cs typeface="Times New Roman" pitchFamily="18" charset="0"/>
              </a:rPr>
            </a:br>
            <a:endParaRPr lang="en-US" altLang="zh-HK" sz="1000" dirty="0">
              <a:ea typeface="新細明體" charset="-120"/>
              <a:cs typeface="Times New Roman" pitchFamily="18" charset="0"/>
            </a:endParaRPr>
          </a:p>
          <a:p>
            <a:r>
              <a:rPr lang="en-US" altLang="zh-HK" sz="1000" dirty="0">
                <a:ea typeface="新細明體" charset="-120"/>
                <a:cs typeface="Times New Roman" pitchFamily="18" charset="0"/>
              </a:rPr>
              <a:t>Learning is a networked process and course content is generated by teachers, students and other “nodes” in the network.</a:t>
            </a:r>
            <a:br>
              <a:rPr lang="en-US" altLang="zh-HK" sz="1000" dirty="0">
                <a:ea typeface="新細明體" charset="-120"/>
                <a:cs typeface="Times New Roman" pitchFamily="18" charset="0"/>
              </a:rPr>
            </a:br>
            <a:endParaRPr lang="en-US" altLang="zh-HK" sz="1000" dirty="0">
              <a:ea typeface="新細明體" charset="-120"/>
              <a:cs typeface="Times New Roman" pitchFamily="18" charset="0"/>
            </a:endParaRPr>
          </a:p>
          <a:p>
            <a:r>
              <a:rPr lang="en-US" altLang="zh-HK" sz="1000" dirty="0" err="1">
                <a:ea typeface="新細明體" charset="-120"/>
                <a:cs typeface="Times New Roman" pitchFamily="18" charset="0"/>
              </a:rPr>
              <a:t>cMOOCs</a:t>
            </a:r>
            <a:r>
              <a:rPr lang="en-US" altLang="zh-HK" sz="1000" dirty="0">
                <a:ea typeface="新細明體" charset="-120"/>
                <a:cs typeface="Times New Roman" pitchFamily="18" charset="0"/>
              </a:rPr>
              <a:t>  employ multiple technologies – 12 in the first MOOC offered by Siemens (</a:t>
            </a:r>
            <a:r>
              <a:rPr lang="en-US" altLang="zh-HK" sz="1000" dirty="0" err="1">
                <a:ea typeface="新細明體" charset="-120"/>
                <a:cs typeface="Times New Roman" pitchFamily="18" charset="0"/>
              </a:rPr>
              <a:t>Fini</a:t>
            </a:r>
            <a:r>
              <a:rPr lang="en-US" altLang="zh-HK" sz="1000" dirty="0">
                <a:ea typeface="新細明體" charset="-120"/>
                <a:cs typeface="Times New Roman" pitchFamily="18" charset="0"/>
              </a:rPr>
              <a:t>, 2009) – and the</a:t>
            </a:r>
            <a:br>
              <a:rPr lang="en-US" altLang="zh-HK" sz="1000" dirty="0">
                <a:ea typeface="新細明體" charset="-120"/>
                <a:cs typeface="Times New Roman" pitchFamily="18" charset="0"/>
              </a:rPr>
            </a:br>
            <a:r>
              <a:rPr lang="en-US" altLang="zh-HK" sz="1000" dirty="0">
                <a:ea typeface="新細明體" charset="-120"/>
                <a:cs typeface="Times New Roman" pitchFamily="18" charset="0"/>
              </a:rPr>
              <a:t>LMS is one in a range of technologies.</a:t>
            </a:r>
          </a:p>
          <a:p>
            <a:endParaRPr lang="en-US" altLang="zh-HK" sz="1000" dirty="0">
              <a:ea typeface="新細明體" charset="-120"/>
            </a:endParaRPr>
          </a:p>
          <a:p>
            <a:r>
              <a:rPr lang="en-US" altLang="zh-HK" sz="1000" dirty="0">
                <a:ea typeface="新細明體" charset="-120"/>
                <a:cs typeface="Times New Roman" pitchFamily="18" charset="0"/>
              </a:rPr>
              <a:t>Standard MOOCs or </a:t>
            </a:r>
            <a:r>
              <a:rPr lang="en-US" altLang="zh-HK" sz="1000" b="1" dirty="0" err="1">
                <a:ea typeface="新細明體" charset="-120"/>
                <a:cs typeface="Times New Roman" pitchFamily="18" charset="0"/>
              </a:rPr>
              <a:t>sMOOCs</a:t>
            </a:r>
            <a:r>
              <a:rPr lang="en-US" altLang="zh-HK" sz="1000" dirty="0">
                <a:ea typeface="新細明體" charset="-120"/>
                <a:cs typeface="Times New Roman" pitchFamily="18" charset="0"/>
              </a:rPr>
              <a:t> are grounded in traditional pedagogies – predominantly Behaviorist with a smattering of </a:t>
            </a:r>
            <a:r>
              <a:rPr lang="en-US" altLang="zh-HK" sz="1000" dirty="0" err="1">
                <a:ea typeface="新細明體" charset="-120"/>
                <a:cs typeface="Times New Roman" pitchFamily="18" charset="0"/>
              </a:rPr>
              <a:t>Cognitivism</a:t>
            </a:r>
            <a:r>
              <a:rPr lang="en-US" altLang="zh-HK" sz="1000" dirty="0">
                <a:ea typeface="新細明體" charset="-120"/>
                <a:cs typeface="Times New Roman" pitchFamily="18" charset="0"/>
              </a:rPr>
              <a:t> and Constructivism.</a:t>
            </a:r>
            <a:br>
              <a:rPr lang="en-US" altLang="zh-HK" sz="1000" dirty="0">
                <a:ea typeface="新細明體" charset="-120"/>
                <a:cs typeface="Times New Roman" pitchFamily="18" charset="0"/>
              </a:rPr>
            </a:br>
            <a:endParaRPr lang="en-US" altLang="zh-HK" sz="1000" dirty="0">
              <a:ea typeface="新細明體" charset="-120"/>
              <a:cs typeface="Times New Roman" pitchFamily="18" charset="0"/>
            </a:endParaRPr>
          </a:p>
          <a:p>
            <a:r>
              <a:rPr lang="en-US" altLang="zh-HK" sz="1000" dirty="0">
                <a:ea typeface="新細明體" charset="-120"/>
                <a:cs typeface="Times New Roman" pitchFamily="18" charset="0"/>
              </a:rPr>
              <a:t>The MOOC platform operates as a massive LMS and learning is process of working through transmitted material, engaging in multiple choice quizzes and being assessed by peers.</a:t>
            </a:r>
            <a:br>
              <a:rPr lang="en-US" altLang="zh-HK" sz="1000" dirty="0">
                <a:ea typeface="新細明體" charset="-120"/>
                <a:cs typeface="Times New Roman" pitchFamily="18" charset="0"/>
              </a:rPr>
            </a:br>
            <a:endParaRPr lang="en-US" altLang="zh-HK" sz="1000" dirty="0">
              <a:ea typeface="新細明體" charset="-120"/>
              <a:cs typeface="Times New Roman" pitchFamily="18" charset="0"/>
            </a:endParaRPr>
          </a:p>
          <a:p>
            <a:r>
              <a:rPr lang="en-US" altLang="zh-HK" sz="1000" dirty="0">
                <a:ea typeface="新細明體" charset="-120"/>
                <a:cs typeface="Times New Roman" pitchFamily="18" charset="0"/>
              </a:rPr>
              <a:t>Use of additional technologies is limited.</a:t>
            </a:r>
          </a:p>
          <a:p>
            <a:endParaRPr lang="en-US" altLang="zh-HK" sz="1000" dirty="0">
              <a:ea typeface="新細明體" charset="-120"/>
              <a:cs typeface="Times New Roman" pitchFamily="18" charset="0"/>
            </a:endParaRPr>
          </a:p>
          <a:p>
            <a:r>
              <a:rPr lang="en-US" altLang="zh-HK" sz="1000" dirty="0">
                <a:ea typeface="新細明體" charset="-120"/>
                <a:cs typeface="Times New Roman" pitchFamily="18" charset="0"/>
              </a:rPr>
              <a:t>Excellent, exploratory, expansive” (</a:t>
            </a:r>
            <a:r>
              <a:rPr lang="en-US" altLang="zh-HK" sz="1000" dirty="0" err="1">
                <a:ea typeface="新細明體" charset="-120"/>
                <a:cs typeface="Times New Roman" pitchFamily="18" charset="0"/>
              </a:rPr>
              <a:t>Rodrick</a:t>
            </a:r>
            <a:r>
              <a:rPr lang="en-US" altLang="zh-HK" sz="1000" dirty="0">
                <a:ea typeface="新細明體" charset="-120"/>
                <a:cs typeface="Times New Roman" pitchFamily="18" charset="0"/>
              </a:rPr>
              <a:t> &amp; Sun, 2012) MOOCs or </a:t>
            </a:r>
            <a:r>
              <a:rPr lang="en-US" altLang="zh-HK" sz="1000" b="1" dirty="0" err="1">
                <a:ea typeface="新細明體" charset="-120"/>
                <a:cs typeface="Times New Roman" pitchFamily="18" charset="0"/>
              </a:rPr>
              <a:t>xMOOCs</a:t>
            </a:r>
            <a:r>
              <a:rPr lang="en-US" altLang="zh-HK" sz="1000" b="1" dirty="0">
                <a:ea typeface="新細明體" charset="-120"/>
                <a:cs typeface="Times New Roman" pitchFamily="18" charset="0"/>
              </a:rPr>
              <a:t> </a:t>
            </a:r>
            <a:r>
              <a:rPr lang="en-US" altLang="zh-HK" sz="1000" dirty="0">
                <a:ea typeface="新細明體" charset="-120"/>
                <a:cs typeface="Times New Roman" pitchFamily="18" charset="0"/>
              </a:rPr>
              <a:t>aspire to innovating in pedagogical practices / use of technologies for teaching and learning.</a:t>
            </a:r>
            <a:br>
              <a:rPr lang="en-US" altLang="zh-HK" sz="1000" dirty="0">
                <a:ea typeface="新細明體" charset="-120"/>
                <a:cs typeface="Times New Roman" pitchFamily="18" charset="0"/>
              </a:rPr>
            </a:br>
            <a:endParaRPr lang="en-US" altLang="zh-HK" sz="1000" dirty="0">
              <a:ea typeface="新細明體" charset="-120"/>
              <a:cs typeface="Times New Roman" pitchFamily="18" charset="0"/>
            </a:endParaRPr>
          </a:p>
          <a:p>
            <a:r>
              <a:rPr lang="en-US" altLang="zh-HK" sz="1000" dirty="0">
                <a:ea typeface="新細明體" charset="-120"/>
                <a:cs typeface="Times New Roman" pitchFamily="18" charset="0"/>
              </a:rPr>
              <a:t>MOOC platform still seems to operate as a large scale LMS but the trajectory for these MOOC is one of innovation.</a:t>
            </a:r>
            <a:br>
              <a:rPr lang="en-US" altLang="zh-HK" sz="1000" dirty="0">
                <a:ea typeface="新細明體" charset="-120"/>
                <a:cs typeface="Times New Roman" pitchFamily="18" charset="0"/>
              </a:rPr>
            </a:br>
            <a:endParaRPr lang="en-US" altLang="zh-HK" sz="1000" dirty="0">
              <a:ea typeface="新細明體" charset="-120"/>
              <a:cs typeface="Times New Roman" pitchFamily="18" charset="0"/>
            </a:endParaRPr>
          </a:p>
          <a:p>
            <a:r>
              <a:rPr lang="en-US" altLang="zh-HK" sz="1000" dirty="0">
                <a:ea typeface="新細明體" charset="-120"/>
                <a:cs typeface="Times New Roman" pitchFamily="18" charset="0"/>
              </a:rPr>
              <a:t>Use of technologies still seems to be somewhat limited but there are signs that this will change.</a:t>
            </a:r>
          </a:p>
          <a:p>
            <a:endParaRPr lang="en-US" altLang="zh-HK" sz="1000" dirty="0">
              <a:ea typeface="新細明體" charset="-120"/>
            </a:endParaRPr>
          </a:p>
          <a:p>
            <a:r>
              <a:rPr lang="en-US" altLang="zh-HK" sz="1000" dirty="0">
                <a:ea typeface="新細明體" charset="-120"/>
              </a:rPr>
              <a:t>Dr. Iain Doherty (24</a:t>
            </a:r>
            <a:r>
              <a:rPr lang="en-US" altLang="zh-HK" sz="1000" baseline="30000" dirty="0">
                <a:ea typeface="新細明體" charset="-120"/>
              </a:rPr>
              <a:t>th</a:t>
            </a:r>
            <a:r>
              <a:rPr lang="en-US" altLang="zh-HK" sz="1000" dirty="0">
                <a:ea typeface="新細明體" charset="-120"/>
              </a:rPr>
              <a:t> May 2013)</a:t>
            </a:r>
          </a:p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13360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3711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50560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50560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framsidor150 ny rosa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401" y="188913"/>
            <a:ext cx="8647200" cy="6494400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 bwMode="auto">
          <a:xfrm>
            <a:off x="2655888" y="1516103"/>
            <a:ext cx="6178550" cy="1280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942848" y="1523248"/>
            <a:ext cx="5734178" cy="714380"/>
          </a:xfrm>
        </p:spPr>
        <p:txBody>
          <a:bodyPr lIns="0" tIns="97200" rIns="0" bIns="82800"/>
          <a:lstStyle>
            <a:lvl1pPr>
              <a:defRPr sz="3600"/>
            </a:lvl1pPr>
          </a:lstStyle>
          <a:p>
            <a:r>
              <a:rPr lang="en-GB" noProof="0" smtClean="0"/>
              <a:t>Single-line title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942848" y="2220953"/>
            <a:ext cx="5734178" cy="321507"/>
          </a:xfrm>
        </p:spPr>
        <p:txBody>
          <a:bodyPr lIns="0" tIns="108000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smtClean="0"/>
              <a:t>SUBTITLE OR NAME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2939428" y="2212035"/>
            <a:ext cx="58816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Bildobjekt 13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  <p:pic>
        <p:nvPicPr>
          <p:cNvPr id="16" name="Bildobjekt 15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06" y="380031"/>
            <a:ext cx="708740" cy="94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and bulleted list w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smtClean="0"/>
              <a:t>Title</a:t>
            </a:r>
            <a:endParaRPr lang="en-GB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41349" y="1658357"/>
            <a:ext cx="4371974" cy="3720107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noProof="0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5346700" y="1658357"/>
            <a:ext cx="2917825" cy="3720107"/>
          </a:xfrm>
        </p:spPr>
        <p:txBody>
          <a:bodyPr/>
          <a:lstStyle>
            <a:lvl1pPr>
              <a:spcAft>
                <a:spcPts val="0"/>
              </a:spcAft>
              <a:buClr>
                <a:schemeClr val="tx2"/>
              </a:buClr>
              <a:defRPr sz="2200"/>
            </a:lvl1pPr>
            <a:lvl2pPr>
              <a:spcAft>
                <a:spcPts val="0"/>
              </a:spcAft>
              <a:buClr>
                <a:schemeClr val="tx2"/>
              </a:buClr>
              <a:defRPr sz="2200"/>
            </a:lvl2pPr>
            <a:lvl3pPr>
              <a:spcAft>
                <a:spcPts val="0"/>
              </a:spcAft>
              <a:buClr>
                <a:schemeClr val="tx2"/>
              </a:buClr>
              <a:defRPr sz="2000"/>
            </a:lvl3pPr>
            <a:lvl4pPr>
              <a:spcAft>
                <a:spcPts val="0"/>
              </a:spcAft>
              <a:buClr>
                <a:schemeClr val="tx2"/>
              </a:buCl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smtClean="0"/>
              <a:t>Add text</a:t>
            </a:r>
          </a:p>
          <a:p>
            <a:pPr lvl="1"/>
            <a:r>
              <a:rPr lang="en-GB" noProof="0" smtClean="0"/>
              <a:t>Level two</a:t>
            </a:r>
          </a:p>
          <a:p>
            <a:pPr lvl="2"/>
            <a:r>
              <a:rPr lang="en-GB" noProof="0" smtClean="0"/>
              <a:t>Level three</a:t>
            </a:r>
          </a:p>
          <a:p>
            <a:pPr lvl="3"/>
            <a:r>
              <a:rPr lang="en-GB" noProof="0" smtClean="0"/>
              <a:t>Level four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abell 4"/>
          <p:cNvSpPr>
            <a:spLocks noGrp="1"/>
          </p:cNvSpPr>
          <p:nvPr>
            <p:ph type="tbl" sz="quarter" idx="10"/>
          </p:nvPr>
        </p:nvSpPr>
        <p:spPr>
          <a:xfrm>
            <a:off x="781050" y="1781175"/>
            <a:ext cx="7464452" cy="358933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sv-SE" noProof="0" dirty="0" smtClean="0"/>
              <a:t>Klicka på ikonen för att lägga till en tabell</a:t>
            </a:r>
            <a:endParaRPr lang="en-GB" noProof="0" dirty="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43262" y="283771"/>
            <a:ext cx="7589459" cy="113982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smtClean="0"/>
              <a:t>Title</a:t>
            </a:r>
            <a:endParaRPr lang="en-GB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 bwMode="auto">
          <a:xfrm>
            <a:off x="0" y="0"/>
            <a:ext cx="9001125" cy="68405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ktangel 6"/>
          <p:cNvSpPr/>
          <p:nvPr userDrawn="1"/>
        </p:nvSpPr>
        <p:spPr bwMode="auto">
          <a:xfrm>
            <a:off x="181303" y="181372"/>
            <a:ext cx="8647388" cy="6495393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408114" y="2227488"/>
            <a:ext cx="6176962" cy="821419"/>
          </a:xfrm>
        </p:spPr>
        <p:txBody>
          <a:bodyPr lIns="0" tIns="97200" rIns="0" bIns="86400"/>
          <a:lstStyle>
            <a:lvl1pPr>
              <a:defRPr sz="5400" baseline="0"/>
            </a:lvl1pPr>
          </a:lstStyle>
          <a:p>
            <a:r>
              <a:rPr lang="en-GB" noProof="0" smtClean="0"/>
              <a:t>Section title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1402658" y="3049848"/>
            <a:ext cx="6177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Bildobjekt 9" descr="Lunds sigill RGB 150.png"/>
          <p:cNvPicPr>
            <a:picLocks noChangeAspect="1"/>
          </p:cNvPicPr>
          <p:nvPr userDrawn="1"/>
        </p:nvPicPr>
        <p:blipFill>
          <a:blip r:embed="rId2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 bwMode="auto">
          <a:xfrm>
            <a:off x="182563" y="182563"/>
            <a:ext cx="8647200" cy="64944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408114" y="2228490"/>
            <a:ext cx="6176962" cy="821419"/>
          </a:xfrm>
        </p:spPr>
        <p:txBody>
          <a:bodyPr lIns="0" tIns="97200" rIns="0" bIns="86400"/>
          <a:lstStyle>
            <a:lvl1pPr>
              <a:defRPr sz="5400" baseline="0"/>
            </a:lvl1pPr>
          </a:lstStyle>
          <a:p>
            <a:r>
              <a:rPr lang="en-GB" noProof="0" smtClean="0"/>
              <a:t>Section title</a:t>
            </a:r>
            <a:endParaRPr lang="en-GB" noProof="0"/>
          </a:p>
        </p:txBody>
      </p:sp>
      <p:cxnSp>
        <p:nvCxnSpPr>
          <p:cNvPr id="6" name="Rak 5"/>
          <p:cNvCxnSpPr/>
          <p:nvPr userDrawn="1"/>
        </p:nvCxnSpPr>
        <p:spPr bwMode="auto">
          <a:xfrm>
            <a:off x="1402658" y="3052397"/>
            <a:ext cx="6177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Bildobjekt 6" descr="Lunds sigill RGB 150.png"/>
          <p:cNvPicPr>
            <a:picLocks noChangeAspect="1"/>
          </p:cNvPicPr>
          <p:nvPr userDrawn="1"/>
        </p:nvPicPr>
        <p:blipFill>
          <a:blip r:embed="rId2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 bwMode="auto">
          <a:xfrm>
            <a:off x="0" y="0"/>
            <a:ext cx="9001125" cy="68405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ktangel 3"/>
          <p:cNvSpPr/>
          <p:nvPr userDrawn="1"/>
        </p:nvSpPr>
        <p:spPr bwMode="auto">
          <a:xfrm>
            <a:off x="181303" y="181372"/>
            <a:ext cx="8647388" cy="6495393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408114" y="2225288"/>
            <a:ext cx="6176962" cy="821419"/>
          </a:xfrm>
        </p:spPr>
        <p:txBody>
          <a:bodyPr lIns="0" tIns="97200" rIns="0" bIns="86400"/>
          <a:lstStyle>
            <a:lvl1pPr>
              <a:defRPr sz="5400" baseline="0"/>
            </a:lvl1pPr>
          </a:lstStyle>
          <a:p>
            <a:r>
              <a:rPr lang="en-GB" noProof="0" smtClean="0"/>
              <a:t>Section title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1402658" y="3052397"/>
            <a:ext cx="6177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Bildobjekt 7" descr="Lunds sigill RGB 150.png"/>
          <p:cNvPicPr>
            <a:picLocks noChangeAspect="1"/>
          </p:cNvPicPr>
          <p:nvPr userDrawn="1"/>
        </p:nvPicPr>
        <p:blipFill>
          <a:blip r:embed="rId2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 bwMode="auto">
          <a:xfrm>
            <a:off x="0" y="0"/>
            <a:ext cx="9001125" cy="68405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ktangel 3"/>
          <p:cNvSpPr/>
          <p:nvPr userDrawn="1"/>
        </p:nvSpPr>
        <p:spPr bwMode="auto">
          <a:xfrm>
            <a:off x="179099" y="182563"/>
            <a:ext cx="8647388" cy="6495393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408114" y="2226835"/>
            <a:ext cx="6176962" cy="821419"/>
          </a:xfrm>
        </p:spPr>
        <p:txBody>
          <a:bodyPr lIns="0" tIns="97200" rIns="0" bIns="86400"/>
          <a:lstStyle>
            <a:lvl1pPr>
              <a:defRPr sz="5400" baseline="0"/>
            </a:lvl1pPr>
          </a:lstStyle>
          <a:p>
            <a:r>
              <a:rPr lang="en-GB" noProof="0" smtClean="0"/>
              <a:t>Section title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1402658" y="3052397"/>
            <a:ext cx="6177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Bildobjekt 7" descr="Lunds sigill RGB 150.png"/>
          <p:cNvPicPr>
            <a:picLocks noChangeAspect="1"/>
          </p:cNvPicPr>
          <p:nvPr userDrawn="1"/>
        </p:nvPicPr>
        <p:blipFill>
          <a:blip r:embed="rId2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 bwMode="auto">
          <a:xfrm>
            <a:off x="0" y="0"/>
            <a:ext cx="9001125" cy="68405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ktangel 3"/>
          <p:cNvSpPr/>
          <p:nvPr userDrawn="1"/>
        </p:nvSpPr>
        <p:spPr bwMode="auto">
          <a:xfrm>
            <a:off x="179099" y="182563"/>
            <a:ext cx="8647388" cy="6495393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408114" y="2225288"/>
            <a:ext cx="6176962" cy="821419"/>
          </a:xfrm>
        </p:spPr>
        <p:txBody>
          <a:bodyPr lIns="0" tIns="97200" rIns="0" bIns="86400"/>
          <a:lstStyle>
            <a:lvl1pPr>
              <a:defRPr sz="5400" baseline="0"/>
            </a:lvl1pPr>
          </a:lstStyle>
          <a:p>
            <a:r>
              <a:rPr lang="en-GB" noProof="0" smtClean="0"/>
              <a:t>Section title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1402658" y="3052397"/>
            <a:ext cx="6177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Bildobjekt 7" descr="Lunds sigill RGB 150.png"/>
          <p:cNvPicPr>
            <a:picLocks noChangeAspect="1"/>
          </p:cNvPicPr>
          <p:nvPr userDrawn="1"/>
        </p:nvPicPr>
        <p:blipFill>
          <a:blip r:embed="rId2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 bwMode="auto">
          <a:xfrm>
            <a:off x="179099" y="183473"/>
            <a:ext cx="8647388" cy="6495393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Bildobjekt 5" descr="LundUniversity_C2line RGB 150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80443" y="1281125"/>
            <a:ext cx="3110555" cy="4155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75085" y="2125001"/>
            <a:ext cx="7650956" cy="1466282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50169" y="3876305"/>
            <a:ext cx="6300788" cy="1748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2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5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7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0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2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5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0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0056" y="6340166"/>
            <a:ext cx="2100263" cy="364195"/>
          </a:xfrm>
          <a:prstGeom prst="rect">
            <a:avLst/>
          </a:prstGeom>
        </p:spPr>
        <p:txBody>
          <a:bodyPr lIns="90516" tIns="45258" rIns="90516" bIns="45258"/>
          <a:lstStyle/>
          <a:p>
            <a:endParaRPr lang="en-US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075385" y="6340166"/>
            <a:ext cx="2850356" cy="364195"/>
          </a:xfrm>
          <a:prstGeom prst="rect">
            <a:avLst/>
          </a:prstGeom>
        </p:spPr>
        <p:txBody>
          <a:bodyPr lIns="90516" tIns="45258" rIns="90516" bIns="45258"/>
          <a:lstStyle/>
          <a:p>
            <a:r>
              <a:rPr lang="en-US" smtClean="0"/>
              <a:t>Ossiannilsson_OER2013</a:t>
            </a:r>
            <a:endParaRPr lang="en-US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450806" y="6340166"/>
            <a:ext cx="2100263" cy="364195"/>
          </a:xfrm>
          <a:prstGeom prst="rect">
            <a:avLst/>
          </a:prstGeom>
        </p:spPr>
        <p:txBody>
          <a:bodyPr lIns="90516" tIns="45258" rIns="90516" bIns="45258"/>
          <a:lstStyle/>
          <a:p>
            <a:fld id="{F3FE704A-3F18-4CE5-A156-C2F4EAFB16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6864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lbildsida 2 r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 bwMode="auto">
          <a:xfrm>
            <a:off x="182563" y="182563"/>
            <a:ext cx="8647200" cy="649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ktangel 10"/>
          <p:cNvSpPr/>
          <p:nvPr userDrawn="1"/>
        </p:nvSpPr>
        <p:spPr bwMode="auto">
          <a:xfrm>
            <a:off x="2655888" y="1516104"/>
            <a:ext cx="6178550" cy="18472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942848" y="1510712"/>
            <a:ext cx="5734178" cy="1189477"/>
          </a:xfrm>
        </p:spPr>
        <p:txBody>
          <a:bodyPr lIns="0" tIns="97200" rIns="0" bIns="82800" anchor="t" anchorCtr="0"/>
          <a:lstStyle>
            <a:lvl1pPr>
              <a:defRPr sz="3600"/>
            </a:lvl1pPr>
          </a:lstStyle>
          <a:p>
            <a:r>
              <a:rPr lang="sv-SE" dirty="0" smtClean="0"/>
              <a:t>Tvåradig </a:t>
            </a:r>
            <a:br>
              <a:rPr lang="sv-SE" dirty="0" smtClean="0"/>
            </a:br>
            <a:r>
              <a:rPr lang="sv-SE" dirty="0" smtClean="0"/>
              <a:t>titelrubrik</a:t>
            </a:r>
            <a:endParaRPr lang="sv-SE" dirty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942848" y="2777523"/>
            <a:ext cx="5734178" cy="321507"/>
          </a:xfrm>
        </p:spPr>
        <p:txBody>
          <a:bodyPr lIns="0" tIns="108000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dirty="0" smtClean="0"/>
              <a:t>Underrubrik eller namn</a:t>
            </a:r>
            <a:endParaRPr lang="sv-SE" dirty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2939428" y="2768605"/>
            <a:ext cx="58816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Bildobjekt 9" descr="Lunds sigill RGB 150.png"/>
          <p:cNvPicPr>
            <a:picLocks noChangeAspect="1"/>
          </p:cNvPicPr>
          <p:nvPr userDrawn="1"/>
        </p:nvPicPr>
        <p:blipFill>
          <a:blip r:embed="rId2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34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framsidor150 ny rosa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401" y="188913"/>
            <a:ext cx="8647200" cy="6494400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 bwMode="auto">
          <a:xfrm>
            <a:off x="2655888" y="1516104"/>
            <a:ext cx="6178550" cy="18472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942848" y="1510712"/>
            <a:ext cx="5734178" cy="1189477"/>
          </a:xfrm>
        </p:spPr>
        <p:txBody>
          <a:bodyPr lIns="0" tIns="97200" rIns="0" bIns="82800" anchor="t" anchorCtr="0"/>
          <a:lstStyle>
            <a:lvl1pPr>
              <a:defRPr sz="3600"/>
            </a:lvl1pPr>
          </a:lstStyle>
          <a:p>
            <a:r>
              <a:rPr lang="en-GB" noProof="0" smtClean="0"/>
              <a:t>Two-line</a:t>
            </a:r>
            <a:br>
              <a:rPr lang="en-GB" noProof="0" smtClean="0"/>
            </a:br>
            <a:r>
              <a:rPr lang="en-GB" noProof="0" smtClean="0"/>
              <a:t>title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942848" y="2777523"/>
            <a:ext cx="5734178" cy="321507"/>
          </a:xfrm>
        </p:spPr>
        <p:txBody>
          <a:bodyPr lIns="0" tIns="108000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smtClean="0"/>
              <a:t>Subtitle or name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2939428" y="2768605"/>
            <a:ext cx="58816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  <p:pic>
        <p:nvPicPr>
          <p:cNvPr id="10" name="Bildobjekt 9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06" y="380031"/>
            <a:ext cx="708740" cy="94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och punkt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40244" y="1666308"/>
            <a:ext cx="3131642" cy="3720107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4051300" y="1666307"/>
            <a:ext cx="4213225" cy="3720107"/>
          </a:xfrm>
        </p:spPr>
        <p:txBody>
          <a:bodyPr/>
          <a:lstStyle>
            <a:lvl1pPr>
              <a:spcAft>
                <a:spcPts val="0"/>
              </a:spcAft>
              <a:buClr>
                <a:schemeClr val="tx2"/>
              </a:buClr>
              <a:defRPr sz="2200"/>
            </a:lvl1pPr>
            <a:lvl2pPr>
              <a:spcAft>
                <a:spcPts val="0"/>
              </a:spcAft>
              <a:buClr>
                <a:schemeClr val="tx2"/>
              </a:buClr>
              <a:defRPr sz="2200"/>
            </a:lvl2pPr>
            <a:lvl3pPr>
              <a:spcAft>
                <a:spcPts val="0"/>
              </a:spcAft>
              <a:buClr>
                <a:schemeClr val="tx2"/>
              </a:buClr>
              <a:defRPr sz="2000"/>
            </a:lvl3pPr>
            <a:lvl4pPr>
              <a:spcAft>
                <a:spcPts val="0"/>
              </a:spcAft>
              <a:buClr>
                <a:schemeClr val="tx2"/>
              </a:buCl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Skriv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</p:txBody>
      </p:sp>
      <p:sp>
        <p:nvSpPr>
          <p:cNvPr id="5" name="Rektangel 4"/>
          <p:cNvSpPr/>
          <p:nvPr userDrawn="1"/>
        </p:nvSpPr>
        <p:spPr bwMode="auto">
          <a:xfrm>
            <a:off x="7585075" y="5383213"/>
            <a:ext cx="1249363" cy="130333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Bildobjekt 7" descr="Lunds_universitet RGB 150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24067" y="5573977"/>
            <a:ext cx="769864" cy="94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95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0056" y="6340166"/>
            <a:ext cx="2100263" cy="364195"/>
          </a:xfrm>
          <a:prstGeom prst="rect">
            <a:avLst/>
          </a:prstGeom>
        </p:spPr>
        <p:txBody>
          <a:bodyPr lIns="90516" tIns="45258" rIns="90516" bIns="45258"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75385" y="6340166"/>
            <a:ext cx="2850356" cy="364195"/>
          </a:xfrm>
          <a:prstGeom prst="rect">
            <a:avLst/>
          </a:prstGeom>
        </p:spPr>
        <p:txBody>
          <a:bodyPr lIns="90516" tIns="45258" rIns="90516" bIns="45258"/>
          <a:lstStyle/>
          <a:p>
            <a:r>
              <a:rPr lang="en-US" smtClean="0"/>
              <a:t>Ossiannilsson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0806" y="6340166"/>
            <a:ext cx="2100263" cy="364195"/>
          </a:xfrm>
          <a:prstGeom prst="rect">
            <a:avLst/>
          </a:prstGeom>
        </p:spPr>
        <p:txBody>
          <a:bodyPr lIns="90516" tIns="45258" rIns="90516" bIns="45258"/>
          <a:lstStyle/>
          <a:p>
            <a:fld id="{3E89F100-D225-B647-8190-9A173521A2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56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framsidor150 ny grön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401" y="190051"/>
            <a:ext cx="8647200" cy="6494400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 bwMode="auto">
          <a:xfrm>
            <a:off x="2655888" y="1516103"/>
            <a:ext cx="6178550" cy="1280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942848" y="1523248"/>
            <a:ext cx="5734178" cy="714380"/>
          </a:xfrm>
        </p:spPr>
        <p:txBody>
          <a:bodyPr lIns="0" tIns="97200" rIns="0" bIns="82800"/>
          <a:lstStyle>
            <a:lvl1pPr>
              <a:defRPr sz="3600" baseline="0"/>
            </a:lvl1pPr>
          </a:lstStyle>
          <a:p>
            <a:r>
              <a:rPr lang="en-GB" noProof="0" smtClean="0"/>
              <a:t>Single-line title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942848" y="2220953"/>
            <a:ext cx="5734178" cy="321507"/>
          </a:xfrm>
        </p:spPr>
        <p:txBody>
          <a:bodyPr lIns="0" tIns="108000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smtClean="0"/>
              <a:t>Subtitle or name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2939428" y="2212035"/>
            <a:ext cx="58816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  <p:pic>
        <p:nvPicPr>
          <p:cNvPr id="12" name="Bildobjekt 11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06" y="380031"/>
            <a:ext cx="708740" cy="94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framsidor150 ny grön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401" y="190051"/>
            <a:ext cx="8647200" cy="6494400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 bwMode="auto">
          <a:xfrm>
            <a:off x="2655888" y="1516104"/>
            <a:ext cx="6178550" cy="18472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942848" y="1510712"/>
            <a:ext cx="5734178" cy="1189477"/>
          </a:xfrm>
        </p:spPr>
        <p:txBody>
          <a:bodyPr lIns="0" tIns="97200" rIns="0" bIns="82800" anchor="t" anchorCtr="0"/>
          <a:lstStyle>
            <a:lvl1pPr>
              <a:defRPr sz="3600" baseline="0"/>
            </a:lvl1pPr>
          </a:lstStyle>
          <a:p>
            <a:r>
              <a:rPr lang="en-GB" noProof="0" smtClean="0"/>
              <a:t>Two-line</a:t>
            </a:r>
            <a:br>
              <a:rPr lang="en-GB" noProof="0" smtClean="0"/>
            </a:br>
            <a:r>
              <a:rPr lang="en-GB" noProof="0" smtClean="0"/>
              <a:t>title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942848" y="2777523"/>
            <a:ext cx="5734178" cy="321507"/>
          </a:xfrm>
        </p:spPr>
        <p:txBody>
          <a:bodyPr lIns="0" tIns="108000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smtClean="0"/>
              <a:t>Subtitle or name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2939428" y="2768605"/>
            <a:ext cx="58816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Bildobjekt 13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  <p:pic>
        <p:nvPicPr>
          <p:cNvPr id="13" name="Bildobjekt 12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06" y="380031"/>
            <a:ext cx="708740" cy="94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smtClean="0"/>
              <a:t>Title</a:t>
            </a:r>
            <a:endParaRPr lang="en-GB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657538" y="1848670"/>
            <a:ext cx="7587440" cy="3563159"/>
          </a:xfrm>
        </p:spPr>
        <p:txBody>
          <a:bodyPr/>
          <a:lstStyle>
            <a:lvl1pPr>
              <a:spcAft>
                <a:spcPts val="0"/>
              </a:spcAft>
              <a:defRPr sz="2200"/>
            </a:lvl1pPr>
            <a:lvl2pPr>
              <a:spcAft>
                <a:spcPts val="0"/>
              </a:spcAft>
              <a:buClr>
                <a:schemeClr val="tx2"/>
              </a:buClr>
              <a:defRPr sz="2200"/>
            </a:lvl2pPr>
            <a:lvl3pPr>
              <a:spcAft>
                <a:spcPts val="0"/>
              </a:spcAft>
              <a:buClr>
                <a:schemeClr val="tx2"/>
              </a:buClr>
              <a:defRPr/>
            </a:lvl3pPr>
            <a:lvl4pPr>
              <a:spcAft>
                <a:spcPts val="0"/>
              </a:spcAft>
              <a:buClr>
                <a:schemeClr val="tx2"/>
              </a:buClr>
              <a:defRPr/>
            </a:lvl4pPr>
          </a:lstStyle>
          <a:p>
            <a:pPr lvl="0"/>
            <a:r>
              <a:rPr lang="en-GB" noProof="0" smtClean="0"/>
              <a:t>Add text</a:t>
            </a:r>
          </a:p>
          <a:p>
            <a:pPr lvl="1"/>
            <a:r>
              <a:rPr lang="en-GB" noProof="0" smtClean="0"/>
              <a:t>Level two</a:t>
            </a:r>
          </a:p>
          <a:p>
            <a:pPr lvl="2"/>
            <a:r>
              <a:rPr lang="en-GB" noProof="0" smtClean="0"/>
              <a:t>Level three</a:t>
            </a:r>
          </a:p>
          <a:p>
            <a:pPr lvl="3"/>
            <a:r>
              <a:rPr lang="en-GB" noProof="0" smtClean="0"/>
              <a:t>Level four</a:t>
            </a: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745259" y="1499383"/>
            <a:ext cx="7506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smtClean="0"/>
              <a:t>Title</a:t>
            </a:r>
            <a:endParaRPr lang="en-GB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40244" y="1666308"/>
            <a:ext cx="3131642" cy="3720107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noProof="0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4051300" y="1666307"/>
            <a:ext cx="4213225" cy="3720107"/>
          </a:xfrm>
        </p:spPr>
        <p:txBody>
          <a:bodyPr/>
          <a:lstStyle>
            <a:lvl1pPr>
              <a:spcAft>
                <a:spcPts val="0"/>
              </a:spcAft>
              <a:buClr>
                <a:schemeClr val="tx2"/>
              </a:buClr>
              <a:defRPr sz="2200"/>
            </a:lvl1pPr>
            <a:lvl2pPr>
              <a:spcAft>
                <a:spcPts val="0"/>
              </a:spcAft>
              <a:buClr>
                <a:schemeClr val="tx2"/>
              </a:buClr>
              <a:defRPr sz="2200"/>
            </a:lvl2pPr>
            <a:lvl3pPr>
              <a:spcAft>
                <a:spcPts val="0"/>
              </a:spcAft>
              <a:buClr>
                <a:schemeClr val="tx2"/>
              </a:buClr>
              <a:defRPr sz="2000"/>
            </a:lvl3pPr>
            <a:lvl4pPr>
              <a:spcAft>
                <a:spcPts val="0"/>
              </a:spcAft>
              <a:buClr>
                <a:schemeClr val="tx2"/>
              </a:buCl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smtClean="0"/>
              <a:t>Add text</a:t>
            </a:r>
          </a:p>
          <a:p>
            <a:pPr lvl="1"/>
            <a:r>
              <a:rPr lang="en-GB" noProof="0" smtClean="0"/>
              <a:t>Level two</a:t>
            </a:r>
          </a:p>
          <a:p>
            <a:pPr lvl="2"/>
            <a:r>
              <a:rPr lang="en-GB" noProof="0" smtClean="0"/>
              <a:t>Level three</a:t>
            </a:r>
          </a:p>
          <a:p>
            <a:pPr lvl="3"/>
            <a:r>
              <a:rPr lang="en-GB" noProof="0" smtClean="0"/>
              <a:t>Level four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for large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 bwMode="auto">
          <a:xfrm>
            <a:off x="0" y="0"/>
            <a:ext cx="9001125" cy="68405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5" name="Bildobjekt 4" descr="LundUniversity_C2line RGB 150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7747" y="5584789"/>
            <a:ext cx="708740" cy="9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96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samp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 bwMode="auto">
          <a:xfrm>
            <a:off x="182563" y="182563"/>
            <a:ext cx="8647200" cy="649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Rektangel 27"/>
          <p:cNvSpPr/>
          <p:nvPr userDrawn="1"/>
        </p:nvSpPr>
        <p:spPr bwMode="auto">
          <a:xfrm>
            <a:off x="2655888" y="1516103"/>
            <a:ext cx="6178550" cy="1280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ubrik 1"/>
          <p:cNvSpPr>
            <a:spLocks noGrp="1"/>
          </p:cNvSpPr>
          <p:nvPr>
            <p:ph type="ctrTitle" hasCustomPrompt="1"/>
          </p:nvPr>
        </p:nvSpPr>
        <p:spPr>
          <a:xfrm>
            <a:off x="2942848" y="1523248"/>
            <a:ext cx="5734178" cy="714380"/>
          </a:xfrm>
        </p:spPr>
        <p:txBody>
          <a:bodyPr lIns="0" tIns="97200" rIns="0" bIns="82800"/>
          <a:lstStyle>
            <a:lvl1pPr>
              <a:defRPr sz="3600"/>
            </a:lvl1pPr>
          </a:lstStyle>
          <a:p>
            <a:r>
              <a:rPr lang="en-GB" noProof="0" smtClean="0"/>
              <a:t>One-line title</a:t>
            </a:r>
            <a:endParaRPr lang="en-GB" noProof="0"/>
          </a:p>
        </p:txBody>
      </p:sp>
      <p:sp>
        <p:nvSpPr>
          <p:cNvPr id="3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942848" y="2220953"/>
            <a:ext cx="5734178" cy="321507"/>
          </a:xfrm>
        </p:spPr>
        <p:txBody>
          <a:bodyPr lIns="0" tIns="108000" rIns="0"/>
          <a:lstStyle>
            <a:lvl1pPr marL="0" marR="0" indent="0" algn="l" defTabSz="904875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sz="12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smtClean="0"/>
              <a:t>Subtitle or name</a:t>
            </a:r>
            <a:endParaRPr lang="en-GB" noProof="0"/>
          </a:p>
        </p:txBody>
      </p:sp>
      <p:cxnSp>
        <p:nvCxnSpPr>
          <p:cNvPr id="31" name="Rak 30"/>
          <p:cNvCxnSpPr/>
          <p:nvPr userDrawn="1"/>
        </p:nvCxnSpPr>
        <p:spPr bwMode="auto">
          <a:xfrm>
            <a:off x="2939428" y="2212035"/>
            <a:ext cx="58816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Bildobjekt 7" descr="Lunds sigill RGB 150.png"/>
          <p:cNvPicPr>
            <a:picLocks noChangeAspect="1"/>
          </p:cNvPicPr>
          <p:nvPr userDrawn="1"/>
        </p:nvPicPr>
        <p:blipFill>
          <a:blip r:embed="rId2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samp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 bwMode="auto">
          <a:xfrm>
            <a:off x="182563" y="182563"/>
            <a:ext cx="8647200" cy="649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ktangel 10"/>
          <p:cNvSpPr/>
          <p:nvPr userDrawn="1"/>
        </p:nvSpPr>
        <p:spPr bwMode="auto">
          <a:xfrm>
            <a:off x="2655888" y="1516104"/>
            <a:ext cx="6178550" cy="18472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942848" y="1510712"/>
            <a:ext cx="5734178" cy="1189477"/>
          </a:xfrm>
        </p:spPr>
        <p:txBody>
          <a:bodyPr lIns="0" tIns="97200" rIns="0" bIns="82800" anchor="t" anchorCtr="0"/>
          <a:lstStyle>
            <a:lvl1pPr>
              <a:defRPr sz="3600"/>
            </a:lvl1pPr>
          </a:lstStyle>
          <a:p>
            <a:r>
              <a:rPr lang="en-GB" noProof="0" smtClean="0"/>
              <a:t>Two-line</a:t>
            </a:r>
            <a:br>
              <a:rPr lang="en-GB" noProof="0" smtClean="0"/>
            </a:br>
            <a:r>
              <a:rPr lang="en-GB" noProof="0" smtClean="0"/>
              <a:t>title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942848" y="2777523"/>
            <a:ext cx="5734178" cy="321507"/>
          </a:xfrm>
        </p:spPr>
        <p:txBody>
          <a:bodyPr lIns="0" tIns="108000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smtClean="0"/>
              <a:t>Subtitle or name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2939428" y="2768605"/>
            <a:ext cx="58816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Bildobjekt 9" descr="Lunds sigill RGB 150.png"/>
          <p:cNvPicPr>
            <a:picLocks noChangeAspect="1"/>
          </p:cNvPicPr>
          <p:nvPr userDrawn="1"/>
        </p:nvPicPr>
        <p:blipFill>
          <a:blip r:embed="rId2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 30"/>
          <p:cNvGrpSpPr/>
          <p:nvPr/>
        </p:nvGrpSpPr>
        <p:grpSpPr>
          <a:xfrm>
            <a:off x="-119270" y="-59968"/>
            <a:ext cx="9228344" cy="6984776"/>
            <a:chOff x="-119270" y="-59968"/>
            <a:chExt cx="9228344" cy="6984776"/>
          </a:xfrm>
        </p:grpSpPr>
        <p:cxnSp>
          <p:nvCxnSpPr>
            <p:cNvPr id="25" name="Rak 24"/>
            <p:cNvCxnSpPr/>
            <p:nvPr userDrawn="1"/>
          </p:nvCxnSpPr>
          <p:spPr bwMode="auto">
            <a:xfrm>
              <a:off x="-119270" y="1772485"/>
              <a:ext cx="92283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Rak 12"/>
            <p:cNvCxnSpPr/>
            <p:nvPr/>
          </p:nvCxnSpPr>
          <p:spPr bwMode="auto">
            <a:xfrm>
              <a:off x="-119270" y="176199"/>
              <a:ext cx="92283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Rak 13"/>
            <p:cNvCxnSpPr/>
            <p:nvPr/>
          </p:nvCxnSpPr>
          <p:spPr bwMode="auto">
            <a:xfrm>
              <a:off x="-119270" y="1266406"/>
              <a:ext cx="92283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Rak 14"/>
            <p:cNvCxnSpPr/>
            <p:nvPr/>
          </p:nvCxnSpPr>
          <p:spPr bwMode="auto">
            <a:xfrm>
              <a:off x="-119270" y="6676531"/>
              <a:ext cx="92283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Rak 15"/>
            <p:cNvCxnSpPr/>
            <p:nvPr/>
          </p:nvCxnSpPr>
          <p:spPr bwMode="auto">
            <a:xfrm>
              <a:off x="170557" y="-59968"/>
              <a:ext cx="0" cy="69847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Rak 16"/>
            <p:cNvCxnSpPr/>
            <p:nvPr/>
          </p:nvCxnSpPr>
          <p:spPr bwMode="auto">
            <a:xfrm>
              <a:off x="8821042" y="-59968"/>
              <a:ext cx="0" cy="69847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Rak 19"/>
            <p:cNvCxnSpPr/>
            <p:nvPr/>
          </p:nvCxnSpPr>
          <p:spPr bwMode="auto">
            <a:xfrm>
              <a:off x="4138857" y="-59968"/>
              <a:ext cx="0" cy="69847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Rak 22"/>
            <p:cNvCxnSpPr/>
            <p:nvPr/>
          </p:nvCxnSpPr>
          <p:spPr bwMode="auto">
            <a:xfrm>
              <a:off x="770383" y="-59968"/>
              <a:ext cx="0" cy="69847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ktangel 11"/>
            <p:cNvSpPr/>
            <p:nvPr userDrawn="1"/>
          </p:nvSpPr>
          <p:spPr bwMode="auto">
            <a:xfrm>
              <a:off x="0" y="0"/>
              <a:ext cx="9001125" cy="684053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048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3263" y="283771"/>
            <a:ext cx="7605109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7538" y="1843907"/>
            <a:ext cx="7590053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Add text</a:t>
            </a:r>
          </a:p>
          <a:p>
            <a:pPr lvl="1"/>
            <a:r>
              <a:rPr lang="en-GB" noProof="0" dirty="0" smtClean="0"/>
              <a:t>Level two</a:t>
            </a:r>
          </a:p>
          <a:p>
            <a:pPr lvl="2"/>
            <a:r>
              <a:rPr lang="en-GB" noProof="0" dirty="0" smtClean="0"/>
              <a:t>Level three</a:t>
            </a:r>
          </a:p>
          <a:p>
            <a:pPr lvl="2"/>
            <a:endParaRPr lang="en-GB" noProof="0" dirty="0" smtClean="0"/>
          </a:p>
          <a:p>
            <a:pPr lvl="3"/>
            <a:r>
              <a:rPr lang="en-GB" noProof="0" dirty="0" smtClean="0"/>
              <a:t>Level four</a:t>
            </a:r>
          </a:p>
        </p:txBody>
      </p:sp>
      <p:cxnSp>
        <p:nvCxnSpPr>
          <p:cNvPr id="10" name="Rak 9"/>
          <p:cNvCxnSpPr/>
          <p:nvPr/>
        </p:nvCxnSpPr>
        <p:spPr bwMode="auto">
          <a:xfrm>
            <a:off x="745259" y="1499383"/>
            <a:ext cx="7506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1" name="Bildobjekt 20" descr="LundUniversity_C2line RGB 150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7747" y="5584789"/>
            <a:ext cx="708740" cy="946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02" r:id="rId2"/>
    <p:sldLayoutId id="2147483694" r:id="rId3"/>
    <p:sldLayoutId id="2147483695" r:id="rId4"/>
    <p:sldLayoutId id="2147483684" r:id="rId5"/>
    <p:sldLayoutId id="2147483691" r:id="rId6"/>
    <p:sldLayoutId id="2147483707" r:id="rId7"/>
    <p:sldLayoutId id="2147483683" r:id="rId8"/>
    <p:sldLayoutId id="2147483705" r:id="rId9"/>
    <p:sldLayoutId id="2147483682" r:id="rId10"/>
    <p:sldLayoutId id="2147483703" r:id="rId11"/>
    <p:sldLayoutId id="2147483667" r:id="rId12"/>
    <p:sldLayoutId id="2147483666" r:id="rId13"/>
    <p:sldLayoutId id="2147483668" r:id="rId14"/>
    <p:sldLayoutId id="2147483680" r:id="rId15"/>
    <p:sldLayoutId id="2147483679" r:id="rId16"/>
    <p:sldLayoutId id="2147483689" r:id="rId17"/>
    <p:sldLayoutId id="2147483721" r:id="rId18"/>
    <p:sldLayoutId id="2147483722" r:id="rId19"/>
    <p:sldLayoutId id="2147483723" r:id="rId20"/>
    <p:sldLayoutId id="2147483724" r:id="rId2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04875" rtl="0" eaLnBrk="1" fontAlgn="base" hangingPunct="1">
        <a:spcBef>
          <a:spcPct val="0"/>
        </a:spcBef>
        <a:spcAft>
          <a:spcPct val="0"/>
        </a:spcAft>
        <a:defRPr sz="3600" b="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</a:defRPr>
      </a:lvl2pPr>
      <a:lvl3pPr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</a:defRPr>
      </a:lvl3pPr>
      <a:lvl4pPr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</a:defRPr>
      </a:lvl4pPr>
      <a:lvl5pPr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</a:defRPr>
      </a:lvl5pPr>
      <a:lvl6pPr marL="457200"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6pPr>
      <a:lvl7pPr marL="914400"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7pPr>
      <a:lvl8pPr marL="1371600"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8pPr>
      <a:lvl9pPr marL="1828800"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9pPr>
    </p:titleStyle>
    <p:bodyStyle>
      <a:lvl1pPr marL="230188" indent="-230188" algn="l" defTabSz="904875" rtl="0" eaLnBrk="1" fontAlgn="base" hangingPunct="1">
        <a:spcBef>
          <a:spcPts val="1000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2200" b="0">
          <a:solidFill>
            <a:schemeClr val="tx2"/>
          </a:solidFill>
          <a:latin typeface="+mn-lt"/>
          <a:ea typeface="ＭＳ Ｐゴシック" charset="-128"/>
          <a:cs typeface="+mn-cs"/>
        </a:defRPr>
      </a:lvl1pPr>
      <a:lvl2pPr marL="700088" indent="-247650" algn="l" defTabSz="904875" rtl="0" eaLnBrk="1" fontAlgn="base" hangingPunct="1">
        <a:spcBef>
          <a:spcPts val="1000"/>
        </a:spcBef>
        <a:spcAft>
          <a:spcPts val="0"/>
        </a:spcAft>
        <a:buClr>
          <a:schemeClr val="tx1"/>
        </a:buClr>
        <a:buChar char="–"/>
        <a:defRPr sz="2200" b="0">
          <a:solidFill>
            <a:schemeClr val="tx2"/>
          </a:solidFill>
          <a:latin typeface="+mn-lt"/>
          <a:ea typeface="ＭＳ Ｐゴシック" charset="-128"/>
        </a:defRPr>
      </a:lvl2pPr>
      <a:lvl3pPr marL="1089025" indent="-179388" algn="l" defTabSz="904875" rtl="0" eaLnBrk="1" fontAlgn="base" hangingPunct="1">
        <a:spcBef>
          <a:spcPts val="1000"/>
        </a:spcBef>
        <a:spcAft>
          <a:spcPts val="0"/>
        </a:spcAft>
        <a:buClr>
          <a:schemeClr val="tx1"/>
        </a:buClr>
        <a:buFont typeface="Lucida Grande"/>
        <a:buChar char="»"/>
        <a:defRPr sz="2000" b="0">
          <a:solidFill>
            <a:schemeClr val="tx2"/>
          </a:solidFill>
          <a:latin typeface="+mn-lt"/>
          <a:ea typeface="ＭＳ Ｐゴシック" charset="-128"/>
        </a:defRPr>
      </a:lvl3pPr>
      <a:lvl4pPr marL="1550988" indent="-193675" algn="l" defTabSz="904875" rtl="0" eaLnBrk="1" fontAlgn="base" hangingPunct="1">
        <a:spcBef>
          <a:spcPts val="1000"/>
        </a:spcBef>
        <a:spcAft>
          <a:spcPts val="0"/>
        </a:spcAft>
        <a:buClr>
          <a:schemeClr val="tx1"/>
        </a:buClr>
        <a:buChar char="–"/>
        <a:defRPr sz="2000" b="0">
          <a:solidFill>
            <a:schemeClr val="tx2"/>
          </a:solidFill>
          <a:latin typeface="+mn-lt"/>
          <a:ea typeface="ＭＳ Ｐゴシック" charset="-128"/>
        </a:defRPr>
      </a:lvl4pPr>
      <a:lvl5pPr marL="2036763" indent="-227013" algn="l" defTabSz="904875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charset="-128"/>
        </a:defRPr>
      </a:lvl5pPr>
      <a:lvl6pPr marL="2493963" indent="-227013" algn="l" defTabSz="90487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51163" indent="-227013" algn="l" defTabSz="90487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08363" indent="-227013" algn="l" defTabSz="90487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65563" indent="-227013" algn="l" defTabSz="90487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lisahistory.net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jpeg"/><Relationship Id="rId18" Type="http://schemas.openxmlformats.org/officeDocument/2006/relationships/image" Target="../media/image21.jpg"/><Relationship Id="rId3" Type="http://schemas.openxmlformats.org/officeDocument/2006/relationships/image" Target="../media/image7.jpeg"/><Relationship Id="rId21" Type="http://schemas.openxmlformats.org/officeDocument/2006/relationships/image" Target="../media/image24.png"/><Relationship Id="rId7" Type="http://schemas.openxmlformats.org/officeDocument/2006/relationships/hyperlink" Target="http://www.oulu.fi/english/contact.html" TargetMode="External"/><Relationship Id="rId12" Type="http://schemas.openxmlformats.org/officeDocument/2006/relationships/image" Target="../media/image15.jpg"/><Relationship Id="rId1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gif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jpeg"/><Relationship Id="rId15" Type="http://schemas.openxmlformats.org/officeDocument/2006/relationships/image" Target="../media/image18.jpg"/><Relationship Id="rId10" Type="http://schemas.openxmlformats.org/officeDocument/2006/relationships/image" Target="../media/image13.jpeg"/><Relationship Id="rId19" Type="http://schemas.openxmlformats.org/officeDocument/2006/relationships/image" Target="../media/image22.png"/><Relationship Id="rId4" Type="http://schemas.openxmlformats.org/officeDocument/2006/relationships/image" Target="../media/image8.jpeg"/><Relationship Id="rId9" Type="http://schemas.openxmlformats.org/officeDocument/2006/relationships/image" Target="../media/image12.gif"/><Relationship Id="rId14" Type="http://schemas.openxmlformats.org/officeDocument/2006/relationships/image" Target="../media/image17.jpeg"/><Relationship Id="rId22" Type="http://schemas.openxmlformats.org/officeDocument/2006/relationships/image" Target="../media/image2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celsior.edu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wiziq.com/how-to-launch-a-mooc-on-wiziq/?utm_source=rss&amp;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://jultika.oulu.fi/Record/isbn978-952-62-0041-5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tificamerican.com/article.cfm?id=massive-open-online-courses-transform-higher-education-and-science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5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jpg"/><Relationship Id="rId5" Type="http://schemas.openxmlformats.org/officeDocument/2006/relationships/image" Target="../media/image49.jp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www.open.ac.uk/blogs/innovating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g"/><Relationship Id="rId4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jpg"/><Relationship Id="rId7" Type="http://schemas.openxmlformats.org/officeDocument/2006/relationships/image" Target="../media/image71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col.org/resources/publications/Pages/detail.aspx?PID=357" TargetMode="External"/><Relationship Id="rId5" Type="http://schemas.openxmlformats.org/officeDocument/2006/relationships/image" Target="../media/image70.jpeg"/><Relationship Id="rId4" Type="http://schemas.openxmlformats.org/officeDocument/2006/relationships/hyperlink" Target="http://www.col.org/resources/publications/Pages/detail.aspx?PID=364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nyurl.com/nordic-position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gif"/><Relationship Id="rId5" Type="http://schemas.openxmlformats.org/officeDocument/2006/relationships/hyperlink" Target="http://www.flickr.com/photos/mats_eriksson/" TargetMode="External"/><Relationship Id="rId4" Type="http://schemas.openxmlformats.org/officeDocument/2006/relationships/hyperlink" Target="http://creativecommons.org/licenses/by/2.0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ulu.fi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6.jpeg"/><Relationship Id="rId5" Type="http://schemas.openxmlformats.org/officeDocument/2006/relationships/hyperlink" Target="mailto:Ebba.Ossiannilsson@ced.lu.se" TargetMode="External"/><Relationship Id="rId4" Type="http://schemas.openxmlformats.org/officeDocument/2006/relationships/hyperlink" Target="mailto:Ebba.Ossiannilsson@oulu.fi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folkhogskola.nu/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folkhogskola.nu/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ipts.jrc.ec.europa.eu/publications/pub.cfm?id=4719" TargetMode="Externa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PPT_studentbild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"/>
          <a:stretch/>
        </p:blipFill>
        <p:spPr>
          <a:xfrm>
            <a:off x="0" y="152400"/>
            <a:ext cx="8997696" cy="661035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18" name="Grupp 17"/>
          <p:cNvGrpSpPr/>
          <p:nvPr/>
        </p:nvGrpSpPr>
        <p:grpSpPr>
          <a:xfrm>
            <a:off x="-6985" y="48403"/>
            <a:ext cx="9315131" cy="6756490"/>
            <a:chOff x="76270" y="84048"/>
            <a:chExt cx="9315131" cy="6756490"/>
          </a:xfrm>
        </p:grpSpPr>
        <p:sp>
          <p:nvSpPr>
            <p:cNvPr id="4" name="Rektangel 3"/>
            <p:cNvSpPr/>
            <p:nvPr/>
          </p:nvSpPr>
          <p:spPr bwMode="auto">
            <a:xfrm>
              <a:off x="2655888" y="1490704"/>
              <a:ext cx="6178550" cy="184729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4875"/>
              <a:r>
                <a:rPr lang="sv-SE" sz="2000" dirty="0" smtClean="0"/>
                <a:t>Hur kommer folkhögskolorna att påverkas av den digitala utvecklingen med global undervisning</a:t>
              </a:r>
              <a:endParaRPr lang="en-GB" sz="2000" dirty="0"/>
            </a:p>
            <a:p>
              <a:r>
                <a:rPr lang="sv-SE" sz="2000" b="0" kern="0" dirty="0"/>
                <a:t>Ebba Ossiannilsson, PhD </a:t>
              </a:r>
            </a:p>
            <a:p>
              <a:r>
                <a:rPr lang="sv-SE" b="0" kern="0" dirty="0" smtClean="0"/>
                <a:t>25 september </a:t>
              </a:r>
              <a:r>
                <a:rPr lang="sv-SE" b="0" kern="0" dirty="0"/>
                <a:t>2013</a:t>
              </a:r>
            </a:p>
            <a:p>
              <a:pPr marL="0" marR="0" indent="0" algn="l" defTabSz="9048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ubrik 1"/>
            <p:cNvSpPr txBox="1">
              <a:spLocks/>
            </p:cNvSpPr>
            <p:nvPr/>
          </p:nvSpPr>
          <p:spPr bwMode="auto">
            <a:xfrm>
              <a:off x="3657223" y="2554260"/>
              <a:ext cx="5734178" cy="174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97200" rIns="0" bIns="82800" numCol="1" anchor="t" anchorCtr="0" compatLnSpc="1">
              <a:prstTxWarp prst="textNoShape">
                <a:avLst/>
              </a:prstTxWarp>
            </a:bodyPr>
            <a:lstStyle>
              <a:lvl1pPr>
                <a:defRPr sz="3600"/>
              </a:lvl1pPr>
            </a:lstStyle>
            <a:p>
              <a:pPr marL="0" marR="0" lvl="0" indent="0" algn="l" defTabSz="9048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ＭＳ Ｐゴシック" charset="-128"/>
                  <a:cs typeface="+mj-cs"/>
                </a:rPr>
                <a:t/>
              </a:r>
              <a:br>
                <a:rPr kumimoji="0" lang="sv-SE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ＭＳ Ｐゴシック" charset="-128"/>
                  <a:cs typeface="+mj-cs"/>
                </a:rPr>
              </a:br>
              <a:endParaRPr kumimoji="0" lang="sv-SE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charset="-128"/>
                <a:cs typeface="+mj-cs"/>
              </a:endParaRPr>
            </a:p>
          </p:txBody>
        </p:sp>
        <p:cxnSp>
          <p:nvCxnSpPr>
            <p:cNvPr id="8" name="Rak 7"/>
            <p:cNvCxnSpPr/>
            <p:nvPr/>
          </p:nvCxnSpPr>
          <p:spPr bwMode="auto">
            <a:xfrm>
              <a:off x="2952824" y="2952755"/>
              <a:ext cx="588161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Rektangel 20"/>
            <p:cNvSpPr/>
            <p:nvPr/>
          </p:nvSpPr>
          <p:spPr bwMode="auto">
            <a:xfrm>
              <a:off x="76270" y="84048"/>
              <a:ext cx="8841600" cy="6685200"/>
            </a:xfrm>
            <a:prstGeom prst="rect">
              <a:avLst/>
            </a:prstGeom>
            <a:noFill/>
            <a:ln w="184150" cap="sq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048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pic>
          <p:nvPicPr>
            <p:cNvPr id="17" name="Bildobjekt 16" descr="Lunds sigill RGB 150.png"/>
            <p:cNvPicPr>
              <a:picLocks noChangeAspect="1"/>
            </p:cNvPicPr>
            <p:nvPr/>
          </p:nvPicPr>
          <p:blipFill>
            <a:blip r:embed="rId3"/>
            <a:srcRect r="17691" b="21541"/>
            <a:stretch>
              <a:fillRect/>
            </a:stretch>
          </p:blipFill>
          <p:spPr>
            <a:xfrm>
              <a:off x="6329104" y="4279056"/>
              <a:ext cx="2672021" cy="256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848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00" y="0"/>
            <a:ext cx="9004425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2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MOOC (</a:t>
            </a:r>
            <a:r>
              <a:rPr lang="sv-SE" dirty="0" err="1" smtClean="0"/>
              <a:t>Downes</a:t>
            </a:r>
            <a:r>
              <a:rPr lang="sv-SE" dirty="0" smtClean="0"/>
              <a:t> 2013)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b="1" dirty="0" smtClean="0">
                <a:solidFill>
                  <a:srgbClr val="FF0000"/>
                </a:solidFill>
              </a:rPr>
              <a:t>Massive</a:t>
            </a:r>
          </a:p>
          <a:p>
            <a:endParaRPr lang="sv-SE" b="1" dirty="0" smtClean="0">
              <a:solidFill>
                <a:srgbClr val="FF0000"/>
              </a:solidFill>
            </a:endParaRPr>
          </a:p>
          <a:p>
            <a:r>
              <a:rPr lang="sv-SE" b="1" dirty="0" err="1" smtClean="0">
                <a:solidFill>
                  <a:srgbClr val="FF0000"/>
                </a:solidFill>
              </a:rPr>
              <a:t>Open</a:t>
            </a:r>
            <a:endParaRPr lang="sv-SE" b="1" dirty="0" smtClean="0">
              <a:solidFill>
                <a:srgbClr val="FF0000"/>
              </a:solidFill>
            </a:endParaRPr>
          </a:p>
          <a:p>
            <a:endParaRPr lang="sv-SE" b="1" dirty="0" smtClean="0">
              <a:solidFill>
                <a:srgbClr val="FF0000"/>
              </a:solidFill>
            </a:endParaRPr>
          </a:p>
          <a:p>
            <a:r>
              <a:rPr lang="sv-SE" b="1" dirty="0" smtClean="0">
                <a:solidFill>
                  <a:srgbClr val="FF0000"/>
                </a:solidFill>
              </a:rPr>
              <a:t>Online </a:t>
            </a:r>
          </a:p>
          <a:p>
            <a:r>
              <a:rPr lang="sv-SE" b="1" dirty="0" smtClean="0">
                <a:solidFill>
                  <a:srgbClr val="FF0000"/>
                </a:solidFill>
              </a:rPr>
              <a:t/>
            </a:r>
            <a:br>
              <a:rPr lang="sv-SE" b="1" dirty="0" smtClean="0">
                <a:solidFill>
                  <a:srgbClr val="FF0000"/>
                </a:solidFill>
              </a:rPr>
            </a:br>
            <a:r>
              <a:rPr lang="sv-SE" b="1" dirty="0" smtClean="0">
                <a:solidFill>
                  <a:srgbClr val="FF0000"/>
                </a:solidFill>
              </a:rPr>
              <a:t>Course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5" name="AutoShape 2" descr="data:image/jpeg;base64,/9j/4AAQSkZJRgABAQAAAQABAAD/2wCEAAkGBxMTEhUUExQWFBUXFx4YGRgYGBweHRwiISEeHB0dIB8dHyggIBwoHyAbITEiJyksLi4uHCAzODMsNygtLiwBCgoKDg0OGxAQGywkHyQtLCwuLywvLCwsLCwsLyw0LCwsLC80LDQsLCwsLCwsLCwsLCwsLCwsLCwsLCwsLDQsLP/AABEIALEBHQMBIgACEQEDEQH/xAAcAAACAwEBAQEAAAAAAAAAAAAABQQGBwgDAgH/xABPEAACAQIEBAMFAwUMBwgDAQABAgMEEQAFEiEGEzFBByJRFDJhcYEjQpEIM1KhsRUkNFNicnOCkqKywRYXNXSTs9E2Q1SDwuHi8GTS0yb/xAAZAQADAQEBAAAAAAAAAAAAAAAAAQIDBAX/xAAwEQACAgAFAQYFBAMBAAAAAAAAAQIRAxIhMUFREyJhcaHwgZGxwdEEMkLhUmLxFP/aAAwDAQACEQMRAD8A3HBgwYADBgwYADBhDmnGVBTsVmqolYbFQ2ph8Cq3IPzwwiziBuTaVPt11wgmxkFg11BsTsQbdd8A8r6ETiniany+ETVJZUZxGCqljcgkbD4KcVX/AFzZV/GS/wDBbEP8ob/Zsf8AvSf4JMc64TZcYJqzqfh/xNy+sqEp4XcyPfSGjZQbAsdzt0BxcscecJ5n7NW0097COZGY/wAm9n/ulhjsPAmKccrDFDrvFzLIpZInkk1RuyNaJiLqSpsR1Fx1xbs8zAU9NNO3SKJ5P7Kk2/VjjV3JJLG5JuSe5PU4GwhHMdK/65sq/jJf+C2LxlOYpUQxzxEmORQ6kixsdxt2xxjjrXw3/wBl0X+7x/4RgTCccpYycUDiPxfy6mYojNUuNiIQCo+bkhT/AFdWM48YfER6mV6OmcrTRkrIyn86w2Iv/Fg7AdG3O4tjMIIWdgiKzsxsqqCST6ADcnA2VHDtWzZ5fH5r+WgFvjUb/qixKy/x8iJ+3o5EHrHIrn8GVP24oNF4UZtINXs2gWuNciKfw1XH1Awn4h4Mr6IaqmmeNP0xZk9BdkJAv2BtfCtjywOnOF+MqKvB9mmDMBdo2urj5qd7fEXHxw/xxbRVckMiyxO0ciG6spsQfhjp7wt42GZUxL2FRFZZQOhv7rgejWO3Yg9rYaZE4UXTEevrooI2kmkWONerOQAPqcfOaZhHTwyTStpjjUux+A3+p9B3OOVuO+NJ8ynLyErCp+yhv5UHYn1cjq30FhtgbFGOY2DO/HGijJWnilqSPvfm0P1bzf3cIT4/Pf8AgC2/3g//AMsZJlGUT1UnLp4nmfrZBew9SegHxNhi2r4RZvp1ezqD+jzor/4rfrwrZplitzRco8dqRyBUU8sF/vKRIo+fut+CnGmZNnEFVGJaeVZUPdT0PoR1U/A2OORM7yOppH5dTC8LHpqGzepVh5WG/UE4lcJcT1GXziaBvQOhPlkX9Fh+Nj1HbBYPDVWjr/Bhbw5nUVZTRVMJ8ki3seqnoyn4g3B+WFvH/FiZbSNOwDOToiT9Jz0v/JAuSfQepGKMSbxHxNS0Ka6qZYwfdG5Zv5qi7Ht0Fh3tjM8z8eoVNqekkkHrJIsf6lD/AOWMXzrN5qqZp6hzJI3Unt6ADoFHYDDLhnguur96aBmQGxkYhUHw1Na59QtyMTZssNJamlwePpuNdDt3Kz7j6GPf8Ri8cK+KOX1rCNXMErbCOYBbn0VgShPoL3PpjFM28Js0gQvyVlAFyIXDMP6uzH5KCcUdl7EfAg4LYZIvY7ZwYxrwS8QXlYUFU5Z9JMEjG5IG5jY9yBcg+gI7DGy4oyap0GDBgwCDBgwYADGbeN/EslLTRwwsUeoZgWGxCKBqAPYksov6XxpOMq8f8neSngqFBIhZle3YSabMfgGUD+thM1wEniKzOc34BmpsuStldV1lNMIU3AcEgsbixt92x69cXHxEySWXKMtqoztTU0esb6rOsIDC3oVF/nfthBxL4hrWZXHSSRus6Ml3FtDBQRfrcMfSxHxxI4i8SUkyuKggjcHkxRyyPYDyKtwgBJNyLXNtr7b3CO6sVtNrW/Q9OM8/es4dp5JTqlSrETt6lUksT8SpUn43xkiqSQALk7ADvjU+Jsnam4ap9alXlrBMQeo1JIFv81VT9cZxkZ/fMH9NH/iGBnM6TddWQsddcBZp7Tl1LNe5aJQx/lL5H/vKccx8eZX7LmNVDawWVio9FfzoP7LDGz/k85pzKGWAneCYkD0VxqH94SYEZ4mqTGfjpmnJyp0Bs08iRC3pfW300oR9cc0KpPQX2J/AXP6t8bF+Ubml5qWmB9xGlYfzjpX6jQ/44o/AeU81a+Yi609BOwPozoUX+6ZD9MD3CGkbKpjo2TOzR8MRSobSeyxxoR1DOAgI+K3Lf1cc5Y17xDnI4dypP0uWT/Vib/MjAh4itoyHHR3gpwbHTUiVcig1FQusMfuRndVHpcWY/MDtjnalgMjog2LsFH1Nv88dly0x0Ksb8sLYCwB2AtbfAhYj4JOPiaFXUq6hlYEMrAEEHYgg7EfDCuKVllCGcs4BPLMYUPsdg1viOhPQ/HHqk9UWsYYgu2/NJ+e2jtijNxOavFbhIZdWlIweRKOZFf7ovZkv30np8Ct7nH34PZ0abNIN7JOeQ49dfufXmaPpfGi/lHUgNNSy28yzMgPwdSx/wDGHZbU8qaKT9CRX/ssD/lieTWPeibl+UTnZSngpFNucxkf+alrA/AsQf6mMLoKN5pY4oxd5HVFHxYgD9Zxov5QU5bM1XslMgt82kJ/aPwwr8FqPmZvT36Rh5PwRgP7xB+mB7hHSFnQvB/DEOX0ywQgXtd3tvI3dj/kOwsMPML6qeYSBE5XmBK6tVzp03vYWG5wXqr9ILXHd+nft1w7MsvJ58S5BDXU70866lYbH7yN2dT2Yf+xuCRjkjPMrelqJaeT34nKH426MPgRYj4HHZeOavHqkCZqzD/vYY3Pz80f7EGBlYb1os/5OedG9TRsdrCdB6dEk+n5v9frit+PGdmfMuSD5KZAgHbUwDufw0L/UxG8DarRm8S/xkcif3S//AKMVfi+oMlfVuTfVUyn6a2sPoLDC4LS75N8PuGjmFdFT7iPd5SOoRfe+pJCg9iwOOr6KkSKNY4lCIgCqqiwAHYYxT8m6lBkrZSN1WJAfgxcsP7q42SkzeCQgJIpJNgOhNgSQAd+gP4H0w1SInbfkTsYp458DlmjrKSF3d20TJEhYk2JWSyg+hUn+b9drwYZCdOzkbK8lzGCaOaOjqtcTq6/YS9VINvd6HpjreN7gHcXF9+uPrBgocpWGDBgwEhgxGeviBIMiAr1BYbet99uo/HCyLNnYAh6Xc6fzrbkbEC679vnceowmylBseYg55mEEEEklSyrCF8+oXBB202+9fpa298eeX1cktnUwvGSw1IzG+kldtrdQR/mcZf8AlD1jBaSIe4TJIR6lQqr+AZvxwXoXDDzTUWeMHDWSVtNPXItRSQwuytZlF7BWuFYPa+oAKLb7WxVuHc/yinnDNQTSqrXWSWZXYeh5QVY7/U2xZPEXLIssyiGjhYk1EwkkJPv6VGogdl1CKw7W7nfEHK+B6dsglrJFInIaVHuRpCHSFtexDAE9PvD0GEdkWstybpukWTx2rY5sogliYPG9RGysO4KSfUfI9MYVkn8Jg/po/wDEMXevqmfhpFPSPMdC/Ixs/wDidsUjJP4TB/TR/wCIYGc7jluJpn5RGVaKyCoA2miKH+dGev1V1H9XEb8nzNOXmEkJNhPCbD1ZDqH90yY0Tx4yrnZW0gHmp5Fk29D5G+lm1f1cYDwnnJo6yCpAJ5TgkDqVN1YD4lSRg5IjrChx4sZp7RmtUwN1R+Svw5YCsP7YY/XF48PMp5fDuZTkbzxzWPqsaMo/vmTGOVE7OzO5uzEsx9STcn8cdPZllPsvD0tP3joHDW/S5ZLn6sScCFPRJHL2Na8RY/8A/P5Q3oEH4xE/5YyXG9cSZUZ+FacqLtDDDMPkos5+iM5+mBFT3Rh2VzhJonPRJEY/IMDjtDHExx1f4acTLX0EUmq8qKI5h3DqLXt6N7w+fwOBE4q5PrJIVNdWaijt5QRpAKg7gH12Ntuw37YPD2ILBKAsajnttGVIsFQLcKfK2kKNLeawGq5uT9ZBCxqqpmjIVtgSsu4uwsTKiq3qNFwAbEnyky+FKB4Y5FdChaUtYspv5UBPl23IPoT1st9IaJkUH8oyYCip07mp1fQI4P8AiGMChiLsqjqxCj6m2NC8b+KErK0RRMGipgUDDozsQZCD6Cyr81PYjFd8OsrNTmdJGOnOV2/mp9o34hbfUYT3NI6RLL4/R2zW/wClTxn9bj/LEbwMnC5vED9+ORR89Jb9inFp/KOyo66WqA2KtCx+IOtB9byfhjK+GM4NJVwVIF+VIGIHUr0YfVSR9cHIR1gdV1mYRidSZFAjVgw0sTuVG1hYWNvpf54kPn1ODYydwPdY9bW6DbqPlj9WoWpgSWCVijLrRoyo1Ag2HmBHfoehG+E6R1Wk3WqBb0lpyQTe9vLaw9T2t3wyEk1qy045w/KBmDZooH3aaNT89UjfsYY6AfMhHA81QOQqAs2pgbAd7r6+mOTOLc7NbWT1JFua91B6hQAqA/EKFB+N8DDDXeLD4KRFs5piPuiVj8uU6/tIxWeJoytZVKeq1Eo/B2GNH/J2ywvWT1H3YodH9Z2BH4KjfiMV3xlyY0+azG1kntMnx1e/9dYf8R64XBaffLn+TbUDVWx9yImA+XMB/auNTENIs5YWR4gWawsDpQLcm1mKowHXYH4bc3+FvEwoMwjlc2icGKU+itazf1WCk/AHHTsuWxSB2H/eLuQxINwBfTfSbi3be298TLNXdr4ibqTvkk0tUsgJW+xsbqykHY2swB7jHtiJl1FylI1FiW1Em/wHck9AOpOMo8eeMXh5NJTTPHLfmytE7IyixVEJUj3rlrX+6p7jFRby97czq3SNiwY5LybO8yqZ4oErqzVLIqD98Sm1za/vdANz8AcdZItgBvsLb7nFWEo5T6wYMGAkrs0mX8w6mjDmRgfMQVYA6u/k2ub7bkHqRjzEWVkW1QHcD853GptJ33J5jXB3Ore+G02R0z+9DG12Lm6jdmtqJ9b2F/kMR67KqVIzI0KkRguPUWHW/wClt73XCpFqctk2flFm9GihEmQC2oanNzqJJN3Nzc3/ABHqMVvxT4VOZUkclMVeWPzx7i0isBqAPTeysD02+N8TEzHLfzghHU76B1Qrt130lkt2FwRYKbVzxghqPY6WoomlihiUh1jZkIRgmgkKR5V02+Gr54Vrg1hCcZpvTzM4PD+b1ssUEsVQTGBGhmRlSNfUsRa3x3JAFr7DFy8VoKlBR5XSa3iMCgxIoJcoQFZiBe2wJ3tfc9MW7wp4ohnoIkeYGeO6yB3853JDeY3III39bjti5+2xfxif2h/1w6LnjSU9VsYt4kcPGh4fpoGILipVpCOmpllJA9QNlv3tjJMk/hMH9NH/AIhjqPj3hyLMqVYmeTSsokvDpJJAZbeba3m/Vii0Pg5TJKjh626urC6xW2IO9t7f9DhMzUrTs1bO8vWop5oG6SxtGfhqBF/pe+ONpYmRirCzKSrD0I2I/HHa2Mnz/wAIaWepmm5lUvMdpCEEZW7HUbX36k4JEYboyHw5yr2nM6WK115odv5qfaEH4ELb646P8QKj94V8dulHI1/mri36sJOAPDiDL6lp0adm5ZQc0IALlSSNO99rfU4tud5OlRHNG7lefCYTa2wOoXFx183fAgk7Zx3jrLw9iV8po1YBlamQEHoQVsQfhbGf13gtRREAz1jX/QiD/D7qG3rjROH6mKmpoKdFqXWNFjVjBJc2AAJ8tvr0w0gnLNsc6eIvBkmW1JSxMDkmGTsR+iT+mvQ+vXvhRw9xBU0UvNppDG3Q91YejKdiP2drY6wngp6+Bo5otcZJVklQqQR8DYg9ww+YOMmzvwZpXnaOjrRHIBqMEoDlRtbcEMF3HUMdxvhMqMrVNEGj8eaoLaWlhdvVXZB+B1ftwh4o8XK+rRo1KU0bbERX1Eehcm9v5oX0xPk8DsyB2kpT/wCZJ/nHiTQ+BNax+1qKeNfVNbn8CqD9eDUO4ZRjoPwO4IeljasqFKzSrpjQ9Uj2JJHZmIG3YAepAbcI+FFDQlZXvUzLYh5QNKn1VOgN9wSWI7HF7qItYsGZe91Iv+sHbDoUp3oKeM+HUr6OWmc2LC6Nb3XG6t+PUdwSO+OTs5ymalmeCdCkiGxB7+hB7qeoPfHVzMysd6ttJ/RUhrE7DbobfgR9I3EHDtHmcZWpgcFB5XI0Olxfyt6eoNxfqMLcaTh5HOnCHHtbl11gcNGTcxSAsl/UAEFT/NIv3vi9Dx7n0/wOLV68xrfhp/zx5VXgsJbtQV8E6G+kP8LXBeMsDa4+6OowvbwQzIffpbevMe3/AC8Go3lvUrXF/HtbmNlncLGDcRRgql/Ugklj/OJt2tiv0NHJNIkUSGSRzpVV6k//AHv2xq+S+Bc0gV5qyEIbMOSDJqB3BDNpG472P1xqfB3BVDl9xTqGltZ5HIaSx3sT90G17AAGw64KBzS0QeHPCgy6iSE2MrHmSsOhcgXA/kgAKPW1++F/ixwV+6NKOWB7TDdor7ar+9GSemqwsfUDoL4rfF3ifWc+phy2nWRKQNz5nUkLpvqsAVAAIYbkltJsNsM4vESaKbLFqIgYK2lhYzKCNMz3uO4K7x7bEBr3PTFGWt2c5TwsjMjqUZSQysCCCOoIO4PwxdOD/FCuoEESlZ4R7scoJ0j0VgQQPgbgdgMbtxn4e0WY+aVSkwFhNGQH+TXBDD5i47EYyzMfAmqB/e9TBKu/vhoz8vKHF/qMTRpni1qR818ca6RSsMUMFx71i7D4jV5fxU4zKrqXkdpJGZ3Y6mZjck+pJxpVN4HZgWAealQd7O7H42HLF+3cdcXrhvwkoaAe0Vb+0tGNRLraJLb6tFzew7sSNr2GAacVsKPArgZkP7oVClSVIp1Yb2Oxl9RceVfgWPQg41TMo57lknjijAudcd9IA3N9YFu+/TEb/SWmeyq7+c6bqjDTcXvuNu34jELPVU0lZD9vdYXbVJI6A6QSPtNaWQkb+ZQRcEgXwyJJ7yHeUVIkj1CaOfzEa4radjYrszbjod8TsVPgWeNaZiOZreRmPOdWkc6EI1ESy76NFrtcKF2AtizUU/MjR7W1qGt8xfDIp7iDM63MUkcRU6SoT5DqC2Fl967djrNx1BAsLXP6MxzC5/eoI8xBLqL2BKiwY2LEabb2vcnthxVUkjG6zug9AqH9qk4rPGObGnp3gaok58lmRljIYJqUMAyLpD2DgE23I9L4mUlFWzTDw87UV9x1k5llu9TAsbI32YurEAgXNwTY32+nyxWvFvheavhgSExgpIWPMbSLabbbHH3wtNRmoQRVddK9mskzSlDsb31IFuB8euPzxZ4TqMwhhSn0XSQsdbWFiLbbHCjLMrNMrw8RK6819jLz4R1/6dL/AMb/AOOPz/VFXfp0v/F/+OPX/UzmP/4//EP/AOmEXE/AVZQqHnjXlkgcxDqUE9jtqH4frwHWptulNfI3PgnJWo8q5FQwGkSl2iYmwJZrggXuB8MSRTUll/fZ+fOG+97k97XFj20qe2FnA6w0OTIaqaEwWdmkUlkKuxIAuoYk306bXvta+HGRVWX1eoQKjGKysjRsjpe7KCrqGCm7W2sQSPXA42cfaZW9XvwQzT0wLFqwhNC6Qslja1tZPcm4senUd7B/lVTDpWOKRXsD0Ivsd+noSPlceuF2a5KpYFKaNwAL3k0at/dI0G6iyt19dvX1y+idZ9fs6ICCpKy3te1zp0C5OlO/b8VGNMc5qUdW/QrVVxbVS1U8NO9LCIWKATkhpSCQdO9uoO3oRvvss4rqqmWXK3eFYanmOArm6ag0OlvKSdB2Nr3G4364lZ/l0jTTe1Zd7QCfspqa6sR0HMsxubWFyNrdCLYgQ8K10VNSS6DJJTztIINQuEPLIHp70ZNhe2vpscck3N2nb/772PWwlgxyyWVcca3F8313tKix1GeV8An58lAXjgaQRxGQvcWsSrEeTrf6YkVvEsyZSKwCPmlUNiDo8zqp21X6H1wlTJ6utmq6iSH2bmUpgjRzuSbEX2uBcbmw94WvY4hzR5hJl3sPsTroChnLDzBXDAKO7XtcgkWB9QMW8SSur2deZisHCbjeW1KObVLTlb6/AaycW1k8kFPSJDzjAk0zPfSpZVYgC9wPMvqfMB2vhTQZtJDmlXPVIFkjpDrVDcEjkgaSezbWv0vv0xKgyuroqiGqjp2nD0scUqKfMrBEUjv+gpuLjZgbbHHn+4FZV1VW80PIE9KVS5BVWBiZFJG9/Jc7evyxDc3W938NtDWKwY3WVRcdXet2rW/26Hu3F2YpCtY6UpgJBMSluYFJsD1tvcb79fdHaZJxZWTVklPSJCymJJI2k1CwZY31MQ2481gAOpX0N0dLlMqxpD+48bVAspmktyyP0iQRc262b479MWDIckmizaWQxaYfZljVlFkuFhFlFyQPK1gfTDi8R1q+L9b4IxI/p45nUbSdbU9VWzf5fQQcQZ/UTUddTVSRiSBot0vYgyKOhJ+BB7g9Bbd7lNbmMaUokky9IXEaqGaQSMtl2W+xk09ul8L8y4YqZpszAjKiUIYmJFnKMrWG+17W3t1x8wUtbVvQxSUrQJSMjPIx2bRp6Dbrp7at29BuLMpW76er+xT7KWHSy1u9tLitl56Hu3F1ZPNOtM1JGImZVimJ5kmkkbbgb26bWJtfvi50Ekk9N9tFyZHQqyNZgDuOx3U9bX6G2M/znK5XeYVWW86Uk8uelugb0LjUd+92B+W1y3y2rmyzLoVnC8xnZRzJAqRjS8gDPuANKEADbUyrcDca4Tlmad+/fBzfq4YSwk4Una6Xt1T1Xmkz4fJykh1VSRsgtqeN2WP80QOdI3vHT7rPqCuNNrAn5jyaEiRWroW1IoUa1sg+1DbBgLNzAOgHl+OIdRxlA6NLLTKWB0sTMV90SB3MYBYEiNgukOWQi5ChgPkcR0xYJ7JGxM0cC/aaGJOhEYJYkRBXVNYO5Drb12yI5O3n1+g0iy+DmqTWRlA5GkMRrv5kViG02QKVT4Eg9d2XCEccV09oimd1W2m920KAzNdmOtr6j8++5NbPElKSVajW6aY7PNsGYxoTuu1OvNVeaBcBLaQFXFq4VpoZYoqoRoJGudSEle67G5BGnv8AEkdcNRSJlitqn9jIOJ5avKXzSB6cy01frKTC4C69VjqAIJGqxQ2PluLA7mSVdXm/7mUkdM0dNR8oyTG5DctVUnVpABIBAQXJvfoDZg9TnWa11atJVCmippTGFLsgADMo9xCzMdBY36X+QwwyPhTPRPC75pFLGsiM6rUytqUMCwty7G4uPTfDIrQ0POa6BysbGXUJCAI9iWAUWv8A+Yu+3zFsJ6espNGrmShd5FsosQysxYDlgAgIbgDy7W97dxV1dDHU2cKJtiX5bEKTbTqkC6FYhBsSCdK/DCLNOI6GGENDTrIArroZGi8jRSSXAdLmNxDpuBY/S2MZRbd6HVhK0koyPbm0gBOqcBfeNlABJK2LW038pIa+1hY7ribScQQxxMpW0aSFCzG4IuNR92+wa9tNvj3x+yZrlwDq1gFvcmOSzFW5baG0/aMHfQdBJu9u+IMmaUFyVEYFyGDUst00lS5fYaFDMt2YAdr7bTlcdVQ6UtHGQ7p84ppJEQL536XUdVuRY9yNz5b2uL2uLxM4zFzS5hqEZEUUmkWNtlfZrsB2HcfgQcS2oViMR0Rl+YFBVbbWa3Um5Fyb9rtbrhbUzfYZiV17JIQIyQwNpCdPWzk+gte3e4FqUrSfvQwko03H3qQeFY4lhiETmRebKS/NSUkiLT5nUtchbAXOwAHTSMW/KB9hF/Rp/hGKXwHWIdSySLJyLyiSKTVDp0LF5QL2Synu13WaxBBAvVLULIoZbkG43BBuCQQQQCCCCLHGqM5Pu+/E9cIuOOZ7DNyw5ay/myQwGpdRFt7hbm3e1sfVVFLzS4jmNjsqzqENiLHST3tuPicQuLUIp3qCalG0LEIopgm7SJpNwCA17At2UsMTP9rLwo1OPmimyzUjODT1ta0SRO00nMl+zIty23AuxbbSBv8AC2LDmGcQ09LS1GYyzxSSRIpC67FgNZuiiwY97jpdelxj84WyasjqFaVZwlmvrreat7G100C5v3vthrxxwfFmUcaSyPGI2LApbuLb3B2xlgxerZvjzg5KPHW036e9irN4gZVdbVtUAotYCXzehJ03v9d+98KPEzxIoqqhempy8jSFbsUKhQrK/wB6xJOm2w74rea5FkULFPb6iUjY8pFYf2tIU/QnDLhLhfIamVVFXO7k7Qy2j1/C4Xf5K18bWNYeHHvVLTwJfCFDUNk1LKsbTLT5iKgRLuzxJcNoH3mDlmA7lfXFj4hqZav7WOhqEp1lhE76DHUVEQ1l0WOwlMasUJF7tdrA73ttcZqcRRUsUYiC6QNhYi1gql1B8tza46dcfNBU15nAlhjWE3uQwuNiRtqPU2Hfp2xRyTeZuRR8oWpgqoZxT1nsXOqVii0uzorpDoLISWSMyLLp1W0330g4hcMcOVLQzNUJWLLHRRiLSzqwkYTpIVDMqPIFI6nbVsQSDi/8UyNIYo6eeNZkdjoMijflScvUp3I5hjNrfG22F0yZmL/baRy3ZdYhBH5z39yAReKzLqHl83fVLlXBccJSV5kvMpC5dWGMqsEgplqImkKwVSiQctwb0jSiQhX0F+WwDEg2bScNMjyGo5qPIlXKsNHJJCj8yAcwTM0UZBlexCmyiRiQpXUNtm+XJWF5np5S5bcfbU7W/PEB7Bgr+ZNOkFbrvcA3nGjzJ1Ku7XvdSeUFAEjkcwL5i2nl7K1rKbm99SzeBTwEv5r5iHw7oqkVZ1JNDDJRjWOXNGBKHGxaZ2Z5QCwMnlDDoNr4e5tXOk7U9OtXVSqglkCzogjU30jU3VjY2XFlo5mip1apdVZEvK7MoW495r7KF79tvTFaCTGqmrMtelq0nRIpVM1tDx30MGQOCNL7psehvvijJaN+0fVTnaVHIEVYKSQxOWhmssvu6rurbjSEck+m4NjvDoq1pApizWB0V44zZgSzfcUm5IMjD9o82PBuGnlXMBPVQNLNTRRmVbAoyCXXqUAaY77bdQjX3Bx9VnDVTVc6dzTwyGmjjgWKQsmqJ+esjMUWw1BQAAbKThal0kN6CpZXQtmMToHdCtkFyi6nF9zqWzkjay6e6ktMyviynqak09O6ygQ83mo4Zb6ymjbo3Q/IjFNpfDqReask8YWSlcdSStRMkaTSbgeQ8vbv5jsMMqfIZZJjPVvFSxpTJTlqWpdWBV7i76U0qb+7fbYb4LYOMepPgqCJVpnzJBUkC8QK6gbA2AJ3a2rY9mvbyjEaKsjeQsM1ibk3eYKVFluofo9gt7jVvp1gX2GFVZkj+1nl1MEcbTKzMKksWXSsZ1QOrD2g2085XXsbA4jVHDkk8MNM81HHyKWWniaOUsZmdQgLroGhfLc7t5sSaa+0vwW6LOTShlqqmAsHFzJIEspVipt2LaGsP5JxMn4iiadYIZ6V5CurltLZzsGWwAPbzW623xVn4enqK2Oec0gtLAxiWUubQrUBuqC7XdSBbax9Lkpsu5k1RRpLQSI9TNOW5geojLAqwWIDyyo508zVsu1r7YaZnJJ7j6g4nSTWwnoWjjsZWSa+lb9TtbtYG9r4MgzCkqqyeSEa2iEf2qylo25indUDaA4C6C1tXa/bFZTgGqaEK4hWSGGOKNjNLIsnLkjk0spVQkTcseUBiCfhYucvymfnVcs3s8bVLU7Kkcmu3KPm1FkW5sL3A7W7XLtiyx4Y6TMZHmeJBEWXVcMJRsLW3KaTs6E2J97bEyOqdGAmaFA3SzkEnboGAv1/ZhdQNfMJ93/NqNJHl2073ve9z7trAG9/NvT/ABlrKGGbL5asVJaN3eIQGO11aJjr19rhenxwIU6VJLgrOYx51BmVZPRpBGssrAgS0wEiqzCNmV5bh7Hc+U3JuLk3m5DmefCphDx0ixmVBIUakvoLDVbTJqva+w3xRc2zDI6ieWd1zINLI8jBTTWBdixAuCbXPriRwwck9speWMx5ntEWjWafTq1rp1aRfTe17b2xRN6HQdZw8kkruZJVWQASxKVCSWBUavLr902IDAGwuPVZU8CQyraWeeRtPLDkxhggSWML5YwDYSubkXJtc9seWeZFWyztJHIoXWChMrghNMYeMKFsrNaX7QHV9oPQafmXI8wKkCp20RnTzGuWvGJV1hQwXlxnSwsS0rny7ES0jWOJJVUj6reCI1WVoN3Zg6A8tCp5iykrIIi+oEeXWWXoCLdPKj4GEl5KpiZWkdjcQyXVtNlYtFpDeXqgW2ogdjiLLkWYxJKyzXbSH8kjFtQUCS6hAJWkVQguBpI1AXNsTqPIq1iTJM6oWQqi1EhZV2EgLWBYnzML+7qAFtIsUX200v3FkaRZHC6XBRtQJQhdttm6b3+v0OFVfSPHTVrte7RyMOU3m91zsSos2+3X/qsoshzE6RPUX2HMKTOur7Nh5QFGmzkbrp1Dc72t+R5bU09FXe0MHBhle6SvcsxlkYgMpSOwZVFlNyCSOgwq1sxeipM9uHIClBUeePq7DQ7OqgIoAuwQk+W5v1JJ72DrhNbUkQ8u2r3WDKBqawBHUAbYrnC9K8VHaKNoy1Wh0JHLGFXVGD5WihfTpBuxUgkkkncYudHUiRdQFhqYf2WK3+tr4rkTfcrxEnFWbxU4u7SBijFQj6RcbD8WIFwDa9zthJnuY0NVrMr1K8pWWSONiAFW5d2Qb6QPUXIK2BDC9nzfKxMwJhgkGkD7S9+t+wIIGxHxv64gx5ArMRJTUhUkarXJt5rixS1vM/l2Hmb1OJcUy4Sy6p6nvlPDEcEiyLNUPYGyvMzLuLdDtijeNGcy09FHTBiGqHfUb78tbErf0JZR8QCO9sNs/wA8aOuKzVLwRq6hUAIUxtExMlwLsRJZQO1umKr4rUM9RllFVyAlotSyG1jpksFcjtfSn1fGcJRbaXH9G8YSzRlN3dfej44S8IY5aaOoq53j5iBwkekaVbddTODuQRtYW6b4WeIHhmlHT+1U05liUgOG03FyFDBlsCNRAtYdcWfg3xXoxSxQ1geN4kVC2guj6RYHy3IOwJBHXphP4l+JFLU0jUlGrFZGBdyuhQAweyjqWLAEkgd+t9tSovG7TW9/hRcuAc9asoaJ5W1SJUGJ2J94qj2J33YqVJ+Nzi3UmYs9RLFpAWMDfe5JAPpbofXtim+FuRSQ5dSllIaSczsNhZWRlUnfuAhtud+npZMrk/f1SAxtZTpNxY2C3sdt7dRe/e21wwmotyri/qY/mP8A2vH9PH/yVxsnGEANHVP3FLMo+RQk/sGMbzI24uF/4+P/AJKY2ji82oKsn/w0v+BsMxfBiPgln0NDT5lUThjGvswOgXPmMyja47nFwzHxOyeJInCTSM66hGnvILlRqvIFBNugJNiDtfGUcOf7Izb+dR/8yTGxeC/D9K2UxSPBE7TGTmF0ViwEjoAbj3dKjbpufU4VWU3TZIh4oy2vyqsKGZIVjbnptzkBB3GosDcA2NyNj8cI+C+LcryzLy0PtkkElU6lnRCwkEcZI8pAsVsR8m+GKDwhGEGdxrcKtHMAL/ouAP1YecFZF7Zw3WoBd0qXmj2udSRxGw+JXUv9bDE11NZSno56UVRL8h42m3YgKrfavtfY6vMe9xa9tsVnheryyuWSSASxQ032krSgKtyr2OssfdGpj/Vvtsc/y3jPRw3NTavtRNyF335cl5CT8LCVfwwxzfLHouF4wAQ9XMkkvybzKPh5UjBHrf1wtClOa0sfZl4s5NzFHs0s4jGlXESWIHSwkdWNu2oC2LZR5/ljUE1bAo5C+aURLocMpB3UFSHFwb9xbci2M34GzWeCgWFMhaqjkBLyltptRO5HJOwHlAudhhTkGUVtLSZss1LNBBLSlhzAbBldQq3I3Ol2376cMii7VniXkiRK4ilcufzajzqFuoLXkAVbEqFv7u1rWwz4u4vynLXWJ42klWzcuLcoCNtRZgACthpuTpI20nFc8DeD6OejkqKiBJ3MzIOYuoKqheina9yd/lhfxdkmZZfm8uYQU3tSOxdW5ZkC6hYgqvnUr0DDa1t9yMIrM7q38y/8H+J9BXyiJA8Mx91ZVUatt9LKSL27Gx+eKSP3OSszd6WSrFYIK4vq0CNSNRcoV82z20m/TEHLeNMtra+KWvomp6lXQCaOVtIdWupdBpIsbC51HpfYYWUH+1M8/wB3zH/E2GTQz8MPFCGjglSukqJXaTUp3ksukC12a43vtiz0vFGU1UVTJCs6ciIPI2kX02ER0jVuSu2/z9b+H5O0CtR1OpVP2/cA/cXC2p4ymrKbOYJIoESCJgpjRlY2k0+YliDsOwGFVrUpScZPLoaRwlmVPX/v2mMqjWyMHFtVl3FrkDqhuNzoA6DCzJeKaepzKak5ksjxtIDHJDHoXQdDBW973rG5679NgIH5P3+y2/3h/wBiYqfhz/2mrv59V/zcMT1u+D2qc6zfMK2qiy1IYoqaQxm8cPZmUFjIpJZtLGyiwHX1LHKMm4kWeEzPAYhKhkASmvp1DVa0QN9N+hvhZNVZxR5jXS0WXnlzStcGJ2R9LNplFmBDMDc2Njcm3SzjKeMuIXnhSXLkSJpEWRhBKNKlgGa5lIFhc3IwxFo404mVJEpYoWqJyQ2lXZdOxtunmJtc22AG5OF1HxFapSHMKIQtJYK+5BJsBcG4IuAL3Nj17nEV6haXPZHqCESRfK7dBdVAN+wurJf/ACx5+JVfFVy0sFM6yyamGqM6gNRUAXG3Yk+gFzjgniSpyvZ1R6+FgQuEMuko25a6Ovlp0J/+mLx1E9NT0Yd1cqgVj5rHdm22Frn59xg4XzpGqxT1NMaef7hDvYkAEKQT+iNjcggEd94PD2ZwwZxVmZlQOZFV2NgDrBsSdhe3f0GPzOatKrOqb2dg4TQGddwdLM7WI2I0m1/XbCWJKk7/AJVWnUp4MLcclLJea3vX0JeYcRSVFRLHRU0k+g+Z+fIq7eXYB1UDY233tcDa+PfLuKI5KSsDwESxqebBJI7KwPkI89yB1BW23xviscE0+lpoXrWopENiLqA2m4O7HqpHT0PzxK9lpilfLFVSVMggZZC0dlN2XfV0Nyu3qLnCjizazX16enJeJ+nwk+zrRZde94bvan4bDPLuLZxT66PLwI11NKbkqD/J6E+UKSfU2ttc2vgvPEq6fWicsq5V0vcBveJB7g6gfqfTCzgH/ZK/Kb/G+IXg3/BZv6b/ANCY2w5TzRt3a/ByfqMPCyYmWNZZVzrq9y/4UUyD2yS2kHR8b76bn07DvfYbDqW+E0YMc80jAlQha4Q3sApsDffvYDfY7CwvviceZ58OfIqnEmbcuu/fE8kSI4CIAQhjMTapNgdTiWw+Hoe1kyytH7nLJXlQvKPNMoABU3A1Kdrstrr3JtirniFzUzy01VRcp+WQtTI4sQim6joNyQbHqOxviveNecStR0UbPG3NLyOYSTGxTSF0k7lfOTv3AxlhO5N2dk8NtRjVbfTyI+UcHZVms0/sL1MAi0k6gpQ6tVtAY6wPKfeP0x70XD+S5dXiCreWSUBWVpgvIuelwv8A6/Li6eFvCEdDTCQMzy1EaPIb+UbFgqj0Go79+u3QV3xu4RjaF8wVmEkehXU7qylggt3DAsD16X2xuZrEzTyZnWxqskqqNTEAepNh+OEtHRP7bJKFCxkCzA35nlUbjUdhYWIA938cvhzRp+FZw5JMLLDc+iyRMo+isF+mH0HGNUTFR0KUwaClhaWSpcql2jUhFCkG9iN7+vS1yNkLDlG68V9CH4qeHFTUVK19ARzhpLJqCtqS2h0Y7XAAFiR7othJmh4orYTSyQaEYaZGAiTUO+ptdrHuFAv06G2LtR8d1NRRCSnpA1SJzBKpf7KIjcyMw6puvfudzbdeniPUx+2RTpSyT08POV6d2aJhqRSpudQYah37H4XLRCw57dCBUeGU9Pkc1LCBPVzSRyPpZVHlZfKpcqNKgE3NiST8Bi6eGOVTUmVwQVK8uROYWXUpteR2G6kr7pB64q9R4hZjHTRVclHEsU0kSQrqJdwyuzN7219K6QQOu9+uJdXxZXR1JpK+mgCVEErR8p2NtKMxVzffYWJUL1BHwLQPClyVHh3gWvX91WMA01NPMkJEsRDszggbObbX62xePBjh2poaKWKqj5TtUM4XUjXUpGoN0Yjqp2+GK3wjxpOqUVHRUcI50EkiIZJNKHnTgksxZtHkLHqSTYW2s3i8SZoIq4V0EYqKQooELHRIZL6R5rkAdSbna+1xbAmhywp7e+hQ6vwerDmJVYR7EZ78wSRi0Ra5AXVruFJXp1HpjaOMOH46+ikpdQTUoKMLHSVIKm36NwAfgTip1PGeaUxpRV0lOoqZkRWRm8ga11YXP2m97g22OLfnFAIKeoko4EFQIX5eiNdRbSSo6b72274aIkmqsyrJqbiXLoTSQ08csYJ5b3RtN9zoJdbC5Js69/TDrL+C8zGV1i1U8tTVVEWlIWnLKne13bRrPcjYWFjhtw/nla9XGoklqKdmClno2ht5JGkO4BXQyxC7bNzSouVJxdc4qjFBLIoUsiMwDNpW4FxdjsB8cGwlbdLkqXg9kFRRUBhqY+VJznbTqVtiFsboSOx74rWecO51Q1z1eXuauGQseTJISFDG5Uozr5QbaSpvYWPe9oh4ulaylqdGXWWMoZAxXl2jXS7gNaQXKtIOmxuQPKLiaoiRA3LcSczS7avs7VCw6pDexQCQHYLbTa+9xn2sTp/8mJfGv9/gpFRwhmucVsU2YU8VJFHYNpsCyg3KgBmYselyQB1HoWXC/AlWucV01RBppaj2pQ/MjOpZXuPKGLC636jbvi0z8YSqr70941kbUdWmfQ1tMPm2Y9Du9iQLHDbh7MZHRNRuXqKhTq94BXk0gb9gAO+BYkW9CZ/p8SMcz8vv9jJcr4bz/KHmioo1mikOzjQQbXAcKzAo9uoNx87A4f8ABPh4aahrmzKVYnqo9LsXB5S7nUzk6S+o3O5HlG+5xZqnOKhiTHWUyqWsl+tiQUvePZitxbf64YJSc+lqIaydHWoBsVYABGRUuoIGnzBmA81r7sxucaGDsyjg7Ks9pFeLLmpp6aRyROkkTxhtlLg6tQNgLgqenQ9/Lwip3jz+oSR+ZIgqFd/0mDgM31Nz9cS6Dg7iLLw0NBMjwOxYMjRW321WlF1JFr6b/M9cXHwr8O3y9pKipcSVUo0nSSQoJ1NdjuzMQCTbt33JBt6MqlRltVxBX1kbVJgpKWTlBACwNmZQdNwCx0FizXtcAY/Dk9Vw9WUhjqmnpKiURPGRpAuQD5bkat9QYWN1IOx3ZZ9wxmmX109XlWiSOpbXJEStw1yTcORcamYgqbjURawufnKeGc2zKsgnzXTDDTOJFiXTckEEAKpawJAuWN7Cw63wxWXPiPM6CaVaaoheU8zl6gtghJiW+sMGCl5okut9z6AkM8j4eoqd2NPGgkGxOouy3uOrElb2I7dDipZlDIc1IVIARNC52g1Ov2YUtc8zyKKhgSAdfKAuBh4hKDMDG2gq2q4C7NYnckebbT73QbdACc6jmutTbNLs8qk66Xp8itZBl8VRm1fFMgdCJLg/0iWII3B+Iw34OzTKYwTDy4JSXUo8mqSyk394khTp1WHwxZslcCKFpNPOkQXYaTqNrnzLsfW42xUsgoK2NoaXkvHHHUyySy6l5ckbFyqgA6jcsNiNrb97ZwwlDxdvjqdM8ftotNtKlpdJ0nb8dkOcyyvK6uRDIInklTWhVyrOoHveQjUAO5v0x8+1ZTBTCPmQJTzg2Gv85Y2JvfU24tqJ7dcUVuDswjR5I0JlpmNPTeYXaFueGbra/wBqpF+gXpizRZPLQ1CutK1XF7HHTjRo1IU6ghyPI/vEjv2xSSu8voOUUkorEbS2V9Ppx6lvy6lp46cLDoFPpJFmutmuxIa/Q3Jvfvjx4foqeHmx08fLVXGqxJDEqpuLk9rD6YX8IZC8WWxU050tpbUFIOnUxbSCbg2Bt3+GG2Xfnaj+kX1/i09f8sWktNDjm9ZpSb1+eu4wwYMVePNMxupajUDQxZRIps1vINRYfe8psDt5r9sWYDVeH6UM7ciIs51NdQd7AbA7DYdBbe56k4qPi1wc1XRx+zIOZTkssagC6t76qOl9la3fTbqcOajMsx200oG292S97Hp9pa1yN9/dO3mFvV8zrwCRSKdhYcxdz1Ivq6C2i/ckNYC4wsqWxpHEkmnexieR+J+YUUYpyI3EfkCzI2pANguzKbD0NyOmI+dcX5lm5Wn0hgSCIYEIBPYtck2HxOkde18bDmWYETotVTJPaiWV4xEjNzDIqGxY2Ci5uSbAC98TeHOJaaR1hhh5TMZFKqI9KmIITvGxU3DrYi/fpicy2O29M6h4iOTgWVMhegj0tUPpZt7KW5iuwv6BRpB76fjhZVcD1MNR7QtHTV6yQRI8UxUGOREVCVLgjT5b7bm56WGLOniBE0bSrTzsiRpLIw5fkV72Ju9yfKdhfHrmnF5EVQ0MExWNZlWfSpj5kaMTcBtQTUunURa/fvhOUTNYePdNbv61/RVM04GrHp6a8FIxScyzUkA5McgIUKC3RmUBhc/pkb23jVPAlbJJVSCmpqZJaMwxxQuLKdaNZiFUE7MSwFumLfT8cqka8+GVJDBHKtwn2usqgK2ey3cjZ9JA3NsSIeNo3KokMrztI0fJUxEjSodm16+Xp0su+rqbYLiGTHXHvf2xRxHwpUzZdltOgUyUz07SAsAAI4yrWPfc4k8Z8NVFRXUs0QUpFDOjXYA3dGVbD5kYe8IZm9RTCWT3jJKtrWsFkZQCPWwF8Qc2oqSBg00kq857CwYi7Mu10U6QWIG5F773ts91aMrcZOMnqr8fMqXBfBNXS1NFNMI1SClljkIcbFpZ3H00uu/z9MRuN+FSDmk1TIkEVQ0BgkbUw1oLWcKCVB3F7bXv8DYairywpfnSEOVAbQ43IV0QsY/KSJk2axOrfcHEjMeLaGopzHPG7rK/LMRRjq+39nupAsSG84CnXYCwvgS0ocsTvZk7+HjZTuManMHbLErFp0/fcWlYn1NKbgGS3QKL2sO7/LGgeItdFHQzJK2gTpJCGLIoBaNyPfkQG+m1gdyR0FyKxwzRZJT1IaJGWUOI4mk5rWLCPs35s6pBH5wG1Bh64vXEtGJqSeMgnXE67MFO6kbMwIB36nbFJGeJJOkioeE1fHL7Ty4aSLTy7+zRwpe+v3uVUTXtY2vp6m197W+szcRycsxyNcgAqLjfub22Hf8A98VvgaSbn1fPs1QIoNlMYQr9tosI7gNcOCSSdl2AAvb6eVyfNHoG/wB4E/gPx64UnwiVW71FlPnETKdML2QFh5VsLeljYd9/gcfM2fIFBEEhvcW0C9r+bbr03t38t7XvhQ/FM8W3sqhO2kvtcTkEjRYC8Iv2HNXcWufg8az2P713033b0fQx9AtrsCxCHYczraalW/oa0r/b6k3ibNZUjiEEVtcbuHKFtDLoCIqqpGtgzMCdrRn1uFw4wqtKE0bLqezAKxZb6fLboWBY3NyTp2jI1FfSPi+p0FhSPJqR5EA1D3Iy7qbxgjflquxLGQ7eXFkyfMHmp+Y4WI3cXuGWwJAe4NrEAG1/qeuLRlJNFWoOLqt2ii5IDur31h7ry9tTaVCnUQD5bW1gGxwxzxZJYaWSOIAldTpyQ5AMZYJci6jVYdOtviD6CmFNNqMsKySkailL55N+hZGO5JPbqdsRs5zCN5YplqpEQWTSsbgFS15fNdeoEdiAWUAkXD4mTWzZeGpJppWeBzfMAkQ5WgtHFI3LppTy7sGdSCxB0oCuhbuT007Y/OJKqvYU7Rc2MPAxPLiJImJTRrQhiFtq8rEL1DMNsfES6SS2Yylhp1WhkB2JO63IBIt0AHlOxu13OTUkrQ/wt5dT6g7LpZVKbLYHzHUdQJ2sVB1W3V9HZcpf60VWrp6iSUmqhqajSKtZIhGOUVbaFYmC38yad7mxuWsRiw+H1BNBHLHUqxqdYMsxuRNdVCFWt0VQI7dihP3t5YpyXsKoWQBT5vNq8oIIJ9bdCNyAQcekMQ16fagWUqzLc3I+N3OxH+fawEqUv8foTLVUU/M0i/dBmMhC+2wI8OqIOzsIHWRQRrMYZICRe+lZCCALF5KG05gSOpC6lVbsLt3ZrNpBtYtYWtYEkYUZnmGnM+XzF5hqoSsgZjy49Kq0BURkXfU2xa15EYkFQMXHPYkSnnZVVSy+YiMNe+12AU6hvvcHa+LrUblSrrRHyfaOjFx+bNxtv5Rvtta/YbC4+GIeWcc08llkvG5kaMgKzKv20kEWpwtlLtGbA9L/ACJm0GZxxUlM1mKuFVdOk9VLX+7cWB2UX3AC9sVKDK6NHEqJVWLsWH2X2h5rS/olwFMzWKFbgKCWwWkRklLZDT93st1KumcOWVVj5U+ptauVOi17ERv22072vj8hz/LZFUqagAqjRgCpTmB2KroFxr817/idt8K8lymippY5F9qLQaQo+wIsqSot+Wo1eWdzq3LEA6mN7+8eS0bLBCVqUMSpTxMeUStmDK5BBUm913BUjVtsbGaI3CfIxoOK8ui1tG0xBVGclZ3ClnMaKdVwjmTUmnY3U390kWjLKlJU5qKVDnfUhRrjy7hgD2sD3AFri2E8XB0KxyIJJRzUjVmul/syzA20aDcs2pSpU9NNtsMeH8ljo4FgivoUsd9I3ZizbKFVRcnyqoA7AYsyGWDFCz7NMwSSoMbsIVqY4BaIfZxtFG7TBtD6vtDouVZV1MSDbaAnEmZCSG4MhaIWjSJ11seZZmEsKGxAQllddG90a4wBRfMwylZW1F5FOnT5Wtbe/odz3+Q9BiKeHIzqJklu3fUNtwTaw2vvf5nFRy7iasWWHW8s1OWi50ppWQozxzl4tIS+lXWDexKlwrMb4j5VnmZyQtLNJJEuuCNrUw1IrxxPLKAVJJDFktYqupiQdNhLimWpyWllmzbhqmmZddQwZI0hHmjPuOsgJVlIY6lAIIsfTHxTcIxKeclVNrDvIZVMRJDqiuthHoC2RSLC47YQJmdY1RGPKy/Z6ddI6c5W1F5GURMyuAOmtACAWADgBv4f1U08U8VUC3lW5EehDrUh1QhI22tujIGS4BZjuFkVmnbzUaT+gspIssSnmhFTMElgSJy0bgoqczSWvEAjN5wA9tVhYbi/tKtCecgq6pYn5hanWNxZpbxny8rmEsW1LGbhiykKQRhpVcAU7c4KzIskKoq6pGCuvMtIwL2ktrUhW2UoCLXx7rlWXo0kbMFkdk1Fp35jMul0IYvr1C6gEG9tK9LDBlig7fEbu2Jsxiy6QpqqJdS0sccemNiSFeNkZByzrlDaAUFyNViu+PIT0flY1dSk8TuySiEFnB0o6xosRR1sUJVVLLcE2wxXKMpDEqw1BQ4K1El/ugMrczd/sVuQdWxJ986pLZdlksaPqUqqkq3OkDrraMn7+sMWWMb73NvvEFdwfaYq6/Lr+SXwfJTLGYKaVphGxYuwJvzGL7PpCvuT7t7d8fmaZe87q0lLG5jNkb2h12JVjcKnS6IdJuLqPTHzlrZfFI0sciKzogLtKSCp1aVGtjb3W2+B9MNv3Yp9xz4tm0n7Rdjvsd+uzbfA+mKTiZSU222mVDO8ojRowKHmL+cZYzMbO8olluyGxAZVYLZje1goG8I0cJYomWyBgRKV5s4sdbOH8vlD6lNmBJvYC6jUNJwh4hzJ4pqVVeweQK6jTuCygdVJ/S2FtgxvcAGiLFmQ5ZE0qn2KWDT5tbSy3LDSLOOj7IpOosNQvvfUWXHNIZKKaxl8iM+iLTeWyt9mwZHBVr7gKTsPkWL5vCCwL2Kkhtjtb6Yg8XzMaKZYuZrlidYzGrkgmNmBOhSyja1wL3IA3IwrQ2mtxB4ZQQxtUpTsJYbRMJEVBGXIcOo0RINakC+7eVowbEG7F7tmoVpNli1qqpp9BZnvdjufLYCxHxBieG8jHn6qRqW2j3jVHX7/AP4mNOn8m/vb22vPimP7qspBANP5Tq9CL7Wv37Gw9LnDERlzSuNQ2hDJAsrq9lQWCuiqEJYEkgyFr9NIt/KSuubtAFZJNZRnkAcLZyBpVGSQNpJMlxcadKWt1N8zWaVFBhQSHVuu3Sx6XIsb6RfsCTbCiLMswKgmkRTZiV5l+gUqL/yiSPhpPYjCotTrhE7h+SoZX9oDBr9CqgA9whViWT0LAH59lOf5rKJpoPKYjTuxKg61OhjYkNsdiRt3XFsx5vApJJUEkWNwNx6fLc7fHDJT1sSZU0MFLTCRNOkBEBj8wsCegHlNluR2ta52J/KHN6SUovK0u4sqtEL23Nri6gDzHr6nDappCVVY2EYU32RT8rA7Dff6Y8qWhdXDNLqAFrctB+sC+JadlpxrXf34CqXiKkBN0OoC9tC3IKl79emkX/AddsEfFdMupQjrpLXVVB6E3vpNgdQPz67i5xZMGCmGaHR/MVzZDA8nNZDrsd9bC1/e6Nbe5BthU+S0LqyRyhWYhbrMS17bWuxudJIHwJxaCMKoeG6ZfdjI/rvtuDcebY3Vdx+iPTA0OGI1u2L6jJ6KScSc3zrIJSqzeUkcsi63tbVDG1hbdPibs80tUQSxxNE7MpXdrqL/AKVrm3X/AKjFfqKNAWQUMjIpKbSzDa9hYWtpILEaSQAxBtd7e3D8j8509jaFJEVdf2mwVLAHULbABe1z01bnBqDUa0b9BvBSyiGFUaFWQC50s63Gx0ksD+kLm53x55nLVqYliCOW1a2KkKOhH3ttr2uTc2x+rw5GPdklXp0fpa3r8u97YE4eQW+0lNhaxYEfXbfvsfU4m5dPUacOvoeMS1+pf4PYnzkK1+ttvN2UA997jE7JvaNLGp0ai3lCdALD9d7/AP3bHtl9CsQIUsbksb26kkk7AeuJeKS6kTmnokgwYMGKMwwYMGAAwYMGAAwYMGAAwoquHopHd2L3kKE2It5DGwtt6xrf64b4MJpPcqMnHVFdHC0CixllAIsQWQA2B07BQAF1MQFsNySDj8/0Zp7AGaQqNIsXSxVShRPdvpUxr0sTvcm+H80CuLMqsPQgH9uPEZbD05Uf9hf+mIeGuEaLGly2I5+HIFUyNNMbqIi4Kkst2XRYJbfXp8ovsLWNyflslo3A0zkWUbq6AgXd9iRqU/ancWNrb+thlo0ZNBWy3Bst13B1AgrYg33uMQv9Habb7IGxBFyxsRc7b+pJPqSSbk4OzXQpYvVv0JSZjCbWljN+lnXfe3r67fPCPixTzqM6rfbLsb+bzx7D+V975K3bVhkvD1MCCI7EW+833bW79rD8B6YU8VkmopV1OAJYzpHuteRbHYEm2ncXAGpTfaxtXyZPL/EtNsLMzp6kveGVUXTbSwFr+a7X0k3F1NunlI73w0wYZKdFdfLq+4IqhfQRuq21GxJ0hACNrDuL333VpuXU1UrgyzCRdJ1DSB5r7Wso2t1v37DDXBhUW8RtVS+QYMGDDMwwYMGAAwYMGAAwYMGAAwYMGAAwYMGAAwYMGAAwYMGAAwYMGAAwYMGAAwYMGAAwYMGAAwYMGAAwYMGAAwYMGAAwYMGAAwYMGAAwYMGAAwYMGAAwYMGAAwYMGAAwYMGAAwYMGAAwYMGAAwYMGAAwYMGAAwYMGA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latshållare för innehåll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286" y="1597048"/>
            <a:ext cx="5131058" cy="3804292"/>
          </a:xfrm>
        </p:spPr>
      </p:pic>
    </p:spTree>
    <p:extLst>
      <p:ext uri="{BB962C8B-B14F-4D97-AF65-F5344CB8AC3E}">
        <p14:creationId xmlns:p14="http://schemas.microsoft.com/office/powerpoint/2010/main" val="200143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Vad är en MOOC egentligen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57538" y="1848670"/>
            <a:ext cx="7587440" cy="4828355"/>
          </a:xfrm>
        </p:spPr>
        <p:txBody>
          <a:bodyPr/>
          <a:lstStyle/>
          <a:p>
            <a:pPr marL="0" indent="0">
              <a:buNone/>
            </a:pPr>
            <a:r>
              <a:rPr lang="sv-SE" dirty="0" smtClean="0"/>
              <a:t>Livslångt lärande</a:t>
            </a:r>
          </a:p>
          <a:p>
            <a:pPr marL="0" indent="0">
              <a:buNone/>
            </a:pPr>
            <a:r>
              <a:rPr lang="sv-SE" dirty="0" smtClean="0"/>
              <a:t>Komplement till annan utbildning</a:t>
            </a:r>
          </a:p>
          <a:p>
            <a:pPr marL="0" indent="0">
              <a:buNone/>
            </a:pPr>
            <a:r>
              <a:rPr lang="sv-SE" dirty="0"/>
              <a:t>F</a:t>
            </a:r>
            <a:r>
              <a:rPr lang="sv-SE" dirty="0" smtClean="0"/>
              <a:t>örklara svåra koncept och fenomen, jfr Khan Academy</a:t>
            </a:r>
          </a:p>
          <a:p>
            <a:pPr marL="0" indent="0">
              <a:buNone/>
            </a:pPr>
            <a:r>
              <a:rPr lang="sv-SE" dirty="0" smtClean="0"/>
              <a:t>Arena för lärande</a:t>
            </a:r>
          </a:p>
          <a:p>
            <a:pPr marL="0" indent="0">
              <a:buNone/>
            </a:pPr>
            <a:r>
              <a:rPr lang="sv-SE" dirty="0" smtClean="0"/>
              <a:t>Kurs, kursmaterial</a:t>
            </a:r>
          </a:p>
          <a:p>
            <a:pPr marL="0" indent="0">
              <a:buNone/>
            </a:pPr>
            <a:r>
              <a:rPr lang="sv-SE" dirty="0"/>
              <a:t>Marknadsföring</a:t>
            </a:r>
          </a:p>
          <a:p>
            <a:pPr marL="0" indent="0">
              <a:buNone/>
            </a:pPr>
            <a:r>
              <a:rPr lang="sv-SE" dirty="0" smtClean="0"/>
              <a:t>Globalisering</a:t>
            </a:r>
          </a:p>
          <a:p>
            <a:pPr marL="0" indent="0">
              <a:buNone/>
            </a:pPr>
            <a:r>
              <a:rPr lang="sv-SE" dirty="0" smtClean="0"/>
              <a:t>Demokratisering</a:t>
            </a:r>
          </a:p>
          <a:p>
            <a:pPr marL="0" indent="0">
              <a:buNone/>
            </a:pPr>
            <a:endParaRPr lang="sv-SE" dirty="0" smtClean="0"/>
          </a:p>
          <a:p>
            <a:endParaRPr lang="sv-SE" dirty="0"/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 smtClean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25" y="3477481"/>
            <a:ext cx="3280224" cy="312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4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Three </a:t>
            </a:r>
            <a:r>
              <a:rPr lang="sv-SE" dirty="0" err="1" smtClean="0"/>
              <a:t>main</a:t>
            </a:r>
            <a:r>
              <a:rPr lang="sv-SE" dirty="0" smtClean="0"/>
              <a:t> </a:t>
            </a:r>
            <a:r>
              <a:rPr lang="sv-SE" dirty="0" err="1" smtClean="0"/>
              <a:t>types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MOOC c, s and x</a:t>
            </a:r>
            <a:endParaRPr lang="en-GB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064" y="1939898"/>
            <a:ext cx="6428572" cy="3381429"/>
          </a:xfrm>
        </p:spPr>
      </p:pic>
      <p:sp>
        <p:nvSpPr>
          <p:cNvPr id="5" name="Rektangel 4"/>
          <p:cNvSpPr/>
          <p:nvPr/>
        </p:nvSpPr>
        <p:spPr>
          <a:xfrm>
            <a:off x="2568425" y="5244362"/>
            <a:ext cx="3694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from Lisa (</a:t>
            </a:r>
            <a:r>
              <a:rPr lang="en-GB" dirty="0">
                <a:hlinkClick r:id="rId4"/>
              </a:rPr>
              <a:t>http://lisahistory.net</a:t>
            </a:r>
            <a:r>
              <a:rPr lang="en-GB" dirty="0"/>
              <a:t>/)</a:t>
            </a:r>
          </a:p>
        </p:txBody>
      </p:sp>
    </p:spTree>
    <p:extLst>
      <p:ext uri="{BB962C8B-B14F-4D97-AF65-F5344CB8AC3E}">
        <p14:creationId xmlns:p14="http://schemas.microsoft.com/office/powerpoint/2010/main" val="231090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/>
          <p:cNvSpPr>
            <a:spLocks noGrp="1"/>
          </p:cNvSpPr>
          <p:nvPr>
            <p:ph type="ftr" sz="quarter" idx="4294967295"/>
          </p:nvPr>
        </p:nvSpPr>
        <p:spPr>
          <a:xfrm>
            <a:off x="0" y="6340475"/>
            <a:ext cx="2851150" cy="36353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1223963"/>
            <a:ext cx="68865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14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Vad är kännetecknande för MOOC</a:t>
            </a:r>
            <a:endParaRPr lang="en-GB" dirty="0"/>
          </a:p>
        </p:txBody>
      </p:sp>
      <p:pic>
        <p:nvPicPr>
          <p:cNvPr id="4" name="Platshållare för innehåll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70" y="2474119"/>
            <a:ext cx="3655974" cy="2021681"/>
          </a:xfrm>
        </p:spPr>
      </p:pic>
      <p:sp>
        <p:nvSpPr>
          <p:cNvPr id="5" name="Platshållare för innehåll 4"/>
          <p:cNvSpPr>
            <a:spLocks noGrp="1"/>
          </p:cNvSpPr>
          <p:nvPr>
            <p:ph sz="half" idx="2"/>
          </p:nvPr>
        </p:nvSpPr>
        <p:spPr>
          <a:xfrm>
            <a:off x="4051300" y="1666307"/>
            <a:ext cx="4213225" cy="4667818"/>
          </a:xfrm>
        </p:spPr>
        <p:txBody>
          <a:bodyPr/>
          <a:lstStyle/>
          <a:p>
            <a:pPr marL="0" indent="0">
              <a:buNone/>
            </a:pPr>
            <a:r>
              <a:rPr lang="sv-SE" dirty="0" smtClean="0"/>
              <a:t>Video</a:t>
            </a:r>
          </a:p>
          <a:p>
            <a:pPr marL="0" indent="0">
              <a:buNone/>
            </a:pPr>
            <a:r>
              <a:rPr lang="sv-SE" dirty="0" smtClean="0"/>
              <a:t>Chat</a:t>
            </a:r>
          </a:p>
          <a:p>
            <a:pPr marL="0" indent="0">
              <a:buNone/>
            </a:pPr>
            <a:r>
              <a:rPr lang="sv-SE" dirty="0" smtClean="0"/>
              <a:t>Forum</a:t>
            </a:r>
          </a:p>
          <a:p>
            <a:pPr marL="0" indent="0">
              <a:buNone/>
            </a:pPr>
            <a:r>
              <a:rPr lang="sv-SE" dirty="0" smtClean="0"/>
              <a:t>Online material, </a:t>
            </a:r>
            <a:r>
              <a:rPr lang="sv-SE" dirty="0" err="1" smtClean="0"/>
              <a:t>pdf</a:t>
            </a:r>
            <a:r>
              <a:rPr lang="sv-SE" dirty="0" smtClean="0"/>
              <a:t>, </a:t>
            </a:r>
            <a:r>
              <a:rPr lang="sv-SE" dirty="0" err="1" smtClean="0"/>
              <a:t>etc</a:t>
            </a:r>
            <a:endParaRPr lang="sv-SE" dirty="0" smtClean="0"/>
          </a:p>
          <a:p>
            <a:pPr marL="0" indent="0">
              <a:buNone/>
            </a:pPr>
            <a:r>
              <a:rPr lang="sv-SE" dirty="0" smtClean="0"/>
              <a:t>Böcker</a:t>
            </a:r>
          </a:p>
          <a:p>
            <a:pPr marL="0" indent="0">
              <a:buNone/>
            </a:pPr>
            <a:r>
              <a:rPr lang="sv-SE" dirty="0" err="1" smtClean="0"/>
              <a:t>Quizzar</a:t>
            </a:r>
            <a:endParaRPr lang="sv-SE" dirty="0" smtClean="0"/>
          </a:p>
          <a:p>
            <a:pPr marL="0" indent="0">
              <a:buNone/>
            </a:pPr>
            <a:r>
              <a:rPr lang="sv-SE" dirty="0" smtClean="0"/>
              <a:t>Uppgifter</a:t>
            </a:r>
          </a:p>
          <a:p>
            <a:pPr marL="0" indent="0">
              <a:buNone/>
            </a:pPr>
            <a:r>
              <a:rPr lang="sv-SE" dirty="0" err="1" smtClean="0"/>
              <a:t>MeetUps</a:t>
            </a:r>
            <a:r>
              <a:rPr lang="sv-SE" dirty="0" smtClean="0"/>
              <a:t> (IRL eller virtuellt)</a:t>
            </a:r>
          </a:p>
          <a:p>
            <a:pPr marL="0" indent="0">
              <a:buNone/>
            </a:pPr>
            <a:r>
              <a:rPr lang="sv-SE" dirty="0" smtClean="0"/>
              <a:t>Examinationer</a:t>
            </a:r>
          </a:p>
          <a:p>
            <a:pPr marL="0" indent="0">
              <a:buNone/>
            </a:pPr>
            <a:r>
              <a:rPr lang="sv-SE" dirty="0" smtClean="0"/>
              <a:t>Certifikat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786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630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nccg.org/open_do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823" y="-1"/>
            <a:ext cx="5205302" cy="707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85060" y="149589"/>
            <a:ext cx="3838354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>
                <a:solidFill>
                  <a:schemeClr val="tx2"/>
                </a:solidFill>
              </a:rPr>
              <a:t>MOOC- varför?	1</a:t>
            </a:r>
          </a:p>
          <a:p>
            <a:endParaRPr lang="sv-SE" sz="2400" dirty="0" smtClean="0">
              <a:solidFill>
                <a:schemeClr val="tx2"/>
              </a:solidFill>
            </a:endParaRPr>
          </a:p>
          <a:p>
            <a:endParaRPr lang="sv-SE" sz="2400" b="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sv-SE" sz="2400" b="0" dirty="0"/>
              <a:t>Fönster mot världen</a:t>
            </a:r>
          </a:p>
          <a:p>
            <a:pPr marL="0" indent="0">
              <a:buNone/>
            </a:pPr>
            <a:r>
              <a:rPr lang="sv-SE" sz="2400" b="0" dirty="0" smtClean="0"/>
              <a:t>Vad </a:t>
            </a:r>
            <a:r>
              <a:rPr lang="sv-SE" sz="2400" b="0" dirty="0"/>
              <a:t>som betalas med skattemedel ska </a:t>
            </a:r>
            <a:r>
              <a:rPr lang="sv-SE" sz="2400" b="0" dirty="0" smtClean="0"/>
              <a:t>tillbaka </a:t>
            </a:r>
            <a:r>
              <a:rPr lang="sv-SE" sz="2400" b="0" dirty="0"/>
              <a:t>till </a:t>
            </a:r>
            <a:r>
              <a:rPr lang="sv-SE" sz="2400" b="0" dirty="0" smtClean="0"/>
              <a:t>skattebetalarna</a:t>
            </a:r>
          </a:p>
          <a:p>
            <a:pPr marL="0" indent="0">
              <a:buNone/>
            </a:pPr>
            <a:endParaRPr lang="sv-SE" sz="2400" b="0" dirty="0"/>
          </a:p>
          <a:p>
            <a:pPr marL="0" indent="0">
              <a:buNone/>
            </a:pPr>
            <a:r>
              <a:rPr lang="sv-SE" sz="2400" b="0" dirty="0"/>
              <a:t>Goodwill/Common </a:t>
            </a:r>
            <a:r>
              <a:rPr lang="sv-SE" sz="2400" b="0" dirty="0" err="1" smtClean="0"/>
              <a:t>good</a:t>
            </a:r>
            <a:endParaRPr lang="sv-SE" sz="2400" b="0" dirty="0" smtClean="0"/>
          </a:p>
          <a:p>
            <a:pPr marL="0" indent="0">
              <a:buNone/>
            </a:pPr>
            <a:endParaRPr lang="sv-SE" sz="2400" b="0" dirty="0"/>
          </a:p>
          <a:p>
            <a:pPr marL="0" indent="0">
              <a:buNone/>
            </a:pPr>
            <a:r>
              <a:rPr lang="sv-SE" sz="2400" b="0" dirty="0" smtClean="0"/>
              <a:t>Nätverkande</a:t>
            </a:r>
          </a:p>
          <a:p>
            <a:pPr marL="0" indent="0">
              <a:buNone/>
            </a:pPr>
            <a:endParaRPr lang="sv-SE" sz="2400" b="0" dirty="0" smtClean="0"/>
          </a:p>
          <a:p>
            <a:pPr marL="0" indent="0">
              <a:buNone/>
            </a:pPr>
            <a:endParaRPr lang="sv-SE" sz="2400" b="0" dirty="0"/>
          </a:p>
          <a:p>
            <a:pPr marL="0" indent="0">
              <a:buNone/>
            </a:pPr>
            <a:endParaRPr lang="sv-SE" sz="2400" b="0" dirty="0" smtClean="0"/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r>
              <a:rPr lang="sv-SE" sz="2400" dirty="0" smtClean="0"/>
              <a:t>Olika affärs </a:t>
            </a:r>
            <a:r>
              <a:rPr lang="sv-SE" sz="2400" dirty="0"/>
              <a:t>modeller beroende på syfte</a:t>
            </a:r>
            <a:endParaRPr lang="en-GB" sz="2400" dirty="0"/>
          </a:p>
          <a:p>
            <a:endParaRPr lang="sv-SE" sz="2400" b="0" dirty="0" smtClean="0">
              <a:solidFill>
                <a:schemeClr val="tx2"/>
              </a:solidFill>
            </a:endParaRPr>
          </a:p>
          <a:p>
            <a:endParaRPr lang="sv-SE" sz="2400" b="0" dirty="0" smtClean="0">
              <a:solidFill>
                <a:schemeClr val="tx2"/>
              </a:solidFill>
            </a:endParaRPr>
          </a:p>
          <a:p>
            <a:endParaRPr lang="en-GB" sz="1200" b="0" dirty="0" err="1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96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nccg.org/open_do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823" y="-1"/>
            <a:ext cx="5205302" cy="707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85060" y="149589"/>
            <a:ext cx="383835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>
                <a:solidFill>
                  <a:schemeClr val="tx2"/>
                </a:solidFill>
              </a:rPr>
              <a:t>MOOC- varför?	2</a:t>
            </a:r>
          </a:p>
          <a:p>
            <a:endParaRPr lang="sv-SE" sz="2400" dirty="0" smtClean="0">
              <a:solidFill>
                <a:schemeClr val="tx2"/>
              </a:solidFill>
            </a:endParaRPr>
          </a:p>
          <a:p>
            <a:r>
              <a:rPr lang="sv-SE" sz="2400" b="0" dirty="0" err="1">
                <a:solidFill>
                  <a:schemeClr val="tx2"/>
                </a:solidFill>
              </a:rPr>
              <a:t>Branding</a:t>
            </a:r>
            <a:endParaRPr lang="sv-SE" sz="2400" b="0" dirty="0">
              <a:solidFill>
                <a:schemeClr val="tx2"/>
              </a:solidFill>
            </a:endParaRPr>
          </a:p>
          <a:p>
            <a:r>
              <a:rPr lang="en-GB" sz="2400" b="0" dirty="0" err="1" smtClean="0"/>
              <a:t>Entreprenörskap</a:t>
            </a:r>
            <a:endParaRPr lang="en-GB" sz="2400" b="0" dirty="0" smtClean="0"/>
          </a:p>
          <a:p>
            <a:r>
              <a:rPr lang="sv-SE" sz="2400" b="0" dirty="0" smtClean="0">
                <a:solidFill>
                  <a:schemeClr val="tx2"/>
                </a:solidFill>
              </a:rPr>
              <a:t>Samarbeta för att konkurrera</a:t>
            </a:r>
          </a:p>
          <a:p>
            <a:r>
              <a:rPr lang="sv-SE" sz="2400" b="0" dirty="0" smtClean="0">
                <a:solidFill>
                  <a:schemeClr val="tx2"/>
                </a:solidFill>
              </a:rPr>
              <a:t>Demokrati</a:t>
            </a:r>
          </a:p>
          <a:p>
            <a:r>
              <a:rPr lang="sv-SE" sz="2400" b="0" dirty="0" smtClean="0">
                <a:solidFill>
                  <a:schemeClr val="tx2"/>
                </a:solidFill>
              </a:rPr>
              <a:t>Demografi</a:t>
            </a:r>
            <a:endParaRPr lang="sv-SE" sz="2400" b="0" dirty="0">
              <a:solidFill>
                <a:schemeClr val="tx2"/>
              </a:solidFill>
            </a:endParaRPr>
          </a:p>
          <a:p>
            <a:r>
              <a:rPr lang="sv-SE" sz="2400" b="0" dirty="0" smtClean="0">
                <a:solidFill>
                  <a:schemeClr val="tx2"/>
                </a:solidFill>
              </a:rPr>
              <a:t>Globalisering</a:t>
            </a:r>
            <a:endParaRPr lang="sv-SE" sz="2400" b="0" dirty="0">
              <a:solidFill>
                <a:schemeClr val="tx2"/>
              </a:solidFill>
            </a:endParaRPr>
          </a:p>
          <a:p>
            <a:r>
              <a:rPr lang="sv-SE" sz="2400" b="0" dirty="0" smtClean="0">
                <a:solidFill>
                  <a:schemeClr val="tx2"/>
                </a:solidFill>
              </a:rPr>
              <a:t>Individualisering</a:t>
            </a:r>
            <a:endParaRPr lang="sv-SE" sz="2400" b="0" dirty="0">
              <a:solidFill>
                <a:schemeClr val="tx2"/>
              </a:solidFill>
            </a:endParaRPr>
          </a:p>
          <a:p>
            <a:r>
              <a:rPr lang="sv-SE" sz="2400" b="0" dirty="0">
                <a:solidFill>
                  <a:schemeClr val="tx2"/>
                </a:solidFill>
              </a:rPr>
              <a:t>Ranking</a:t>
            </a:r>
          </a:p>
          <a:p>
            <a:r>
              <a:rPr lang="sv-SE" sz="2400" b="0" dirty="0" smtClean="0">
                <a:solidFill>
                  <a:schemeClr val="tx2"/>
                </a:solidFill>
              </a:rPr>
              <a:t>Rekryteringar</a:t>
            </a:r>
            <a:endParaRPr lang="sv-SE" sz="2400" b="0" dirty="0">
              <a:solidFill>
                <a:schemeClr val="tx2"/>
              </a:solidFill>
            </a:endParaRPr>
          </a:p>
          <a:p>
            <a:r>
              <a:rPr lang="sv-SE" sz="2400" b="0" dirty="0" err="1">
                <a:solidFill>
                  <a:schemeClr val="tx2"/>
                </a:solidFill>
              </a:rPr>
              <a:t>Sustainability</a:t>
            </a:r>
            <a:endParaRPr lang="sv-SE" sz="2400" b="0" dirty="0">
              <a:solidFill>
                <a:schemeClr val="tx2"/>
              </a:solidFill>
            </a:endParaRPr>
          </a:p>
          <a:p>
            <a:r>
              <a:rPr lang="sv-SE" sz="2400" b="0" dirty="0" smtClean="0">
                <a:solidFill>
                  <a:schemeClr val="tx2"/>
                </a:solidFill>
              </a:rPr>
              <a:t>Nätverkande/COP</a:t>
            </a:r>
          </a:p>
          <a:p>
            <a:endParaRPr lang="sv-SE" sz="24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9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996633"/>
                </a:solidFill>
              </a:rPr>
              <a:t>Milestone </a:t>
            </a:r>
            <a:r>
              <a:rPr lang="en-GB" dirty="0" smtClean="0">
                <a:solidFill>
                  <a:srgbClr val="996633"/>
                </a:solidFill>
              </a:rPr>
              <a:t>1</a:t>
            </a:r>
            <a:endParaRPr lang="en-GB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half" idx="2"/>
          </p:nvPr>
        </p:nvSpPr>
        <p:spPr>
          <a:xfrm>
            <a:off x="489098" y="1591879"/>
            <a:ext cx="8512027" cy="4245395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smtClean="0"/>
              <a:t>2004 MIT Open Courseware</a:t>
            </a:r>
            <a:r>
              <a:rPr lang="pt-BR" sz="2000" dirty="0"/>
              <a:t> </a:t>
            </a:r>
            <a:endParaRPr lang="en-GB" sz="2000" dirty="0"/>
          </a:p>
          <a:p>
            <a:pPr marL="0" lvl="0" indent="0">
              <a:buNone/>
            </a:pPr>
            <a:endParaRPr lang="en-GB" sz="2000" dirty="0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23" y="2583683"/>
            <a:ext cx="7766272" cy="2883411"/>
          </a:xfrm>
        </p:spPr>
      </p:pic>
    </p:spTree>
    <p:extLst>
      <p:ext uri="{BB962C8B-B14F-4D97-AF65-F5344CB8AC3E}">
        <p14:creationId xmlns:p14="http://schemas.microsoft.com/office/powerpoint/2010/main" val="77364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5323_Lund_University__394__l__g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18352" y="3691619"/>
            <a:ext cx="2386794" cy="1868118"/>
          </a:xfrm>
          <a:prstGeom prst="rect">
            <a:avLst/>
          </a:prstGeom>
        </p:spPr>
      </p:pic>
      <p:pic>
        <p:nvPicPr>
          <p:cNvPr id="8" name="Picture 2" descr="epprobate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23" y="1697781"/>
            <a:ext cx="2545274" cy="179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objekt 8" descr="esmu_head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24824" y="1485869"/>
            <a:ext cx="4781550" cy="86846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4180" y="-4091"/>
            <a:ext cx="2527733" cy="164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Bildobjekt 10" descr="http://www.oulu.fi/tiedostot2006/grafiikka/ylalogo-eng.gif">
            <a:hlinkClick r:id="rId7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8507" y="2354334"/>
            <a:ext cx="3307918" cy="1337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www.eden-online.org/sites/default/files/edenskin_logo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den-online.org/sites/default/files/edenskin_logo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3.gstatic.com/images?q=tbn:ANd9GcQSNCS6X_UdFwQo1CKc7RaMgzP3mFYIoLgzHZARVuWvQRAeuo_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311" y="2681486"/>
            <a:ext cx="1361602" cy="140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ER Service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574" y="4224018"/>
            <a:ext cx="4697025" cy="151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507" y="4625678"/>
            <a:ext cx="1353312" cy="1691640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-5523" y="6317318"/>
            <a:ext cx="733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800" b="0" dirty="0"/>
              <a:t>Ebba O</a:t>
            </a:r>
            <a:r>
              <a:rPr lang="sv-SE" sz="2800" b="0" dirty="0" smtClean="0"/>
              <a:t>ssiannilsson, PhD Lunds Universitet</a:t>
            </a:r>
            <a:endParaRPr lang="en-GB" sz="2800" b="0" dirty="0"/>
          </a:p>
        </p:txBody>
      </p:sp>
      <p:pic>
        <p:nvPicPr>
          <p:cNvPr id="15" name="Picture 2" descr="https://encrypted-tbn1.gstatic.com/images?q=tbn:ANd9GcS8Uu5Nen5hs9nF8bgfFbzvuDA-nIT59xDs_GZFwTvVc99QHOIM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64" y="1990640"/>
            <a:ext cx="1803802" cy="121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encrypted-tbn0.gstatic.com/images?q=tbn:ANd9GcRdUJmiyunY6iEbwdtSf_SgPBqTEcG5yL2MgojkCur546LymwYq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645" y="178805"/>
            <a:ext cx="990600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30" y="934060"/>
            <a:ext cx="2714625" cy="838200"/>
          </a:xfrm>
          <a:prstGeom prst="rect">
            <a:avLst/>
          </a:prstGeom>
        </p:spPr>
      </p:pic>
      <p:pic>
        <p:nvPicPr>
          <p:cNvPr id="2050" name="Picture 2" descr="Nätverket för IT i högre utbildni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305" y="25400"/>
            <a:ext cx="1514588" cy="51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ER Sverige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205" y="680853"/>
            <a:ext cx="1728789" cy="67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" y="3384981"/>
            <a:ext cx="1483753" cy="1750829"/>
          </a:xfrm>
          <a:prstGeom prst="rect">
            <a:avLst/>
          </a:prstGeom>
        </p:spPr>
      </p:pic>
      <p:pic>
        <p:nvPicPr>
          <p:cNvPr id="20" name="Picture 2" descr="Home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23" y="-4091"/>
            <a:ext cx="3289703" cy="94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latshållare för innehåll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372" y="3828193"/>
            <a:ext cx="2043650" cy="491753"/>
          </a:xfrm>
          <a:prstGeom prst="rect">
            <a:avLst/>
          </a:prstGeom>
        </p:spPr>
      </p:pic>
      <p:pic>
        <p:nvPicPr>
          <p:cNvPr id="22" name="Picture 5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610" y="5559737"/>
            <a:ext cx="2694951" cy="816680"/>
          </a:xfrm>
          <a:prstGeom prst="rect">
            <a:avLst/>
          </a:prstGeom>
        </p:spPr>
      </p:pic>
      <p:pic>
        <p:nvPicPr>
          <p:cNvPr id="5" name="Picture 2" descr="https://encrypted-tbn3.gstatic.com/images?q=tbn:ANd9GcTIZ8UiZuGTwOlEax5OFRr0CIzA19bPZVOkdULJqYJNAvy0HgCtOw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57" y="5206168"/>
            <a:ext cx="1587835" cy="105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96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996633"/>
                </a:solidFill>
              </a:rPr>
              <a:t>Milestone </a:t>
            </a:r>
            <a:r>
              <a:rPr lang="en-GB" dirty="0" smtClean="0">
                <a:solidFill>
                  <a:srgbClr val="996633"/>
                </a:solidFill>
              </a:rPr>
              <a:t>2</a:t>
            </a:r>
            <a:endParaRPr lang="en-GB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half" idx="2"/>
          </p:nvPr>
        </p:nvSpPr>
        <p:spPr>
          <a:xfrm>
            <a:off x="4022060" y="1591879"/>
            <a:ext cx="4979065" cy="4245395"/>
          </a:xfrm>
        </p:spPr>
        <p:txBody>
          <a:bodyPr/>
          <a:lstStyle/>
          <a:p>
            <a:pPr marL="0" lvl="0" indent="0">
              <a:buNone/>
            </a:pPr>
            <a:r>
              <a:rPr lang="en-GB" sz="2000" dirty="0" smtClean="0"/>
              <a:t>2008 </a:t>
            </a:r>
            <a:r>
              <a:rPr lang="en-GB" sz="2000" dirty="0"/>
              <a:t>Siemens </a:t>
            </a:r>
            <a:r>
              <a:rPr lang="en-GB" sz="2000" dirty="0" err="1"/>
              <a:t>och</a:t>
            </a:r>
            <a:r>
              <a:rPr lang="en-GB" sz="2000" dirty="0"/>
              <a:t> </a:t>
            </a:r>
            <a:r>
              <a:rPr lang="en-GB" sz="2000" dirty="0" err="1"/>
              <a:t>Downes</a:t>
            </a:r>
            <a:r>
              <a:rPr lang="en-GB" sz="2000" dirty="0"/>
              <a:t>, CA. </a:t>
            </a:r>
            <a:r>
              <a:rPr lang="en-GB" sz="2000" dirty="0" err="1"/>
              <a:t>Connectivism</a:t>
            </a:r>
            <a:r>
              <a:rPr lang="en-GB" sz="2000" dirty="0"/>
              <a:t> and Connected Knowledge </a:t>
            </a:r>
            <a:r>
              <a:rPr lang="en-GB" sz="2000" dirty="0" err="1"/>
              <a:t>på</a:t>
            </a:r>
            <a:r>
              <a:rPr lang="en-GB" sz="2000" dirty="0"/>
              <a:t> Campus </a:t>
            </a:r>
            <a:r>
              <a:rPr lang="en-GB" sz="2000" dirty="0" err="1"/>
              <a:t>och</a:t>
            </a:r>
            <a:r>
              <a:rPr lang="en-GB" sz="2000" dirty="0"/>
              <a:t>  2 2000 </a:t>
            </a:r>
            <a:r>
              <a:rPr lang="en-GB" sz="2000" dirty="0" smtClean="0"/>
              <a:t>online</a:t>
            </a:r>
          </a:p>
          <a:p>
            <a:pPr marL="0" lvl="0" indent="0">
              <a:buNone/>
            </a:pPr>
            <a:endParaRPr lang="en-GB" sz="2000" dirty="0"/>
          </a:p>
        </p:txBody>
      </p:sp>
      <p:pic>
        <p:nvPicPr>
          <p:cNvPr id="3" name="Platshållare för innehåll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76" y="2028548"/>
            <a:ext cx="2466975" cy="1847850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82" y="2771845"/>
            <a:ext cx="5412943" cy="4068693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46" y="4414411"/>
            <a:ext cx="3361236" cy="18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996633"/>
                </a:solidFill>
              </a:rPr>
              <a:t>Milestone </a:t>
            </a:r>
            <a:r>
              <a:rPr lang="en-GB" dirty="0" smtClean="0">
                <a:solidFill>
                  <a:srgbClr val="996633"/>
                </a:solidFill>
              </a:rPr>
              <a:t>3</a:t>
            </a:r>
            <a:endParaRPr lang="en-GB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half" idx="2"/>
          </p:nvPr>
        </p:nvSpPr>
        <p:spPr>
          <a:xfrm>
            <a:off x="4880344" y="2844910"/>
            <a:ext cx="3429665" cy="2747003"/>
          </a:xfrm>
        </p:spPr>
        <p:txBody>
          <a:bodyPr/>
          <a:lstStyle/>
          <a:p>
            <a:pPr marL="0" lvl="0" indent="0">
              <a:buNone/>
            </a:pPr>
            <a:r>
              <a:rPr lang="en-GB" sz="2000" dirty="0" smtClean="0"/>
              <a:t>2011 </a:t>
            </a:r>
            <a:r>
              <a:rPr lang="en-GB" sz="2000" dirty="0"/>
              <a:t>S </a:t>
            </a:r>
            <a:r>
              <a:rPr lang="en-GB" sz="2000" dirty="0" err="1"/>
              <a:t>Thrun</a:t>
            </a:r>
            <a:r>
              <a:rPr lang="en-GB" sz="2000" dirty="0"/>
              <a:t> (Stanford) </a:t>
            </a:r>
            <a:r>
              <a:rPr lang="en-GB" sz="2000" dirty="0" smtClean="0"/>
              <a:t>and </a:t>
            </a:r>
            <a:r>
              <a:rPr lang="en-GB" sz="2000" dirty="0"/>
              <a:t>P </a:t>
            </a:r>
            <a:r>
              <a:rPr lang="en-GB" sz="2000" dirty="0" err="1"/>
              <a:t>Norvig</a:t>
            </a:r>
            <a:r>
              <a:rPr lang="en-GB" sz="2000" dirty="0"/>
              <a:t> </a:t>
            </a:r>
            <a:r>
              <a:rPr lang="en-GB" sz="2000" dirty="0" smtClean="0"/>
              <a:t>(Google</a:t>
            </a:r>
            <a:r>
              <a:rPr lang="en-GB" sz="2000" dirty="0"/>
              <a:t>), </a:t>
            </a:r>
            <a:r>
              <a:rPr lang="en-GB" sz="2000" dirty="0" err="1"/>
              <a:t>Artificiell</a:t>
            </a:r>
            <a:r>
              <a:rPr lang="en-GB" sz="2000" dirty="0"/>
              <a:t> Intelligence. </a:t>
            </a:r>
            <a:endParaRPr lang="en-GB" sz="2000" dirty="0" smtClean="0"/>
          </a:p>
          <a:p>
            <a:pPr marL="0" lvl="0" indent="0">
              <a:buNone/>
            </a:pPr>
            <a:r>
              <a:rPr lang="en-GB" sz="2000" dirty="0" smtClean="0"/>
              <a:t>160</a:t>
            </a:r>
            <a:r>
              <a:rPr lang="en-GB" sz="2000" dirty="0"/>
              <a:t> </a:t>
            </a:r>
            <a:r>
              <a:rPr lang="en-GB" sz="2000" dirty="0" smtClean="0"/>
              <a:t>000 participants from appr.190 countries. </a:t>
            </a:r>
            <a:r>
              <a:rPr lang="en-GB" sz="2000" dirty="0" err="1" smtClean="0"/>
              <a:t>Udacity</a:t>
            </a:r>
            <a:r>
              <a:rPr lang="en-GB" sz="2000" dirty="0" smtClean="0"/>
              <a:t> and </a:t>
            </a:r>
            <a:r>
              <a:rPr lang="en-GB" sz="2000" dirty="0" err="1" smtClean="0"/>
              <a:t>Coursera</a:t>
            </a:r>
            <a:r>
              <a:rPr lang="en-GB" sz="2000" dirty="0" smtClean="0"/>
              <a:t> started from here.</a:t>
            </a:r>
          </a:p>
          <a:p>
            <a:pPr marL="0" lvl="0" indent="0">
              <a:buNone/>
            </a:pPr>
            <a:endParaRPr lang="en-GB" sz="2000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36" y="2653524"/>
            <a:ext cx="1981200" cy="2305050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70" y="1583290"/>
            <a:ext cx="4943475" cy="923925"/>
          </a:xfrm>
          <a:prstGeom prst="rect">
            <a:avLst/>
          </a:prstGeom>
        </p:spPr>
      </p:pic>
      <p:pic>
        <p:nvPicPr>
          <p:cNvPr id="9" name="Platshållare för innehåll 8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211" y="2759850"/>
            <a:ext cx="2337467" cy="1737722"/>
          </a:xfrm>
        </p:spPr>
      </p:pic>
    </p:spTree>
    <p:extLst>
      <p:ext uri="{BB962C8B-B14F-4D97-AF65-F5344CB8AC3E}">
        <p14:creationId xmlns:p14="http://schemas.microsoft.com/office/powerpoint/2010/main" val="74899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96633"/>
                </a:solidFill>
              </a:rPr>
              <a:t>Milestone 4</a:t>
            </a:r>
            <a:endParaRPr lang="en-GB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051300" y="1666307"/>
            <a:ext cx="4213225" cy="4149702"/>
          </a:xfrm>
        </p:spPr>
        <p:txBody>
          <a:bodyPr/>
          <a:lstStyle/>
          <a:p>
            <a:pPr marL="0" indent="0">
              <a:buNone/>
            </a:pPr>
            <a:r>
              <a:rPr lang="pt-BR" sz="2000" dirty="0"/>
              <a:t>2012 MIT </a:t>
            </a:r>
            <a:r>
              <a:rPr lang="pt-BR" sz="2000" dirty="0" smtClean="0"/>
              <a:t>and Harvard started </a:t>
            </a:r>
            <a:r>
              <a:rPr lang="pt-BR" sz="2000" dirty="0" smtClean="0">
                <a:solidFill>
                  <a:srgbClr val="FF0000"/>
                </a:solidFill>
              </a:rPr>
              <a:t>edX </a:t>
            </a:r>
            <a:r>
              <a:rPr lang="pt-BR" sz="2000" dirty="0" smtClean="0"/>
              <a:t>later even Berkely </a:t>
            </a:r>
          </a:p>
          <a:p>
            <a:pPr marL="0" indent="0">
              <a:buNone/>
            </a:pPr>
            <a:r>
              <a:rPr lang="pt-BR" sz="2000" dirty="0" smtClean="0"/>
              <a:t>2012 Edinburgh connected to </a:t>
            </a:r>
            <a:r>
              <a:rPr lang="pt-BR" sz="2000" dirty="0">
                <a:solidFill>
                  <a:srgbClr val="FF0000"/>
                </a:solidFill>
              </a:rPr>
              <a:t>Coursera </a:t>
            </a:r>
            <a:r>
              <a:rPr lang="pt-BR" sz="2000" dirty="0"/>
              <a:t> </a:t>
            </a:r>
            <a:r>
              <a:rPr lang="pt-BR" sz="2000" dirty="0" smtClean="0"/>
              <a:t>as the first European university </a:t>
            </a:r>
          </a:p>
          <a:p>
            <a:pPr marL="0" indent="0">
              <a:buNone/>
            </a:pPr>
            <a:r>
              <a:rPr lang="pt-BR" sz="2000" dirty="0" smtClean="0"/>
              <a:t>2012</a:t>
            </a:r>
            <a:r>
              <a:rPr lang="pt-BR" sz="2000" dirty="0" smtClean="0">
                <a:solidFill>
                  <a:srgbClr val="FF0000"/>
                </a:solidFill>
              </a:rPr>
              <a:t> </a:t>
            </a:r>
            <a:r>
              <a:rPr lang="pt-BR" sz="2000" dirty="0">
                <a:solidFill>
                  <a:srgbClr val="FF0000"/>
                </a:solidFill>
              </a:rPr>
              <a:t>FutureLearn </a:t>
            </a:r>
            <a:r>
              <a:rPr lang="pt-BR" sz="2000" dirty="0"/>
              <a:t>(OUUK+ </a:t>
            </a:r>
            <a:r>
              <a:rPr lang="pt-BR" sz="2000" dirty="0" smtClean="0"/>
              <a:t>appr. 10 HEI in </a:t>
            </a:r>
            <a:r>
              <a:rPr lang="pt-BR" sz="2000" dirty="0"/>
              <a:t>UK</a:t>
            </a:r>
            <a:r>
              <a:rPr lang="pt-BR" sz="2000" dirty="0" smtClean="0"/>
              <a:t>)</a:t>
            </a:r>
            <a:endParaRPr lang="pt-BR" sz="2000" dirty="0"/>
          </a:p>
          <a:p>
            <a:pPr marL="0" indent="0">
              <a:buNone/>
            </a:pPr>
            <a:r>
              <a:rPr lang="pt-BR" sz="2000" dirty="0"/>
              <a:t>2012 </a:t>
            </a:r>
            <a:r>
              <a:rPr lang="pt-BR" sz="2000" dirty="0" smtClean="0"/>
              <a:t>several stakeholders  offer </a:t>
            </a:r>
            <a:r>
              <a:rPr lang="pt-BR" sz="2000" dirty="0" smtClean="0">
                <a:solidFill>
                  <a:srgbClr val="FF0000"/>
                </a:solidFill>
              </a:rPr>
              <a:t>accreditation of certificates </a:t>
            </a:r>
            <a:r>
              <a:rPr lang="pt-BR" sz="2000" dirty="0" smtClean="0"/>
              <a:t>from MOOCs e.g. </a:t>
            </a:r>
            <a:r>
              <a:rPr lang="pt-BR" sz="2000" dirty="0" smtClean="0">
                <a:hlinkClick r:id="rId3"/>
              </a:rPr>
              <a:t>www.excelsior.edu</a:t>
            </a:r>
            <a:endParaRPr lang="pt-BR" sz="2000" dirty="0" smtClean="0"/>
          </a:p>
          <a:p>
            <a:pPr marL="0" indent="0">
              <a:buNone/>
            </a:pPr>
            <a:endParaRPr lang="pt-BR" sz="2000" dirty="0"/>
          </a:p>
          <a:p>
            <a:pPr marL="381000" indent="-381000">
              <a:buFontTx/>
              <a:buAutoNum type="arabicPeriod" startAt="4"/>
            </a:pPr>
            <a:endParaRPr lang="en-GB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sv-SE" sz="2000" dirty="0"/>
          </a:p>
        </p:txBody>
      </p:sp>
      <p:pic>
        <p:nvPicPr>
          <p:cNvPr id="8" name="Picture 2" descr="\\uwfpcluster01.uw.lu.se\fov-eos$\Desktop\slide-16-6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1" y="2350852"/>
            <a:ext cx="3905761" cy="293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46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96633"/>
                </a:solidFill>
              </a:rPr>
              <a:t>Milestone 5</a:t>
            </a:r>
            <a:endParaRPr lang="en-GB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33900" y="1601370"/>
            <a:ext cx="4178300" cy="4129579"/>
          </a:xfrm>
        </p:spPr>
        <p:txBody>
          <a:bodyPr/>
          <a:lstStyle/>
          <a:p>
            <a:pPr marL="0" indent="0">
              <a:buNone/>
            </a:pPr>
            <a:r>
              <a:rPr lang="pt-BR" sz="2000" dirty="0"/>
              <a:t>2013 </a:t>
            </a:r>
            <a:r>
              <a:rPr lang="pt-BR" sz="2000" dirty="0" smtClean="0"/>
              <a:t>Copenhagen connected to till </a:t>
            </a:r>
            <a:r>
              <a:rPr lang="pt-BR" sz="2000" dirty="0"/>
              <a:t>Coursera </a:t>
            </a:r>
            <a:r>
              <a:rPr lang="pt-BR" sz="2000" dirty="0" smtClean="0"/>
              <a:t>as the first Nordic University</a:t>
            </a:r>
          </a:p>
          <a:p>
            <a:pPr marL="0" indent="0">
              <a:buNone/>
            </a:pPr>
            <a:r>
              <a:rPr lang="pt-BR" sz="2000" dirty="0" smtClean="0"/>
              <a:t>KI</a:t>
            </a:r>
          </a:p>
          <a:p>
            <a:pPr marL="0" indent="0">
              <a:buNone/>
            </a:pPr>
            <a:r>
              <a:rPr lang="pt-BR" sz="2000" dirty="0" smtClean="0"/>
              <a:t>Karlstad/Lillehammer</a:t>
            </a:r>
          </a:p>
          <a:p>
            <a:pPr marL="0" indent="0">
              <a:buNone/>
            </a:pPr>
            <a:r>
              <a:rPr lang="pt-BR" sz="2000" dirty="0" smtClean="0"/>
              <a:t>Lunds </a:t>
            </a:r>
            <a:r>
              <a:rPr lang="pt-BR" sz="2000" smtClean="0"/>
              <a:t>universitet startat utredning</a:t>
            </a:r>
            <a:endParaRPr lang="pt-BR" sz="2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41349" y="1658357"/>
            <a:ext cx="3681795" cy="3604759"/>
          </a:xfrm>
        </p:spPr>
        <p:txBody>
          <a:bodyPr/>
          <a:lstStyle/>
          <a:p>
            <a:endParaRPr lang="en-GB"/>
          </a:p>
        </p:txBody>
      </p:sp>
      <p:pic>
        <p:nvPicPr>
          <p:cNvPr id="6" name="Picture 2" descr="G:\Informationsenheten\Varumärkesstöd\Bilder till PPT\studenter_pa_tomeg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8" b="10048"/>
          <a:stretch>
            <a:fillRect/>
          </a:stretch>
        </p:blipFill>
        <p:spPr bwMode="auto">
          <a:xfrm>
            <a:off x="892644" y="1818708"/>
            <a:ext cx="3131642" cy="372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35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72" y="0"/>
            <a:ext cx="7586995" cy="54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6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5013" y="-46038"/>
            <a:ext cx="13011151" cy="693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96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0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75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Hur gör man då…</a:t>
            </a:r>
            <a:endParaRPr lang="en-GB" dirty="0"/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1684337"/>
            <a:ext cx="3132138" cy="3132138"/>
          </a:xfrm>
        </p:spPr>
      </p:pic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A </a:t>
            </a:r>
            <a:r>
              <a:rPr lang="en-GB" dirty="0"/>
              <a:t>great idea for a course</a:t>
            </a:r>
          </a:p>
          <a:p>
            <a:pPr marL="0" indent="0">
              <a:buNone/>
            </a:pPr>
            <a:r>
              <a:rPr lang="en-GB" dirty="0" smtClean="0"/>
              <a:t>A </a:t>
            </a:r>
            <a:r>
              <a:rPr lang="en-GB" dirty="0"/>
              <a:t>great plan</a:t>
            </a:r>
          </a:p>
          <a:p>
            <a:pPr marL="0" indent="0">
              <a:buNone/>
            </a:pPr>
            <a:r>
              <a:rPr lang="en-GB" dirty="0" smtClean="0"/>
              <a:t>Lots </a:t>
            </a:r>
            <a:r>
              <a:rPr lang="en-GB" dirty="0"/>
              <a:t>of time for creating content</a:t>
            </a:r>
          </a:p>
          <a:p>
            <a:pPr marL="0" indent="0">
              <a:buNone/>
            </a:pPr>
            <a:r>
              <a:rPr lang="en-GB" dirty="0" smtClean="0"/>
              <a:t>A </a:t>
            </a:r>
            <a:r>
              <a:rPr lang="en-GB" dirty="0"/>
              <a:t>platform to host the MOOC</a:t>
            </a:r>
          </a:p>
          <a:p>
            <a:pPr marL="0" indent="0">
              <a:buNone/>
            </a:pPr>
            <a:r>
              <a:rPr lang="en-GB" dirty="0" smtClean="0"/>
              <a:t>A </a:t>
            </a:r>
            <a:r>
              <a:rPr lang="en-GB" dirty="0"/>
              <a:t>good social media campaign</a:t>
            </a:r>
          </a:p>
          <a:p>
            <a:pPr marL="0" indent="0">
              <a:buNone/>
            </a:pPr>
            <a:r>
              <a:rPr lang="en-GB" dirty="0" smtClean="0"/>
              <a:t>A </a:t>
            </a:r>
            <a:r>
              <a:rPr lang="en-GB" dirty="0"/>
              <a:t>group of teachers you can rely </a:t>
            </a:r>
            <a:r>
              <a:rPr lang="en-GB" dirty="0" smtClean="0"/>
              <a:t>on (</a:t>
            </a:r>
            <a:r>
              <a:rPr lang="en-GB" dirty="0" err="1" smtClean="0"/>
              <a:t>Downes</a:t>
            </a:r>
            <a:r>
              <a:rPr lang="en-GB" dirty="0" smtClean="0"/>
              <a:t> 2013)</a:t>
            </a:r>
          </a:p>
          <a:p>
            <a:pPr marL="0" indent="0">
              <a:buNone/>
            </a:pPr>
            <a:r>
              <a:rPr lang="en-GB" dirty="0">
                <a:hlinkClick r:id="rId3"/>
              </a:rPr>
              <a:t>http://blog.wiziq.com/how-to-launch-a-mooc-on-wiziq/?utm_source=rss&amp;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069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Vad görs oftast på en MOOC…</a:t>
            </a:r>
            <a:endParaRPr lang="en-GB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81" y="2278063"/>
            <a:ext cx="5635544" cy="2782550"/>
          </a:xfrm>
        </p:spPr>
      </p:pic>
    </p:spTree>
    <p:extLst>
      <p:ext uri="{BB962C8B-B14F-4D97-AF65-F5344CB8AC3E}">
        <p14:creationId xmlns:p14="http://schemas.microsoft.com/office/powerpoint/2010/main" val="241664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33285" y="366898"/>
            <a:ext cx="7605109" cy="1139825"/>
          </a:xfrm>
        </p:spPr>
        <p:txBody>
          <a:bodyPr/>
          <a:lstStyle/>
          <a:p>
            <a:r>
              <a:rPr lang="sv-SE" sz="3200" dirty="0"/>
              <a:t>Ossiannilsson  (2012) Benchmarking (e)-</a:t>
            </a:r>
            <a:r>
              <a:rPr lang="sv-SE" sz="3200" dirty="0" err="1"/>
              <a:t>learning</a:t>
            </a:r>
            <a:r>
              <a:rPr lang="sv-SE" sz="3200" dirty="0"/>
              <a:t> in </a:t>
            </a:r>
            <a:r>
              <a:rPr lang="sv-SE" sz="3200" dirty="0" err="1"/>
              <a:t>higher</a:t>
            </a:r>
            <a:r>
              <a:rPr lang="sv-SE" sz="3200" dirty="0"/>
              <a:t> </a:t>
            </a:r>
            <a:r>
              <a:rPr lang="sv-SE" sz="3200" dirty="0" err="1"/>
              <a:t>education</a:t>
            </a:r>
            <a:r>
              <a:rPr lang="sv-SE" sz="3200" dirty="0"/>
              <a:t>, </a:t>
            </a:r>
            <a:r>
              <a:rPr lang="sv-SE" sz="3200" dirty="0" err="1"/>
              <a:t>Doctoral</a:t>
            </a:r>
            <a:r>
              <a:rPr lang="sv-SE" sz="3200" dirty="0"/>
              <a:t> dissertation, </a:t>
            </a:r>
            <a:r>
              <a:rPr lang="sv-SE" sz="3200" dirty="0" err="1"/>
              <a:t>Oulu</a:t>
            </a:r>
            <a:r>
              <a:rPr lang="sv-SE" sz="3200" dirty="0"/>
              <a:t> University, Finland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9" name="Platshållare för innehåll 8"/>
          <p:cNvSpPr>
            <a:spLocks noGrp="1"/>
          </p:cNvSpPr>
          <p:nvPr>
            <p:ph sz="half" idx="2"/>
          </p:nvPr>
        </p:nvSpPr>
        <p:spPr>
          <a:xfrm>
            <a:off x="4049486" y="1666307"/>
            <a:ext cx="4215039" cy="4093225"/>
          </a:xfrm>
        </p:spPr>
        <p:txBody>
          <a:bodyPr/>
          <a:lstStyle/>
          <a:p>
            <a:pPr marL="0" indent="0">
              <a:buNone/>
            </a:pPr>
            <a:endParaRPr lang="sv-SE" dirty="0"/>
          </a:p>
        </p:txBody>
      </p:sp>
      <p:pic>
        <p:nvPicPr>
          <p:cNvPr id="6" name="Platshållare för innehåll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390" y="1804945"/>
            <a:ext cx="2929659" cy="4059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latshållare för innehåll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738" y="2505694"/>
            <a:ext cx="4217656" cy="309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2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Where are these students </a:t>
            </a:r>
            <a:r>
              <a:rPr lang="en-GB" b="1" dirty="0" smtClean="0"/>
              <a:t>located and ages? </a:t>
            </a:r>
            <a:endParaRPr lang="en-GB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 err="1" smtClean="0"/>
              <a:t>Coursera</a:t>
            </a:r>
            <a:r>
              <a:rPr lang="en-GB" sz="2400" dirty="0" smtClean="0"/>
              <a:t> </a:t>
            </a:r>
            <a:r>
              <a:rPr lang="en-GB" sz="2400" dirty="0"/>
              <a:t>registered about 2.8 million learners </a:t>
            </a:r>
            <a:r>
              <a:rPr lang="en-GB" sz="2400" dirty="0" smtClean="0"/>
              <a:t>27.7</a:t>
            </a:r>
            <a:r>
              <a:rPr lang="en-GB" sz="2400" dirty="0"/>
              <a:t>% from the United States</a:t>
            </a:r>
          </a:p>
          <a:p>
            <a:pPr marL="0" indent="0">
              <a:buNone/>
            </a:pPr>
            <a:r>
              <a:rPr lang="en-GB" sz="2000" dirty="0"/>
              <a:t>8.8% from India</a:t>
            </a:r>
          </a:p>
          <a:p>
            <a:pPr marL="0" indent="0">
              <a:buNone/>
            </a:pPr>
            <a:r>
              <a:rPr lang="en-GB" sz="2000" dirty="0"/>
              <a:t>5.1% from Brazil</a:t>
            </a:r>
          </a:p>
          <a:p>
            <a:pPr marL="0" indent="0">
              <a:buNone/>
            </a:pPr>
            <a:r>
              <a:rPr lang="en-GB" sz="2000" dirty="0"/>
              <a:t>4.4% from the United Kingdom</a:t>
            </a:r>
          </a:p>
          <a:p>
            <a:pPr marL="0" indent="0">
              <a:buNone/>
            </a:pPr>
            <a:r>
              <a:rPr lang="en-GB" sz="2000" dirty="0"/>
              <a:t>4.0% from Spain</a:t>
            </a:r>
          </a:p>
          <a:p>
            <a:pPr marL="0" indent="0">
              <a:buNone/>
            </a:pPr>
            <a:r>
              <a:rPr lang="en-GB" sz="2000" dirty="0"/>
              <a:t>3.6% from Canada</a:t>
            </a:r>
          </a:p>
          <a:p>
            <a:pPr marL="0" indent="0">
              <a:buNone/>
            </a:pPr>
            <a:r>
              <a:rPr lang="en-GB" sz="2000" dirty="0"/>
              <a:t>2.3% from Australia</a:t>
            </a:r>
          </a:p>
          <a:p>
            <a:pPr marL="0" indent="0">
              <a:buNone/>
            </a:pPr>
            <a:r>
              <a:rPr lang="en-GB" sz="2000" dirty="0"/>
              <a:t>2.2% from Russia</a:t>
            </a:r>
          </a:p>
          <a:p>
            <a:pPr marL="0" indent="0">
              <a:buNone/>
            </a:pPr>
            <a:r>
              <a:rPr lang="en-GB" sz="2000" dirty="0"/>
              <a:t>41.9% from the rest of the </a:t>
            </a:r>
            <a:r>
              <a:rPr lang="en-GB" sz="2000" dirty="0" smtClean="0"/>
              <a:t>world</a:t>
            </a:r>
          </a:p>
          <a:p>
            <a:pPr marL="0" indent="0">
              <a:buNone/>
            </a:pPr>
            <a:r>
              <a:rPr lang="en-GB" sz="1200" dirty="0"/>
              <a:t>Waldrop, M. Mitchell; Nature magazine (March 13, 013). </a:t>
            </a:r>
            <a:r>
              <a:rPr lang="en-GB" sz="1200" dirty="0">
                <a:hlinkClick r:id="rId3"/>
              </a:rPr>
              <a:t>"Massive Open Online Courses, aka MOOCs, Transform Higher Education and Science"</a:t>
            </a:r>
            <a:r>
              <a:rPr lang="en-GB" sz="1200" dirty="0"/>
              <a:t>. </a:t>
            </a:r>
            <a:r>
              <a:rPr lang="en-GB" sz="1200" i="1" dirty="0"/>
              <a:t>Scientific American</a:t>
            </a:r>
            <a:r>
              <a:rPr lang="en-GB" sz="1200" dirty="0"/>
              <a:t>. Retrieved April 28, 2013.</a:t>
            </a:r>
          </a:p>
          <a:p>
            <a:endParaRPr lang="en-GB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441" y="2871246"/>
            <a:ext cx="4237209" cy="237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8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88" y="541709"/>
            <a:ext cx="2714625" cy="838200"/>
          </a:xfrm>
        </p:spPr>
      </p:pic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MOBP – a Massive Open Blog Project. </a:t>
            </a:r>
          </a:p>
          <a:p>
            <a:r>
              <a:rPr lang="sv-SE" dirty="0" smtClean="0"/>
              <a:t>12 </a:t>
            </a:r>
            <a:r>
              <a:rPr lang="sv-SE" dirty="0" err="1" smtClean="0"/>
              <a:t>world</a:t>
            </a:r>
            <a:r>
              <a:rPr lang="sv-SE" dirty="0" smtClean="0"/>
              <a:t> leading </a:t>
            </a:r>
            <a:r>
              <a:rPr lang="sv-SE" dirty="0" err="1" smtClean="0"/>
              <a:t>contributers</a:t>
            </a:r>
            <a:r>
              <a:rPr lang="sv-SE" dirty="0" smtClean="0"/>
              <a:t> </a:t>
            </a:r>
            <a:r>
              <a:rPr lang="sv-SE" dirty="0" err="1" smtClean="0"/>
              <a:t>during</a:t>
            </a:r>
            <a:r>
              <a:rPr lang="sv-SE" dirty="0" smtClean="0"/>
              <a:t> 12 </a:t>
            </a:r>
            <a:r>
              <a:rPr lang="sv-SE" dirty="0" err="1" smtClean="0"/>
              <a:t>weeks</a:t>
            </a:r>
            <a:endParaRPr lang="sv-SE" dirty="0" smtClean="0"/>
          </a:p>
          <a:p>
            <a:r>
              <a:rPr lang="sv-SE" dirty="0" err="1" smtClean="0"/>
              <a:t>MOOCAthon</a:t>
            </a:r>
            <a:r>
              <a:rPr lang="sv-SE" dirty="0" smtClean="0"/>
              <a:t> </a:t>
            </a:r>
            <a:r>
              <a:rPr lang="sv-SE" dirty="0" err="1" smtClean="0"/>
              <a:t>during</a:t>
            </a:r>
            <a:r>
              <a:rPr lang="sv-SE" dirty="0" smtClean="0"/>
              <a:t> the EIF2013</a:t>
            </a:r>
            <a:endParaRPr lang="en-GB" dirty="0"/>
          </a:p>
        </p:txBody>
      </p:sp>
      <p:pic>
        <p:nvPicPr>
          <p:cNvPr id="5" name="Picture 8" descr="http://mooc.efquel.org/files/2013/05/cropped-mooc-banne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28" y="506221"/>
            <a:ext cx="3450699" cy="87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cdn.efquel.org/wp-content/blogs.dir/7/files/2013/09/29777131_676aaeac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79" y="1485678"/>
            <a:ext cx="3695996" cy="277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latshållare för innehåll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779" y="4257675"/>
            <a:ext cx="3132190" cy="176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latshållare för innehåll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4969" y="4257675"/>
            <a:ext cx="2479051" cy="165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latshållare för innehåll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4253932"/>
            <a:ext cx="2500293" cy="1656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996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nnovating Pedagogy report #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90675"/>
            <a:ext cx="1682749" cy="242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Innovating</a:t>
            </a:r>
            <a:r>
              <a:rPr lang="sv-SE" dirty="0" smtClean="0"/>
              <a:t> </a:t>
            </a:r>
            <a:r>
              <a:rPr lang="sv-SE" dirty="0" err="1" smtClean="0"/>
              <a:t>pedagogy</a:t>
            </a:r>
            <a:r>
              <a:rPr lang="sv-SE" dirty="0" smtClean="0"/>
              <a:t> 2013</a:t>
            </a:r>
            <a:endParaRPr lang="en-GB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 err="1" smtClean="0"/>
              <a:t>MOOCs</a:t>
            </a:r>
            <a:endParaRPr lang="sv-SE" dirty="0" smtClean="0"/>
          </a:p>
          <a:p>
            <a:pPr marL="0" indent="0">
              <a:buNone/>
            </a:pPr>
            <a:r>
              <a:rPr lang="sv-SE" dirty="0" err="1" smtClean="0"/>
              <a:t>Badges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accredit</a:t>
            </a:r>
            <a:r>
              <a:rPr lang="sv-SE" dirty="0" smtClean="0"/>
              <a:t> </a:t>
            </a:r>
            <a:r>
              <a:rPr lang="sv-SE" dirty="0" err="1" smtClean="0"/>
              <a:t>learning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/>
              <a:t>L</a:t>
            </a:r>
            <a:r>
              <a:rPr lang="sv-SE" dirty="0" smtClean="0"/>
              <a:t>earning </a:t>
            </a:r>
            <a:r>
              <a:rPr lang="sv-SE" dirty="0" err="1" smtClean="0"/>
              <a:t>analytics</a:t>
            </a:r>
            <a:endParaRPr lang="sv-SE" dirty="0" smtClean="0"/>
          </a:p>
          <a:p>
            <a:pPr marL="0" indent="0">
              <a:buNone/>
            </a:pPr>
            <a:r>
              <a:rPr lang="sv-SE" dirty="0" err="1" smtClean="0"/>
              <a:t>Seamless</a:t>
            </a:r>
            <a:r>
              <a:rPr lang="sv-SE" dirty="0" smtClean="0"/>
              <a:t> </a:t>
            </a:r>
            <a:r>
              <a:rPr lang="sv-SE" dirty="0" err="1" smtClean="0"/>
              <a:t>learning</a:t>
            </a:r>
            <a:endParaRPr lang="sv-SE" dirty="0" smtClean="0"/>
          </a:p>
          <a:p>
            <a:pPr marL="0" indent="0">
              <a:buNone/>
            </a:pPr>
            <a:r>
              <a:rPr lang="sv-SE" dirty="0" err="1" smtClean="0"/>
              <a:t>Crowd</a:t>
            </a:r>
            <a:r>
              <a:rPr lang="sv-SE" dirty="0" smtClean="0"/>
              <a:t> </a:t>
            </a:r>
            <a:r>
              <a:rPr lang="sv-SE" dirty="0" err="1" smtClean="0"/>
              <a:t>learning</a:t>
            </a:r>
            <a:endParaRPr lang="sv-SE" dirty="0" smtClean="0"/>
          </a:p>
          <a:p>
            <a:pPr marL="0" indent="0">
              <a:buNone/>
            </a:pPr>
            <a:r>
              <a:rPr lang="sv-SE" dirty="0" smtClean="0"/>
              <a:t>Digital </a:t>
            </a:r>
            <a:r>
              <a:rPr lang="sv-SE" dirty="0" err="1" smtClean="0"/>
              <a:t>scholarship</a:t>
            </a:r>
            <a:endParaRPr lang="sv-SE" dirty="0" smtClean="0"/>
          </a:p>
          <a:p>
            <a:pPr marL="0" indent="0">
              <a:buNone/>
            </a:pPr>
            <a:r>
              <a:rPr lang="sv-SE" dirty="0" smtClean="0"/>
              <a:t>Geo </a:t>
            </a:r>
            <a:r>
              <a:rPr lang="sv-SE" dirty="0" err="1" smtClean="0"/>
              <a:t>learning</a:t>
            </a:r>
            <a:endParaRPr lang="sv-SE" dirty="0" smtClean="0"/>
          </a:p>
          <a:p>
            <a:pPr marL="0" indent="0">
              <a:buNone/>
            </a:pPr>
            <a:r>
              <a:rPr lang="sv-SE" dirty="0" smtClean="0"/>
              <a:t>Learning from games</a:t>
            </a:r>
          </a:p>
          <a:p>
            <a:pPr marL="0" indent="0">
              <a:buNone/>
            </a:pPr>
            <a:r>
              <a:rPr lang="sv-SE" dirty="0" smtClean="0"/>
              <a:t>Maker </a:t>
            </a:r>
            <a:r>
              <a:rPr lang="sv-SE" dirty="0" err="1" smtClean="0"/>
              <a:t>culture</a:t>
            </a:r>
            <a:endParaRPr lang="sv-SE" dirty="0" smtClean="0"/>
          </a:p>
          <a:p>
            <a:pPr marL="0" indent="0">
              <a:buNone/>
            </a:pPr>
            <a:r>
              <a:rPr lang="sv-SE" dirty="0" smtClean="0"/>
              <a:t>Citizen </a:t>
            </a:r>
            <a:r>
              <a:rPr lang="sv-SE" dirty="0" err="1" smtClean="0"/>
              <a:t>inquiry</a:t>
            </a:r>
            <a:endParaRPr lang="en-GB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54" y="1"/>
            <a:ext cx="2189971" cy="1457326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4226719"/>
            <a:ext cx="21590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OER och MOOC</a:t>
            </a:r>
            <a:endParaRPr lang="en-GB" dirty="0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62" y="1554163"/>
            <a:ext cx="2867025" cy="1600200"/>
          </a:xfr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5" y="1410494"/>
            <a:ext cx="2524125" cy="1809750"/>
          </a:xfrm>
          <a:prstGeom prst="rect">
            <a:avLst/>
          </a:prstGeom>
        </p:spPr>
      </p:pic>
      <p:pic>
        <p:nvPicPr>
          <p:cNvPr id="5122" name="Picture 2" descr="http://www.col.org/PublicationImages/Guidelines%2DOER%2DHE%2E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3220243"/>
            <a:ext cx="21590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col.org/PublicationImages/Basic%2DGuide%2DTo%2DOER%2E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828" y="3220244"/>
            <a:ext cx="2123606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assets.digital.cabinet-office.gov.uk/government/uploads/system/uploads/attachment_data/file/240193/thumbnail_13-1173-maturing-of-the-mooc.pdf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7" y="3232519"/>
            <a:ext cx="2125663" cy="30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21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66255" y="332526"/>
            <a:ext cx="8375438" cy="114009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Nordic Open Educational</a:t>
            </a:r>
            <a:br>
              <a:rPr lang="en-US" sz="3200" dirty="0" smtClean="0"/>
            </a:br>
            <a:r>
              <a:rPr lang="en-US" sz="3200" dirty="0" smtClean="0"/>
              <a:t>Resource(OER) Alliance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981075" y="1553373"/>
            <a:ext cx="7560616" cy="4771227"/>
          </a:xfrm>
        </p:spPr>
        <p:txBody>
          <a:bodyPr lIns="35636" tIns="35636" rIns="35636" bIns="35636"/>
          <a:lstStyle/>
          <a:p>
            <a:pPr marL="0" indent="0">
              <a:buNone/>
            </a:pPr>
            <a:r>
              <a:rPr lang="en-US" sz="2800" dirty="0" smtClean="0"/>
              <a:t>Paris OER Declaration 2012</a:t>
            </a:r>
          </a:p>
          <a:p>
            <a:pPr marL="0" indent="0">
              <a:buNone/>
            </a:pPr>
            <a:r>
              <a:rPr lang="en-US" sz="2800" dirty="0" smtClean="0"/>
              <a:t>EC Opening up education</a:t>
            </a:r>
          </a:p>
          <a:p>
            <a:pPr marL="0" indent="0">
              <a:buNone/>
            </a:pPr>
            <a:r>
              <a:rPr lang="en-US" sz="2800" dirty="0" smtClean="0"/>
              <a:t>EUA (</a:t>
            </a:r>
            <a:r>
              <a:rPr lang="en-US" sz="2800" dirty="0" err="1" smtClean="0"/>
              <a:t>Gaebler</a:t>
            </a:r>
            <a:r>
              <a:rPr lang="en-US" sz="2800" dirty="0" smtClean="0"/>
              <a:t> 2013)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Policy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/>
              <a:t>Institutions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/>
              <a:t>Individuals</a:t>
            </a:r>
          </a:p>
          <a:p>
            <a:pPr marL="452438" lvl="1" indent="0">
              <a:buNone/>
            </a:pPr>
            <a:endParaRPr lang="en-US" dirty="0" smtClean="0">
              <a:hlinkClick r:id="rId3"/>
            </a:endParaRPr>
          </a:p>
          <a:p>
            <a:pPr marL="452438" lvl="1" indent="0">
              <a:buNone/>
            </a:pPr>
            <a:endParaRPr lang="en-US" dirty="0">
              <a:hlinkClick r:id="rId3"/>
            </a:endParaRPr>
          </a:p>
          <a:p>
            <a:pPr marL="452438" lvl="1" indent="0">
              <a:buNone/>
            </a:pP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://www.tinyurl.com/nordic-position</a:t>
            </a:r>
            <a:r>
              <a:rPr lang="en-US" dirty="0"/>
              <a:t> </a:t>
            </a:r>
          </a:p>
          <a:p>
            <a:pPr lvl="1"/>
            <a:endParaRPr lang="en-US" dirty="0">
              <a:latin typeface="Arial" pitchFamily="34" charset="0"/>
            </a:endParaRPr>
          </a:p>
          <a:p>
            <a:pPr lvl="1"/>
            <a:endParaRPr lang="en-US" dirty="0" smtClean="0">
              <a:latin typeface="Arial" pitchFamily="34" charset="0"/>
            </a:endParaRPr>
          </a:p>
        </p:txBody>
      </p:sp>
      <p:sp>
        <p:nvSpPr>
          <p:cNvPr id="19460" name="Explosion 2 3"/>
          <p:cNvSpPr>
            <a:spLocks noChangeArrowheads="1"/>
          </p:cNvSpPr>
          <p:nvPr/>
        </p:nvSpPr>
        <p:spPr bwMode="auto">
          <a:xfrm>
            <a:off x="3047628" y="1571626"/>
            <a:ext cx="6921434" cy="4627294"/>
          </a:xfrm>
          <a:prstGeom prst="irregularSeal2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5636" tIns="0" rIns="35636" bIns="0" anchor="ctr" anchorCtr="1"/>
          <a:lstStyle/>
          <a:p>
            <a:r>
              <a:rPr lang="en-US" sz="2800" dirty="0">
                <a:solidFill>
                  <a:srgbClr val="FF0000"/>
                </a:solidFill>
              </a:rPr>
              <a:t>How to make it work?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How to create long-term, trusted, mutual partnerships</a:t>
            </a:r>
            <a:r>
              <a:rPr lang="en-US" sz="2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Platshållare för sidfot 3"/>
          <p:cNvSpPr txBox="1">
            <a:spLocks/>
          </p:cNvSpPr>
          <p:nvPr/>
        </p:nvSpPr>
        <p:spPr>
          <a:xfrm>
            <a:off x="6150769" y="6454315"/>
            <a:ext cx="2850356" cy="364195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sv-SE" sz="1600" b="0" dirty="0" smtClean="0"/>
              <a:t>Ossiannilsson_OER2013</a:t>
            </a:r>
            <a:endParaRPr lang="en-GB" sz="1600" b="0" dirty="0">
              <a:solidFill>
                <a:schemeClr val="tx2"/>
              </a:solidFill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320" y="0"/>
            <a:ext cx="42100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7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35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941"/>
            <a:ext cx="9001125" cy="233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2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Mobilt och </a:t>
            </a:r>
            <a:r>
              <a:rPr lang="sv-SE" i="1" dirty="0" err="1" smtClean="0"/>
              <a:t>Ubiquitous</a:t>
            </a:r>
            <a:r>
              <a:rPr lang="sv-SE" i="1" dirty="0" smtClean="0"/>
              <a:t> </a:t>
            </a:r>
            <a:r>
              <a:rPr lang="sv-SE" dirty="0" smtClean="0"/>
              <a:t>lärande</a:t>
            </a:r>
            <a:endParaRPr lang="en-GB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 smtClean="0"/>
              <a:t>Teknik</a:t>
            </a:r>
          </a:p>
          <a:p>
            <a:r>
              <a:rPr lang="sv-SE" dirty="0" smtClean="0"/>
              <a:t>Pedagogik</a:t>
            </a:r>
            <a:br>
              <a:rPr lang="sv-SE" dirty="0" smtClean="0"/>
            </a:br>
            <a:r>
              <a:rPr lang="sv-SE" dirty="0" smtClean="0"/>
              <a:t>Didaktik</a:t>
            </a:r>
          </a:p>
          <a:p>
            <a:r>
              <a:rPr lang="sv-SE" dirty="0" smtClean="0"/>
              <a:t>Informellt/formellt lärande</a:t>
            </a:r>
          </a:p>
          <a:p>
            <a:r>
              <a:rPr lang="sv-SE" dirty="0" smtClean="0"/>
              <a:t>Learning on the go</a:t>
            </a:r>
          </a:p>
          <a:p>
            <a:r>
              <a:rPr lang="sv-SE" dirty="0" smtClean="0"/>
              <a:t>Infrastruktur</a:t>
            </a:r>
          </a:p>
          <a:p>
            <a:r>
              <a:rPr lang="sv-SE" dirty="0" smtClean="0"/>
              <a:t>Demografi</a:t>
            </a:r>
          </a:p>
          <a:p>
            <a:r>
              <a:rPr lang="sv-SE" dirty="0" smtClean="0"/>
              <a:t>Från innehåll till sammanhang</a:t>
            </a:r>
          </a:p>
          <a:p>
            <a:endParaRPr lang="en-GB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4294967295"/>
          </p:nvPr>
        </p:nvSpPr>
        <p:spPr>
          <a:xfrm>
            <a:off x="0" y="6340475"/>
            <a:ext cx="2851150" cy="3635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Ossiannilsson 2013</a:t>
            </a:r>
            <a:endParaRPr lang="en-US"/>
          </a:p>
        </p:txBody>
      </p:sp>
      <p:pic>
        <p:nvPicPr>
          <p:cNvPr id="1026" name="Picture 2" descr="http://www.folkhogskola.nu/Temp/_PageFiles_55146_mobil_webb_jpg_250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2" y="1685924"/>
            <a:ext cx="19335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58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251" y="2551814"/>
            <a:ext cx="5565646" cy="417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i="1" dirty="0" err="1" smtClean="0"/>
              <a:t>Rethinking</a:t>
            </a:r>
            <a:r>
              <a:rPr lang="sv-SE" i="1" dirty="0" smtClean="0"/>
              <a:t> </a:t>
            </a:r>
            <a:r>
              <a:rPr lang="sv-SE" dirty="0" smtClean="0"/>
              <a:t>och transformation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40244" y="1666308"/>
            <a:ext cx="7032156" cy="3720107"/>
          </a:xfrm>
        </p:spPr>
        <p:txBody>
          <a:bodyPr/>
          <a:lstStyle/>
          <a:p>
            <a:r>
              <a:rPr lang="sv-SE" sz="2800" i="1" dirty="0" smtClean="0"/>
              <a:t>From </a:t>
            </a:r>
            <a:r>
              <a:rPr lang="sv-SE" sz="2800" i="1" dirty="0" err="1" smtClean="0"/>
              <a:t>Sage</a:t>
            </a:r>
            <a:r>
              <a:rPr lang="sv-SE" sz="2800" i="1" dirty="0" smtClean="0"/>
              <a:t> on the </a:t>
            </a:r>
            <a:r>
              <a:rPr lang="sv-SE" sz="2800" i="1" dirty="0" err="1" smtClean="0"/>
              <a:t>stage</a:t>
            </a:r>
            <a:r>
              <a:rPr lang="sv-SE" sz="2800" i="1" dirty="0" smtClean="0"/>
              <a:t>…To Guide on the </a:t>
            </a:r>
            <a:r>
              <a:rPr lang="sv-SE" sz="2800" i="1" dirty="0" err="1" smtClean="0"/>
              <a:t>side</a:t>
            </a:r>
            <a:r>
              <a:rPr lang="sv-SE" sz="2800" i="1" dirty="0" smtClean="0"/>
              <a:t>…To </a:t>
            </a:r>
            <a:r>
              <a:rPr lang="sv-SE" sz="2800" i="1" dirty="0" err="1" smtClean="0"/>
              <a:t>Meddler</a:t>
            </a:r>
            <a:r>
              <a:rPr lang="sv-SE" sz="2800" i="1" dirty="0" smtClean="0"/>
              <a:t> in the </a:t>
            </a:r>
            <a:r>
              <a:rPr lang="sv-SE" sz="2800" i="1" dirty="0" err="1" smtClean="0"/>
              <a:t>middle</a:t>
            </a:r>
            <a:endParaRPr lang="sv-SE" sz="2800" i="1" dirty="0"/>
          </a:p>
          <a:p>
            <a:endParaRPr lang="sv-SE" sz="1800" dirty="0" smtClean="0">
              <a:solidFill>
                <a:srgbClr val="FF0000"/>
              </a:solidFill>
            </a:endParaRPr>
          </a:p>
          <a:p>
            <a:r>
              <a:rPr lang="sv-SE" sz="2000" dirty="0" smtClean="0">
                <a:solidFill>
                  <a:srgbClr val="FF0000"/>
                </a:solidFill>
              </a:rPr>
              <a:t>Frågan är INTE hur vi ska arbeta </a:t>
            </a:r>
          </a:p>
          <a:p>
            <a:r>
              <a:rPr lang="sv-SE" sz="2000" dirty="0" smtClean="0">
                <a:solidFill>
                  <a:srgbClr val="FF0000"/>
                </a:solidFill>
              </a:rPr>
              <a:t>med digitala medier/teknik i utbildning </a:t>
            </a:r>
          </a:p>
          <a:p>
            <a:r>
              <a:rPr lang="sv-SE" sz="2000" dirty="0" smtClean="0">
                <a:solidFill>
                  <a:srgbClr val="FF0000"/>
                </a:solidFill>
              </a:rPr>
              <a:t>utan snarare hur vi kan arbeta med </a:t>
            </a:r>
          </a:p>
          <a:p>
            <a:r>
              <a:rPr lang="sv-SE" sz="2000" dirty="0" smtClean="0">
                <a:solidFill>
                  <a:srgbClr val="FF0000"/>
                </a:solidFill>
              </a:rPr>
              <a:t>lärande i en digital värld/</a:t>
            </a:r>
            <a:r>
              <a:rPr lang="sv-SE" sz="2000" dirty="0" err="1" smtClean="0">
                <a:solidFill>
                  <a:srgbClr val="FF0000"/>
                </a:solidFill>
              </a:rPr>
              <a:t>community</a:t>
            </a:r>
            <a:endParaRPr lang="sv-SE" sz="2000" dirty="0" smtClean="0">
              <a:solidFill>
                <a:srgbClr val="FF0000"/>
              </a:solidFill>
            </a:endParaRPr>
          </a:p>
          <a:p>
            <a:endParaRPr lang="sv-SE" sz="2800" i="1" dirty="0"/>
          </a:p>
          <a:p>
            <a:r>
              <a:rPr lang="sv-SE" sz="2800" dirty="0" smtClean="0"/>
              <a:t>Från innehåll till sammanhang</a:t>
            </a:r>
          </a:p>
          <a:p>
            <a:r>
              <a:rPr lang="sv-SE" sz="2800" i="1" dirty="0" smtClean="0"/>
              <a:t> </a:t>
            </a:r>
            <a:r>
              <a:rPr lang="sv-SE" sz="2800" i="1" dirty="0" err="1" smtClean="0"/>
              <a:t>content</a:t>
            </a:r>
            <a:r>
              <a:rPr lang="sv-SE" sz="2800" i="1" dirty="0" smtClean="0"/>
              <a:t> </a:t>
            </a:r>
            <a:r>
              <a:rPr lang="sv-SE" sz="2800" i="1" dirty="0" err="1" smtClean="0"/>
              <a:t>to</a:t>
            </a:r>
            <a:r>
              <a:rPr lang="sv-SE" sz="2800" i="1" dirty="0" smtClean="0"/>
              <a:t> </a:t>
            </a:r>
            <a:r>
              <a:rPr lang="sv-SE" sz="2800" i="1" dirty="0" err="1" smtClean="0"/>
              <a:t>context</a:t>
            </a:r>
            <a:endParaRPr lang="en-GB" sz="2800" i="1" dirty="0"/>
          </a:p>
        </p:txBody>
      </p:sp>
    </p:spTree>
    <p:extLst>
      <p:ext uri="{BB962C8B-B14F-4D97-AF65-F5344CB8AC3E}">
        <p14:creationId xmlns:p14="http://schemas.microsoft.com/office/powerpoint/2010/main" val="369920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age.slidesharecdn.com/d2l-130718211648-phpapp01/95/slide-78-638.jpg?13756312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86" y="1844159"/>
            <a:ext cx="7566564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ktangel 5"/>
          <p:cNvSpPr/>
          <p:nvPr/>
        </p:nvSpPr>
        <p:spPr>
          <a:xfrm>
            <a:off x="2202509" y="462944"/>
            <a:ext cx="49471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sv-SE" sz="4800" dirty="0"/>
              <a:t>Learning design</a:t>
            </a:r>
          </a:p>
        </p:txBody>
      </p:sp>
    </p:spTree>
    <p:extLst>
      <p:ext uri="{BB962C8B-B14F-4D97-AF65-F5344CB8AC3E}">
        <p14:creationId xmlns:p14="http://schemas.microsoft.com/office/powerpoint/2010/main" val="2785611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/>
            </a:r>
            <a:br>
              <a:rPr lang="sv-SE" dirty="0"/>
            </a:br>
            <a:r>
              <a:rPr lang="sv-SE" sz="3200" dirty="0" smtClean="0"/>
              <a:t>Möjligheter och utmaningar med global utbildning</a:t>
            </a:r>
            <a:endParaRPr lang="sv-SE" sz="3200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 smtClean="0"/>
              <a:t>TRENDER</a:t>
            </a:r>
          </a:p>
          <a:p>
            <a:pPr marL="0" indent="0">
              <a:buNone/>
            </a:pPr>
            <a:r>
              <a:rPr lang="sv-SE" dirty="0" smtClean="0"/>
              <a:t>MÖJLIGHETER</a:t>
            </a:r>
          </a:p>
          <a:p>
            <a:pPr marL="0" indent="0">
              <a:buNone/>
            </a:pPr>
            <a:r>
              <a:rPr lang="sv-SE" dirty="0" smtClean="0"/>
              <a:t>HINDER</a:t>
            </a:r>
          </a:p>
          <a:p>
            <a:pPr marL="0" indent="0">
              <a:buNone/>
            </a:pPr>
            <a:r>
              <a:rPr lang="sv-SE" dirty="0" smtClean="0"/>
              <a:t>ANSATSER</a:t>
            </a:r>
          </a:p>
          <a:p>
            <a:pPr marL="0" indent="0">
              <a:buNone/>
            </a:pPr>
            <a:r>
              <a:rPr lang="sv-SE" i="1" spc="-300" dirty="0" smtClean="0"/>
              <a:t>WHATS I N  IT FOR ME</a:t>
            </a:r>
            <a:r>
              <a:rPr lang="sv-SE" i="1" dirty="0" smtClean="0"/>
              <a:t>?</a:t>
            </a:r>
          </a:p>
          <a:p>
            <a:pPr marL="0" indent="0">
              <a:buNone/>
            </a:pPr>
            <a:r>
              <a:rPr lang="sv-SE" i="1" dirty="0" smtClean="0"/>
              <a:t>WHAT´S NEXT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 smtClean="0"/>
          </a:p>
        </p:txBody>
      </p:sp>
      <p:pic>
        <p:nvPicPr>
          <p:cNvPr id="12" name="Platshållare för innehåll 11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94" y="1977656"/>
            <a:ext cx="4534003" cy="3019646"/>
          </a:xfrm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570337" y="4958699"/>
            <a:ext cx="274320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4" tooltip="Attribution License"/>
              </a:rPr>
              <a:t>     Some rights reserved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by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5"/>
              </a:rPr>
              <a:t>matsber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059" name="Picture 11" descr="Attribution">
            <a:hlinkClick r:id="rId4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01" y="5245669"/>
            <a:ext cx="226275" cy="22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31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PLE och COP</a:t>
            </a:r>
            <a:endParaRPr lang="en-GB" dirty="0"/>
          </a:p>
        </p:txBody>
      </p:sp>
      <p:pic>
        <p:nvPicPr>
          <p:cNvPr id="3074" name="Picture 2" descr="http://www.ltdalarna.se/Global/Bilder/Puffbilder/Staende_Bildpuff_220x240/Kultur_bildning/folkhogskola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306" y="1659730"/>
            <a:ext cx="3824288" cy="260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latshållare för innehåll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 smtClean="0"/>
              <a:t>Filter</a:t>
            </a:r>
            <a:r>
              <a:rPr lang="sv-SE" dirty="0" smtClean="0"/>
              <a:t>; </a:t>
            </a:r>
            <a:r>
              <a:rPr lang="sv-SE" dirty="0" err="1" smtClean="0"/>
              <a:t>Netvibes</a:t>
            </a:r>
            <a:r>
              <a:rPr lang="sv-SE" dirty="0" smtClean="0"/>
              <a:t>, </a:t>
            </a:r>
            <a:r>
              <a:rPr lang="sv-SE" dirty="0" err="1" smtClean="0"/>
              <a:t>Freedly</a:t>
            </a:r>
            <a:endParaRPr lang="sv-SE" dirty="0" smtClean="0"/>
          </a:p>
          <a:p>
            <a:pPr marL="0" indent="0">
              <a:buNone/>
            </a:pPr>
            <a:r>
              <a:rPr lang="sv-SE" b="1" dirty="0" err="1" smtClean="0"/>
              <a:t>Curate</a:t>
            </a:r>
            <a:r>
              <a:rPr lang="sv-SE" dirty="0" smtClean="0"/>
              <a:t>; </a:t>
            </a:r>
            <a:r>
              <a:rPr lang="sv-SE" dirty="0" err="1" smtClean="0"/>
              <a:t>ScoopIT</a:t>
            </a:r>
            <a:r>
              <a:rPr lang="sv-SE" dirty="0" smtClean="0"/>
              <a:t>, Pinterest, Educlipper</a:t>
            </a:r>
          </a:p>
          <a:p>
            <a:pPr marL="0" indent="0">
              <a:buNone/>
            </a:pPr>
            <a:r>
              <a:rPr lang="sv-SE" b="1" dirty="0" err="1" smtClean="0"/>
              <a:t>Collaborate</a:t>
            </a:r>
            <a:r>
              <a:rPr lang="sv-SE" dirty="0" smtClean="0"/>
              <a:t>; </a:t>
            </a:r>
            <a:r>
              <a:rPr lang="sv-SE" dirty="0" err="1" smtClean="0"/>
              <a:t>Padlet</a:t>
            </a:r>
            <a:r>
              <a:rPr lang="sv-SE" dirty="0" smtClean="0"/>
              <a:t>, </a:t>
            </a:r>
            <a:r>
              <a:rPr lang="sv-SE" dirty="0" err="1" smtClean="0"/>
              <a:t>Conceptboard</a:t>
            </a:r>
            <a:endParaRPr lang="sv-SE" dirty="0" smtClean="0"/>
          </a:p>
          <a:p>
            <a:pPr marL="0" indent="0">
              <a:buNone/>
            </a:pPr>
            <a:r>
              <a:rPr lang="sv-SE" dirty="0" err="1" smtClean="0"/>
              <a:t>Free</a:t>
            </a:r>
            <a:r>
              <a:rPr lang="sv-SE" dirty="0" smtClean="0"/>
              <a:t> </a:t>
            </a:r>
            <a:r>
              <a:rPr lang="sv-SE" dirty="0" err="1" smtClean="0"/>
              <a:t>cloud</a:t>
            </a:r>
            <a:r>
              <a:rPr lang="sv-SE" dirty="0" smtClean="0"/>
              <a:t> </a:t>
            </a:r>
            <a:r>
              <a:rPr lang="sv-SE" dirty="0" err="1" smtClean="0"/>
              <a:t>tools</a:t>
            </a:r>
            <a:r>
              <a:rPr lang="sv-SE" dirty="0" smtClean="0"/>
              <a:t>:</a:t>
            </a:r>
          </a:p>
          <a:p>
            <a:pPr marL="0" indent="0">
              <a:buNone/>
            </a:pPr>
            <a:r>
              <a:rPr lang="sv-SE" dirty="0" smtClean="0"/>
              <a:t>Google drive, FB, </a:t>
            </a:r>
            <a:r>
              <a:rPr lang="sv-SE" dirty="0" err="1" smtClean="0"/>
              <a:t>Twitter</a:t>
            </a:r>
            <a:r>
              <a:rPr lang="sv-SE" dirty="0" smtClean="0"/>
              <a:t>, </a:t>
            </a:r>
            <a:r>
              <a:rPr lang="sv-SE" dirty="0" err="1" smtClean="0"/>
              <a:t>Blog</a:t>
            </a:r>
            <a:r>
              <a:rPr lang="sv-SE" dirty="0" smtClean="0"/>
              <a:t> </a:t>
            </a:r>
            <a:r>
              <a:rPr lang="sv-SE" dirty="0" err="1" smtClean="0"/>
              <a:t>etc</a:t>
            </a:r>
            <a:endParaRPr lang="sv-SE" dirty="0" smtClean="0"/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AutoShape 6" descr="data:image/jpeg;base64,/9j/4AAQSkZJRgABAQAAAQABAAD/2wCEAAkGBhMGDhIQBxESFBEUFBISEhAQEBIUEhgVFxAVFRQREhUXGyYfFxslGRISIDAgKDMsLC4sFR8xODEqNSY3LCkBCQoKDgwOGQ8PGi0lHiQvLi81NTMwKywyKTUuLCw0LTQ1NSwtLiosNSwsLCkpLCwuLCwsMCwwLCwsLzU0LC0sLf/AABEIAOEA4QMBIgACEQEDEQH/xAAbAAEAAgMBAQAAAAAAAAAAAAAABgcDBAUCAf/EAEAQAAIBAQUEBwUFBAsAAAAAAAABAgMEBREhMQYSQVETImFxgZGxFEJiocEyUnKS0RUjM4IHJDRDRFODk7LC4f/EABsBAQACAwEBAAAAAAAAAAAAAAAFBgIDBAEH/8QALhEBAAIBAgMECwEBAQAAAAAAAAECAwQRBSExEiJBYRMyUXGBkaGxwdHh8fAz/9oADAMBAAIRAxEAPwC8QAAAAAAAAAAAAAAAAAAAAAAAAAAAAAAAAAAAAAAAAAAAAAAAAAAAAAAAAAAAAAAAAAAAAAAAAAAAAAAAAAAAAAAAAAAAAAAAAAAAAAAAAAAAAAAAAAAAAAAAAAAAAAxe0x6To95b+7v7uOe7jhvYcsTKVbeV9TqW2dos8mmptQfwx6qWHJrVdrOrTaec8zEeDg1utjSxWZjfefp4rSBydn9oIX5TxjhGovt08dPiXOJ1jnvSaT2bdXXjyVy1i9J3iQAGLYAAAAAByL72mpXJlPrVNVTjr3yfuoxbU7Q/sWmo0cHWnjup8Fxm16dvcVtUqOtJyqtuTeLk3i23xbJHSaP0vfv0+6F4jxL0E+jx+t9v67N4bY2m3N7k+jj92nk/GWvocmpap1XjUnNvnKcn6sxAmqYqUjasbKvkz5Mk73tMs9C8KtmeNCrUj+Gcl9TvXZt1WsrStqVWPPKM/BrJ+PmRoHl8OPJG1oZ4tTlwzvS0wtu7L2p3vDfsksecXlKL5SXA3CoLBeFS7KiqWSW7LTmmuUlxRntl/Wi8MrRWm191Pdj5RwTIu3DZ7XdnknsfG69jv173l0WHee01C6sVVmpT/wAun1pePBeJ6uG8p3vSdarBQjKTVOOr3Vk5SfHF4+RXlw3LK+6qhTygsHUnyj2dr4f+FpUaUbLBRppKMUklwSSNGpxY8MdiOdvs69DqM2qtOS3KkdI9v+MgAOBLAAAAAAAAAAAw22p0VKclwhJ+UWynUXLWp9NCUXxTXmsCnJQdNuMtVk+9ZMmOGbbW+H5VrjsTvjn3/hkstqnYpqpZpOM46NenauwsLZ7a2F7YQtOEK3L3ZdsHz7PUrgHdn01M0c+vtRWk1uTTW7vOPYucFfXJtvUsOELfjUhpvf3i8X9rxz7Sa3de1K9Y71jmpc46SX4ovNEFm02TD1jl7Vt02uw6iO7PP2eP9bgAOZ2h8b3Viz6c7aGv7NY68o69HJLva3fqZVr2rRHtYZL9is2nwjdW19Xk72tE6stG8ILlBZRXln3tmkAWutYrERD57e83tNrdZAAZMQAAD1TwxXS47vHdwx8McjyAJFR2xd301SuqhCnFcZNzk3956Ys6eztmr7QzVe9pydGLxhT0hOSeu6snFPzZztmdkpXm1VtycaOqjpKfdyj28eHMsGnTVJKNNJJJJJLBJLRIhdVlx4964473jKz6DT5s2180z2Y6R0ifhHLZ6ABFLAAAAAAAAAAAAVrtldbu+1SlFdSrjOL7ffXnn/MWNXrKzQlOrlGKcm9cksX6HNt9mo7U2dxozjLjCcXi4y4NrhyaOvSZZxX7U9Oko7iGnjUY+xE96OcKuBsW+wTu2o6dqjhJeTXCUXxRrljiYmN4Uq1ZrO09Q9U6jotSpNxktJRbTXc0eQevEhu/bi0WPBWjdqx+PKX5l9UyQ2Pb2z1/7Qp032rej5xz+RXoOTJosN/Db3JHDxPUYuXa3jz5/wB+q2bPftntX8GvTfZvpPyeZg2lj7TYa6ptPqOWTx+zhL6FW6hPd0+RzRw6K2i1bdHZbjNr0mlqdY26/wCgAJRBAAAAAAfY6rvR8Mlmp9LUhFcZRXnJI8no9iN5XGgAVF9GAAAAAAAAAAAAAGK1UfaKc4P3oyj5pr6lQQnKzSxg3GSyxi2mmtc0XIVrtjdTu61SlFdSrjOL4Y+/HzeP8xKcOyRFppPigONYpmlcseH5cu1XnVtsVG1VJTSzW/1mu5vM1gCaiIjlCs2tNp3tO4AD1iAAAAAAAAAAAAAB0tnKHtNsoR+NSfdHrf8AU5pKNgLH0tonUekIYL8U3+kZeZo1F+xitPk6tHj9JnpXz+yfgAq6+gAAAAAAAAAAAAAaN83TC+aLp1suMZcYy4SRvAyraazvHVjelb1mto5SqK8rtqXVUdO1xwa0fuyX3ovijVLTveVltX7m9JU08E0pzUZLHSUW9NHoQq9dnaVmxlYbXQlH7k6kVPwccU/kT+n1cXiIvG0/SVP1fDpxTM45iY98bw4IDyB3IoAAAAAAAAAAAAACyNirv9iskZSXWqvpH3aR+ST8SCXNdrva0QpR0bxk+UVnJ+WXe0WzCCppKCwSWCS5ciK4jl2iMce9YOC4N7WzT4co/P8A3m+gAhVnAAAAAAAAAAAAAAAARfbq53bKSr0VjKljvJcYPV+Dz7myAFzNY6kA2n2SlYW6t3xbpPOUFm4c8Fxj6EvodTER6O3wVvi2htM+nxx7/wB/tGAATCuAAAAAAAAAAAAHd2UuD9sVd+sv3MGnL4nqofr2d5hkyRjrNrNuHFbNeKU6ykmxFzew0XWrLr1UsMdVDVeevkSYJYaAq+XJOS82le9Phrgxxjr4AANbeAAAAAAAAAAAAAAAAAHitXjZ1vVpKMVq5NJebDyZ25y4t67H0LyblFOnN+9TwSb+KOj+RGrw2GnYYufT0txZuVTeh9Gdy9NuqVlxVhXSy56U146vw8yF3nfFW95b1sljhpBZQXcvrqTOlpqfGdo81a4hk0PPs13t5co/TSeQAJZXgAAAAAAOtcWztS/JdTq0k+tUay7o836GN71pHatPJsx47ZbRSkbyxXJck77q7lLKKwc54ZRX1fJFn2GxQu6nGnZlhGKwXPtb5tnm77uhddNU7LHCK82+MpPizZK9qtTOaeXRcdBoa6Wu887T1/QADjSQAAAAAAAAAAAAAAADjXvWtljxld8aVWGu44yVRd2EsJeveRirt7aYNxdOlFrJpwnin2pyLANG8rlo3qv65TTfCSymu6SzOvDmx15ZKRKN1OmzW54ckx5eH7hALRtjarRl0u6vghFfPBs5NotM7U8bROU3znJyfzJbb/6PXHF3fVT+CqsH+ZfoR+17OWmxfxqM8PvQW+vOOJM4cmnn1No+it6nBq4/9e1P1hzgJLceEsnyeTB1o4AAAH2nB1XhSTk+UU2/JHUsmy1ptn2KMornU6i8nn8jC1609admymK+SdqRM+5yj3QoStMlChFyk9IxTbJnd/8AR6o4O8amPwU8l4yefyRKLDdtK7Y7tjhGK44LN971ficOXiGOvKnOUtp+D5r88ndj5yidybCaTvZ9qoxf/OS9F5kypUlQio0klFLBRSwSXJI9gh8ue+Wd7Ssmn0uLT12xx8fGQAGl0gAAAAAAAAAAAAAAAAAAAAAAAMdWzxr5Voxl+KKfqak7gs1T7Vnpf7cV6I3wZRe0dJYWx0t60RLmLZmyr/D0/wAplp3HZ6X2KFJf6cf0N4GU5bz1mfmwjBijpWPlDzTpKksKaSXJJL0PQBrbgAAAAAAAAAAAAAAAAAAAAAAAAAAAAAAAAAAAAAAAAAAAAAAAAAAAAAAAAAAAAAAAAAAAAAAAAAAAAAAAAAAAAAAAAAAAAAAAAAAAAAAAAAAAAAAAAAAAAAAAAAAAAAAAAAAAAAAAAAAAA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8" descr="data:image/jpeg;base64,/9j/4AAQSkZJRgABAQAAAQABAAD/2wCEAAkGBhMGDhIQBxESFBEUFBISEhAQEBIUEhgVFxAVFRQREhUXGyYfFxslGRISIDAgKDMsLC4sFR8xODEqNSY3LCkBCQoKDgwOGQ8PGi0lHiQvLi81NTMwKywyKTUuLCw0LTQ1NSwtLiosNSwsLCkpLCwuLCwsMCwwLCwsLzU0LC0sLf/AABEIAOEA4QMBIgACEQEDEQH/xAAbAAEAAgMBAQAAAAAAAAAAAAAABgcDBAUCAf/EAEAQAAIBAQUEBwUFBAsAAAAAAAABAgMEBREhMQYSQVETImFxgZGxFEJiocEyUnKS0RUjM4IHJDRDRFODk7LC4f/EABsBAQACAwEBAAAAAAAAAAAAAAAFBgIDBAEH/8QALhEBAAIBAgMECwEBAQAAAAAAAAECAwQRBSExEiJBYRMyUXGBkaGxwdHh8fAz/9oADAMBAAIRAxEAPwC8QAAAAAAAAAAAAAAAAAAAAAAAAAAAAAAAAAAAAAAAAAAAAAAAAAAAAAAAAAAAAAAAAAAAAAAAAAAAAAAAAAAAAAAAAAAAAAAAAAAAAAAAAAAAAAAAAAAAAAAAAAAAAAxe0x6To95b+7v7uOe7jhvYcsTKVbeV9TqW2dos8mmptQfwx6qWHJrVdrOrTaec8zEeDg1utjSxWZjfefp4rSBydn9oIX5TxjhGovt08dPiXOJ1jnvSaT2bdXXjyVy1i9J3iQAGLYAAAAAByL72mpXJlPrVNVTjr3yfuoxbU7Q/sWmo0cHWnjup8Fxm16dvcVtUqOtJyqtuTeLk3i23xbJHSaP0vfv0+6F4jxL0E+jx+t9v67N4bY2m3N7k+jj92nk/GWvocmpap1XjUnNvnKcn6sxAmqYqUjasbKvkz5Mk73tMs9C8KtmeNCrUj+Gcl9TvXZt1WsrStqVWPPKM/BrJ+PmRoHl8OPJG1oZ4tTlwzvS0wtu7L2p3vDfsksecXlKL5SXA3CoLBeFS7KiqWSW7LTmmuUlxRntl/Wi8MrRWm191Pdj5RwTIu3DZ7XdnknsfG69jv173l0WHee01C6sVVmpT/wAun1pePBeJ6uG8p3vSdarBQjKTVOOr3Vk5SfHF4+RXlw3LK+6qhTygsHUnyj2dr4f+FpUaUbLBRppKMUklwSSNGpxY8MdiOdvs69DqM2qtOS3KkdI9v+MgAOBLAAAAAAAAAAAw22p0VKclwhJ+UWynUXLWp9NCUXxTXmsCnJQdNuMtVk+9ZMmOGbbW+H5VrjsTvjn3/hkstqnYpqpZpOM46NenauwsLZ7a2F7YQtOEK3L3ZdsHz7PUrgHdn01M0c+vtRWk1uTTW7vOPYucFfXJtvUsOELfjUhpvf3i8X9rxz7Sa3de1K9Y71jmpc46SX4ovNEFm02TD1jl7Vt02uw6iO7PP2eP9bgAOZ2h8b3Viz6c7aGv7NY68o69HJLva3fqZVr2rRHtYZL9is2nwjdW19Xk72tE6stG8ILlBZRXln3tmkAWutYrERD57e83tNrdZAAZMQAAD1TwxXS47vHdwx8McjyAJFR2xd301SuqhCnFcZNzk3956Ys6eztmr7QzVe9pydGLxhT0hOSeu6snFPzZztmdkpXm1VtycaOqjpKfdyj28eHMsGnTVJKNNJJJJJLBJLRIhdVlx4964473jKz6DT5s2180z2Y6R0ifhHLZ6ABFLAAAAAAAAAAAAVrtldbu+1SlFdSrjOL7ffXnn/MWNXrKzQlOrlGKcm9cksX6HNt9mo7U2dxozjLjCcXi4y4NrhyaOvSZZxX7U9Oko7iGnjUY+xE96OcKuBsW+wTu2o6dqjhJeTXCUXxRrljiYmN4Uq1ZrO09Q9U6jotSpNxktJRbTXc0eQevEhu/bi0WPBWjdqx+PKX5l9UyQ2Pb2z1/7Qp032rej5xz+RXoOTJosN/Db3JHDxPUYuXa3jz5/wB+q2bPftntX8GvTfZvpPyeZg2lj7TYa6ptPqOWTx+zhL6FW6hPd0+RzRw6K2i1bdHZbjNr0mlqdY26/wCgAJRBAAAAAAfY6rvR8Mlmp9LUhFcZRXnJI8no9iN5XGgAVF9GAAAAAAAAAAAAAGK1UfaKc4P3oyj5pr6lQQnKzSxg3GSyxi2mmtc0XIVrtjdTu61SlFdSrjOL4Y+/HzeP8xKcOyRFppPigONYpmlcseH5cu1XnVtsVG1VJTSzW/1mu5vM1gCaiIjlCs2tNp3tO4AD1iAAAAAAAAAAAAAB0tnKHtNsoR+NSfdHrf8AU5pKNgLH0tonUekIYL8U3+kZeZo1F+xitPk6tHj9JnpXz+yfgAq6+gAAAAAAAAAAAAAaN83TC+aLp1suMZcYy4SRvAyraazvHVjelb1mto5SqK8rtqXVUdO1xwa0fuyX3ovijVLTveVltX7m9JU08E0pzUZLHSUW9NHoQq9dnaVmxlYbXQlH7k6kVPwccU/kT+n1cXiIvG0/SVP1fDpxTM45iY98bw4IDyB3IoAAAAAAAAAAAAACyNirv9iskZSXWqvpH3aR+ST8SCXNdrva0QpR0bxk+UVnJ+WXe0WzCCppKCwSWCS5ciK4jl2iMce9YOC4N7WzT4co/P8A3m+gAhVnAAAAAAAAAAAAAAAARfbq53bKSr0VjKljvJcYPV+Dz7myAFzNY6kA2n2SlYW6t3xbpPOUFm4c8Fxj6EvodTER6O3wVvi2htM+nxx7/wB/tGAATCuAAAAAAAAAAAAHd2UuD9sVd+sv3MGnL4nqofr2d5hkyRjrNrNuHFbNeKU6ykmxFzew0XWrLr1UsMdVDVeevkSYJYaAq+XJOS82le9Phrgxxjr4AANbeAAAAAAAAAAAAAAAAAHitXjZ1vVpKMVq5NJebDyZ25y4t67H0LyblFOnN+9TwSb+KOj+RGrw2GnYYufT0txZuVTeh9Gdy9NuqVlxVhXSy56U146vw8yF3nfFW95b1sljhpBZQXcvrqTOlpqfGdo81a4hk0PPs13t5co/TSeQAJZXgAAAAAAOtcWztS/JdTq0k+tUay7o836GN71pHatPJsx47ZbRSkbyxXJck77q7lLKKwc54ZRX1fJFn2GxQu6nGnZlhGKwXPtb5tnm77uhddNU7LHCK82+MpPizZK9qtTOaeXRcdBoa6Wu887T1/QADjSQAAAAAAAAAAAAAAADjXvWtljxld8aVWGu44yVRd2EsJeveRirt7aYNxdOlFrJpwnin2pyLANG8rlo3qv65TTfCSymu6SzOvDmx15ZKRKN1OmzW54ckx5eH7hALRtjarRl0u6vghFfPBs5NotM7U8bROU3znJyfzJbb/6PXHF3fVT+CqsH+ZfoR+17OWmxfxqM8PvQW+vOOJM4cmnn1No+it6nBq4/9e1P1hzgJLceEsnyeTB1o4AAAH2nB1XhSTk+UU2/JHUsmy1ptn2KMornU6i8nn8jC1609admymK+SdqRM+5yj3QoStMlChFyk9IxTbJnd/8AR6o4O8amPwU8l4yefyRKLDdtK7Y7tjhGK44LN971ficOXiGOvKnOUtp+D5r88ndj5yidybCaTvZ9qoxf/OS9F5kypUlQio0klFLBRSwSXJI9gh8ue+Wd7Ssmn0uLT12xx8fGQAGl0gAAAAAAAAAAAAAAAAAAAAAAAMdWzxr5Voxl+KKfqak7gs1T7Vnpf7cV6I3wZRe0dJYWx0t60RLmLZmyr/D0/wAplp3HZ6X2KFJf6cf0N4GU5bz1mfmwjBijpWPlDzTpKksKaSXJJL0PQBrbgAAAAAAAAAAAAAAAAAAAAAAAAAAAAAAAAAAAAAAAAAAAAAAAAAAAAAAAAAAAAAAAAAAAAAAAAAAAAAAAAAAAAAAAAAAAAAAAAAAAAAAAAAAAAAAAAAAAAAAAAAAAAAAAAAAAAAAAAAAAAB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10" descr="data:image/jpeg;base64,/9j/4AAQSkZJRgABAQAAAQABAAD/2wCEAAkGBwgHBhUIBwgVFhUXGRoZGBQYFhwbHxoiGxYcGSAiKSQaHDQsJBwlHhoZITIiJTUsLi4vGB8zOzMsOCgtLisBCgoKDg0OGxAQGywmICY0LDQ0NDcsLzQyLy0sLCwsMC80LTcsNDQ0LCwsLDIwLC80LDQsNCwsLCwuLDQvNywsLP/AABEIAOEA4QMBEQACEQEDEQH/xAAbAAEAAwEBAQEAAAAAAAAAAAAABQYHBAIDAf/EADwQAQABAwICBwQGCAcAAAAAAAABAgMEBREGIRIxQVFxgZFCYaGxBxQiUsHREyMyYnKS4vAVJENTssLh/8QAGwEBAAMBAQEBAAAAAAAAAAAAAAQFBgMCAQf/xAA1EQEAAgEDAQQHBwQDAQAAAAAAAQIDBAURIRIxQVETInGRobHhIzJCYYHB0UNSU/AUFTMG/9oADAMBAAIRAxEAPwA2T82AAAAAAAAAAAAAAAAAAAAAAAAAAAAAAAAAAAAAAAAAAAAAAAAAAAAAAAAAAAAAAAAAAAAAAAAAAAAAAAAAAAAAAAAAAAAAAAAAAAAAAAAAAAAAAAAAAAAAAAAAAAAAAAAAAAAAAAAAAAAAAAAAAAAAAAAAAAAAAAAAAAAAAAAAAAAAAAAAAAAAAAAAAAAAAAAAAAAAAAAAAAAAAAAftNNVVXRpjee6HyZ4732ImZ4h+Pr4AAAAAAAmdE4az9X/AFlunoUffq6p8O9D1Gtx4ek9Z8ljo9szanrHSvnP7Lbh8Cadap/zV6uuf5Y9I/NWX3TLP3YiF7i2LBWPXmZ+H++901cF6LVG0Wqo9/Tlzjcs/n8Hadl0nlPvlC6lwFXRT09Nyt/3K45+sfkl4t1iemSPd/Cu1GwTEc4bfpP8/RT8rGv4l+bGVammqOuJj++XvWtL1vHarPMKDJivjt2bxxL5PTmlcbQc67iVZl63+jt0xMzVXG2/hHbv1eaNfVY4tFI6zPknY9vzWpOS0dmseM/sikpBAAAAAAAAAAAAWr6PcCnI1Wcq5HK3HLxq5fLdWbnl7OOKR4rvY9PF805J/D85dHGXDE2KqtR06j7POa6I9nt3j3d8dny56HW9rjHk7/B23Xa+zzmxR08Y8vz9nyU1bs8AAAAAs/BnD0ape+t5lP6qmer7093hHardfq/RR2K98/BdbTt0Z7ekyfdj4z/DSaaaaKejTG0R1RDPzPLXRERHEP0fQAEdq+i4Or0RTmW+cdVUTtMe7fud8GpyYZ9SUXVaPFqYiMkdzzp+gaXp8742HTv96ftT61fg+5NVlyfes84NBp8P3Kxz71T4816nIq/wvFr3ppneue+Y7PL5+C027SzX7W36KPetfF59BTujv/hT6qK6IiaqZjfnG8da1iYnuUE1mO+Hl9eQAAAAAAAAAAF/+jWI+o3au3px/wAf/ZUe7ffr7Gq/+f8A/K/t/ZclSv1M4m4Oi/M5ek0xFXXNvqifDun3dS20m49n1Mvd5s/uGzxfnJg7/L+FEvWrli7Nq9RMVR1xMbTC6raLRzDMXpak9m0cS8PTyAA9W6KrtyLdEc5mIjz5PkzxHMvVazaYrHi2XTMOjT9PoxLUcqY28+uZ853lks2Scl5vPi/QdPhjDirjr4OpzdgAAAHNn4s5lj9D9YroieuaNomfdvMTtHhzdMd+xPa4ifa45sXpa9ntTHs70HmYOg8M4f1qrFpmr2Yq+1NU+7dMpl1Gqt2eVdlwaPQ4+3NY58PGZlneoZt7UMyrKyat5qn07oj3QvsWOuOsVqyefPfNkm9++XO6OIAAAAAAAAAAC6fRtlxTkXcSqf2oiqPLlPzhUbrj5rW7RbBliLXx+fVfVI04CN1fQ8DVqNsuz9rsrjlVHn3e6UjBqcmGfVnp5eCJqtDh1EevHXz8VI1bgrPxN68Kf0tPu5Venb5ei4w7ljv0v0n4M3qdkzY+uP1o+KtXrN2xX0L1uaZ7piYn4rCtotHMTyqL0tSeLRw8PTwkOH6Ir12xTVP+pR8Kolw1M8Yb+yUrQxzqccT5x82wso34AAAADg1zU6NI06rMrtzVttEUxy3meUeTvp8M5skUiUXWamNNinJMcsq1bU8nVsucjLr3nsjspjuhpcOCmGvZqxOq1WTUX7d5+jidkYAAAAAAAAAAAB1aZm3NOz6Muz10zvt3x1THnEzDlmxRlpNJ8XfTZ5wZa5K+DXtOzbOo4dOVjVb01R6e6ffDLZcdsdprbwb3Bmpmxxkp3S6XN1AAfDJxMbLo6GVYpqjuqiJ+b3TJak81nhzyYqZI4vEShcngzRr070WaqP4ap+U7pdNxz1755/RXZNm0tu6OPZLlxuCMbFzaMmxmV70VRVETET1TE7Ottzvek1msdYcceyY8eSt62npMT7lrVi7AAAAAVzj+qKeHZie2umPjv+Cftsfbx7JVO9TxpZ9sMxaNjAAAAAAAAAAAAAF04GwMHU9Mu42bYpq2riYntjenblMc+xT7jlyYslbUnjo0ez4MWfDemSInr+yx6Vw9Ro+RNen5dcU1ftW6tqonw6piffz80DNq5zV4vWOfNa6bb401ucVp4nviesJpEWIAAAAAAAAAACo/STd20u3Z77m/pTMf9oWm1V+0tP5fuod/t9jWv5/KJ/lni+ZQAAAAAAAAAAAABYeCNTp0/WIt3Z2puR0Znunsn15eaBuGH0mLmO+Fts+pjDn7M91un8NQZxswAAAAAAAAAAAGdfSLlxd1WjGpn9inn41c/lt6r7a8fGObef7Mnv2btZopHhHzVNaKIAAAAAAAAAAAAABofCPFNGVbjB1GvauOVNc+3/V81DrdDNJ7ePu+X0aza90jJEYss+t4T5/VblWvQAAAAAAAAAHm5XTatzcrnaIiZmfB9iJmeIfLWisTMsb1bMnUNSuZc+1VMx4dUfDZrMOP0eOKeT8/1Wb02a2TzlyOqOAAAAAAAAAAAAAAkdC0yjVs76pOR0JmJmmZjfeY7PTf0R9TmnDTt8cpmi00anJ6PtcT4NA0jSta06It1arTXRHs1UTO3n0olR58+DJ17ExPt+jU6bS6rDHZ9JEx+cfVYEFaAAAAAAAAAKvx7qkYemfU7c/au7x4U9vr1eqx23B28nbnuj5qbetV6LD6OO+3y8WbNCx4AAAAAAAAAAAAAAD6Y1+5i5FN+zVtVTMTE+DzesXrNZ7pe8eS2O8Xr3w1vQdYsazgxftTtV7dG/Omfynsll9Tp7Yb9me7wbrRaympxxaO/wAY8kkjpgAAAAAAAD5ZeTaxMarIyK9qaY3mXqlJvaK175eMmSuOk3tPSGQ61qV3VtRqy7vbypjuiOqGp0+GMOOKQwes1NtRlnJP6flDhd0UAAAAAAAAAAAAAAAB06fn5Wm5MZGHdmmr4T7pjthyy4qZa9m8O+DUZMF+3jniV70rjnDv0xRqNubdX3o50/nH981Nm2y9euOeY+LS6bfMV+mWOJ+Cw4mqYGbV0cXLoqnuiefogXwZKferMLbFqsOWeKWiXY5O4AAAAD8mYiN5kGbcZcRf4ne+qYdf6qmec/fmO3wjs9Wg0Gj9FHbv96fgyG7bj6e3o8c+rHxn+FYWSlAAAAAAAAAAAAAAAAAe7Vu5er6FqiZnuiN5+DzNoiOZeq0taeKxysmkcF5+XV0879VT7+dU+XZ5q/PuWOnSnWfguNLsubJPOT1Y+K+aTpOHpNj9Fh2tu+qec1eMqXNqL5p5vLTabSYtPXs44/Xxl3OKSAAAA8XblFm3Ny7XEREbzM8oh9iJtPEPNrRWJtaeIZ5xZxVOob4Wn1bWvaq6pr/p+a+0Wh9H69+/5fVlNz3X032WL7vjPn9FUWajAAAAAAAAAAAAAAAe7NVFF2KrlvpR207zG/o82iZjpPD1SYi3MxzC3aNh8K6ptTPSt1/7dVzr8J7f75KvPk1mL848+F/pMO3ajjvrPlM/usdjhLRbU7/VOl/FVM/ir7a/PP4ltTadJX8PP6pbFw8XEp6OLj0UR+7TEfJGvkvfraZlOx4ceOOKViPZD7vDoAAAAAhtZ4l07SqZpru9Ov7lM7z593ml4NFly90cR5q/Vblg08cTPM+Uf70Z9rnEObrNe16ro0dluJ5effPivdPpMeGOnWfNldZuGXVT63SPL/e9EJSAAAAAAAAAAAAAAAAAAAltN4j1XTtqbGVM0x7NX2o+POPLZFy6PDk746p+DctTh6VtzHlPVZcPj+3ttnYU+NExPwn81ffap/Bb3rjFv9f6lPcl8fjHRb0c8iaZ7qqZj5ckS2356+HKdj3jSX/Fx7YdccQ6PVG8ajb/AJnL/iZ/7ZSP+w0v+SPeTxDo8RvOo2/5j/iZ/wC2T/sNL/kj3uW/xhotnqyZqnuppmfw2da7fnt4OF930lfxc+yERl8f2YjbCwqp99cxHwjdKptVvx29yDl3+n9Ok/qrmpcUatqG9NeT0afu0fZ+PX8U/FocOPujmfzVGfdNTm6TbiPKOn1QyYrgAAAAAAAAAAAAAAAAAAAAAAAAAAAAAAAAAAAAAAAAAAAAAAAAAAAAAAAAAAAAAAAAAAAAAAAAAAAAAAAAAAAAAAAAAAAAAAAAAAAAAAAAAAAAAAAAAAAAAAAAAAAAAAAAAA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12" descr="data:image/jpeg;base64,/9j/4AAQSkZJRgABAQAAAQABAAD/2wCEAAkGBwgHBhUIBwgVFhUXGRoZGBQYFhwbHxoiGxYcGSAiKSQaHDQsJBwlHhoZITIiJTUsLi4vGB8zOzMsOCgtLisBCgoKDg0OGxAQGywmICY0LDQ0NDcsLzQyLy0sLCwsMC80LTcsNDQ0LCwsLDIwLC80LDQsNCwsLCwuLDQvNywsLP/AABEIAOEA4QMBEQACEQEDEQH/xAAbAAEAAwEBAQEAAAAAAAAAAAAABQYHBAIDAf/EADwQAQABAwICBwQGCAcAAAAAAAABAgMEBREGIRIxQVFxgZFCYaGxBxQiUsHREyMyYnKS4vAVJENTssLh/8QAGwEBAAMBAQEBAAAAAAAAAAAAAAQFBgMCAQf/xAA1EQEAAgEDAQQHBwQDAQAAAAAAAQIDBAURIRIxQVETInGRobHhIzJCYYHB0UNSU/AUFTMG/9oADAMBAAIRAxEAPwA2T82AAAAAAAAAAAAAAAAAAAAAAAAAAAAAAAAAAAAAAAAAAAAAAAAAAAAAAAAAAAAAAAAAAAAAAAAAAAAAAAAAAAAAAAAAAAAAAAAAAAAAAAAAAAAAAAAAAAAAAAAAAAAAAAAAAAAAAAAAAAAAAAAAAAAAAAAAAAAAAAAAAAAAAAAAAAAAAAAAAAAAAAAAAAAAAAAAAAAAAAAAAAAAAAAftNNVVXRpjee6HyZ4732ImZ4h+Pr4AAAAAAAmdE4az9X/AFlunoUffq6p8O9D1Gtx4ek9Z8ljo9szanrHSvnP7Lbh8Cadap/zV6uuf5Y9I/NWX3TLP3YiF7i2LBWPXmZ+H++901cF6LVG0Wqo9/Tlzjcs/n8Hadl0nlPvlC6lwFXRT09Nyt/3K45+sfkl4t1iemSPd/Cu1GwTEc4bfpP8/RT8rGv4l+bGVammqOuJj++XvWtL1vHarPMKDJivjt2bxxL5PTmlcbQc67iVZl63+jt0xMzVXG2/hHbv1eaNfVY4tFI6zPknY9vzWpOS0dmseM/sikpBAAAAAAAAAAAAWr6PcCnI1Wcq5HK3HLxq5fLdWbnl7OOKR4rvY9PF805J/D85dHGXDE2KqtR06j7POa6I9nt3j3d8dny56HW9rjHk7/B23Xa+zzmxR08Y8vz9nyU1bs8AAAAAs/BnD0ape+t5lP6qmer7093hHardfq/RR2K98/BdbTt0Z7ekyfdj4z/DSaaaaKejTG0R1RDPzPLXRERHEP0fQAEdq+i4Or0RTmW+cdVUTtMe7fud8GpyYZ9SUXVaPFqYiMkdzzp+gaXp8742HTv96ftT61fg+5NVlyfes84NBp8P3Kxz71T4816nIq/wvFr3ppneue+Y7PL5+C027SzX7W36KPetfF59BTujv/hT6qK6IiaqZjfnG8da1iYnuUE1mO+Hl9eQAAAAAAAAAAF/+jWI+o3au3px/wAf/ZUe7ffr7Gq/+f8A/K/t/ZclSv1M4m4Oi/M5ek0xFXXNvqifDun3dS20m49n1Mvd5s/uGzxfnJg7/L+FEvWrli7Nq9RMVR1xMbTC6raLRzDMXpak9m0cS8PTyAA9W6KrtyLdEc5mIjz5PkzxHMvVazaYrHi2XTMOjT9PoxLUcqY28+uZ853lks2Scl5vPi/QdPhjDirjr4OpzdgAAAHNn4s5lj9D9YroieuaNomfdvMTtHhzdMd+xPa4ifa45sXpa9ntTHs70HmYOg8M4f1qrFpmr2Yq+1NU+7dMpl1Gqt2eVdlwaPQ4+3NY58PGZlneoZt7UMyrKyat5qn07oj3QvsWOuOsVqyefPfNkm9++XO6OIAAAAAAAAAAC6fRtlxTkXcSqf2oiqPLlPzhUbrj5rW7RbBliLXx+fVfVI04CN1fQ8DVqNsuz9rsrjlVHn3e6UjBqcmGfVnp5eCJqtDh1EevHXz8VI1bgrPxN68Kf0tPu5Venb5ei4w7ljv0v0n4M3qdkzY+uP1o+KtXrN2xX0L1uaZ7piYn4rCtotHMTyqL0tSeLRw8PTwkOH6Ir12xTVP+pR8Kolw1M8Yb+yUrQxzqccT5x82wso34AAAADg1zU6NI06rMrtzVttEUxy3meUeTvp8M5skUiUXWamNNinJMcsq1bU8nVsucjLr3nsjspjuhpcOCmGvZqxOq1WTUX7d5+jidkYAAAAAAAAAAAB1aZm3NOz6Muz10zvt3x1THnEzDlmxRlpNJ8XfTZ5wZa5K+DXtOzbOo4dOVjVb01R6e6ffDLZcdsdprbwb3Bmpmxxkp3S6XN1AAfDJxMbLo6GVYpqjuqiJ+b3TJak81nhzyYqZI4vEShcngzRr070WaqP4ap+U7pdNxz1755/RXZNm0tu6OPZLlxuCMbFzaMmxmV70VRVETET1TE7Ottzvek1msdYcceyY8eSt62npMT7lrVi7AAAAAVzj+qKeHZie2umPjv+Cftsfbx7JVO9TxpZ9sMxaNjAAAAAAAAAAAAAF04GwMHU9Mu42bYpq2riYntjenblMc+xT7jlyYslbUnjo0ez4MWfDemSInr+yx6Vw9Ro+RNen5dcU1ftW6tqonw6piffz80DNq5zV4vWOfNa6bb401ucVp4nviesJpEWIAAAAAAAAAACo/STd20u3Z77m/pTMf9oWm1V+0tP5fuod/t9jWv5/KJ/lni+ZQAAAAAAAAAAAABYeCNTp0/WIt3Z2puR0Znunsn15eaBuGH0mLmO+Fts+pjDn7M91un8NQZxswAAAAAAAAAAAGdfSLlxd1WjGpn9inn41c/lt6r7a8fGObef7Mnv2btZopHhHzVNaKIAAAAAAAAAAAAABofCPFNGVbjB1GvauOVNc+3/V81DrdDNJ7ePu+X0aza90jJEYss+t4T5/VblWvQAAAAAAAAAHm5XTatzcrnaIiZmfB9iJmeIfLWisTMsb1bMnUNSuZc+1VMx4dUfDZrMOP0eOKeT8/1Wb02a2TzlyOqOAAAAAAAAAAAAAAkdC0yjVs76pOR0JmJmmZjfeY7PTf0R9TmnDTt8cpmi00anJ6PtcT4NA0jSta06It1arTXRHs1UTO3n0olR58+DJ17ExPt+jU6bS6rDHZ9JEx+cfVYEFaAAAAAAAAAKvx7qkYemfU7c/au7x4U9vr1eqx23B28nbnuj5qbetV6LD6OO+3y8WbNCx4AAAAAAAAAAAAAAD6Y1+5i5FN+zVtVTMTE+DzesXrNZ7pe8eS2O8Xr3w1vQdYsazgxftTtV7dG/Omfynsll9Tp7Yb9me7wbrRaympxxaO/wAY8kkjpgAAAAAAAD5ZeTaxMarIyK9qaY3mXqlJvaK175eMmSuOk3tPSGQ61qV3VtRqy7vbypjuiOqGp0+GMOOKQwes1NtRlnJP6flDhd0UAAAAAAAAAAAAAAAB06fn5Wm5MZGHdmmr4T7pjthyy4qZa9m8O+DUZMF+3jniV70rjnDv0xRqNubdX3o50/nH981Nm2y9euOeY+LS6bfMV+mWOJ+Cw4mqYGbV0cXLoqnuiefogXwZKferMLbFqsOWeKWiXY5O4AAAAD8mYiN5kGbcZcRf4ne+qYdf6qmec/fmO3wjs9Wg0Gj9FHbv96fgyG7bj6e3o8c+rHxn+FYWSlAAAAAAAAAAAAAAAAAe7Vu5er6FqiZnuiN5+DzNoiOZeq0taeKxysmkcF5+XV0879VT7+dU+XZ5q/PuWOnSnWfguNLsubJPOT1Y+K+aTpOHpNj9Fh2tu+qec1eMqXNqL5p5vLTabSYtPXs44/Xxl3OKSAAAA8XblFm3Ny7XEREbzM8oh9iJtPEPNrRWJtaeIZ5xZxVOob4Wn1bWvaq6pr/p+a+0Wh9H69+/5fVlNz3X032WL7vjPn9FUWajAAAAAAAAAAAAAAAe7NVFF2KrlvpR207zG/o82iZjpPD1SYi3MxzC3aNh8K6ptTPSt1/7dVzr8J7f75KvPk1mL848+F/pMO3ajjvrPlM/usdjhLRbU7/VOl/FVM/ir7a/PP4ltTadJX8PP6pbFw8XEp6OLj0UR+7TEfJGvkvfraZlOx4ceOOKViPZD7vDoAAAAAhtZ4l07SqZpru9Ov7lM7z593ml4NFly90cR5q/Vblg08cTPM+Uf70Z9rnEObrNe16ro0dluJ5effPivdPpMeGOnWfNldZuGXVT63SPL/e9EJSAAAAAAAAAAAAAAAAAAAltN4j1XTtqbGVM0x7NX2o+POPLZFy6PDk746p+DctTh6VtzHlPVZcPj+3ttnYU+NExPwn81ffap/Bb3rjFv9f6lPcl8fjHRb0c8iaZ7qqZj5ckS2356+HKdj3jSX/Fx7YdccQ6PVG8ajb/AJnL/iZ/7ZSP+w0v+SPeTxDo8RvOo2/5j/iZ/wC2T/sNL/kj3uW/xhotnqyZqnuppmfw2da7fnt4OF930lfxc+yERl8f2YjbCwqp99cxHwjdKptVvx29yDl3+n9Ok/qrmpcUatqG9NeT0afu0fZ+PX8U/FocOPujmfzVGfdNTm6TbiPKOn1QyYrgAAAAAAAAAAAAAAAAAAAAAAAAAAAAAAAAAAAAAAAAAAAAAAAAAAAAAAAAAAAAAAAAAAAAAAAAAAAAAAAAAAAAAAAAAAAAAAAAAAAAAAAAAAAAAAAAAAAAAAAAAAAAAAAAAA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14" descr="data:image/jpeg;base64,/9j/4AAQSkZJRgABAQAAAQABAAD/2wCEAAkGBwgHBhUIBwgVFhUXGRoZGBQYFhwbHxoiGxYcGSAiKSQaHDQsJBwlHhoZITIiJTUsLi4vGB8zOzMsOCgtLisBCgoKDg0OGxAQGywmICY0LDQ0NDcsLzQyLy0sLCwsMC80LTcsNDQ0LCwsLDIwLC80LDQsNCwsLCwuLDQvNywsLP/AABEIAOEA4QMBEQACEQEDEQH/xAAbAAEAAwEBAQEAAAAAAAAAAAAABQYHBAIDAf/EADwQAQABAwICBwQGCAcAAAAAAAABAgMEBREGIRIxQVFxgZFCYaGxBxQiUsHREyMyYnKS4vAVJENTssLh/8QAGwEBAAMBAQEBAAAAAAAAAAAAAAQFBgMCAQf/xAA1EQEAAgEDAQQHBwQDAQAAAAAAAQIDBAURIRIxQVETInGRobHhIzJCYYHB0UNSU/AUFTMG/9oADAMBAAIRAxEAPwA2T82AAAAAAAAAAAAAAAAAAAAAAAAAAAAAAAAAAAAAAAAAAAAAAAAAAAAAAAAAAAAAAAAAAAAAAAAAAAAAAAAAAAAAAAAAAAAAAAAAAAAAAAAAAAAAAAAAAAAAAAAAAAAAAAAAAAAAAAAAAAAAAAAAAAAAAAAAAAAAAAAAAAAAAAAAAAAAAAAAAAAAAAAAAAAAAAAAAAAAAAAAAAAAAAAftNNVVXRpjee6HyZ4732ImZ4h+Pr4AAAAAAAmdE4az9X/AFlunoUffq6p8O9D1Gtx4ek9Z8ljo9szanrHSvnP7Lbh8Cadap/zV6uuf5Y9I/NWX3TLP3YiF7i2LBWPXmZ+H++901cF6LVG0Wqo9/Tlzjcs/n8Hadl0nlPvlC6lwFXRT09Nyt/3K45+sfkl4t1iemSPd/Cu1GwTEc4bfpP8/RT8rGv4l+bGVammqOuJj++XvWtL1vHarPMKDJivjt2bxxL5PTmlcbQc67iVZl63+jt0xMzVXG2/hHbv1eaNfVY4tFI6zPknY9vzWpOS0dmseM/sikpBAAAAAAAAAAAAWr6PcCnI1Wcq5HK3HLxq5fLdWbnl7OOKR4rvY9PF805J/D85dHGXDE2KqtR06j7POa6I9nt3j3d8dny56HW9rjHk7/B23Xa+zzmxR08Y8vz9nyU1bs8AAAAAs/BnD0ape+t5lP6qmer7093hHardfq/RR2K98/BdbTt0Z7ekyfdj4z/DSaaaaKejTG0R1RDPzPLXRERHEP0fQAEdq+i4Or0RTmW+cdVUTtMe7fud8GpyYZ9SUXVaPFqYiMkdzzp+gaXp8742HTv96ftT61fg+5NVlyfes84NBp8P3Kxz71T4816nIq/wvFr3ppneue+Y7PL5+C027SzX7W36KPetfF59BTujv/hT6qK6IiaqZjfnG8da1iYnuUE1mO+Hl9eQAAAAAAAAAAF/+jWI+o3au3px/wAf/ZUe7ffr7Gq/+f8A/K/t/ZclSv1M4m4Oi/M5ek0xFXXNvqifDun3dS20m49n1Mvd5s/uGzxfnJg7/L+FEvWrli7Nq9RMVR1xMbTC6raLRzDMXpak9m0cS8PTyAA9W6KrtyLdEc5mIjz5PkzxHMvVazaYrHi2XTMOjT9PoxLUcqY28+uZ853lks2Scl5vPi/QdPhjDirjr4OpzdgAAAHNn4s5lj9D9YroieuaNomfdvMTtHhzdMd+xPa4ifa45sXpa9ntTHs70HmYOg8M4f1qrFpmr2Yq+1NU+7dMpl1Gqt2eVdlwaPQ4+3NY58PGZlneoZt7UMyrKyat5qn07oj3QvsWOuOsVqyefPfNkm9++XO6OIAAAAAAAAAAC6fRtlxTkXcSqf2oiqPLlPzhUbrj5rW7RbBliLXx+fVfVI04CN1fQ8DVqNsuz9rsrjlVHn3e6UjBqcmGfVnp5eCJqtDh1EevHXz8VI1bgrPxN68Kf0tPu5Venb5ei4w7ljv0v0n4M3qdkzY+uP1o+KtXrN2xX0L1uaZ7piYn4rCtotHMTyqL0tSeLRw8PTwkOH6Ir12xTVP+pR8Kolw1M8Yb+yUrQxzqccT5x82wso34AAAADg1zU6NI06rMrtzVttEUxy3meUeTvp8M5skUiUXWamNNinJMcsq1bU8nVsucjLr3nsjspjuhpcOCmGvZqxOq1WTUX7d5+jidkYAAAAAAAAAAAB1aZm3NOz6Muz10zvt3x1THnEzDlmxRlpNJ8XfTZ5wZa5K+DXtOzbOo4dOVjVb01R6e6ffDLZcdsdprbwb3Bmpmxxkp3S6XN1AAfDJxMbLo6GVYpqjuqiJ+b3TJak81nhzyYqZI4vEShcngzRr070WaqP4ap+U7pdNxz1755/RXZNm0tu6OPZLlxuCMbFzaMmxmV70VRVETET1TE7Ottzvek1msdYcceyY8eSt62npMT7lrVi7AAAAAVzj+qKeHZie2umPjv+Cftsfbx7JVO9TxpZ9sMxaNjAAAAAAAAAAAAAF04GwMHU9Mu42bYpq2riYntjenblMc+xT7jlyYslbUnjo0ez4MWfDemSInr+yx6Vw9Ro+RNen5dcU1ftW6tqonw6piffz80DNq5zV4vWOfNa6bb401ucVp4nviesJpEWIAAAAAAAAAACo/STd20u3Z77m/pTMf9oWm1V+0tP5fuod/t9jWv5/KJ/lni+ZQAAAAAAAAAAAABYeCNTp0/WIt3Z2puR0Znunsn15eaBuGH0mLmO+Fts+pjDn7M91un8NQZxswAAAAAAAAAAAGdfSLlxd1WjGpn9inn41c/lt6r7a8fGObef7Mnv2btZopHhHzVNaKIAAAAAAAAAAAAABofCPFNGVbjB1GvauOVNc+3/V81DrdDNJ7ePu+X0aza90jJEYss+t4T5/VblWvQAAAAAAAAAHm5XTatzcrnaIiZmfB9iJmeIfLWisTMsb1bMnUNSuZc+1VMx4dUfDZrMOP0eOKeT8/1Wb02a2TzlyOqOAAAAAAAAAAAAAAkdC0yjVs76pOR0JmJmmZjfeY7PTf0R9TmnDTt8cpmi00anJ6PtcT4NA0jSta06It1arTXRHs1UTO3n0olR58+DJ17ExPt+jU6bS6rDHZ9JEx+cfVYEFaAAAAAAAAAKvx7qkYemfU7c/au7x4U9vr1eqx23B28nbnuj5qbetV6LD6OO+3y8WbNCx4AAAAAAAAAAAAAAD6Y1+5i5FN+zVtVTMTE+DzesXrNZ7pe8eS2O8Xr3w1vQdYsazgxftTtV7dG/Omfynsll9Tp7Yb9me7wbrRaympxxaO/wAY8kkjpgAAAAAAAD5ZeTaxMarIyK9qaY3mXqlJvaK175eMmSuOk3tPSGQ61qV3VtRqy7vbypjuiOqGp0+GMOOKQwes1NtRlnJP6flDhd0UAAAAAAAAAAAAAAAB06fn5Wm5MZGHdmmr4T7pjthyy4qZa9m8O+DUZMF+3jniV70rjnDv0xRqNubdX3o50/nH981Nm2y9euOeY+LS6bfMV+mWOJ+Cw4mqYGbV0cXLoqnuiefogXwZKferMLbFqsOWeKWiXY5O4AAAAD8mYiN5kGbcZcRf4ne+qYdf6qmec/fmO3wjs9Wg0Gj9FHbv96fgyG7bj6e3o8c+rHxn+FYWSlAAAAAAAAAAAAAAAAAe7Vu5er6FqiZnuiN5+DzNoiOZeq0taeKxysmkcF5+XV0879VT7+dU+XZ5q/PuWOnSnWfguNLsubJPOT1Y+K+aTpOHpNj9Fh2tu+qec1eMqXNqL5p5vLTabSYtPXs44/Xxl3OKSAAAA8XblFm3Ny7XEREbzM8oh9iJtPEPNrRWJtaeIZ5xZxVOob4Wn1bWvaq6pr/p+a+0Wh9H69+/5fVlNz3X032WL7vjPn9FUWajAAAAAAAAAAAAAAAe7NVFF2KrlvpR207zG/o82iZjpPD1SYi3MxzC3aNh8K6ptTPSt1/7dVzr8J7f75KvPk1mL848+F/pMO3ajjvrPlM/usdjhLRbU7/VOl/FVM/ir7a/PP4ltTadJX8PP6pbFw8XEp6OLj0UR+7TEfJGvkvfraZlOx4ceOOKViPZD7vDoAAAAAhtZ4l07SqZpru9Ov7lM7z593ml4NFly90cR5q/Vblg08cTPM+Uf70Z9rnEObrNe16ro0dluJ5effPivdPpMeGOnWfNldZuGXVT63SPL/e9EJSAAAAAAAAAAAAAAAAAAAltN4j1XTtqbGVM0x7NX2o+POPLZFy6PDk746p+DctTh6VtzHlPVZcPj+3ttnYU+NExPwn81ffap/Bb3rjFv9f6lPcl8fjHRb0c8iaZ7qqZj5ckS2356+HKdj3jSX/Fx7YdccQ6PVG8ajb/AJnL/iZ/7ZSP+w0v+SPeTxDo8RvOo2/5j/iZ/wC2T/sNL/kj3uW/xhotnqyZqnuppmfw2da7fnt4OF930lfxc+yERl8f2YjbCwqp99cxHwjdKptVvx29yDl3+n9Ok/qrmpcUatqG9NeT0afu0fZ+PX8U/FocOPujmfzVGfdNTm6TbiPKOn1QyYrgAAAAAAAAAAAAAAAAAAAAAAAAAAAAAAAAAAAAAAAAAAAAAAAAAAAAAAAAAAAAAAAAAAAAAAAAAAAAAAAAAAAAAAAAAAAAAAAAAAAAAAAAAAAAAAAAAAAAAAAAAAAAAAAAAA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16" descr="data:image/jpeg;base64,/9j/4AAQSkZJRgABAQAAAQABAAD/2wCEAAkGBxIPEBAPDwwQEA8NEA8NEBANDBAQDw4UFBEWFxQRFBQYHCggGBonHBQUITItJSkrLzo6Fx8zODM4NygtLi0BCgoKDg0OGxAQGiwlICQsLy8rLywsLDQvLC0sLCwsLC8tLCwsLCwsLCwtLCwsLCwsLCwtLCwvLCwsLCwsLCwsLP/AABEIAOEA4QMBEQACEQEDEQH/xAAbAAEAAgMBAQAAAAAAAAAAAAAABQYCAwQHAf/EAEgQAAIBAgIECAkJBgUFAAAAAAABAgMRBBIGMVGSBRMhQVNhcbEVFiIygZGTocEHIzNCUnJzstFjgqLC0vAkNENU4RRio7Px/8QAGgEBAAIDAQAAAAAAAAAAAAAAAAQFAQIDBv/EADcRAQABAgIFCgYBBAMBAAAAAAABAhEDBAUSFDFRExUhMjNBYXGBkVKhwdHh8CIjQlOxNHLxov/aAAwDAQACEQMRAD8A9S0h4cdF8VStxlryk+Xi76kltJ2Vyuv/ACq3f7VWfz84U8nh7++eH5VStXlN3nOU3tlJss6aaad0WUVeJXXN6pmfNrMtAAAAAAAAAAAAAAAAAAAAAAAAAAAM6dSUXeMpRe2MnF+tGJiJ3w2pqqpm9M28ll4A4elKSo13dy5IVNTvzRl+pX5nKxEa9HrC5yOkKqqow8Xv3T9JWYrl081xFVznOb1zlKT9Luehpp1aYjg8biVzXXNU98sacHJpJXbMzMRF5YppmqbQkqXBq+tJt7I8iI8409ybRlI/uls8Hw2PeNeWqb7Lhng+Gx7w5ao2XDPB8Nj3hy1RsuGeD4bHvDlqjZcM8Hw2PeHLVGy4Z4Phse8OWqNlwzwfDY94ctUbLhng+Gx7w5ao2XDPB8Nj3hy1RsuGeD4bHvDlqjZcM8Hw2PeHLVGy4Z4Phse8OWqNlwzwfDY94ctUbLhng+Gx7w5ao2XDPB8Nj3hy1RsuGeD4bHvDlqjZcM8Hw2PeHLVGy4Z4Phse8OWqNlwzwfDY94ctUbLhng+Gx7w5ao2XDPB8Nj3hy1RsuGeD4bHvDlqjZcNjLg6HM5L03MxjVMTlKJ3I/E4Z03y8qeprUzvRXFSHi4VWHPS1X2cj5muY2clj8ZZ7F6kQNipXPOlStlgpknwVT5HLnbyrsX9+4jY09Nk/KU2ianecUsAAAAAAAAAAAAAAAAAAAAAAAAAADViaeeEl1XXatRtRNpu54tOvRMIImqlsNW7Vc2aJfgx/N+lkTG6yyyvZuu5zSC4C4C4C4C4GdGlKbtGLb6ubtfMa1VRTF5bU0TVNqYd1Pgeb1yjH1tnGcxT3JMZSqd8lTgia82UZdWpiMxT3sVZSqN3S4KkHF2kmmuZo7xMTF4RqqZpm0sbmWC4C4C4C4C4C4C4C4C4C4C4C4C4HxvkBKvJk9Stpq3aGbNEtwa/m/SyLi9ZY5bs3Vc5u5cBcBcBcDbhaLqTUFz63sXOzSuqKYvLph0TXVqws+HoRpxUYqyXrfWyvqqmqbytqKIoi0Npq3ANGMwsasbPX9WXPFm9Fc0TeHPFwoxItKr1YOEnGWuLsyxiYmLwqKommbSxuZalwFwFwFwFwFwFwFwFwFwFwFwPjYJQCJymbzV1c7Zs5JPg9+R6WRsXrLDLT/B03ObvcuC5cFy4LlwXTujlLyZz528i7ErvvXqIeaq6YhY5KnompMkVOAAACuaQRtVTX1oJvtu18ET8tN6FXnItieiMud0S5cFy4LlwXLguXBcuC5cFy4LlwXLguXBcuC42ZJlBJkxUOk1dXNJ8ps5JHAPyPSyPidZOy/UdFzm73LguXBcuC5cF1m0cd6L6pyXuRAzPX9Frkp/p+qUI6YAAAFe0m8+H3X3k7K9WVZnutHkhrklBuXBcuC5cFy4LlwXLguXBcuC5cFy4LlwXLguORliZQqZLVTqNXZyT1s2cUhgX5HpZwxN6bgdRvzGlne5mFi5mFi5mFi5mFi6z6Mv5mX4kvyxK/Ndf0W2Q7OfP7JcjJoAAAV3Sl+VS+7PvROym6VZpDfT6oPMS7K+5mFi5mFi5mFi5mFi5mFi5mFi5mFi5mFi5mFi5mFi5mFi5mFi45CzF0PElKx2Grs46j5WbOMu3BvyPSzjXvS8Gf4N+Y1drmYFzMC5mBczAutWi/0L/El+WJXZvr+i40f2U+f2TBFTgAAAi+GuDJV3BxlFZFJPNflvbZ2EjAxow73Q81lqsaYtO5G+LlTpIfxfoSNrp4Si8318YPFup0sPVIxtdPA5vr4w++Lc+lh6mNrp4HN9fxQeLc+mhusbZTwZ5vq+KDxbn00d1jbI4HN9XxHi3PpYbrG108Dm+v4oYvRypzVKf8X6Gdrp4SxzficYaa/ANaKulGfVCXL70janNYc+DnVkcWmL9E+SLmmm0001yNNWa7USI6emESbxNpfMxli5mBczAuZgXHIF0VF6iQrnaauziqa2bOMuvCS8n0s5V70nBn+Ldc1dblwXLguXBcuC626K/QP8SXdErc32nou9H9l6pkipwAAAAAAAAAAAAACP4W4MjXjzKol5Mv5X1HbBxpw58EbM5anFp8e5S5pxbi004tpp601rRax09MKCbxNpY3MsXLguXBcchYmUZHmO6AkDV3R9XWzZwlsw9XK7PU/ca1Rd0w69Xol15jSyTczCxczCxczCxczCxdcNE/oH+JLuRV5ztPReaO7H1TRFTwAAAAAAAAAAAAAAClaT0smIk1/qRjU+D/AClrlar4fkoM/Tq40+PT++yKzEmyHczCxczCxdoxFbkstb19RtTDliV9Foc0da7Ubo6RNXZHVX5TNnGd7G4YfY1GtTFobRVMbmXHy2+5GLQzr1cTj5bfchaDXq4nHy2+5C0GvVxOPlt9yFoNerivWhUm8M2+ln3Iqc92vo9JoqZnA6eMp8hrIAAAAAAAAAAAAAAAommmJ/xKjF+ZShF9rcn3NFvkqf6d54vN6VxZ5e0d0R9UDx8tvuRLtCt16uJx8tvuQtBr1cXx1pfa+AtDGvVxY3MtX2L5V2oMpI1dkbWflM2cZ3tdwwXAXAXAXAXAv2g/+Vf4s+5FRnu19HptE/8AH9ZWEhrMAAAAAAAAAAAAABycJ4+GHpyq1HyLkUeecuaK6zphYdWJVqw45jHpwKJrq/8AfB5jisTKrOdSb8qpJyezl5l1LV6C9opimmKY7nj8TEnErmurfLTc2aFwFwFwMovlXagJQ1d0ZX859pu4TvawwAAAAABf9Bv8q/xZ90Snz3a+j02iP+P6ysJDWgAAARfCvDtLCyjCrnvKOZZI3Vr22nfCy9eLF6UPMZ3CwKoprv0uLxxw2yr7NfqddhxfBH53y/j7Hjhhv2vs/wDkbDi+DPO2X8fZktL8NtqeyZjYsXw92edsvxn2ffG7C/aqeykNixfD3Odstxn2k8bsL9qp7KQ2LF8Pc52y3GfaWL0ww37R9lP/AJM7Di+DHO2X8fZrlpph1qp132Qh8ZGYyGJxj99Gk6YwI3RV7R93NidNo2+aw8m/2soxS9Cvc6U6Pn+6r2cq9NU2/hRPr+LqvwjwjUxE89Wd2uSKXJCC2RXN3k/DwqcOLUqfHzGJj1a1c/aPJyHRwAAAAB9hrXagyljR3RWIflS7Tdwne13DBcBcBcBcBcC/6Bv/AAsvxp/liVGf7T0el0P2E+c/RYyEtQAAAo2n/wBNR/Cf5i10f1J83ndM9pT5fVVrk9TlwFwFwFwFwFwFwFwFwFwFwFwFwMoPlXau8CXNEhE4jzpdpu4TvawwAAAAABffk/f+GqdVeX/rplTn+0jy+svR6Gn+jV/2+kLMQVuAAAFG+UFfO0HtpzXqkv1LTR/Vq83ntNdpR5SqpYKYAAAAAAAAAAAAAAA+w1rtXeBMmiQiMS/Ll2m6PVvarhguAuAuAuAuBe/k9fzFZft2/wDxw/QqtIdePL6y9FoXsqv+30haiAuQAAApvyiUXbD1OZOpTfbJRa/LIstH1daPJQ6bon+FfnHvafpKmXLJRFwFwFwFwFwFwFwFwFwFwFwFwFwMoPlXau8EJo0SUNivPl2m6PVvag1AAAAAAuXyd1+XEU+qnUXvUv5St0hT1al7oSvpro8p/fkupWr8AAAOHhng5YmjOjJ2cleMvsyXmv8AvrOuDizh1xVCPmsvGPhTRPp4S8sxeGnRnKnUg4zg7NP3NPnTL2iuK41qdzx+Jh1YdU0VxaYaTZzAAAAAAAAAAAAAAZU9a7V3hmE4aJKFxXny7fgbo1W9quGC4C4C4C4C4EvonjeJxdJt2jUvQl2Ttb+JRI+ao18KfDpTdHY3JZimZ3T0e/5s9RKN68AAAAHDwpwTRxUbVqabXmyXJOPZJf8Aw64WNXhzemUfMZXCx4tiR91draCQ+pippc2enGb9zRMjSE99P781XVoSn+2ufWL/AGaHoHLmxkfTh2v5zbnCPh+f4c+ZKv8AJ/8AP5Y+Ik/93D2Mv6jPOFPw/P8ADHMlf+SPb8niJU/3cPYy/qHOFPw/P8HMlfxx7fk8RKn+7h7GX9Q5wp+H5scyV/HHt+WL0Fq82JpvthJfEzzhT8MnMmJ8ce35c2I0LxMVeMqVS3NGbjJ9mZJe83pz2FO+8OVeh8xTF6bT6/fo+av4ijKnJwqQlCcdcZppol01RVF4lWV0VUVatUWlruZalwFwFwFwMqetdq7wzCdNElB4t+XLt+BujVb2q4YLgLgLgLgLgLhh6ro1wp/1WHhNv5yPzdVf9yWv0qz9JRZjC5OuY7u57HI5nl8GKu+OifP870qcEwAAAAAAAAAAAACK0g4Fhi6bi0lVim6dS3LF7Hti+c74GPOFVfu70POZOnMUWnfG6f3ueWVYOEpRkmpQbjJPWmnZr1l7ExMXh5CqJpmYnfDG4YLgLgLgZU35S7V3gjenzRKQWM8+Xb8DdGq3tNzLUuAuAuAuAuAuBLaNcMvCVlJ3dKpaFWK2c0l1q/va5yPmMHlaLd/cmZHNzl8W/dO/7+j1OlUU4qUZKUZJSjJO6aa5GmUcxMTaXsKaoqiJjdLMwyAAAAAAAAAAAAB5pp3hlTxja/1qcKr7eWL/ACL1lzkqtbC8peU0thxRmZmO+In6fRXrkxWlwFwFwM6XnR7V3mGY3rAaJSBxn0ku34G6LVvaTLUAAAAAAAAsmiekzwrVGs28PJ8j1ui3raXPHavSQs1leU/lTv8A9rXR+kOQ/hX1f9fh6PSqKcVKMlKMknGUWmmnqaZUTExNpeopqiqLxN4ZGGQAAAAAAAAAAAeb/KBXUsWop/RUYRfU25S7pRLjI02wr8ZeW0xXFWYtHdEfWfsrRNVQAAAZUvOj95d4ZjesRzS0BjX85Pt+Bui1b2i5lqXAXAXAXAXAXAXAXAmOAdIquDdo+XSbvKlJ8nbF/Vfu6iPj5ajF39E8U3KZ/Ey02jpp4fbg9C4H0hoYpJU6mWpz0qlo1F2L63ouVOLl68PfHRxely2ewcx1Z6eE7/3ySpwTAAAAAAAAABH8OcKwwlGVWXK9UIXs6kuaP6nXBwpxatWEbNZmnL4c1z6Rxl5LicRKrOdSbvOpJzk+t7OovqaYpiIjueNrrqrqmurfLVc2aFwFwFwM6T8qP3l3hmN6xnNLV7HfST7fgbote9oMtQAAAAAAAAAAXAmuD9KcXQslX4yK+rXXGLe873kevK4VfdbyTsHSWZwuiKrx49P5+acw3ygPVVwie10qtv4WviRatH/DUsKNOT/fR7T9J+6Qp6e4Z+dRrx/cpte6RynR+J3TH76JEaawJ3xV8vu3LTjCbaq7aT/U12HF8Pd054y3GfYenGE21fZP9RsOL4e5zxluM+zB6d4X7Nf2Uf6jOwYvg155y/j7Pi08wvR1/Zw/qGwYvGGOesvwq9vyxlp7hualiH+5T+MzOwYnGP30YnTWBwq9o+7hxnygcjVDC8vNKtPkX7sdfrOtGj/iq9nDF03/AI6Pf7R91S4S4Sq4mfGVqjlLUlqjBbIpaidh4dOHFqYU2PmMTGq1sSb/AE8nIdHEAAAAGdJ+VH70e8Eb1lOaYruO+kn2/BG6JX1paLmWpcBcBcBcBcBcBcBcBcBcBcBcBcBcBcBcBcBcBcBcBcBcBcBcBcDOj50fvR7wzG9Zjmmq3j385Pt+COkIdfWluwlOM4NNcqb5edHOqZiUjBoprotLnrUZQ1rk2rUzeKolwrw6qN7VmMud4MwLwZgXgzAvBmBeDMC8GYF4MwLwZgXgzAvBmBeDMC8GYF4MwLwZgXgzAvBmBeDMC8GYF4MwLwZgXgzAvDKEXJ2Su+oT0b21MTVNod1LDqEXKVm7N9S5OY4zVMzaEyjCiimZqcVF+VH70e87IUb4Wg5pyvcL0nCvUjLXGTXq5H70zamb0xMImNTNOJNM9zRh67g760+RraKqbwYeJNE3SMMRGWprses5TTMJ1OLTVuZZ11GLS21oM66haTWgzrqFpNaDOuoWk1oM66haTWgzrqFpNaDOuoWk1oM66haTWgzrqFpNaDOuoWk1oM66haTWgzrqFpNaDOuoWk1oM66haTWgzrqFpNaDOuoWk1oM66haTWgzrqFpNaDOuoWk1oM66haTWgzrqFpNaDOuoWk1oHVS50vSLSxNdMOLF4rN5MdXO9p1pot0yiY2NrdEbmnDK84JfaXud2buEb1/8AVdhA2uhfc3Yj7pnow67degrz+tFLlfWlz/AN7Wc8pmoiNSv0dNJ6OqrnlcOOnvh5/VwtSLalTkmuTzW+4s7vPTTVE2mGHFS+xLcYYtPA4mXRy3GGNWeBxMujluMGrPA4mXRy3GDVngcTLo5bjBqzwOJl0ctxg1Z4HEy6OW4was8DiZdHLcYNWeBxMujluMGrPA4mXRy3GDVngcTLo5bjBqzwOJl0ctxg1Z4HEy6OW4was8DiZdHLcYNWeBxMujluMGrPA4mXRy3GDVngcTLo5bjBqzwOJl0ctxg1Z4HEy6OW4was8DiZdHLcYNWeBxMujluMGrPA4mXRy3GDVngcTLo5bjBqzwOKl9iW4was8GUaE3yKnLda97DNpXXQ/RaSlGvXjZR5Yxa5Xs5Nn96iBms1ERqUT0rzRujapqjExItEbo4/hfSpejAKrpX567F3FnkuqpNJ9aEATlSAAAAAAAAAAAAAAAAAAAAAAAAAABL6N/TIiZvqLDR3aLkVL0IB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90" name="Picture 18" descr="https://encrypted-tbn0.gstatic.com/images?q=tbn:ANd9GcSn15w8MQ3mq2jsjf6Pax8rQoslTz9BM3WIVzGBu-N5gYycJcIAQVRxHnz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4333876"/>
            <a:ext cx="1791383" cy="99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ktangel 13"/>
          <p:cNvSpPr/>
          <p:nvPr/>
        </p:nvSpPr>
        <p:spPr>
          <a:xfrm>
            <a:off x="4419599" y="5692855"/>
            <a:ext cx="33813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04875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</a:pPr>
            <a:r>
              <a:rPr lang="sv-SE" sz="2200" b="0" i="1" kern="0" dirty="0">
                <a:solidFill>
                  <a:srgbClr val="FF0000"/>
                </a:solidFill>
                <a:latin typeface="Arial"/>
              </a:rPr>
              <a:t>”</a:t>
            </a:r>
            <a:r>
              <a:rPr lang="sv-SE" sz="2200" b="0" i="1" kern="0" dirty="0" err="1">
                <a:solidFill>
                  <a:srgbClr val="FF0000"/>
                </a:solidFill>
                <a:latin typeface="Arial"/>
              </a:rPr>
              <a:t>Networking</a:t>
            </a:r>
            <a:r>
              <a:rPr lang="sv-SE" sz="2200" b="0" i="1" kern="0" dirty="0">
                <a:solidFill>
                  <a:srgbClr val="FF0000"/>
                </a:solidFill>
                <a:latin typeface="Arial"/>
              </a:rPr>
              <a:t> mentors and Prosumers”</a:t>
            </a:r>
          </a:p>
        </p:txBody>
      </p:sp>
      <p:pic>
        <p:nvPicPr>
          <p:cNvPr id="3094" name="Picture 22" descr="https://encrypted-tbn2.gstatic.com/images?q=tbn:ANd9GcRD_sOAKc3qc86NQVCcLVG7RVzLHZPKS3Zvfg2ArAJYs2Y1SfmxMu9S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" y="5488443"/>
            <a:ext cx="992188" cy="91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ttp://www.authormedia.com/wp-content/uploads/2013/04/pinterest_badge_r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202" y="4435555"/>
            <a:ext cx="12573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http://tctechcrunch2011.files.wordpress.com/2013/02/padlet_hi_res.png?w=3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202" y="5468467"/>
            <a:ext cx="1898650" cy="134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14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Whats</a:t>
            </a:r>
            <a:r>
              <a:rPr lang="sv-SE" dirty="0" smtClean="0"/>
              <a:t> </a:t>
            </a:r>
            <a:r>
              <a:rPr lang="sv-SE" dirty="0" err="1" smtClean="0"/>
              <a:t>next</a:t>
            </a:r>
            <a:r>
              <a:rPr lang="sv-SE" dirty="0" smtClean="0"/>
              <a:t>?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smtClean="0"/>
              <a:t>MOOCC</a:t>
            </a:r>
            <a:br>
              <a:rPr lang="sv-SE" smtClean="0"/>
            </a:br>
            <a:r>
              <a:rPr lang="sv-SE" smtClean="0"/>
              <a:t>MOOPS</a:t>
            </a:r>
            <a:br>
              <a:rPr lang="sv-SE" smtClean="0"/>
            </a:br>
            <a:r>
              <a:rPr lang="sv-SE" smtClean="0"/>
              <a:t>MOORC</a:t>
            </a:r>
          </a:p>
          <a:p>
            <a:r>
              <a:rPr lang="sv-SE" dirty="0" err="1" smtClean="0"/>
              <a:t>mOOC</a:t>
            </a:r>
            <a:endParaRPr lang="sv-SE" dirty="0" smtClean="0"/>
          </a:p>
          <a:p>
            <a:r>
              <a:rPr lang="sv-SE" dirty="0" smtClean="0"/>
              <a:t>SOOC</a:t>
            </a:r>
            <a:br>
              <a:rPr lang="sv-SE" dirty="0" smtClean="0"/>
            </a:br>
            <a:r>
              <a:rPr lang="sv-SE" dirty="0" smtClean="0"/>
              <a:t>BOOC</a:t>
            </a:r>
          </a:p>
          <a:p>
            <a:r>
              <a:rPr lang="sv-SE" dirty="0" smtClean="0"/>
              <a:t>ROOC</a:t>
            </a:r>
          </a:p>
          <a:p>
            <a:r>
              <a:rPr lang="sv-SE" dirty="0" smtClean="0"/>
              <a:t>DOOC</a:t>
            </a:r>
            <a:endParaRPr lang="en-GB" dirty="0" smtClean="0"/>
          </a:p>
          <a:p>
            <a:r>
              <a:rPr lang="sv-SE" dirty="0" smtClean="0"/>
              <a:t>....</a:t>
            </a:r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137" y="2047875"/>
            <a:ext cx="5417988" cy="3111682"/>
          </a:xfrm>
        </p:spPr>
      </p:pic>
    </p:spTree>
    <p:extLst>
      <p:ext uri="{BB962C8B-B14F-4D97-AF65-F5344CB8AC3E}">
        <p14:creationId xmlns:p14="http://schemas.microsoft.com/office/powerpoint/2010/main" val="220311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i="1" dirty="0" smtClean="0"/>
              <a:t>Kvalitet – </a:t>
            </a:r>
            <a:br>
              <a:rPr lang="sv-SE" i="1" dirty="0" smtClean="0"/>
            </a:br>
            <a:r>
              <a:rPr lang="sv-SE" i="1" dirty="0" smtClean="0"/>
              <a:t>Då det är jag som bestämmer…</a:t>
            </a:r>
            <a:endParaRPr lang="en-GB" dirty="0"/>
          </a:p>
        </p:txBody>
      </p:sp>
      <p:pic>
        <p:nvPicPr>
          <p:cNvPr id="11" name="Platshållare för innehåll 10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03" y="2352675"/>
            <a:ext cx="4055666" cy="2703777"/>
          </a:xfrm>
          <a:prstGeom prst="rect">
            <a:avLst/>
          </a:prstGeom>
        </p:spPr>
      </p:pic>
      <p:sp>
        <p:nvSpPr>
          <p:cNvPr id="3" name="Platshållare för innehåll 2"/>
          <p:cNvSpPr>
            <a:spLocks noGrp="1"/>
          </p:cNvSpPr>
          <p:nvPr>
            <p:ph sz="half" idx="2"/>
          </p:nvPr>
        </p:nvSpPr>
        <p:spPr>
          <a:xfrm>
            <a:off x="669925" y="1647257"/>
            <a:ext cx="4213225" cy="3720107"/>
          </a:xfrm>
        </p:spPr>
        <p:txBody>
          <a:bodyPr/>
          <a:lstStyle/>
          <a:p>
            <a:pPr marL="0" indent="0">
              <a:buNone/>
            </a:pPr>
            <a:r>
              <a:rPr lang="sv-SE" dirty="0" smtClean="0"/>
              <a:t>Lärande handlar om människor INTE teknik</a:t>
            </a:r>
            <a:endParaRPr lang="en-GB" dirty="0"/>
          </a:p>
        </p:txBody>
      </p:sp>
      <p:sp>
        <p:nvSpPr>
          <p:cNvPr id="6" name="Rektangel 5"/>
          <p:cNvSpPr/>
          <p:nvPr/>
        </p:nvSpPr>
        <p:spPr>
          <a:xfrm>
            <a:off x="3940174" y="6488884"/>
            <a:ext cx="14446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0" dirty="0"/>
              <a:t>by Stephanie Lowman</a:t>
            </a:r>
          </a:p>
        </p:txBody>
      </p:sp>
      <p:sp>
        <p:nvSpPr>
          <p:cNvPr id="7" name="Platshållare för sidfot 3"/>
          <p:cNvSpPr txBox="1">
            <a:spLocks/>
          </p:cNvSpPr>
          <p:nvPr/>
        </p:nvSpPr>
        <p:spPr>
          <a:xfrm>
            <a:off x="0" y="6476343"/>
            <a:ext cx="2850356" cy="364195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sv-SE" sz="1600" b="0" smtClean="0"/>
              <a:t>Ossiannilsson_OER2013</a:t>
            </a:r>
            <a:endParaRPr lang="en-GB" sz="16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17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56419" y="188160"/>
            <a:ext cx="7650956" cy="1278122"/>
          </a:xfrm>
        </p:spPr>
        <p:txBody>
          <a:bodyPr>
            <a:noAutofit/>
          </a:bodyPr>
          <a:lstStyle/>
          <a:p>
            <a:r>
              <a:rPr lang="sv-SE" dirty="0" smtClean="0"/>
              <a:t>Caring is sharing, sharing is caring</a:t>
            </a:r>
            <a:endParaRPr lang="en-US" b="1" i="1" dirty="0">
              <a:solidFill>
                <a:srgbClr val="002060"/>
              </a:solidFill>
            </a:endParaRP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456507" y="2079095"/>
            <a:ext cx="3615027" cy="3276620"/>
          </a:xfrm>
        </p:spPr>
        <p:txBody>
          <a:bodyPr>
            <a:noAutofit/>
          </a:bodyPr>
          <a:lstStyle/>
          <a:p>
            <a:pPr algn="l"/>
            <a:r>
              <a:rPr lang="sv-SE" sz="1800" dirty="0"/>
              <a:t>Footprints</a:t>
            </a:r>
          </a:p>
          <a:p>
            <a:pPr algn="l"/>
            <a:r>
              <a:rPr lang="sv-SE" sz="1800" dirty="0"/>
              <a:t>W:</a:t>
            </a:r>
            <a:r>
              <a:rPr lang="sv-SE" sz="1800" dirty="0">
                <a:hlinkClick r:id="rId3"/>
              </a:rPr>
              <a:t>www.oulu.fi</a:t>
            </a:r>
            <a:r>
              <a:rPr lang="sv-SE" sz="1800" dirty="0"/>
              <a:t>; </a:t>
            </a:r>
            <a:r>
              <a:rPr lang="sv-SE" sz="1800" dirty="0">
                <a:hlinkClick r:id="rId4"/>
              </a:rPr>
              <a:t>www.lu.se/ced</a:t>
            </a:r>
          </a:p>
          <a:p>
            <a:pPr algn="l"/>
            <a:r>
              <a:rPr lang="sv-SE" sz="1800" dirty="0">
                <a:hlinkClick r:id="rId4"/>
              </a:rPr>
              <a:t>E:Ebba.Ossiannilsson@oulu.fi</a:t>
            </a:r>
            <a:endParaRPr lang="sv-SE" sz="1800" dirty="0"/>
          </a:p>
          <a:p>
            <a:pPr algn="l"/>
            <a:r>
              <a:rPr lang="sv-SE" sz="1800" dirty="0"/>
              <a:t>E:</a:t>
            </a:r>
            <a:r>
              <a:rPr lang="sv-SE" sz="1800" dirty="0">
                <a:hlinkClick r:id="rId5"/>
              </a:rPr>
              <a:t>Ebba.Ossiannilsson@ced.lu.se</a:t>
            </a:r>
            <a:endParaRPr lang="sv-SE" sz="1800" dirty="0"/>
          </a:p>
          <a:p>
            <a:pPr algn="l"/>
            <a:r>
              <a:rPr lang="sv-SE" sz="1800" dirty="0"/>
              <a:t>FB:Ebba Ossiannilsson</a:t>
            </a:r>
          </a:p>
          <a:p>
            <a:pPr algn="l"/>
            <a:r>
              <a:rPr lang="sv-SE" sz="1800" dirty="0"/>
              <a:t>T:</a:t>
            </a:r>
            <a:r>
              <a:rPr lang="en-US" sz="1800" dirty="0"/>
              <a:t>@EbbaOssian</a:t>
            </a:r>
            <a:endParaRPr lang="sv-SE" sz="1800" dirty="0"/>
          </a:p>
          <a:p>
            <a:pPr algn="l"/>
            <a:r>
              <a:rPr lang="sv-SE" sz="1800" dirty="0"/>
              <a:t>Phone: +4670995448</a:t>
            </a:r>
          </a:p>
          <a:p>
            <a:pPr algn="l"/>
            <a:r>
              <a:rPr lang="sv-SE" sz="1800" dirty="0"/>
              <a:t>S:http://www.slideshare.net/EbbaOssiann</a:t>
            </a:r>
          </a:p>
        </p:txBody>
      </p:sp>
      <p:pic>
        <p:nvPicPr>
          <p:cNvPr id="17410" name="Picture 2" descr="http://farm4.static.flickr.com/3246/3066786506_feba9e26c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8421" y="1869510"/>
            <a:ext cx="4688086" cy="3695791"/>
          </a:xfrm>
          <a:prstGeom prst="rect">
            <a:avLst/>
          </a:prstGeom>
          <a:noFill/>
        </p:spPr>
      </p:pic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0" y="6476343"/>
            <a:ext cx="2850356" cy="364195"/>
          </a:xfrm>
        </p:spPr>
        <p:txBody>
          <a:bodyPr/>
          <a:lstStyle/>
          <a:p>
            <a:r>
              <a:rPr lang="sv-SE" sz="1600" b="0" smtClean="0"/>
              <a:t>Ossiannilsson_OER2013</a:t>
            </a:r>
            <a:endParaRPr lang="en-GB" sz="16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40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Folkhögskolor</a:t>
            </a:r>
            <a:endParaRPr lang="en-GB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 smtClean="0"/>
              <a:t>”Folkhögskolan </a:t>
            </a:r>
            <a:r>
              <a:rPr lang="sv-SE" dirty="0"/>
              <a:t>är en annorlunda skolform för vuxenutbildning inom folkbildningen. Vi utgår från dina egna behov, förkunskaper och erfarenheter och du kan själv vara med och påverka </a:t>
            </a:r>
            <a:r>
              <a:rPr lang="sv-SE" dirty="0" smtClean="0"/>
              <a:t>din utbildning”</a:t>
            </a:r>
            <a:endParaRPr lang="en-GB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 smtClean="0"/>
              <a:t>”Något </a:t>
            </a:r>
            <a:r>
              <a:rPr lang="sv-SE" dirty="0"/>
              <a:t>som utmärker folkhögskolan är samtalet och den studerandes aktiva deltagande i </a:t>
            </a:r>
            <a:r>
              <a:rPr lang="sv-SE" dirty="0" smtClean="0"/>
              <a:t>gruppen”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hlinkClick r:id="rId2"/>
              </a:rPr>
              <a:t>http://www.folkhogskola.nu</a:t>
            </a:r>
            <a:r>
              <a:rPr lang="en-GB" dirty="0" smtClean="0">
                <a:hlinkClick r:id="rId2"/>
              </a:rPr>
              <a:t>/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4294967295"/>
          </p:nvPr>
        </p:nvSpPr>
        <p:spPr>
          <a:xfrm>
            <a:off x="0" y="6340475"/>
            <a:ext cx="2851150" cy="3635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Ossiannilsson 2013</a:t>
            </a:r>
            <a:endParaRPr lang="en-US"/>
          </a:p>
        </p:txBody>
      </p:sp>
      <p:pic>
        <p:nvPicPr>
          <p:cNvPr id="2050" name="Picture 2" descr="https://encrypted-tbn0.gstatic.com/images?q=tbn:ANd9GcSW0rVxfPtsVcJvr7PtLQzDv3Y_j3337zJaHZ2Dml-Tn7Bs_K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8" y="264695"/>
            <a:ext cx="3892548" cy="122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78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Folkhögskolor</a:t>
            </a:r>
            <a:endParaRPr lang="en-GB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sz="half" idx="1"/>
          </p:nvPr>
        </p:nvSpPr>
        <p:spPr>
          <a:xfrm>
            <a:off x="740244" y="1666308"/>
            <a:ext cx="3222156" cy="4553517"/>
          </a:xfrm>
        </p:spPr>
        <p:txBody>
          <a:bodyPr/>
          <a:lstStyle/>
          <a:p>
            <a:pPr algn="just"/>
            <a:r>
              <a:rPr lang="sv-SE" dirty="0" smtClean="0"/>
              <a:t>”Stödja </a:t>
            </a:r>
            <a:r>
              <a:rPr lang="sv-SE" dirty="0"/>
              <a:t>verksamhet som bidrar till att stärka och </a:t>
            </a:r>
            <a:r>
              <a:rPr lang="sv-SE" dirty="0" smtClean="0"/>
              <a:t>utveckla demokratin</a:t>
            </a:r>
          </a:p>
          <a:p>
            <a:pPr algn="just"/>
            <a:r>
              <a:rPr lang="sv-SE" dirty="0" smtClean="0"/>
              <a:t>Bidra </a:t>
            </a:r>
            <a:r>
              <a:rPr lang="sv-SE" dirty="0"/>
              <a:t>till att göra det möjligt för människor att påverka sin </a:t>
            </a:r>
            <a:r>
              <a:rPr lang="sv-SE" dirty="0" smtClean="0"/>
              <a:t>livs-situation </a:t>
            </a:r>
            <a:r>
              <a:rPr lang="sv-SE" dirty="0"/>
              <a:t>och skapa engagemang att delta i samhällsutvecklingen (genom t.ex. politiskt, fackligt, kulturellt eller annat ideellt arbete</a:t>
            </a:r>
            <a:r>
              <a:rPr lang="sv-SE" dirty="0" smtClean="0"/>
              <a:t>)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half" idx="2"/>
          </p:nvPr>
        </p:nvSpPr>
        <p:spPr>
          <a:xfrm>
            <a:off x="4051300" y="1666307"/>
            <a:ext cx="4213225" cy="4210618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Bidra till att utjämna utbildningsklyftor och höja utbildnings- och bildningsnivån i </a:t>
            </a:r>
            <a:r>
              <a:rPr lang="sv-SE" dirty="0" smtClean="0"/>
              <a:t>samhället</a:t>
            </a:r>
          </a:p>
          <a:p>
            <a:pPr marL="0" indent="0">
              <a:buNone/>
            </a:pPr>
            <a:r>
              <a:rPr lang="sv-SE" dirty="0" smtClean="0"/>
              <a:t>Bidra </a:t>
            </a:r>
            <a:r>
              <a:rPr lang="sv-SE" dirty="0"/>
              <a:t>till att bredda intresset för och delaktigheten i </a:t>
            </a:r>
            <a:r>
              <a:rPr lang="sv-SE" dirty="0" smtClean="0"/>
              <a:t>kulturlivet</a:t>
            </a:r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en-GB" dirty="0" smtClean="0">
                <a:hlinkClick r:id="rId2"/>
              </a:rPr>
              <a:t>http</a:t>
            </a:r>
            <a:r>
              <a:rPr lang="en-GB" dirty="0">
                <a:hlinkClick r:id="rId2"/>
              </a:rPr>
              <a:t>://www.folkhogskola.nu</a:t>
            </a:r>
            <a:r>
              <a:rPr lang="en-GB" dirty="0" smtClean="0">
                <a:hlinkClick r:id="rId2"/>
              </a:rPr>
              <a:t>/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4294967295"/>
          </p:nvPr>
        </p:nvSpPr>
        <p:spPr>
          <a:xfrm>
            <a:off x="0" y="6340475"/>
            <a:ext cx="2851150" cy="3635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Ossiannilsson 2013</a:t>
            </a:r>
            <a:endParaRPr lang="en-US"/>
          </a:p>
        </p:txBody>
      </p:sp>
      <p:pic>
        <p:nvPicPr>
          <p:cNvPr id="6146" name="Picture 2" descr="http://www.folkhogskola.nu/Global/Nyhetsbilder/J_FIN10_soc_JC2011_IMG_67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4" y="17342"/>
            <a:ext cx="4552949" cy="144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97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Jag är den </a:t>
            </a:r>
            <a:r>
              <a:rPr lang="sv-SE" dirty="0" smtClean="0"/>
              <a:t>som väljer…</a:t>
            </a:r>
            <a:endParaRPr lang="en-GB" dirty="0"/>
          </a:p>
        </p:txBody>
      </p:sp>
      <p:pic>
        <p:nvPicPr>
          <p:cNvPr id="6" name="Picture 5" descr="studenterute3"/>
          <p:cNvPicPr>
            <a:picLocks noGrp="1" noChangeAspect="1" noChangeArrowheads="1"/>
          </p:cNvPicPr>
          <p:nvPr>
            <p:ph type="tbl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16" y="1626796"/>
            <a:ext cx="4738378" cy="473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387" y="1638794"/>
            <a:ext cx="3885682" cy="259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2"/>
          <p:cNvSpPr>
            <a:spLocks noChangeArrowheads="1"/>
          </p:cNvSpPr>
          <p:nvPr/>
        </p:nvSpPr>
        <p:spPr bwMode="auto">
          <a:xfrm>
            <a:off x="318791" y="1839979"/>
            <a:ext cx="8506351" cy="315899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B2B2B2"/>
              </a:gs>
              <a:gs pos="100000">
                <a:srgbClr val="DDDDDD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endParaRPr lang="en-US"/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246666" y="188433"/>
            <a:ext cx="8435670" cy="1149590"/>
          </a:xfrm>
          <a:prstGeom prst="downArrow">
            <a:avLst>
              <a:gd name="adj1" fmla="val 93296"/>
              <a:gd name="adj2" fmla="val 50866"/>
            </a:avLst>
          </a:prstGeom>
          <a:gradFill rotWithShape="1">
            <a:gsLst>
              <a:gs pos="0">
                <a:srgbClr val="0099FF"/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endParaRPr lang="en-US"/>
          </a:p>
        </p:txBody>
      </p:sp>
      <p:sp>
        <p:nvSpPr>
          <p:cNvPr id="53252" name="AutoShape 4"/>
          <p:cNvSpPr>
            <a:spLocks noChangeArrowheads="1"/>
          </p:cNvSpPr>
          <p:nvPr/>
        </p:nvSpPr>
        <p:spPr bwMode="auto">
          <a:xfrm>
            <a:off x="998202" y="403782"/>
            <a:ext cx="1276602" cy="430701"/>
          </a:xfrm>
          <a:prstGeom prst="roundRect">
            <a:avLst>
              <a:gd name="adj" fmla="val 16667"/>
            </a:avLst>
          </a:prstGeom>
          <a:noFill/>
          <a:ln w="25400" cap="rnd">
            <a:solidFill>
              <a:srgbClr val="000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53253" name="AutoShape 6"/>
          <p:cNvSpPr>
            <a:spLocks noChangeArrowheads="1"/>
          </p:cNvSpPr>
          <p:nvPr/>
        </p:nvSpPr>
        <p:spPr bwMode="auto">
          <a:xfrm>
            <a:off x="5024187" y="403782"/>
            <a:ext cx="1276601" cy="430701"/>
          </a:xfrm>
          <a:prstGeom prst="roundRect">
            <a:avLst>
              <a:gd name="adj" fmla="val 16667"/>
            </a:avLst>
          </a:prstGeom>
          <a:noFill/>
          <a:ln w="25400" cap="rnd">
            <a:solidFill>
              <a:srgbClr val="CC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53254" name="AutoShape 7"/>
          <p:cNvSpPr>
            <a:spLocks noChangeArrowheads="1"/>
          </p:cNvSpPr>
          <p:nvPr/>
        </p:nvSpPr>
        <p:spPr bwMode="auto">
          <a:xfrm>
            <a:off x="2416168" y="403782"/>
            <a:ext cx="1276601" cy="430701"/>
          </a:xfrm>
          <a:prstGeom prst="roundRect">
            <a:avLst>
              <a:gd name="adj" fmla="val 16667"/>
            </a:avLst>
          </a:prstGeom>
          <a:noFill/>
          <a:ln w="25400" cap="rnd">
            <a:solidFill>
              <a:srgbClr val="000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53255" name="Text Box 8"/>
          <p:cNvSpPr txBox="1">
            <a:spLocks noChangeArrowheads="1"/>
          </p:cNvSpPr>
          <p:nvPr/>
        </p:nvSpPr>
        <p:spPr bwMode="auto">
          <a:xfrm>
            <a:off x="998202" y="476622"/>
            <a:ext cx="1368729" cy="28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>
            <a:spAutoFit/>
          </a:bodyPr>
          <a:lstStyle>
            <a:lvl1pPr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300">
                <a:solidFill>
                  <a:schemeClr val="bg1"/>
                </a:solidFill>
              </a:rPr>
              <a:t>Demography</a:t>
            </a:r>
            <a:endParaRPr lang="en-GB" sz="1300">
              <a:solidFill>
                <a:schemeClr val="bg1"/>
              </a:solidFill>
            </a:endParaRPr>
          </a:p>
        </p:txBody>
      </p:sp>
      <p:sp>
        <p:nvSpPr>
          <p:cNvPr id="53256" name="Text Box 9"/>
          <p:cNvSpPr txBox="1">
            <a:spLocks noChangeArrowheads="1"/>
          </p:cNvSpPr>
          <p:nvPr/>
        </p:nvSpPr>
        <p:spPr bwMode="auto">
          <a:xfrm>
            <a:off x="2416168" y="476622"/>
            <a:ext cx="1399186" cy="28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>
            <a:spAutoFit/>
          </a:bodyPr>
          <a:lstStyle>
            <a:lvl1pPr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300">
                <a:solidFill>
                  <a:schemeClr val="bg1"/>
                </a:solidFill>
              </a:rPr>
              <a:t>Globalisation</a:t>
            </a:r>
            <a:endParaRPr lang="en-GB" sz="1300">
              <a:solidFill>
                <a:schemeClr val="bg1"/>
              </a:solidFill>
            </a:endParaRPr>
          </a:p>
        </p:txBody>
      </p:sp>
      <p:sp>
        <p:nvSpPr>
          <p:cNvPr id="53257" name="Text Box 11"/>
          <p:cNvSpPr txBox="1">
            <a:spLocks noChangeArrowheads="1"/>
          </p:cNvSpPr>
          <p:nvPr/>
        </p:nvSpPr>
        <p:spPr bwMode="auto">
          <a:xfrm>
            <a:off x="5024186" y="476622"/>
            <a:ext cx="1245297" cy="28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>
            <a:spAutoFit/>
          </a:bodyPr>
          <a:lstStyle>
            <a:lvl1pPr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300">
                <a:solidFill>
                  <a:schemeClr val="bg1"/>
                </a:solidFill>
              </a:rPr>
              <a:t>Technology</a:t>
            </a:r>
            <a:endParaRPr lang="en-GB" sz="1300">
              <a:solidFill>
                <a:schemeClr val="bg1"/>
              </a:solidFill>
            </a:endParaRPr>
          </a:p>
        </p:txBody>
      </p:sp>
      <p:sp>
        <p:nvSpPr>
          <p:cNvPr id="53258" name="AutoShape 12"/>
          <p:cNvSpPr>
            <a:spLocks noChangeArrowheads="1"/>
          </p:cNvSpPr>
          <p:nvPr/>
        </p:nvSpPr>
        <p:spPr bwMode="auto">
          <a:xfrm>
            <a:off x="284171" y="1192345"/>
            <a:ext cx="8540971" cy="503540"/>
          </a:xfrm>
          <a:prstGeom prst="cloudCallout">
            <a:avLst>
              <a:gd name="adj1" fmla="val -1398"/>
              <a:gd name="adj2" fmla="val -83648"/>
            </a:avLst>
          </a:prstGeom>
          <a:noFill/>
          <a:ln w="22225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 algn="ctr"/>
            <a:endParaRPr lang="en-US"/>
          </a:p>
        </p:txBody>
      </p:sp>
      <p:sp>
        <p:nvSpPr>
          <p:cNvPr id="53259" name="Text Box 13"/>
          <p:cNvSpPr txBox="1">
            <a:spLocks noChangeArrowheads="1"/>
          </p:cNvSpPr>
          <p:nvPr/>
        </p:nvSpPr>
        <p:spPr bwMode="auto">
          <a:xfrm>
            <a:off x="3933665" y="684054"/>
            <a:ext cx="1221253" cy="39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>
            <a:spAutoFit/>
          </a:bodyPr>
          <a:lstStyle>
            <a:lvl1pPr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bg1"/>
                </a:solidFill>
              </a:rPr>
              <a:t>Drivers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53260" name="Text Box 14"/>
          <p:cNvSpPr txBox="1">
            <a:spLocks noChangeArrowheads="1"/>
          </p:cNvSpPr>
          <p:nvPr/>
        </p:nvSpPr>
        <p:spPr bwMode="auto">
          <a:xfrm>
            <a:off x="2798427" y="1265184"/>
            <a:ext cx="3802088" cy="31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>
            <a:spAutoFit/>
          </a:bodyPr>
          <a:lstStyle>
            <a:lvl1pPr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500">
                <a:solidFill>
                  <a:schemeClr val="bg2"/>
                </a:solidFill>
              </a:rPr>
              <a:t>Labour market trends &amp; demands</a:t>
            </a:r>
            <a:endParaRPr lang="en-GB" sz="1500">
              <a:solidFill>
                <a:schemeClr val="bg2"/>
              </a:solidFill>
            </a:endParaRPr>
          </a:p>
        </p:txBody>
      </p:sp>
      <p:sp>
        <p:nvSpPr>
          <p:cNvPr id="53261" name="AutoShape 15"/>
          <p:cNvSpPr>
            <a:spLocks noChangeArrowheads="1"/>
          </p:cNvSpPr>
          <p:nvPr/>
        </p:nvSpPr>
        <p:spPr bwMode="auto">
          <a:xfrm>
            <a:off x="6440710" y="403782"/>
            <a:ext cx="1347284" cy="430701"/>
          </a:xfrm>
          <a:prstGeom prst="roundRect">
            <a:avLst>
              <a:gd name="adj" fmla="val 16667"/>
            </a:avLst>
          </a:prstGeom>
          <a:noFill/>
          <a:ln w="25400" cap="rnd" algn="ctr">
            <a:solidFill>
              <a:srgbClr val="CC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53262" name="Text Box 16"/>
          <p:cNvSpPr txBox="1">
            <a:spLocks noChangeArrowheads="1"/>
          </p:cNvSpPr>
          <p:nvPr/>
        </p:nvSpPr>
        <p:spPr bwMode="auto">
          <a:xfrm>
            <a:off x="6440710" y="476622"/>
            <a:ext cx="1532236" cy="28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>
            <a:spAutoFit/>
          </a:bodyPr>
          <a:lstStyle>
            <a:lvl1pPr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300">
                <a:solidFill>
                  <a:schemeClr val="bg1"/>
                </a:solidFill>
              </a:rPr>
              <a:t>Labour Market</a:t>
            </a:r>
            <a:endParaRPr lang="en-GB" sz="1300">
              <a:solidFill>
                <a:schemeClr val="bg1"/>
              </a:solidFill>
            </a:endParaRPr>
          </a:p>
        </p:txBody>
      </p:sp>
      <p:sp>
        <p:nvSpPr>
          <p:cNvPr id="53263" name="AutoShape 17"/>
          <p:cNvSpPr>
            <a:spLocks noChangeArrowheads="1"/>
          </p:cNvSpPr>
          <p:nvPr/>
        </p:nvSpPr>
        <p:spPr bwMode="auto">
          <a:xfrm rot="10800000">
            <a:off x="246666" y="5071816"/>
            <a:ext cx="8578476" cy="1292102"/>
          </a:xfrm>
          <a:prstGeom prst="downArrow">
            <a:avLst>
              <a:gd name="adj1" fmla="val 93296"/>
              <a:gd name="adj2" fmla="val 36556"/>
            </a:avLst>
          </a:prstGeom>
          <a:gradFill rotWithShape="1">
            <a:gsLst>
              <a:gs pos="0">
                <a:srgbClr val="00CC99"/>
              </a:gs>
              <a:gs pos="100000">
                <a:srgbClr val="3399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lIns="86402" tIns="43201" rIns="86402" bIns="43201" anchor="ctr"/>
          <a:lstStyle/>
          <a:p>
            <a:pPr algn="ctr"/>
            <a:endParaRPr lang="en-US"/>
          </a:p>
        </p:txBody>
      </p:sp>
      <p:sp>
        <p:nvSpPr>
          <p:cNvPr id="53264" name="Text Box 18"/>
          <p:cNvSpPr txBox="1">
            <a:spLocks noChangeArrowheads="1"/>
          </p:cNvSpPr>
          <p:nvPr/>
        </p:nvSpPr>
        <p:spPr bwMode="auto">
          <a:xfrm>
            <a:off x="3862983" y="5071816"/>
            <a:ext cx="1750244" cy="39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>
            <a:spAutoFit/>
          </a:bodyPr>
          <a:lstStyle>
            <a:lvl1pPr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bg1"/>
                </a:solidFill>
              </a:rPr>
              <a:t>ICT Trends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53265" name="AutoShape 19"/>
          <p:cNvSpPr>
            <a:spLocks noChangeArrowheads="1"/>
          </p:cNvSpPr>
          <p:nvPr/>
        </p:nvSpPr>
        <p:spPr bwMode="auto">
          <a:xfrm>
            <a:off x="3578813" y="2541451"/>
            <a:ext cx="1771375" cy="375279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53266" name="AutoShape 20"/>
          <p:cNvSpPr>
            <a:spLocks noChangeArrowheads="1"/>
          </p:cNvSpPr>
          <p:nvPr/>
        </p:nvSpPr>
        <p:spPr bwMode="auto">
          <a:xfrm>
            <a:off x="3578813" y="3396518"/>
            <a:ext cx="1771375" cy="375279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53267" name="AutoShape 21"/>
          <p:cNvSpPr>
            <a:spLocks noChangeArrowheads="1"/>
          </p:cNvSpPr>
          <p:nvPr/>
        </p:nvSpPr>
        <p:spPr bwMode="auto">
          <a:xfrm>
            <a:off x="3578813" y="4265836"/>
            <a:ext cx="1771375" cy="37528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53268" name="Text Box 22"/>
          <p:cNvSpPr txBox="1">
            <a:spLocks noChangeArrowheads="1"/>
          </p:cNvSpPr>
          <p:nvPr/>
        </p:nvSpPr>
        <p:spPr bwMode="auto">
          <a:xfrm>
            <a:off x="3632185" y="2541451"/>
            <a:ext cx="2069241" cy="34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>
            <a:spAutoFit/>
          </a:bodyPr>
          <a:lstStyle>
            <a:lvl1pPr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700"/>
              <a:t>Personalisation</a:t>
            </a:r>
            <a:endParaRPr lang="en-GB" sz="1700"/>
          </a:p>
        </p:txBody>
      </p:sp>
      <p:sp>
        <p:nvSpPr>
          <p:cNvPr id="53269" name="Text Box 23"/>
          <p:cNvSpPr txBox="1">
            <a:spLocks noChangeArrowheads="1"/>
          </p:cNvSpPr>
          <p:nvPr/>
        </p:nvSpPr>
        <p:spPr bwMode="auto">
          <a:xfrm>
            <a:off x="3720177" y="3412353"/>
            <a:ext cx="1807952" cy="34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>
            <a:spAutoFit/>
          </a:bodyPr>
          <a:lstStyle>
            <a:lvl1pPr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700"/>
              <a:t>Collaboration</a:t>
            </a:r>
            <a:endParaRPr lang="en-GB" sz="1700"/>
          </a:p>
        </p:txBody>
      </p:sp>
      <p:sp>
        <p:nvSpPr>
          <p:cNvPr id="53270" name="Text Box 24"/>
          <p:cNvSpPr txBox="1">
            <a:spLocks noChangeArrowheads="1"/>
          </p:cNvSpPr>
          <p:nvPr/>
        </p:nvSpPr>
        <p:spPr bwMode="auto">
          <a:xfrm>
            <a:off x="3636513" y="4265836"/>
            <a:ext cx="2075653" cy="34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>
            <a:spAutoFit/>
          </a:bodyPr>
          <a:lstStyle>
            <a:lvl1pPr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700"/>
              <a:t>Informalisation</a:t>
            </a:r>
            <a:endParaRPr lang="en-GB" sz="1700"/>
          </a:p>
        </p:txBody>
      </p:sp>
      <p:sp>
        <p:nvSpPr>
          <p:cNvPr id="53271" name="Text Box 25"/>
          <p:cNvSpPr txBox="1">
            <a:spLocks noChangeArrowheads="1"/>
          </p:cNvSpPr>
          <p:nvPr/>
        </p:nvSpPr>
        <p:spPr bwMode="auto">
          <a:xfrm>
            <a:off x="6697472" y="2335602"/>
            <a:ext cx="2352973" cy="68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>
            <a:spAutoFit/>
          </a:bodyPr>
          <a:lstStyle>
            <a:lvl1pPr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>
              <a:buFont typeface="Symbol" pitchFamily="18" charset="2"/>
              <a:buNone/>
            </a:pPr>
            <a:r>
              <a:rPr lang="de-DE" sz="1300">
                <a:sym typeface="Symbol" pitchFamily="18" charset="2"/>
              </a:rPr>
              <a:t> Tailormade &amp; targeted</a:t>
            </a:r>
          </a:p>
          <a:p>
            <a:pPr eaLnBrk="1" hangingPunct="1">
              <a:buFont typeface="Symbol" pitchFamily="18" charset="2"/>
              <a:buNone/>
            </a:pPr>
            <a:r>
              <a:rPr lang="de-DE" sz="1300">
                <a:sym typeface="Symbol" pitchFamily="18" charset="2"/>
              </a:rPr>
              <a:t> Active &amp; constructive</a:t>
            </a:r>
          </a:p>
          <a:p>
            <a:pPr eaLnBrk="1" hangingPunct="1">
              <a:buFont typeface="Symbol" pitchFamily="18" charset="2"/>
              <a:buNone/>
            </a:pPr>
            <a:r>
              <a:rPr lang="de-DE" sz="1300">
                <a:sym typeface="Symbol" pitchFamily="18" charset="2"/>
              </a:rPr>
              <a:t> Motivating &amp; engaging</a:t>
            </a:r>
          </a:p>
        </p:txBody>
      </p:sp>
      <p:sp>
        <p:nvSpPr>
          <p:cNvPr id="53272" name="Text Box 26"/>
          <p:cNvSpPr txBox="1">
            <a:spLocks noChangeArrowheads="1"/>
          </p:cNvSpPr>
          <p:nvPr/>
        </p:nvSpPr>
        <p:spPr bwMode="auto">
          <a:xfrm>
            <a:off x="5492994" y="2335601"/>
            <a:ext cx="1051574" cy="487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>
            <a:spAutoFit/>
          </a:bodyPr>
          <a:lstStyle>
            <a:lvl1pPr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300">
                <a:solidFill>
                  <a:srgbClr val="006666"/>
                </a:solidFill>
              </a:rPr>
              <a:t>Learner-</a:t>
            </a:r>
          </a:p>
          <a:p>
            <a:pPr algn="ctr" eaLnBrk="1" hangingPunct="1"/>
            <a:r>
              <a:rPr lang="de-DE" sz="1300">
                <a:solidFill>
                  <a:srgbClr val="006666"/>
                </a:solidFill>
              </a:rPr>
              <a:t>centred</a:t>
            </a:r>
            <a:endParaRPr lang="en-GB" sz="1300">
              <a:solidFill>
                <a:srgbClr val="006666"/>
              </a:solidFill>
            </a:endParaRPr>
          </a:p>
        </p:txBody>
      </p:sp>
      <p:sp>
        <p:nvSpPr>
          <p:cNvPr id="53273" name="Text Box 27"/>
          <p:cNvSpPr txBox="1">
            <a:spLocks noChangeArrowheads="1"/>
          </p:cNvSpPr>
          <p:nvPr/>
        </p:nvSpPr>
        <p:spPr bwMode="auto">
          <a:xfrm>
            <a:off x="5469914" y="3271425"/>
            <a:ext cx="988105" cy="487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>
            <a:spAutoFit/>
          </a:bodyPr>
          <a:lstStyle>
            <a:lvl1pPr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300">
                <a:solidFill>
                  <a:srgbClr val="006666"/>
                </a:solidFill>
              </a:rPr>
              <a:t>Social</a:t>
            </a:r>
          </a:p>
          <a:p>
            <a:pPr algn="ctr" eaLnBrk="1" hangingPunct="1"/>
            <a:r>
              <a:rPr lang="de-DE" sz="1300">
                <a:solidFill>
                  <a:srgbClr val="006666"/>
                </a:solidFill>
              </a:rPr>
              <a:t>learning </a:t>
            </a:r>
            <a:endParaRPr lang="en-GB" sz="1300">
              <a:solidFill>
                <a:srgbClr val="006666"/>
              </a:solidFill>
            </a:endParaRPr>
          </a:p>
        </p:txBody>
      </p:sp>
      <p:sp>
        <p:nvSpPr>
          <p:cNvPr id="53274" name="Text Box 28"/>
          <p:cNvSpPr txBox="1">
            <a:spLocks noChangeArrowheads="1"/>
          </p:cNvSpPr>
          <p:nvPr/>
        </p:nvSpPr>
        <p:spPr bwMode="auto">
          <a:xfrm>
            <a:off x="5430968" y="4131243"/>
            <a:ext cx="1054458" cy="487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>
            <a:spAutoFit/>
          </a:bodyPr>
          <a:lstStyle>
            <a:lvl1pPr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300">
                <a:solidFill>
                  <a:srgbClr val="006666"/>
                </a:solidFill>
              </a:rPr>
              <a:t>Lifewide</a:t>
            </a:r>
          </a:p>
          <a:p>
            <a:pPr algn="ctr" eaLnBrk="1" hangingPunct="1"/>
            <a:r>
              <a:rPr lang="de-DE" sz="1300">
                <a:solidFill>
                  <a:srgbClr val="006666"/>
                </a:solidFill>
              </a:rPr>
              <a:t>learning</a:t>
            </a:r>
            <a:endParaRPr lang="en-GB" sz="1300">
              <a:solidFill>
                <a:srgbClr val="006666"/>
              </a:solidFill>
            </a:endParaRPr>
          </a:p>
        </p:txBody>
      </p:sp>
      <p:sp>
        <p:nvSpPr>
          <p:cNvPr id="53275" name="Text Box 29"/>
          <p:cNvSpPr txBox="1">
            <a:spLocks noChangeArrowheads="1"/>
          </p:cNvSpPr>
          <p:nvPr/>
        </p:nvSpPr>
        <p:spPr bwMode="auto">
          <a:xfrm>
            <a:off x="6697473" y="3187502"/>
            <a:ext cx="2447550" cy="68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>
            <a:spAutoFit/>
          </a:bodyPr>
          <a:lstStyle>
            <a:lvl1pPr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>
              <a:buFont typeface="Symbol" pitchFamily="18" charset="2"/>
              <a:buNone/>
            </a:pPr>
            <a:r>
              <a:rPr lang="de-DE" sz="1300">
                <a:sym typeface="Symbol" pitchFamily="18" charset="2"/>
              </a:rPr>
              <a:t> Peer-learning</a:t>
            </a:r>
          </a:p>
          <a:p>
            <a:pPr eaLnBrk="1" hangingPunct="1">
              <a:buFont typeface="Symbol" pitchFamily="18" charset="2"/>
              <a:buNone/>
            </a:pPr>
            <a:r>
              <a:rPr lang="de-DE" sz="1300">
                <a:sym typeface="Symbol" pitchFamily="18" charset="2"/>
              </a:rPr>
              <a:t> Sharing &amp; collaborating</a:t>
            </a:r>
          </a:p>
          <a:p>
            <a:pPr eaLnBrk="1" hangingPunct="1">
              <a:buFont typeface="Symbol" pitchFamily="18" charset="2"/>
              <a:buNone/>
            </a:pPr>
            <a:r>
              <a:rPr lang="de-DE" sz="1300">
                <a:sym typeface="Symbol" pitchFamily="18" charset="2"/>
              </a:rPr>
              <a:t> In communities </a:t>
            </a:r>
          </a:p>
        </p:txBody>
      </p:sp>
      <p:sp>
        <p:nvSpPr>
          <p:cNvPr id="53276" name="Text Box 30"/>
          <p:cNvSpPr txBox="1">
            <a:spLocks noChangeArrowheads="1"/>
          </p:cNvSpPr>
          <p:nvPr/>
        </p:nvSpPr>
        <p:spPr bwMode="auto">
          <a:xfrm>
            <a:off x="6697472" y="4058403"/>
            <a:ext cx="1984863" cy="128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>
            <a:spAutoFit/>
          </a:bodyPr>
          <a:lstStyle>
            <a:lvl1pPr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>
              <a:buFont typeface="Symbol" pitchFamily="18" charset="2"/>
              <a:buNone/>
            </a:pPr>
            <a:r>
              <a:rPr lang="de-DE" sz="1300">
                <a:sym typeface="Symbol" pitchFamily="18" charset="2"/>
              </a:rPr>
              <a:t> Anywhere, anytime</a:t>
            </a:r>
          </a:p>
          <a:p>
            <a:pPr eaLnBrk="1" hangingPunct="1">
              <a:buFont typeface="Symbol" pitchFamily="18" charset="2"/>
              <a:buNone/>
            </a:pPr>
            <a:r>
              <a:rPr lang="de-DE" sz="1300">
                <a:sym typeface="Symbol" pitchFamily="18" charset="2"/>
              </a:rPr>
              <a:t> Blending virtual &amp; real</a:t>
            </a:r>
          </a:p>
          <a:p>
            <a:pPr eaLnBrk="1" hangingPunct="1">
              <a:buFont typeface="Symbol" pitchFamily="18" charset="2"/>
              <a:buNone/>
            </a:pPr>
            <a:r>
              <a:rPr lang="de-DE" sz="1300">
                <a:sym typeface="Symbol" pitchFamily="18" charset="2"/>
              </a:rPr>
              <a:t> Combining </a:t>
            </a:r>
          </a:p>
          <a:p>
            <a:pPr algn="r" eaLnBrk="1" hangingPunct="1">
              <a:buFont typeface="Symbol" pitchFamily="18" charset="2"/>
              <a:buNone/>
            </a:pPr>
            <a:r>
              <a:rPr lang="de-DE" sz="1300">
                <a:sym typeface="Symbol" pitchFamily="18" charset="2"/>
              </a:rPr>
              <a:t>sources/providers</a:t>
            </a:r>
          </a:p>
        </p:txBody>
      </p:sp>
      <p:sp>
        <p:nvSpPr>
          <p:cNvPr id="53277" name="Text Box 31"/>
          <p:cNvSpPr txBox="1">
            <a:spLocks noChangeArrowheads="1"/>
          </p:cNvSpPr>
          <p:nvPr/>
        </p:nvSpPr>
        <p:spPr bwMode="auto">
          <a:xfrm>
            <a:off x="-47701" y="2406856"/>
            <a:ext cx="2250381" cy="68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>
            <a:spAutoFit/>
          </a:bodyPr>
          <a:lstStyle>
            <a:lvl1pPr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r" eaLnBrk="1" hangingPunct="1">
              <a:buFont typeface="Symbol" pitchFamily="18" charset="2"/>
              <a:buNone/>
            </a:pPr>
            <a:r>
              <a:rPr lang="de-DE" sz="1300">
                <a:sym typeface="Symbol" pitchFamily="18" charset="2"/>
              </a:rPr>
              <a:t> Initiative, resilience</a:t>
            </a:r>
          </a:p>
          <a:p>
            <a:pPr algn="r" eaLnBrk="1" hangingPunct="1">
              <a:buFont typeface="Symbol" pitchFamily="18" charset="2"/>
              <a:buNone/>
            </a:pPr>
            <a:r>
              <a:rPr lang="de-DE" sz="1300">
                <a:sym typeface="Symbol" pitchFamily="18" charset="2"/>
              </a:rPr>
              <a:t>Responsibility</a:t>
            </a:r>
          </a:p>
          <a:p>
            <a:pPr algn="r" eaLnBrk="1" hangingPunct="1">
              <a:buFont typeface="Symbol" pitchFamily="18" charset="2"/>
              <a:buNone/>
            </a:pPr>
            <a:r>
              <a:rPr lang="de-DE" sz="1300">
                <a:sym typeface="Symbol" pitchFamily="18" charset="2"/>
              </a:rPr>
              <a:t>Risk-taking, creativity</a:t>
            </a:r>
          </a:p>
        </p:txBody>
      </p:sp>
      <p:sp>
        <p:nvSpPr>
          <p:cNvPr id="53278" name="AutoShape 32"/>
          <p:cNvSpPr>
            <a:spLocks noChangeArrowheads="1"/>
          </p:cNvSpPr>
          <p:nvPr/>
        </p:nvSpPr>
        <p:spPr bwMode="auto">
          <a:xfrm>
            <a:off x="2160847" y="1551789"/>
            <a:ext cx="1557887" cy="3660955"/>
          </a:xfrm>
          <a:prstGeom prst="upArrow">
            <a:avLst>
              <a:gd name="adj1" fmla="val 68444"/>
              <a:gd name="adj2" fmla="val 53132"/>
            </a:avLst>
          </a:prstGeom>
          <a:noFill/>
          <a:ln w="25400">
            <a:solidFill>
              <a:srgbClr val="00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53279" name="Text Box 33"/>
          <p:cNvSpPr txBox="1">
            <a:spLocks noChangeArrowheads="1"/>
          </p:cNvSpPr>
          <p:nvPr/>
        </p:nvSpPr>
        <p:spPr bwMode="auto">
          <a:xfrm>
            <a:off x="2417610" y="3271425"/>
            <a:ext cx="1064556" cy="487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>
            <a:spAutoFit/>
          </a:bodyPr>
          <a:lstStyle>
            <a:lvl1pPr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300">
                <a:solidFill>
                  <a:srgbClr val="006666"/>
                </a:solidFill>
              </a:rPr>
              <a:t>Social skills</a:t>
            </a:r>
            <a:endParaRPr lang="en-GB" sz="1300">
              <a:solidFill>
                <a:srgbClr val="006666"/>
              </a:solidFill>
            </a:endParaRPr>
          </a:p>
        </p:txBody>
      </p:sp>
      <p:sp>
        <p:nvSpPr>
          <p:cNvPr id="53280" name="Text Box 34"/>
          <p:cNvSpPr txBox="1">
            <a:spLocks noChangeArrowheads="1"/>
          </p:cNvSpPr>
          <p:nvPr/>
        </p:nvSpPr>
        <p:spPr bwMode="auto">
          <a:xfrm>
            <a:off x="2417610" y="4132826"/>
            <a:ext cx="1064556" cy="487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>
            <a:spAutoFit/>
          </a:bodyPr>
          <a:lstStyle>
            <a:lvl1pPr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300">
                <a:solidFill>
                  <a:srgbClr val="006666"/>
                </a:solidFill>
              </a:rPr>
              <a:t>Learning  skills</a:t>
            </a:r>
            <a:endParaRPr lang="en-GB" sz="1300">
              <a:solidFill>
                <a:srgbClr val="006666"/>
              </a:solidFill>
            </a:endParaRPr>
          </a:p>
        </p:txBody>
      </p:sp>
      <p:sp>
        <p:nvSpPr>
          <p:cNvPr id="53281" name="Text Box 35"/>
          <p:cNvSpPr txBox="1">
            <a:spLocks noChangeArrowheads="1"/>
          </p:cNvSpPr>
          <p:nvPr/>
        </p:nvSpPr>
        <p:spPr bwMode="auto">
          <a:xfrm>
            <a:off x="2417610" y="2413190"/>
            <a:ext cx="1064556" cy="487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>
            <a:spAutoFit/>
          </a:bodyPr>
          <a:lstStyle>
            <a:lvl1pPr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300">
                <a:solidFill>
                  <a:srgbClr val="006666"/>
                </a:solidFill>
              </a:rPr>
              <a:t>Personal skills</a:t>
            </a:r>
            <a:endParaRPr lang="en-GB" sz="1300">
              <a:solidFill>
                <a:srgbClr val="006666"/>
              </a:solidFill>
            </a:endParaRPr>
          </a:p>
        </p:txBody>
      </p:sp>
      <p:sp>
        <p:nvSpPr>
          <p:cNvPr id="53282" name="AutoShape 36"/>
          <p:cNvSpPr>
            <a:spLocks noChangeArrowheads="1"/>
          </p:cNvSpPr>
          <p:nvPr/>
        </p:nvSpPr>
        <p:spPr bwMode="auto">
          <a:xfrm>
            <a:off x="5210267" y="1551789"/>
            <a:ext cx="1557887" cy="3660955"/>
          </a:xfrm>
          <a:prstGeom prst="upArrow">
            <a:avLst>
              <a:gd name="adj1" fmla="val 68444"/>
              <a:gd name="adj2" fmla="val 53132"/>
            </a:avLst>
          </a:prstGeom>
          <a:noFill/>
          <a:ln w="25400">
            <a:solidFill>
              <a:srgbClr val="00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53283" name="Text Box 37"/>
          <p:cNvSpPr txBox="1">
            <a:spLocks noChangeArrowheads="1"/>
          </p:cNvSpPr>
          <p:nvPr/>
        </p:nvSpPr>
        <p:spPr bwMode="auto">
          <a:xfrm>
            <a:off x="3153279" y="1779807"/>
            <a:ext cx="2765250" cy="706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>
            <a:spAutoFit/>
          </a:bodyPr>
          <a:lstStyle>
            <a:lvl1pPr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b="1">
                <a:solidFill>
                  <a:schemeClr val="bg1"/>
                </a:solidFill>
              </a:rPr>
              <a:t>Education &amp; Training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53284" name="AutoShape 38"/>
          <p:cNvSpPr>
            <a:spLocks noChangeArrowheads="1"/>
          </p:cNvSpPr>
          <p:nvPr/>
        </p:nvSpPr>
        <p:spPr bwMode="auto">
          <a:xfrm>
            <a:off x="6059893" y="1911235"/>
            <a:ext cx="2481079" cy="28660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53285" name="Text Box 39"/>
          <p:cNvSpPr txBox="1">
            <a:spLocks noChangeArrowheads="1"/>
          </p:cNvSpPr>
          <p:nvPr/>
        </p:nvSpPr>
        <p:spPr bwMode="auto">
          <a:xfrm>
            <a:off x="6168079" y="1893816"/>
            <a:ext cx="2586381" cy="28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>
            <a:spAutoFit/>
          </a:bodyPr>
          <a:lstStyle>
            <a:lvl1pPr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300"/>
              <a:t>New ways of learning</a:t>
            </a:r>
            <a:endParaRPr lang="en-GB" sz="1300"/>
          </a:p>
        </p:txBody>
      </p:sp>
      <p:sp>
        <p:nvSpPr>
          <p:cNvPr id="53286" name="AutoShape 40"/>
          <p:cNvSpPr>
            <a:spLocks noChangeArrowheads="1"/>
          </p:cNvSpPr>
          <p:nvPr/>
        </p:nvSpPr>
        <p:spPr bwMode="auto">
          <a:xfrm>
            <a:off x="673642" y="1911235"/>
            <a:ext cx="2196909" cy="28660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53287" name="Text Box 41"/>
          <p:cNvSpPr txBox="1">
            <a:spLocks noChangeArrowheads="1"/>
          </p:cNvSpPr>
          <p:nvPr/>
        </p:nvSpPr>
        <p:spPr bwMode="auto">
          <a:xfrm>
            <a:off x="389472" y="1893816"/>
            <a:ext cx="2693126" cy="28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>
            <a:spAutoFit/>
          </a:bodyPr>
          <a:lstStyle>
            <a:lvl1pPr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sz="1300"/>
              <a:t>New skills </a:t>
            </a:r>
            <a:endParaRPr lang="en-GB" sz="1300"/>
          </a:p>
        </p:txBody>
      </p:sp>
      <p:sp>
        <p:nvSpPr>
          <p:cNvPr id="53288" name="Text Box 42"/>
          <p:cNvSpPr txBox="1">
            <a:spLocks noChangeArrowheads="1"/>
          </p:cNvSpPr>
          <p:nvPr/>
        </p:nvSpPr>
        <p:spPr bwMode="auto">
          <a:xfrm>
            <a:off x="-49465" y="4199330"/>
            <a:ext cx="2253587" cy="68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>
            <a:spAutoFit/>
          </a:bodyPr>
          <a:lstStyle>
            <a:lvl1pPr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r" eaLnBrk="1" hangingPunct="1">
              <a:buFont typeface="Symbol" pitchFamily="18" charset="2"/>
              <a:buNone/>
            </a:pPr>
            <a:r>
              <a:rPr lang="de-DE" sz="1300">
                <a:sym typeface="Symbol" pitchFamily="18" charset="2"/>
              </a:rPr>
              <a:t> Managing, organising</a:t>
            </a:r>
          </a:p>
          <a:p>
            <a:pPr algn="r" eaLnBrk="1" hangingPunct="1">
              <a:buFont typeface="Symbol" pitchFamily="18" charset="2"/>
              <a:buNone/>
            </a:pPr>
            <a:r>
              <a:rPr lang="de-DE" sz="1300">
                <a:sym typeface="Symbol" pitchFamily="18" charset="2"/>
              </a:rPr>
              <a:t>Meta-cognitive skills</a:t>
            </a:r>
          </a:p>
          <a:p>
            <a:pPr algn="r" eaLnBrk="1" hangingPunct="1">
              <a:buFont typeface="Symbol" pitchFamily="18" charset="2"/>
              <a:buNone/>
            </a:pPr>
            <a:r>
              <a:rPr lang="de-DE" sz="1300">
                <a:sym typeface="Symbol" pitchFamily="18" charset="2"/>
              </a:rPr>
              <a:t>Failing forward</a:t>
            </a:r>
          </a:p>
        </p:txBody>
      </p:sp>
      <p:sp>
        <p:nvSpPr>
          <p:cNvPr id="53289" name="Text Box 43"/>
          <p:cNvSpPr txBox="1">
            <a:spLocks noChangeArrowheads="1"/>
          </p:cNvSpPr>
          <p:nvPr/>
        </p:nvSpPr>
        <p:spPr bwMode="auto">
          <a:xfrm>
            <a:off x="-15641" y="3337929"/>
            <a:ext cx="2218321" cy="68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>
            <a:spAutoFit/>
          </a:bodyPr>
          <a:lstStyle>
            <a:lvl1pPr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r" eaLnBrk="1" hangingPunct="1">
              <a:buFont typeface="Symbol" pitchFamily="18" charset="2"/>
              <a:buNone/>
            </a:pPr>
            <a:r>
              <a:rPr lang="de-DE" sz="1300">
                <a:sym typeface="Symbol" pitchFamily="18" charset="2"/>
              </a:rPr>
              <a:t>Team-, networking</a:t>
            </a:r>
          </a:p>
          <a:p>
            <a:pPr algn="r" eaLnBrk="1" hangingPunct="1">
              <a:buFont typeface="Symbol" pitchFamily="18" charset="2"/>
              <a:buNone/>
            </a:pPr>
            <a:r>
              <a:rPr lang="de-DE" sz="1300">
                <a:sym typeface="Symbol" pitchFamily="18" charset="2"/>
              </a:rPr>
              <a:t>Empathy, compassion</a:t>
            </a:r>
          </a:p>
          <a:p>
            <a:pPr algn="r" eaLnBrk="1" hangingPunct="1">
              <a:buFont typeface="Symbol" pitchFamily="18" charset="2"/>
              <a:buNone/>
            </a:pPr>
            <a:r>
              <a:rPr lang="de-DE" sz="1300">
                <a:sym typeface="Symbol" pitchFamily="18" charset="2"/>
              </a:rPr>
              <a:t>Co-constructing</a:t>
            </a:r>
          </a:p>
        </p:txBody>
      </p:sp>
      <p:sp>
        <p:nvSpPr>
          <p:cNvPr id="53290" name="AutoShape 44"/>
          <p:cNvSpPr>
            <a:spLocks noChangeArrowheads="1"/>
          </p:cNvSpPr>
          <p:nvPr/>
        </p:nvSpPr>
        <p:spPr bwMode="auto">
          <a:xfrm>
            <a:off x="2160847" y="2557286"/>
            <a:ext cx="213488" cy="288189"/>
          </a:xfrm>
          <a:prstGeom prst="left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00CC99"/>
              </a:gs>
              <a:gs pos="100000">
                <a:srgbClr val="3399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lIns="86402" tIns="43201" rIns="86402" bIns="43201" anchor="ctr"/>
          <a:lstStyle/>
          <a:p>
            <a:endParaRPr lang="en-US"/>
          </a:p>
        </p:txBody>
      </p:sp>
      <p:sp>
        <p:nvSpPr>
          <p:cNvPr id="53291" name="AutoShape 45"/>
          <p:cNvSpPr>
            <a:spLocks noChangeArrowheads="1"/>
          </p:cNvSpPr>
          <p:nvPr/>
        </p:nvSpPr>
        <p:spPr bwMode="auto">
          <a:xfrm>
            <a:off x="2160847" y="3418687"/>
            <a:ext cx="213488" cy="288189"/>
          </a:xfrm>
          <a:prstGeom prst="left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00CC99"/>
              </a:gs>
              <a:gs pos="100000">
                <a:srgbClr val="3399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lIns="86402" tIns="43201" rIns="86402" bIns="43201" anchor="ctr"/>
          <a:lstStyle/>
          <a:p>
            <a:endParaRPr lang="en-US"/>
          </a:p>
        </p:txBody>
      </p:sp>
      <p:sp>
        <p:nvSpPr>
          <p:cNvPr id="53292" name="AutoShape 46"/>
          <p:cNvSpPr>
            <a:spLocks noChangeArrowheads="1"/>
          </p:cNvSpPr>
          <p:nvPr/>
        </p:nvSpPr>
        <p:spPr bwMode="auto">
          <a:xfrm>
            <a:off x="2160847" y="4281671"/>
            <a:ext cx="213488" cy="288189"/>
          </a:xfrm>
          <a:prstGeom prst="left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00CC99"/>
              </a:gs>
              <a:gs pos="100000">
                <a:srgbClr val="3399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lIns="86402" tIns="43201" rIns="86402" bIns="43201" anchor="ctr"/>
          <a:lstStyle/>
          <a:p>
            <a:endParaRPr lang="en-US"/>
          </a:p>
        </p:txBody>
      </p:sp>
      <p:sp>
        <p:nvSpPr>
          <p:cNvPr id="53293" name="AutoShape 47"/>
          <p:cNvSpPr>
            <a:spLocks noChangeArrowheads="1"/>
          </p:cNvSpPr>
          <p:nvPr/>
        </p:nvSpPr>
        <p:spPr bwMode="auto">
          <a:xfrm rot="10800000">
            <a:off x="6556108" y="2484447"/>
            <a:ext cx="212045" cy="288189"/>
          </a:xfrm>
          <a:prstGeom prst="left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00CC99"/>
              </a:gs>
              <a:gs pos="100000">
                <a:srgbClr val="3399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lIns="86402" tIns="43201" rIns="86402" bIns="43201" anchor="ctr"/>
          <a:lstStyle/>
          <a:p>
            <a:endParaRPr lang="en-US"/>
          </a:p>
        </p:txBody>
      </p:sp>
      <p:sp>
        <p:nvSpPr>
          <p:cNvPr id="53294" name="AutoShape 48"/>
          <p:cNvSpPr>
            <a:spLocks noChangeArrowheads="1"/>
          </p:cNvSpPr>
          <p:nvPr/>
        </p:nvSpPr>
        <p:spPr bwMode="auto">
          <a:xfrm rot="10800000">
            <a:off x="6557551" y="3347431"/>
            <a:ext cx="212046" cy="288189"/>
          </a:xfrm>
          <a:prstGeom prst="left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00CC99"/>
              </a:gs>
              <a:gs pos="100000">
                <a:srgbClr val="3399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lIns="86402" tIns="43201" rIns="86402" bIns="43201" anchor="ctr"/>
          <a:lstStyle/>
          <a:p>
            <a:endParaRPr lang="en-US"/>
          </a:p>
        </p:txBody>
      </p:sp>
      <p:sp>
        <p:nvSpPr>
          <p:cNvPr id="53295" name="AutoShape 49"/>
          <p:cNvSpPr>
            <a:spLocks noChangeArrowheads="1"/>
          </p:cNvSpPr>
          <p:nvPr/>
        </p:nvSpPr>
        <p:spPr bwMode="auto">
          <a:xfrm rot="10800000">
            <a:off x="6556108" y="4208832"/>
            <a:ext cx="212045" cy="288189"/>
          </a:xfrm>
          <a:prstGeom prst="left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00CC99"/>
              </a:gs>
              <a:gs pos="100000">
                <a:srgbClr val="3399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lIns="86402" tIns="43201" rIns="86402" bIns="43201" anchor="ctr"/>
          <a:lstStyle/>
          <a:p>
            <a:endParaRPr lang="en-US"/>
          </a:p>
        </p:txBody>
      </p:sp>
      <p:sp>
        <p:nvSpPr>
          <p:cNvPr id="53296" name="AutoShape 50"/>
          <p:cNvSpPr>
            <a:spLocks noChangeArrowheads="1"/>
          </p:cNvSpPr>
          <p:nvPr/>
        </p:nvSpPr>
        <p:spPr bwMode="auto">
          <a:xfrm>
            <a:off x="2232972" y="6077311"/>
            <a:ext cx="1276602" cy="215350"/>
          </a:xfrm>
          <a:prstGeom prst="roundRect">
            <a:avLst>
              <a:gd name="adj" fmla="val 16667"/>
            </a:avLst>
          </a:prstGeom>
          <a:noFill/>
          <a:ln w="254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de-DE" sz="1300">
                <a:solidFill>
                  <a:schemeClr val="bg1"/>
                </a:solidFill>
              </a:rPr>
              <a:t>Social networks</a:t>
            </a:r>
            <a:endParaRPr lang="en-GB" sz="1300">
              <a:solidFill>
                <a:schemeClr val="bg1"/>
              </a:solidFill>
            </a:endParaRPr>
          </a:p>
        </p:txBody>
      </p:sp>
      <p:sp>
        <p:nvSpPr>
          <p:cNvPr id="53297" name="AutoShape 51"/>
          <p:cNvSpPr>
            <a:spLocks noChangeArrowheads="1"/>
          </p:cNvSpPr>
          <p:nvPr/>
        </p:nvSpPr>
        <p:spPr bwMode="auto">
          <a:xfrm>
            <a:off x="3578813" y="6077311"/>
            <a:ext cx="921749" cy="215350"/>
          </a:xfrm>
          <a:prstGeom prst="roundRect">
            <a:avLst>
              <a:gd name="adj" fmla="val 16667"/>
            </a:avLst>
          </a:prstGeom>
          <a:noFill/>
          <a:ln w="254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de-DE" sz="1300">
                <a:solidFill>
                  <a:schemeClr val="bg1"/>
                </a:solidFill>
              </a:rPr>
              <a:t>Games</a:t>
            </a:r>
            <a:endParaRPr lang="en-GB" sz="1300">
              <a:solidFill>
                <a:schemeClr val="bg1"/>
              </a:solidFill>
            </a:endParaRPr>
          </a:p>
        </p:txBody>
      </p:sp>
      <p:sp>
        <p:nvSpPr>
          <p:cNvPr id="53298" name="AutoShape 52"/>
          <p:cNvSpPr>
            <a:spLocks noChangeArrowheads="1"/>
          </p:cNvSpPr>
          <p:nvPr/>
        </p:nvSpPr>
        <p:spPr bwMode="auto">
          <a:xfrm>
            <a:off x="4571245" y="6077311"/>
            <a:ext cx="778944" cy="215350"/>
          </a:xfrm>
          <a:prstGeom prst="roundRect">
            <a:avLst>
              <a:gd name="adj" fmla="val 16667"/>
            </a:avLst>
          </a:prstGeom>
          <a:noFill/>
          <a:ln w="254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de-DE" sz="1300">
                <a:solidFill>
                  <a:schemeClr val="bg1"/>
                </a:solidFill>
              </a:rPr>
              <a:t>Mobiles</a:t>
            </a:r>
            <a:endParaRPr lang="en-GB" sz="1300">
              <a:solidFill>
                <a:schemeClr val="bg1"/>
              </a:solidFill>
            </a:endParaRPr>
          </a:p>
        </p:txBody>
      </p:sp>
      <p:sp>
        <p:nvSpPr>
          <p:cNvPr id="53299" name="AutoShape 53"/>
          <p:cNvSpPr>
            <a:spLocks noChangeArrowheads="1"/>
          </p:cNvSpPr>
          <p:nvPr/>
        </p:nvSpPr>
        <p:spPr bwMode="auto">
          <a:xfrm>
            <a:off x="6273381" y="6077311"/>
            <a:ext cx="566897" cy="215350"/>
          </a:xfrm>
          <a:prstGeom prst="roundRect">
            <a:avLst>
              <a:gd name="adj" fmla="val 16667"/>
            </a:avLst>
          </a:prstGeom>
          <a:noFill/>
          <a:ln w="254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de-DE" sz="1300">
                <a:solidFill>
                  <a:srgbClr val="FF0000"/>
                </a:solidFill>
              </a:rPr>
              <a:t>OER</a:t>
            </a:r>
            <a:endParaRPr lang="en-GB" sz="1300">
              <a:solidFill>
                <a:srgbClr val="FF0000"/>
              </a:solidFill>
            </a:endParaRPr>
          </a:p>
        </p:txBody>
      </p:sp>
      <p:sp>
        <p:nvSpPr>
          <p:cNvPr id="53300" name="AutoShape 54"/>
          <p:cNvSpPr>
            <a:spLocks noChangeArrowheads="1"/>
          </p:cNvSpPr>
          <p:nvPr/>
        </p:nvSpPr>
        <p:spPr bwMode="auto">
          <a:xfrm>
            <a:off x="601518" y="5789122"/>
            <a:ext cx="1631453" cy="215350"/>
          </a:xfrm>
          <a:prstGeom prst="roundRect">
            <a:avLst>
              <a:gd name="adj" fmla="val 16667"/>
            </a:avLst>
          </a:prstGeom>
          <a:noFill/>
          <a:ln w="254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de-DE" sz="1300">
                <a:solidFill>
                  <a:schemeClr val="bg1"/>
                </a:solidFill>
              </a:rPr>
              <a:t>Augmented Reality</a:t>
            </a:r>
            <a:endParaRPr lang="en-GB" sz="1300">
              <a:solidFill>
                <a:schemeClr val="bg1"/>
              </a:solidFill>
            </a:endParaRPr>
          </a:p>
        </p:txBody>
      </p:sp>
      <p:sp>
        <p:nvSpPr>
          <p:cNvPr id="53301" name="AutoShape 55"/>
          <p:cNvSpPr>
            <a:spLocks noChangeArrowheads="1"/>
          </p:cNvSpPr>
          <p:nvPr/>
        </p:nvSpPr>
        <p:spPr bwMode="auto">
          <a:xfrm>
            <a:off x="2303654" y="5789122"/>
            <a:ext cx="1132353" cy="215350"/>
          </a:xfrm>
          <a:prstGeom prst="roundRect">
            <a:avLst>
              <a:gd name="adj" fmla="val 16667"/>
            </a:avLst>
          </a:prstGeom>
          <a:noFill/>
          <a:ln w="254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de-DE" sz="1300">
                <a:solidFill>
                  <a:schemeClr val="bg1"/>
                </a:solidFill>
              </a:rPr>
              <a:t>Data mining</a:t>
            </a:r>
            <a:endParaRPr lang="en-GB" sz="1300">
              <a:solidFill>
                <a:schemeClr val="bg1"/>
              </a:solidFill>
            </a:endParaRPr>
          </a:p>
        </p:txBody>
      </p:sp>
      <p:sp>
        <p:nvSpPr>
          <p:cNvPr id="53302" name="AutoShape 56"/>
          <p:cNvSpPr>
            <a:spLocks noChangeArrowheads="1"/>
          </p:cNvSpPr>
          <p:nvPr/>
        </p:nvSpPr>
        <p:spPr bwMode="auto">
          <a:xfrm>
            <a:off x="673642" y="6077311"/>
            <a:ext cx="1417965" cy="215350"/>
          </a:xfrm>
          <a:prstGeom prst="roundRect">
            <a:avLst>
              <a:gd name="adj" fmla="val 16667"/>
            </a:avLst>
          </a:prstGeom>
          <a:noFill/>
          <a:ln w="254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de-DE" sz="1300">
                <a:solidFill>
                  <a:schemeClr val="bg1"/>
                </a:solidFill>
              </a:rPr>
              <a:t>3D virtual worlds</a:t>
            </a:r>
            <a:endParaRPr lang="en-GB" sz="1300">
              <a:solidFill>
                <a:schemeClr val="bg1"/>
              </a:solidFill>
            </a:endParaRPr>
          </a:p>
        </p:txBody>
      </p:sp>
      <p:sp>
        <p:nvSpPr>
          <p:cNvPr id="53303" name="AutoShape 57"/>
          <p:cNvSpPr>
            <a:spLocks noChangeArrowheads="1"/>
          </p:cNvSpPr>
          <p:nvPr/>
        </p:nvSpPr>
        <p:spPr bwMode="auto">
          <a:xfrm>
            <a:off x="7901950" y="6077311"/>
            <a:ext cx="568340" cy="215350"/>
          </a:xfrm>
          <a:prstGeom prst="roundRect">
            <a:avLst>
              <a:gd name="adj" fmla="val 16667"/>
            </a:avLst>
          </a:prstGeom>
          <a:noFill/>
          <a:ln w="254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de-DE" sz="1300">
                <a:solidFill>
                  <a:schemeClr val="bg1"/>
                </a:solidFill>
              </a:rPr>
              <a:t>LMS</a:t>
            </a:r>
            <a:endParaRPr lang="en-GB" sz="1300">
              <a:solidFill>
                <a:schemeClr val="bg1"/>
              </a:solidFill>
            </a:endParaRPr>
          </a:p>
        </p:txBody>
      </p:sp>
      <p:sp>
        <p:nvSpPr>
          <p:cNvPr id="53304" name="AutoShape 58"/>
          <p:cNvSpPr>
            <a:spLocks noChangeArrowheads="1"/>
          </p:cNvSpPr>
          <p:nvPr/>
        </p:nvSpPr>
        <p:spPr bwMode="auto">
          <a:xfrm>
            <a:off x="7195130" y="5789122"/>
            <a:ext cx="1275159" cy="215350"/>
          </a:xfrm>
          <a:prstGeom prst="roundRect">
            <a:avLst>
              <a:gd name="adj" fmla="val 16667"/>
            </a:avLst>
          </a:prstGeom>
          <a:noFill/>
          <a:ln w="254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de-DE" sz="1300">
                <a:solidFill>
                  <a:schemeClr val="bg1"/>
                </a:solidFill>
              </a:rPr>
              <a:t>Electronic tutors</a:t>
            </a:r>
            <a:endParaRPr lang="en-GB" sz="1300">
              <a:solidFill>
                <a:schemeClr val="bg1"/>
              </a:solidFill>
            </a:endParaRPr>
          </a:p>
        </p:txBody>
      </p:sp>
      <p:sp>
        <p:nvSpPr>
          <p:cNvPr id="53305" name="AutoShape 59"/>
          <p:cNvSpPr>
            <a:spLocks noChangeArrowheads="1"/>
          </p:cNvSpPr>
          <p:nvPr/>
        </p:nvSpPr>
        <p:spPr bwMode="auto">
          <a:xfrm>
            <a:off x="6910961" y="6077311"/>
            <a:ext cx="921749" cy="215350"/>
          </a:xfrm>
          <a:prstGeom prst="roundRect">
            <a:avLst>
              <a:gd name="adj" fmla="val 16667"/>
            </a:avLst>
          </a:prstGeom>
          <a:noFill/>
          <a:ln w="254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de-DE" sz="1300">
                <a:solidFill>
                  <a:schemeClr val="bg1"/>
                </a:solidFill>
              </a:rPr>
              <a:t>ePortfolios</a:t>
            </a:r>
            <a:endParaRPr lang="en-GB" sz="1300">
              <a:solidFill>
                <a:schemeClr val="bg1"/>
              </a:solidFill>
            </a:endParaRPr>
          </a:p>
        </p:txBody>
      </p:sp>
      <p:sp>
        <p:nvSpPr>
          <p:cNvPr id="53306" name="AutoShape 60"/>
          <p:cNvSpPr>
            <a:spLocks noChangeArrowheads="1"/>
          </p:cNvSpPr>
          <p:nvPr/>
        </p:nvSpPr>
        <p:spPr bwMode="auto">
          <a:xfrm>
            <a:off x="5422313" y="6077311"/>
            <a:ext cx="780386" cy="215350"/>
          </a:xfrm>
          <a:prstGeom prst="roundRect">
            <a:avLst>
              <a:gd name="adj" fmla="val 16667"/>
            </a:avLst>
          </a:prstGeom>
          <a:noFill/>
          <a:ln w="254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de-DE" sz="1300">
                <a:solidFill>
                  <a:schemeClr val="bg1"/>
                </a:solidFill>
              </a:rPr>
              <a:t>e-books</a:t>
            </a:r>
            <a:endParaRPr lang="en-GB" sz="1300">
              <a:solidFill>
                <a:schemeClr val="bg1"/>
              </a:solidFill>
            </a:endParaRPr>
          </a:p>
        </p:txBody>
      </p:sp>
      <p:sp>
        <p:nvSpPr>
          <p:cNvPr id="53307" name="AutoShape 61"/>
          <p:cNvSpPr>
            <a:spLocks noChangeArrowheads="1"/>
          </p:cNvSpPr>
          <p:nvPr/>
        </p:nvSpPr>
        <p:spPr bwMode="auto">
          <a:xfrm>
            <a:off x="3650938" y="5789122"/>
            <a:ext cx="1559329" cy="215350"/>
          </a:xfrm>
          <a:prstGeom prst="roundRect">
            <a:avLst>
              <a:gd name="adj" fmla="val 16667"/>
            </a:avLst>
          </a:prstGeom>
          <a:noFill/>
          <a:ln w="254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de-DE" sz="1300">
                <a:solidFill>
                  <a:schemeClr val="bg1"/>
                </a:solidFill>
              </a:rPr>
              <a:t>Learning analytics</a:t>
            </a:r>
            <a:endParaRPr lang="en-GB" sz="1300">
              <a:solidFill>
                <a:schemeClr val="bg1"/>
              </a:solidFill>
            </a:endParaRPr>
          </a:p>
        </p:txBody>
      </p:sp>
      <p:sp>
        <p:nvSpPr>
          <p:cNvPr id="53308" name="AutoShape 62"/>
          <p:cNvSpPr>
            <a:spLocks noChangeArrowheads="1"/>
          </p:cNvSpPr>
          <p:nvPr/>
        </p:nvSpPr>
        <p:spPr bwMode="auto">
          <a:xfrm>
            <a:off x="3933665" y="5502517"/>
            <a:ext cx="921749" cy="215350"/>
          </a:xfrm>
          <a:prstGeom prst="roundRect">
            <a:avLst>
              <a:gd name="adj" fmla="val 16667"/>
            </a:avLst>
          </a:prstGeom>
          <a:noFill/>
          <a:ln w="254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de-DE" sz="1300">
                <a:solidFill>
                  <a:schemeClr val="bg1"/>
                </a:solidFill>
              </a:rPr>
              <a:t>?</a:t>
            </a:r>
            <a:endParaRPr lang="en-GB" sz="1300">
              <a:solidFill>
                <a:schemeClr val="bg1"/>
              </a:solidFill>
            </a:endParaRPr>
          </a:p>
        </p:txBody>
      </p:sp>
      <p:sp>
        <p:nvSpPr>
          <p:cNvPr id="53309" name="AutoShape 63"/>
          <p:cNvSpPr>
            <a:spLocks noChangeArrowheads="1"/>
          </p:cNvSpPr>
          <p:nvPr/>
        </p:nvSpPr>
        <p:spPr bwMode="auto">
          <a:xfrm>
            <a:off x="2515700" y="5502517"/>
            <a:ext cx="921750" cy="215350"/>
          </a:xfrm>
          <a:prstGeom prst="roundRect">
            <a:avLst>
              <a:gd name="adj" fmla="val 16667"/>
            </a:avLst>
          </a:prstGeom>
          <a:noFill/>
          <a:ln w="254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de-DE" sz="1300">
                <a:solidFill>
                  <a:schemeClr val="bg1"/>
                </a:solidFill>
              </a:rPr>
              <a:t>?</a:t>
            </a:r>
            <a:endParaRPr lang="en-GB" sz="1300">
              <a:solidFill>
                <a:schemeClr val="bg1"/>
              </a:solidFill>
            </a:endParaRPr>
          </a:p>
        </p:txBody>
      </p:sp>
      <p:sp>
        <p:nvSpPr>
          <p:cNvPr id="53310" name="AutoShape 64"/>
          <p:cNvSpPr>
            <a:spLocks noChangeArrowheads="1"/>
          </p:cNvSpPr>
          <p:nvPr/>
        </p:nvSpPr>
        <p:spPr bwMode="auto">
          <a:xfrm>
            <a:off x="5563677" y="5502517"/>
            <a:ext cx="921749" cy="215350"/>
          </a:xfrm>
          <a:prstGeom prst="roundRect">
            <a:avLst>
              <a:gd name="adj" fmla="val 16667"/>
            </a:avLst>
          </a:prstGeom>
          <a:noFill/>
          <a:ln w="254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de-DE" sz="1300">
                <a:solidFill>
                  <a:schemeClr val="bg1"/>
                </a:solidFill>
              </a:rPr>
              <a:t>?</a:t>
            </a:r>
            <a:endParaRPr lang="en-GB" sz="1300">
              <a:solidFill>
                <a:schemeClr val="bg1"/>
              </a:solidFill>
            </a:endParaRPr>
          </a:p>
        </p:txBody>
      </p:sp>
      <p:sp>
        <p:nvSpPr>
          <p:cNvPr id="53311" name="AutoShape 65"/>
          <p:cNvSpPr>
            <a:spLocks noChangeArrowheads="1"/>
          </p:cNvSpPr>
          <p:nvPr/>
        </p:nvSpPr>
        <p:spPr bwMode="auto">
          <a:xfrm>
            <a:off x="5350188" y="5789122"/>
            <a:ext cx="1702136" cy="215350"/>
          </a:xfrm>
          <a:prstGeom prst="roundRect">
            <a:avLst>
              <a:gd name="adj" fmla="val 16667"/>
            </a:avLst>
          </a:prstGeom>
          <a:noFill/>
          <a:ln w="254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de-DE" sz="1300">
                <a:solidFill>
                  <a:schemeClr val="bg1"/>
                </a:solidFill>
              </a:rPr>
              <a:t>?</a:t>
            </a:r>
            <a:endParaRPr lang="en-GB" sz="1300">
              <a:solidFill>
                <a:schemeClr val="bg1"/>
              </a:solidFill>
            </a:endParaRPr>
          </a:p>
        </p:txBody>
      </p:sp>
      <p:sp>
        <p:nvSpPr>
          <p:cNvPr id="53312" name="Text Box 66"/>
          <p:cNvSpPr txBox="1">
            <a:spLocks noChangeArrowheads="1"/>
          </p:cNvSpPr>
          <p:nvPr/>
        </p:nvSpPr>
        <p:spPr bwMode="auto">
          <a:xfrm>
            <a:off x="5975059" y="6504000"/>
            <a:ext cx="3096766" cy="31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>
            <a:spAutoFit/>
          </a:bodyPr>
          <a:lstStyle>
            <a:lvl1pPr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500" dirty="0">
                <a:solidFill>
                  <a:schemeClr val="bg2"/>
                </a:solidFill>
              </a:rPr>
              <a:t>© </a:t>
            </a:r>
            <a:r>
              <a:rPr lang="en-GB" sz="1300" dirty="0">
                <a:solidFill>
                  <a:schemeClr val="bg2"/>
                </a:solidFill>
              </a:rPr>
              <a:t>European Commission, 2011</a:t>
            </a:r>
          </a:p>
        </p:txBody>
      </p:sp>
      <p:sp>
        <p:nvSpPr>
          <p:cNvPr id="53313" name="Text Box 67"/>
          <p:cNvSpPr txBox="1">
            <a:spLocks noChangeArrowheads="1"/>
          </p:cNvSpPr>
          <p:nvPr/>
        </p:nvSpPr>
        <p:spPr bwMode="auto">
          <a:xfrm>
            <a:off x="147134" y="6365501"/>
            <a:ext cx="5781796" cy="59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>
            <a:spAutoFit/>
          </a:bodyPr>
          <a:lstStyle>
            <a:lvl1pPr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F5494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1100" i="1"/>
              <a:t>Source: IPTS (2011): „The Future of Learning: Preparing for Change“, </a:t>
            </a:r>
          </a:p>
          <a:p>
            <a:pPr eaLnBrk="1" hangingPunct="1"/>
            <a:r>
              <a:rPr lang="de-DE" sz="1100" i="1">
                <a:hlinkClick r:id="rId2"/>
              </a:rPr>
              <a:t>http://ipts.jrc.ec.europa.eu/publications/pub.cfm?id=4719</a:t>
            </a:r>
            <a:r>
              <a:rPr lang="de-DE" sz="1100" i="1"/>
              <a:t> </a:t>
            </a:r>
          </a:p>
          <a:p>
            <a:pPr eaLnBrk="1" hangingPunct="1"/>
            <a:endParaRPr lang="en-GB" sz="1100" i="1"/>
          </a:p>
        </p:txBody>
      </p:sp>
    </p:spTree>
    <p:extLst>
      <p:ext uri="{BB962C8B-B14F-4D97-AF65-F5344CB8AC3E}">
        <p14:creationId xmlns:p14="http://schemas.microsoft.com/office/powerpoint/2010/main" val="426181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1984" y="883570"/>
            <a:ext cx="7254032" cy="463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3212902" y="3372765"/>
            <a:ext cx="2711634" cy="830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516" tIns="45258" rIns="90516" bIns="45258">
            <a:prstTxWarp prst="textNoShape">
              <a:avLst/>
            </a:prstTxWarp>
            <a:spAutoFit/>
          </a:bodyPr>
          <a:lstStyle/>
          <a:p>
            <a:r>
              <a:rPr lang="en-US" sz="4800">
                <a:solidFill>
                  <a:srgbClr val="000000"/>
                </a:solidFill>
                <a:latin typeface="Calibri" pitchFamily="-84" charset="0"/>
              </a:rPr>
              <a:t>Education</a:t>
            </a:r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7121984" y="3748045"/>
            <a:ext cx="2108075" cy="132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516" tIns="45258" rIns="90516" bIns="45258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itchFamily="-84" charset="0"/>
              </a:rPr>
              <a:t>Our Content</a:t>
            </a:r>
          </a:p>
        </p:txBody>
      </p:sp>
      <p:sp>
        <p:nvSpPr>
          <p:cNvPr id="28677" name="TextBox 6"/>
          <p:cNvSpPr txBox="1">
            <a:spLocks noChangeArrowheads="1"/>
          </p:cNvSpPr>
          <p:nvPr/>
        </p:nvSpPr>
        <p:spPr bwMode="auto">
          <a:xfrm>
            <a:off x="116908" y="3456688"/>
            <a:ext cx="1870546" cy="132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516" tIns="45258" rIns="90516" bIns="45258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itchFamily="-84" charset="0"/>
              </a:rPr>
              <a:t>Our  Support</a:t>
            </a:r>
          </a:p>
        </p:txBody>
      </p:sp>
      <p:sp>
        <p:nvSpPr>
          <p:cNvPr id="28678" name="TextBox 7"/>
          <p:cNvSpPr txBox="1">
            <a:spLocks noChangeArrowheads="1"/>
          </p:cNvSpPr>
          <p:nvPr/>
        </p:nvSpPr>
        <p:spPr bwMode="auto">
          <a:xfrm>
            <a:off x="2987874" y="177348"/>
            <a:ext cx="2986516" cy="70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516" tIns="45258" rIns="90516" bIns="45258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itchFamily="-84" charset="0"/>
              </a:rPr>
              <a:t>Our Students</a:t>
            </a:r>
          </a:p>
        </p:txBody>
      </p:sp>
      <p:sp>
        <p:nvSpPr>
          <p:cNvPr id="28679" name="TextBox 8"/>
          <p:cNvSpPr txBox="1">
            <a:spLocks noChangeArrowheads="1"/>
          </p:cNvSpPr>
          <p:nvPr/>
        </p:nvSpPr>
        <p:spPr bwMode="auto">
          <a:xfrm>
            <a:off x="3100097" y="5702591"/>
            <a:ext cx="2824439" cy="36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516" tIns="45258" rIns="90516" bIns="45258">
            <a:prstTxWarp prst="textNoShape">
              <a:avLst/>
            </a:prstTxWarp>
            <a:spAutoFit/>
          </a:bodyPr>
          <a:lstStyle/>
          <a:p>
            <a:r>
              <a:rPr lang="en-US" b="1" i="1" dirty="0" smtClean="0">
                <a:solidFill>
                  <a:schemeClr val="tx1"/>
                </a:solidFill>
                <a:latin typeface="Calibri" pitchFamily="-84" charset="0"/>
              </a:rPr>
              <a:t>Friesen &amp; Murray, 2011</a:t>
            </a:r>
            <a:endParaRPr lang="en-US" b="1" i="1" dirty="0">
              <a:solidFill>
                <a:schemeClr val="tx1"/>
              </a:solidFill>
              <a:latin typeface="Calibri" pitchFamily="-8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392" y="177347"/>
            <a:ext cx="1741624" cy="13235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0419" y="2642792"/>
            <a:ext cx="1964600" cy="1282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422" y="2216842"/>
            <a:ext cx="2047426" cy="137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U_PPT-mall_2012_ENG_120620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undsUniversitet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048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dirty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048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200" b="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6633"/>
        </a:accent1>
        <a:accent2>
          <a:srgbClr val="C4BC9C"/>
        </a:accent2>
        <a:accent3>
          <a:srgbClr val="FFFFFF"/>
        </a:accent3>
        <a:accent4>
          <a:srgbClr val="000000"/>
        </a:accent4>
        <a:accent5>
          <a:srgbClr val="CAB8AD"/>
        </a:accent5>
        <a:accent6>
          <a:srgbClr val="B1AA8D"/>
        </a:accent6>
        <a:hlink>
          <a:srgbClr val="EB730F"/>
        </a:hlink>
        <a:folHlink>
          <a:srgbClr val="0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LU_PPT-mall_2012_ENG_120620</Template>
  <TotalTime>24800</TotalTime>
  <Words>1390</Words>
  <Application>Microsoft Office PowerPoint</Application>
  <PresentationFormat>Anpassad</PresentationFormat>
  <Paragraphs>373</Paragraphs>
  <Slides>43</Slides>
  <Notes>20</Notes>
  <HiddenSlides>6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43</vt:i4>
      </vt:variant>
    </vt:vector>
  </HeadingPairs>
  <TitlesOfParts>
    <vt:vector size="44" baseType="lpstr">
      <vt:lpstr>LU_PPT-mall_2012_ENG_120620</vt:lpstr>
      <vt:lpstr>PowerPoint-presentation</vt:lpstr>
      <vt:lpstr>PowerPoint-presentation</vt:lpstr>
      <vt:lpstr>Ossiannilsson  (2012) Benchmarking (e)-learning in higher education, Doctoral dissertation, Oulu University, Finland</vt:lpstr>
      <vt:lpstr> Möjligheter och utmaningar med global utbildning</vt:lpstr>
      <vt:lpstr>Folkhögskolor</vt:lpstr>
      <vt:lpstr>Folkhögskolor</vt:lpstr>
      <vt:lpstr>Jag är den som väljer…</vt:lpstr>
      <vt:lpstr>PowerPoint-presentation</vt:lpstr>
      <vt:lpstr>PowerPoint-presentation</vt:lpstr>
      <vt:lpstr>PowerPoint-presentation</vt:lpstr>
      <vt:lpstr>MOOC (Downes 2013)</vt:lpstr>
      <vt:lpstr>Vad är en MOOC egentligen</vt:lpstr>
      <vt:lpstr>Three main types of MOOC c, s and x</vt:lpstr>
      <vt:lpstr>PowerPoint-presentation</vt:lpstr>
      <vt:lpstr>Vad är kännetecknande för MOOC</vt:lpstr>
      <vt:lpstr>PowerPoint-presentation</vt:lpstr>
      <vt:lpstr>PowerPoint-presentation</vt:lpstr>
      <vt:lpstr>PowerPoint-presentation</vt:lpstr>
      <vt:lpstr>Milestone 1</vt:lpstr>
      <vt:lpstr>Milestone 2</vt:lpstr>
      <vt:lpstr>Milestone 3</vt:lpstr>
      <vt:lpstr>Milestone 4</vt:lpstr>
      <vt:lpstr>Milestone 5</vt:lpstr>
      <vt:lpstr>PowerPoint-presentation</vt:lpstr>
      <vt:lpstr>PowerPoint-presentation</vt:lpstr>
      <vt:lpstr>PowerPoint-presentation</vt:lpstr>
      <vt:lpstr>PowerPoint-presentation</vt:lpstr>
      <vt:lpstr>Hur gör man då…</vt:lpstr>
      <vt:lpstr>Vad görs oftast på en MOOC…</vt:lpstr>
      <vt:lpstr>Where are these students located and ages? </vt:lpstr>
      <vt:lpstr>PowerPoint-presentation</vt:lpstr>
      <vt:lpstr>Innovating pedagogy 2013</vt:lpstr>
      <vt:lpstr>OER och MOOC</vt:lpstr>
      <vt:lpstr> Nordic Open Educational Resource(OER) Alliance  </vt:lpstr>
      <vt:lpstr>PowerPoint-presentation</vt:lpstr>
      <vt:lpstr>PowerPoint-presentation</vt:lpstr>
      <vt:lpstr>Mobilt och Ubiquitous lärande</vt:lpstr>
      <vt:lpstr>Rethinking och transformation</vt:lpstr>
      <vt:lpstr>PowerPoint-presentation</vt:lpstr>
      <vt:lpstr>PLE och COP</vt:lpstr>
      <vt:lpstr>Whats next?</vt:lpstr>
      <vt:lpstr>Kvalitet –  Då det är jag som bestämmer…</vt:lpstr>
      <vt:lpstr>Caring is sharing, sharing is caring</vt:lpstr>
    </vt:vector>
  </TitlesOfParts>
  <Company>LU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Ebba Ossiannilsson</dc:creator>
  <cp:lastModifiedBy>Ebba Ossiannilsson</cp:lastModifiedBy>
  <cp:revision>473</cp:revision>
  <cp:lastPrinted>2013-09-23T06:45:22Z</cp:lastPrinted>
  <dcterms:created xsi:type="dcterms:W3CDTF">2012-09-30T06:23:38Z</dcterms:created>
  <dcterms:modified xsi:type="dcterms:W3CDTF">2013-09-24T06:12:43Z</dcterms:modified>
</cp:coreProperties>
</file>