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9" r:id="rId2"/>
    <p:sldId id="267" r:id="rId3"/>
    <p:sldId id="257" r:id="rId4"/>
    <p:sldId id="265" r:id="rId5"/>
    <p:sldId id="261" r:id="rId6"/>
    <p:sldId id="271" r:id="rId7"/>
    <p:sldId id="272" r:id="rId8"/>
    <p:sldId id="273" r:id="rId9"/>
    <p:sldId id="263" r:id="rId10"/>
    <p:sldId id="259" r:id="rId11"/>
    <p:sldId id="274" r:id="rId12"/>
    <p:sldId id="260" r:id="rId13"/>
    <p:sldId id="275" r:id="rId14"/>
    <p:sldId id="264" r:id="rId15"/>
    <p:sldId id="277" r:id="rId1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1B"/>
    <a:srgbClr val="00AA14"/>
    <a:srgbClr val="00461A"/>
    <a:srgbClr val="009514"/>
    <a:srgbClr val="DDFFE1"/>
    <a:srgbClr val="D6FD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3038" autoAdjust="0"/>
  </p:normalViewPr>
  <p:slideViewPr>
    <p:cSldViewPr snapToGrid="0">
      <p:cViewPr varScale="1">
        <p:scale>
          <a:sx n="98" d="100"/>
          <a:sy n="98" d="100"/>
        </p:scale>
        <p:origin x="-656" y="-1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52AC7C-49B7-473C-A932-76C7DA1161E1}" type="datetimeFigureOut">
              <a:rPr lang="sv-SE" smtClean="0"/>
              <a:t>16-06-01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CD6168-1FED-4279-94FF-8758064AD795}" type="slidenum">
              <a:rPr lang="sv-SE" smtClean="0"/>
              <a:t>‹Nr.›</a:t>
            </a:fld>
            <a:endParaRPr lang="sv-SE"/>
          </a:p>
        </p:txBody>
      </p:sp>
    </p:spTree>
    <p:extLst>
      <p:ext uri="{BB962C8B-B14F-4D97-AF65-F5344CB8AC3E}">
        <p14:creationId xmlns:p14="http://schemas.microsoft.com/office/powerpoint/2010/main" val="549869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i="1" noProof="0" dirty="0" smtClean="0">
                <a:solidFill>
                  <a:srgbClr val="009514"/>
                </a:solidFill>
              </a:rPr>
              <a:t>Hello</a:t>
            </a:r>
            <a:r>
              <a:rPr lang="en-US" b="1" i="1" baseline="0" noProof="0" dirty="0" smtClean="0">
                <a:solidFill>
                  <a:srgbClr val="009514"/>
                </a:solidFill>
              </a:rPr>
              <a:t> everyone, nice to be here! Today we are going to present a very interesting case to you that we call “Caught in the middle” and it is about </a:t>
            </a:r>
            <a:r>
              <a:rPr lang="en-US" b="1" i="1" baseline="0" noProof="0" dirty="0" err="1" smtClean="0">
                <a:solidFill>
                  <a:srgbClr val="009514"/>
                </a:solidFill>
              </a:rPr>
              <a:t>Arla</a:t>
            </a:r>
            <a:r>
              <a:rPr lang="en-US" b="1" i="1" baseline="0" noProof="0" dirty="0" smtClean="0">
                <a:solidFill>
                  <a:srgbClr val="009514"/>
                </a:solidFill>
              </a:rPr>
              <a:t> Foods. </a:t>
            </a:r>
          </a:p>
          <a:p>
            <a:r>
              <a:rPr lang="en-US" b="1" i="1" baseline="0" noProof="0" dirty="0" smtClean="0">
                <a:solidFill>
                  <a:srgbClr val="009514"/>
                </a:solidFill>
              </a:rPr>
              <a:t>This picture might give a very peaceful impression. This however will soon be changed… what you will be facing in this case is...</a:t>
            </a:r>
            <a:br>
              <a:rPr lang="en-US" b="1" i="1" baseline="0" noProof="0" dirty="0" smtClean="0">
                <a:solidFill>
                  <a:srgbClr val="009514"/>
                </a:solidFill>
              </a:rPr>
            </a:br>
            <a:r>
              <a:rPr lang="en-US" b="1" i="1" baseline="0" noProof="0" dirty="0" smtClean="0">
                <a:solidFill>
                  <a:srgbClr val="009514"/>
                </a:solidFill>
              </a:rPr>
              <a:t>Note to speaker: the green title “caught in the middle” is hyperlinked to the following video: https://</a:t>
            </a:r>
            <a:r>
              <a:rPr lang="en-US" b="1" i="1" baseline="0" noProof="0" dirty="0" err="1" smtClean="0">
                <a:solidFill>
                  <a:srgbClr val="009514"/>
                </a:solidFill>
              </a:rPr>
              <a:t>www.youtube.com</a:t>
            </a:r>
            <a:r>
              <a:rPr lang="en-US" b="1" i="1" baseline="0" noProof="0" dirty="0" smtClean="0">
                <a:solidFill>
                  <a:srgbClr val="009514"/>
                </a:solidFill>
              </a:rPr>
              <a:t>/</a:t>
            </a:r>
            <a:r>
              <a:rPr lang="en-US" b="1" i="1" baseline="0" noProof="0" dirty="0" err="1" smtClean="0">
                <a:solidFill>
                  <a:srgbClr val="009514"/>
                </a:solidFill>
              </a:rPr>
              <a:t>watch?v</a:t>
            </a:r>
            <a:r>
              <a:rPr lang="en-US" b="1" i="1" baseline="0" noProof="0" dirty="0" smtClean="0">
                <a:solidFill>
                  <a:srgbClr val="009514"/>
                </a:solidFill>
              </a:rPr>
              <a:t>=T_shfTFw0ow</a:t>
            </a:r>
            <a:br>
              <a:rPr lang="en-US" b="1" i="1" baseline="0" noProof="0" dirty="0" smtClean="0">
                <a:solidFill>
                  <a:srgbClr val="009514"/>
                </a:solidFill>
              </a:rPr>
            </a:br>
            <a:r>
              <a:rPr lang="en-US" b="1" i="1" baseline="0" noProof="0" dirty="0" smtClean="0">
                <a:solidFill>
                  <a:srgbClr val="009514"/>
                </a:solidFill>
              </a:rPr>
              <a:t>One can choose to show the whole video, otherwise the first minute of the video will suffice. Make sure to show it before continuing the presentation. </a:t>
            </a:r>
            <a:endParaRPr lang="en-US" noProof="0"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1</a:t>
            </a:fld>
            <a:endParaRPr lang="sv-SE"/>
          </a:p>
        </p:txBody>
      </p:sp>
    </p:spTree>
    <p:extLst>
      <p:ext uri="{BB962C8B-B14F-4D97-AF65-F5344CB8AC3E}">
        <p14:creationId xmlns:p14="http://schemas.microsoft.com/office/powerpoint/2010/main" val="418802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smtClean="0"/>
              <a:t>We</a:t>
            </a:r>
            <a:r>
              <a:rPr lang="sv-SE" baseline="0" dirty="0" smtClean="0"/>
              <a:t> </a:t>
            </a:r>
            <a:r>
              <a:rPr lang="sv-SE" baseline="0" dirty="0" err="1" smtClean="0"/>
              <a:t>will</a:t>
            </a:r>
            <a:r>
              <a:rPr lang="sv-SE" baseline="0" dirty="0" smtClean="0"/>
              <a:t> come back </a:t>
            </a:r>
            <a:r>
              <a:rPr lang="sv-SE" baseline="0" dirty="0" err="1" smtClean="0"/>
              <a:t>to</a:t>
            </a:r>
            <a:r>
              <a:rPr lang="sv-SE" baseline="0" dirty="0" smtClean="0"/>
              <a:t> </a:t>
            </a:r>
            <a:r>
              <a:rPr lang="sv-SE" baseline="0" dirty="0" err="1" smtClean="0"/>
              <a:t>that</a:t>
            </a:r>
            <a:r>
              <a:rPr lang="sv-SE" baseline="0" dirty="0" smtClean="0"/>
              <a:t> later</a:t>
            </a:r>
            <a:r>
              <a:rPr lang="is-IS" baseline="0" dirty="0" smtClean="0"/>
              <a:t>… </a:t>
            </a:r>
            <a:r>
              <a:rPr lang="sv-SE" dirty="0" err="1" smtClean="0"/>
              <a:t>First</a:t>
            </a:r>
            <a:r>
              <a:rPr lang="sv-SE" dirty="0" smtClean="0"/>
              <a:t> </a:t>
            </a:r>
            <a:r>
              <a:rPr lang="sv-SE" dirty="0" err="1" smtClean="0"/>
              <a:t>we</a:t>
            </a:r>
            <a:r>
              <a:rPr lang="sv-SE" dirty="0" smtClean="0"/>
              <a:t> </a:t>
            </a:r>
            <a:r>
              <a:rPr lang="sv-SE" dirty="0" err="1" smtClean="0"/>
              <a:t>will</a:t>
            </a:r>
            <a:r>
              <a:rPr lang="sv-SE" dirty="0" smtClean="0"/>
              <a:t> start </a:t>
            </a:r>
            <a:r>
              <a:rPr lang="sv-SE" dirty="0" err="1" smtClean="0"/>
              <a:t>with</a:t>
            </a:r>
            <a:r>
              <a:rPr lang="sv-SE" dirty="0" smtClean="0"/>
              <a:t> a </a:t>
            </a:r>
            <a:r>
              <a:rPr lang="sv-SE" dirty="0" err="1" smtClean="0"/>
              <a:t>background</a:t>
            </a:r>
            <a:r>
              <a:rPr lang="sv-SE" baseline="0" dirty="0" smtClean="0"/>
              <a:t> </a:t>
            </a:r>
            <a:r>
              <a:rPr lang="sv-SE" baseline="0" dirty="0" err="1" smtClean="0"/>
              <a:t>presenting</a:t>
            </a:r>
            <a:r>
              <a:rPr lang="sv-SE" baseline="0" dirty="0" smtClean="0"/>
              <a:t> </a:t>
            </a:r>
            <a:r>
              <a:rPr lang="sv-SE" baseline="0" dirty="0" err="1" smtClean="0"/>
              <a:t>some</a:t>
            </a:r>
            <a:r>
              <a:rPr lang="sv-SE" baseline="0" dirty="0" smtClean="0"/>
              <a:t> </a:t>
            </a:r>
            <a:r>
              <a:rPr lang="sv-SE" baseline="0" dirty="0" err="1" smtClean="0"/>
              <a:t>facts</a:t>
            </a:r>
            <a:r>
              <a:rPr lang="sv-SE" baseline="0" dirty="0" smtClean="0"/>
              <a:t> </a:t>
            </a:r>
            <a:r>
              <a:rPr lang="sv-SE" baseline="0" dirty="0" err="1" smtClean="0"/>
              <a:t>about</a:t>
            </a:r>
            <a:r>
              <a:rPr lang="sv-SE" baseline="0" dirty="0" smtClean="0"/>
              <a:t> Arla </a:t>
            </a:r>
            <a:r>
              <a:rPr lang="sv-SE" baseline="0" dirty="0" err="1" smtClean="0"/>
              <a:t>Food</a:t>
            </a:r>
            <a:r>
              <a:rPr lang="sv-SE" baseline="0" dirty="0" smtClean="0"/>
              <a:t> as a </a:t>
            </a:r>
            <a:r>
              <a:rPr lang="sv-SE" baseline="0" dirty="0" err="1" smtClean="0"/>
              <a:t>company</a:t>
            </a:r>
            <a:r>
              <a:rPr lang="sv-SE" baseline="0" dirty="0" smtClean="0"/>
              <a:t>, </a:t>
            </a:r>
            <a:r>
              <a:rPr lang="sv-SE" baseline="0" dirty="0" err="1" smtClean="0"/>
              <a:t>then</a:t>
            </a:r>
            <a:r>
              <a:rPr lang="sv-SE" baseline="0" dirty="0" smtClean="0"/>
              <a:t> </a:t>
            </a:r>
            <a:r>
              <a:rPr lang="sv-SE" baseline="0" dirty="0" err="1" smtClean="0"/>
              <a:t>we</a:t>
            </a:r>
            <a:r>
              <a:rPr lang="sv-SE" baseline="0" dirty="0" smtClean="0"/>
              <a:t> </a:t>
            </a:r>
            <a:r>
              <a:rPr lang="sv-SE" baseline="0" dirty="0" err="1" smtClean="0"/>
              <a:t>will</a:t>
            </a:r>
            <a:r>
              <a:rPr lang="sv-SE" baseline="0" dirty="0" smtClean="0"/>
              <a:t> guide </a:t>
            </a:r>
            <a:r>
              <a:rPr lang="sv-SE" baseline="0" dirty="0" err="1" smtClean="0"/>
              <a:t>you</a:t>
            </a:r>
            <a:r>
              <a:rPr lang="sv-SE" baseline="0" dirty="0" smtClean="0"/>
              <a:t> </a:t>
            </a:r>
            <a:r>
              <a:rPr lang="sv-SE" baseline="0" dirty="0" err="1" smtClean="0"/>
              <a:t>through</a:t>
            </a:r>
            <a:r>
              <a:rPr lang="sv-SE" baseline="0" dirty="0" smtClean="0"/>
              <a:t> the </a:t>
            </a:r>
            <a:r>
              <a:rPr lang="sv-SE" baseline="0" dirty="0" err="1" smtClean="0"/>
              <a:t>case</a:t>
            </a:r>
            <a:r>
              <a:rPr lang="sv-SE" baseline="0" dirty="0" smtClean="0"/>
              <a:t> </a:t>
            </a:r>
            <a:r>
              <a:rPr lang="sv-SE" baseline="0" dirty="0" err="1" smtClean="0"/>
              <a:t>which</a:t>
            </a:r>
            <a:r>
              <a:rPr lang="sv-SE" baseline="0" dirty="0" smtClean="0"/>
              <a:t> </a:t>
            </a:r>
            <a:r>
              <a:rPr lang="sv-SE" baseline="0" dirty="0" err="1" smtClean="0"/>
              <a:t>then</a:t>
            </a:r>
            <a:r>
              <a:rPr lang="sv-SE" baseline="0" dirty="0" smtClean="0"/>
              <a:t> </a:t>
            </a:r>
            <a:r>
              <a:rPr lang="sv-SE" baseline="0" dirty="0" err="1" smtClean="0"/>
              <a:t>will</a:t>
            </a:r>
            <a:r>
              <a:rPr lang="sv-SE" baseline="0" dirty="0" smtClean="0"/>
              <a:t> </a:t>
            </a:r>
            <a:r>
              <a:rPr lang="sv-SE" baseline="0" dirty="0" err="1" smtClean="0"/>
              <a:t>lead</a:t>
            </a:r>
            <a:r>
              <a:rPr lang="sv-SE" baseline="0" dirty="0" smtClean="0"/>
              <a:t> </a:t>
            </a:r>
            <a:r>
              <a:rPr lang="sv-SE" baseline="0" dirty="0" err="1" smtClean="0"/>
              <a:t>to</a:t>
            </a:r>
            <a:r>
              <a:rPr lang="sv-SE" baseline="0" dirty="0" smtClean="0"/>
              <a:t> a </a:t>
            </a:r>
            <a:r>
              <a:rPr lang="sv-SE" baseline="0" dirty="0" err="1" smtClean="0"/>
              <a:t>case</a:t>
            </a:r>
            <a:r>
              <a:rPr lang="sv-SE" baseline="0" dirty="0" smtClean="0"/>
              <a:t> </a:t>
            </a:r>
            <a:r>
              <a:rPr lang="sv-SE" baseline="0" dirty="0" err="1" smtClean="0"/>
              <a:t>question</a:t>
            </a:r>
            <a:r>
              <a:rPr lang="sv-SE" baseline="0" dirty="0" smtClean="0"/>
              <a:t>. </a:t>
            </a:r>
            <a:r>
              <a:rPr lang="sv-SE" baseline="0" dirty="0" err="1" smtClean="0"/>
              <a:t>Then</a:t>
            </a:r>
            <a:r>
              <a:rPr lang="sv-SE" baseline="0" dirty="0" smtClean="0"/>
              <a:t> </a:t>
            </a:r>
            <a:r>
              <a:rPr lang="sv-SE" baseline="0" dirty="0" err="1" smtClean="0"/>
              <a:t>we</a:t>
            </a:r>
            <a:r>
              <a:rPr lang="sv-SE" baseline="0" dirty="0" smtClean="0"/>
              <a:t> </a:t>
            </a:r>
            <a:r>
              <a:rPr lang="sv-SE" baseline="0" dirty="0" err="1" smtClean="0"/>
              <a:t>will</a:t>
            </a:r>
            <a:r>
              <a:rPr lang="sv-SE" baseline="0" dirty="0" smtClean="0"/>
              <a:t> </a:t>
            </a:r>
            <a:r>
              <a:rPr lang="sv-SE" baseline="0" dirty="0" err="1" smtClean="0"/>
              <a:t>have</a:t>
            </a:r>
            <a:r>
              <a:rPr lang="sv-SE" baseline="0" dirty="0" smtClean="0"/>
              <a:t> a </a:t>
            </a:r>
            <a:r>
              <a:rPr lang="sv-SE" baseline="0" dirty="0" err="1" smtClean="0"/>
              <a:t>discussion</a:t>
            </a:r>
            <a:r>
              <a:rPr lang="sv-SE" baseline="0" dirty="0" smtClean="0"/>
              <a:t> </a:t>
            </a:r>
            <a:r>
              <a:rPr lang="sv-SE" baseline="0" dirty="0" err="1" smtClean="0"/>
              <a:t>upon</a:t>
            </a:r>
            <a:r>
              <a:rPr lang="sv-SE" baseline="0" dirty="0" smtClean="0"/>
              <a:t> the </a:t>
            </a:r>
            <a:r>
              <a:rPr lang="sv-SE" baseline="0" dirty="0" err="1" smtClean="0"/>
              <a:t>questions</a:t>
            </a:r>
            <a:r>
              <a:rPr lang="sv-SE" baseline="0" dirty="0" smtClean="0"/>
              <a:t>. </a:t>
            </a:r>
            <a:r>
              <a:rPr lang="sv-SE" baseline="0" dirty="0" err="1" smtClean="0"/>
              <a:t>After</a:t>
            </a:r>
            <a:r>
              <a:rPr lang="sv-SE" baseline="0" dirty="0" smtClean="0"/>
              <a:t> the </a:t>
            </a:r>
            <a:r>
              <a:rPr lang="sv-SE" baseline="0" dirty="0" err="1" smtClean="0"/>
              <a:t>discussion</a:t>
            </a:r>
            <a:r>
              <a:rPr lang="sv-SE" baseline="0" dirty="0" smtClean="0"/>
              <a:t> </a:t>
            </a:r>
            <a:r>
              <a:rPr lang="sv-SE" baseline="0" dirty="0" err="1" smtClean="0"/>
              <a:t>we</a:t>
            </a:r>
            <a:r>
              <a:rPr lang="sv-SE" baseline="0" dirty="0" smtClean="0"/>
              <a:t> </a:t>
            </a:r>
            <a:r>
              <a:rPr lang="sv-SE" baseline="0" dirty="0" err="1" smtClean="0"/>
              <a:t>will</a:t>
            </a:r>
            <a:r>
              <a:rPr lang="sv-SE" baseline="0" dirty="0" smtClean="0"/>
              <a:t> present </a:t>
            </a:r>
            <a:r>
              <a:rPr lang="sv-SE" baseline="0" dirty="0" err="1" smtClean="0"/>
              <a:t>to</a:t>
            </a:r>
            <a:r>
              <a:rPr lang="sv-SE" baseline="0" dirty="0" smtClean="0"/>
              <a:t> </a:t>
            </a:r>
            <a:r>
              <a:rPr lang="sv-SE" baseline="0" dirty="0" err="1" smtClean="0"/>
              <a:t>you</a:t>
            </a:r>
            <a:r>
              <a:rPr lang="sv-SE" baseline="0" dirty="0" smtClean="0"/>
              <a:t> </a:t>
            </a:r>
            <a:r>
              <a:rPr lang="sv-SE" baseline="0" dirty="0" err="1" smtClean="0"/>
              <a:t>what</a:t>
            </a:r>
            <a:r>
              <a:rPr lang="sv-SE" baseline="0" dirty="0" smtClean="0"/>
              <a:t> Arla </a:t>
            </a:r>
            <a:r>
              <a:rPr lang="sv-SE" baseline="0" dirty="0" err="1" smtClean="0"/>
              <a:t>did</a:t>
            </a:r>
            <a:r>
              <a:rPr lang="sv-SE" baseline="0" dirty="0" smtClean="0"/>
              <a:t> and </a:t>
            </a:r>
            <a:r>
              <a:rPr lang="sv-SE" baseline="0" dirty="0" err="1" smtClean="0"/>
              <a:t>then</a:t>
            </a:r>
            <a:r>
              <a:rPr lang="sv-SE" baseline="0" dirty="0" smtClean="0"/>
              <a:t> </a:t>
            </a:r>
            <a:r>
              <a:rPr lang="sv-SE" baseline="0" dirty="0" err="1" smtClean="0"/>
              <a:t>we</a:t>
            </a:r>
            <a:r>
              <a:rPr lang="sv-SE" baseline="0" dirty="0" smtClean="0"/>
              <a:t> </a:t>
            </a:r>
            <a:r>
              <a:rPr lang="sv-SE" baseline="0" dirty="0" err="1" smtClean="0"/>
              <a:t>will</a:t>
            </a:r>
            <a:r>
              <a:rPr lang="sv-SE" baseline="0" dirty="0" smtClean="0"/>
              <a:t> </a:t>
            </a:r>
            <a:r>
              <a:rPr lang="sv-SE" baseline="0" dirty="0" err="1" smtClean="0"/>
              <a:t>have</a:t>
            </a:r>
            <a:r>
              <a:rPr lang="sv-SE" baseline="0" dirty="0" smtClean="0"/>
              <a:t> a </a:t>
            </a:r>
            <a:r>
              <a:rPr lang="sv-SE" baseline="0" dirty="0" err="1" smtClean="0"/>
              <a:t>discussing</a:t>
            </a:r>
            <a:r>
              <a:rPr lang="sv-SE" baseline="0" dirty="0" smtClean="0"/>
              <a:t> </a:t>
            </a:r>
            <a:r>
              <a:rPr lang="sv-SE" baseline="0" dirty="0" err="1" smtClean="0"/>
              <a:t>again</a:t>
            </a:r>
            <a:r>
              <a:rPr lang="is-IS" baseline="0" dirty="0" smtClean="0"/>
              <a:t>….</a:t>
            </a:r>
            <a:endParaRPr lang="sv-SE"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2</a:t>
            </a:fld>
            <a:endParaRPr lang="sv-SE"/>
          </a:p>
        </p:txBody>
      </p:sp>
    </p:spTree>
    <p:extLst>
      <p:ext uri="{BB962C8B-B14F-4D97-AF65-F5344CB8AC3E}">
        <p14:creationId xmlns:p14="http://schemas.microsoft.com/office/powerpoint/2010/main" val="3199895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err="1" smtClean="0">
                <a:solidFill>
                  <a:schemeClr val="tx1"/>
                </a:solidFill>
                <a:effectLst/>
                <a:latin typeface="+mn-lt"/>
                <a:ea typeface="+mn-ea"/>
                <a:cs typeface="+mn-cs"/>
              </a:rPr>
              <a:t>Arla</a:t>
            </a:r>
            <a:r>
              <a:rPr lang="en-GB" sz="1200" kern="1200" dirty="0" smtClean="0">
                <a:solidFill>
                  <a:schemeClr val="tx1"/>
                </a:solidFill>
                <a:effectLst/>
                <a:latin typeface="+mn-lt"/>
                <a:ea typeface="+mn-ea"/>
                <a:cs typeface="+mn-cs"/>
              </a:rPr>
              <a:t> Foods is a Danish-Swedish dairy company that was established in 2000 as a result of the merger between the Swedish dairy company </a:t>
            </a:r>
            <a:r>
              <a:rPr lang="en-GB" sz="1200" kern="1200" dirty="0" err="1" smtClean="0">
                <a:solidFill>
                  <a:schemeClr val="tx1"/>
                </a:solidFill>
                <a:effectLst/>
                <a:latin typeface="+mn-lt"/>
                <a:ea typeface="+mn-ea"/>
                <a:cs typeface="+mn-cs"/>
              </a:rPr>
              <a:t>Arla</a:t>
            </a:r>
            <a:r>
              <a:rPr lang="en-GB" sz="1200" kern="1200" dirty="0" smtClean="0">
                <a:solidFill>
                  <a:schemeClr val="tx1"/>
                </a:solidFill>
                <a:effectLst/>
                <a:latin typeface="+mn-lt"/>
                <a:ea typeface="+mn-ea"/>
                <a:cs typeface="+mn-cs"/>
              </a:rPr>
              <a:t> and the Danish dairy company MD Foods but both companies has a history in Scandinavia that goes back to the late 1800’s.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So now you now how the name </a:t>
            </a:r>
            <a:r>
              <a:rPr lang="en-GB" sz="1200" kern="1200" dirty="0" err="1" smtClean="0">
                <a:solidFill>
                  <a:schemeClr val="tx1"/>
                </a:solidFill>
                <a:effectLst/>
                <a:latin typeface="+mn-lt"/>
                <a:ea typeface="+mn-ea"/>
                <a:cs typeface="+mn-cs"/>
              </a:rPr>
              <a:t>Arla</a:t>
            </a:r>
            <a:r>
              <a:rPr lang="en-GB" sz="1200" kern="1200" dirty="0" smtClean="0">
                <a:solidFill>
                  <a:schemeClr val="tx1"/>
                </a:solidFill>
                <a:effectLst/>
                <a:latin typeface="+mn-lt"/>
                <a:ea typeface="+mn-ea"/>
                <a:cs typeface="+mn-cs"/>
              </a:rPr>
              <a:t> occurred and we will in the rest of the presentation only say </a:t>
            </a:r>
            <a:r>
              <a:rPr lang="en-GB" sz="1200" kern="1200" dirty="0" err="1" smtClean="0">
                <a:solidFill>
                  <a:schemeClr val="tx1"/>
                </a:solidFill>
                <a:effectLst/>
                <a:latin typeface="+mn-lt"/>
                <a:ea typeface="+mn-ea"/>
                <a:cs typeface="+mn-cs"/>
              </a:rPr>
              <a:t>Arla</a:t>
            </a:r>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err="1" smtClean="0">
                <a:solidFill>
                  <a:schemeClr val="tx1"/>
                </a:solidFill>
                <a:effectLst/>
                <a:latin typeface="+mn-lt"/>
                <a:ea typeface="+mn-ea"/>
                <a:cs typeface="+mn-cs"/>
              </a:rPr>
              <a:t>Arla</a:t>
            </a:r>
            <a:r>
              <a:rPr lang="en-GB" sz="1200" kern="1200" dirty="0" smtClean="0">
                <a:solidFill>
                  <a:schemeClr val="tx1"/>
                </a:solidFill>
                <a:effectLst/>
                <a:latin typeface="+mn-lt"/>
                <a:ea typeface="+mn-ea"/>
                <a:cs typeface="+mn-cs"/>
              </a:rPr>
              <a:t> is a cooperative owned by 12 700 farmers so they could be considered both the owners and suppliers. </a:t>
            </a:r>
          </a:p>
          <a:p>
            <a:endParaRPr lang="sv-SE"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3</a:t>
            </a:fld>
            <a:endParaRPr lang="sv-SE"/>
          </a:p>
        </p:txBody>
      </p:sp>
    </p:spTree>
    <p:extLst>
      <p:ext uri="{BB962C8B-B14F-4D97-AF65-F5344CB8AC3E}">
        <p14:creationId xmlns:p14="http://schemas.microsoft.com/office/powerpoint/2010/main" val="1573835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We will turn back the time to 2005.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err="1" smtClean="0">
                <a:solidFill>
                  <a:schemeClr val="tx1"/>
                </a:solidFill>
                <a:effectLst/>
                <a:latin typeface="+mn-lt"/>
                <a:ea typeface="+mn-ea"/>
                <a:cs typeface="+mn-cs"/>
              </a:rPr>
              <a:t>Arla</a:t>
            </a:r>
            <a:r>
              <a:rPr lang="en-GB" sz="1200" kern="1200" dirty="0" smtClean="0">
                <a:solidFill>
                  <a:schemeClr val="tx1"/>
                </a:solidFill>
                <a:effectLst/>
                <a:latin typeface="+mn-lt"/>
                <a:ea typeface="+mn-ea"/>
                <a:cs typeface="+mn-cs"/>
              </a:rPr>
              <a:t> is the second largest dairy company in Europe and the goal is of course to become number one.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Sweden and Denmark together accounts for about 40% of their market and </a:t>
            </a:r>
            <a:r>
              <a:rPr lang="en-GB" sz="1200" kern="1200" dirty="0" err="1" smtClean="0">
                <a:solidFill>
                  <a:schemeClr val="tx1"/>
                </a:solidFill>
                <a:effectLst/>
                <a:latin typeface="+mn-lt"/>
                <a:ea typeface="+mn-ea"/>
                <a:cs typeface="+mn-cs"/>
              </a:rPr>
              <a:t>Arlas</a:t>
            </a:r>
            <a:r>
              <a:rPr lang="en-GB" sz="1200" kern="1200" dirty="0" smtClean="0">
                <a:solidFill>
                  <a:schemeClr val="tx1"/>
                </a:solidFill>
                <a:effectLst/>
                <a:latin typeface="+mn-lt"/>
                <a:ea typeface="+mn-ea"/>
                <a:cs typeface="+mn-cs"/>
              </a:rPr>
              <a:t> origin is well known in the public.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What is important however is the fact that two thirds of the Danish consumers has a negative perceived image of </a:t>
            </a:r>
            <a:r>
              <a:rPr lang="en-GB" sz="1200" kern="1200" dirty="0" err="1" smtClean="0">
                <a:solidFill>
                  <a:schemeClr val="tx1"/>
                </a:solidFill>
                <a:effectLst/>
                <a:latin typeface="+mn-lt"/>
                <a:ea typeface="+mn-ea"/>
                <a:cs typeface="+mn-cs"/>
              </a:rPr>
              <a:t>Arla</a:t>
            </a:r>
            <a:r>
              <a:rPr lang="en-GB" sz="1200" kern="1200" dirty="0" smtClean="0">
                <a:solidFill>
                  <a:schemeClr val="tx1"/>
                </a:solidFill>
                <a:effectLst/>
                <a:latin typeface="+mn-lt"/>
                <a:ea typeface="+mn-ea"/>
                <a:cs typeface="+mn-cs"/>
              </a:rPr>
              <a:t> and that really needs to be improved. </a:t>
            </a:r>
          </a:p>
          <a:p>
            <a:endParaRPr lang="sv-SE"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4</a:t>
            </a:fld>
            <a:endParaRPr lang="sv-SE"/>
          </a:p>
        </p:txBody>
      </p:sp>
    </p:spTree>
    <p:extLst>
      <p:ext uri="{BB962C8B-B14F-4D97-AF65-F5344CB8AC3E}">
        <p14:creationId xmlns:p14="http://schemas.microsoft.com/office/powerpoint/2010/main" val="2832331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200" kern="1200" dirty="0" smtClean="0">
                <a:solidFill>
                  <a:schemeClr val="tx1"/>
                </a:solidFill>
                <a:effectLst/>
                <a:latin typeface="+mn-lt"/>
                <a:ea typeface="+mn-ea"/>
                <a:cs typeface="+mn-cs"/>
              </a:rPr>
              <a:t>It all starts on the 30</a:t>
            </a:r>
            <a:r>
              <a:rPr lang="en-GB" sz="1200" kern="1200" baseline="30000" dirty="0" smtClean="0">
                <a:solidFill>
                  <a:schemeClr val="tx1"/>
                </a:solidFill>
                <a:effectLst/>
                <a:latin typeface="+mn-lt"/>
                <a:ea typeface="+mn-ea"/>
                <a:cs typeface="+mn-cs"/>
              </a:rPr>
              <a:t>th</a:t>
            </a:r>
            <a:r>
              <a:rPr lang="en-GB" sz="1200" kern="1200" dirty="0" smtClean="0">
                <a:solidFill>
                  <a:schemeClr val="tx1"/>
                </a:solidFill>
                <a:effectLst/>
                <a:latin typeface="+mn-lt"/>
                <a:ea typeface="+mn-ea"/>
                <a:cs typeface="+mn-cs"/>
              </a:rPr>
              <a:t> of September when the Danish newspaper “</a:t>
            </a:r>
            <a:r>
              <a:rPr lang="en-GB" sz="1200" kern="1200" dirty="0" err="1" smtClean="0">
                <a:solidFill>
                  <a:schemeClr val="tx1"/>
                </a:solidFill>
                <a:effectLst/>
                <a:latin typeface="+mn-lt"/>
                <a:ea typeface="+mn-ea"/>
                <a:cs typeface="+mn-cs"/>
              </a:rPr>
              <a:t>Jyllandsposten</a:t>
            </a:r>
            <a:r>
              <a:rPr lang="en-GB" sz="1200" kern="1200" dirty="0" smtClean="0">
                <a:solidFill>
                  <a:schemeClr val="tx1"/>
                </a:solidFill>
                <a:effectLst/>
                <a:latin typeface="+mn-lt"/>
                <a:ea typeface="+mn-ea"/>
                <a:cs typeface="+mn-cs"/>
              </a:rPr>
              <a:t>” publish a series of cartoons depicting the prophet Mohammed. </a:t>
            </a:r>
          </a:p>
          <a:p>
            <a:r>
              <a:rPr lang="en-GB" sz="1200" kern="1200" dirty="0" smtClean="0">
                <a:solidFill>
                  <a:schemeClr val="tx1"/>
                </a:solidFill>
                <a:effectLst/>
                <a:latin typeface="+mn-lt"/>
                <a:ea typeface="+mn-ea"/>
                <a:cs typeface="+mn-cs"/>
              </a:rPr>
              <a:t>Some of the pictures were more provocative then others, but in one picture Mohammed is for example having a bomb inside his turban. </a:t>
            </a:r>
          </a:p>
          <a:p>
            <a:r>
              <a:rPr lang="en-GB" sz="1200" kern="1200" dirty="0" smtClean="0">
                <a:solidFill>
                  <a:schemeClr val="tx1"/>
                </a:solidFill>
                <a:effectLst/>
                <a:latin typeface="+mn-lt"/>
                <a:ea typeface="+mn-ea"/>
                <a:cs typeface="+mn-cs"/>
              </a:rPr>
              <a:t>Important to say is that according to the Islamic belief any depiction of the prophet is considered a grave offence and very disrespectful.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It does not take long before the anger and irritation among the Muslims starts to grow.</a:t>
            </a:r>
          </a:p>
          <a:p>
            <a:r>
              <a:rPr lang="en-GB" sz="1200" kern="1200" dirty="0" smtClean="0">
                <a:solidFill>
                  <a:schemeClr val="tx1"/>
                </a:solidFill>
                <a:effectLst/>
                <a:latin typeface="+mn-lt"/>
                <a:ea typeface="+mn-ea"/>
                <a:cs typeface="+mn-cs"/>
              </a:rPr>
              <a:t>They demand that the published pictures should be withdrawn and that </a:t>
            </a:r>
            <a:r>
              <a:rPr lang="en-GB" sz="1200" kern="1200" dirty="0" err="1" smtClean="0">
                <a:solidFill>
                  <a:schemeClr val="tx1"/>
                </a:solidFill>
                <a:effectLst/>
                <a:latin typeface="+mn-lt"/>
                <a:ea typeface="+mn-ea"/>
                <a:cs typeface="+mn-cs"/>
              </a:rPr>
              <a:t>Jyllandsposten</a:t>
            </a:r>
            <a:r>
              <a:rPr lang="en-GB" sz="1200" kern="1200" dirty="0" smtClean="0">
                <a:solidFill>
                  <a:schemeClr val="tx1"/>
                </a:solidFill>
                <a:effectLst/>
                <a:latin typeface="+mn-lt"/>
                <a:ea typeface="+mn-ea"/>
                <a:cs typeface="+mn-cs"/>
              </a:rPr>
              <a:t> should apologize for their act.  </a:t>
            </a:r>
            <a:br>
              <a:rPr lang="en-GB" sz="1200" kern="1200" dirty="0" smtClean="0">
                <a:solidFill>
                  <a:schemeClr val="tx1"/>
                </a:solidFill>
                <a:effectLst/>
                <a:latin typeface="+mn-lt"/>
                <a:ea typeface="+mn-ea"/>
                <a:cs typeface="+mn-cs"/>
              </a:rPr>
            </a:br>
            <a:r>
              <a:rPr lang="en-GB" sz="1200" kern="1200" dirty="0" err="1" smtClean="0">
                <a:solidFill>
                  <a:schemeClr val="tx1"/>
                </a:solidFill>
                <a:effectLst/>
                <a:latin typeface="+mn-lt"/>
                <a:ea typeface="+mn-ea"/>
                <a:cs typeface="+mn-cs"/>
              </a:rPr>
              <a:t>Jyllandsposten</a:t>
            </a:r>
            <a:r>
              <a:rPr lang="en-GB" sz="1200" kern="1200" dirty="0" smtClean="0">
                <a:solidFill>
                  <a:schemeClr val="tx1"/>
                </a:solidFill>
                <a:effectLst/>
                <a:latin typeface="+mn-lt"/>
                <a:ea typeface="+mn-ea"/>
                <a:cs typeface="+mn-cs"/>
              </a:rPr>
              <a:t> on the other hand claims that they have not committed any crime and simply used their right of freedom of speech.</a:t>
            </a:r>
          </a:p>
          <a:p>
            <a:endParaRPr lang="sv-SE"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5</a:t>
            </a:fld>
            <a:endParaRPr lang="sv-SE"/>
          </a:p>
        </p:txBody>
      </p:sp>
    </p:spTree>
    <p:extLst>
      <p:ext uri="{BB962C8B-B14F-4D97-AF65-F5344CB8AC3E}">
        <p14:creationId xmlns:p14="http://schemas.microsoft.com/office/powerpoint/2010/main" val="1477735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200" kern="1200" dirty="0" smtClean="0">
                <a:solidFill>
                  <a:schemeClr val="tx1"/>
                </a:solidFill>
                <a:effectLst/>
                <a:latin typeface="+mn-lt"/>
                <a:ea typeface="+mn-ea"/>
                <a:cs typeface="+mn-cs"/>
              </a:rPr>
              <a:t>The conflict grows and the Danish government receive protest letters from 11 Muslim countries with embassies in Denmark</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 on the 19</a:t>
            </a:r>
            <a:r>
              <a:rPr lang="en-GB" sz="1200" kern="1200" baseline="30000" dirty="0" smtClean="0">
                <a:solidFill>
                  <a:schemeClr val="tx1"/>
                </a:solidFill>
                <a:effectLst/>
                <a:latin typeface="+mn-lt"/>
                <a:ea typeface="+mn-ea"/>
                <a:cs typeface="+mn-cs"/>
              </a:rPr>
              <a:t>th</a:t>
            </a:r>
            <a:r>
              <a:rPr lang="en-GB" sz="1200" kern="1200" dirty="0" smtClean="0">
                <a:solidFill>
                  <a:schemeClr val="tx1"/>
                </a:solidFill>
                <a:effectLst/>
                <a:latin typeface="+mn-lt"/>
                <a:ea typeface="+mn-ea"/>
                <a:cs typeface="+mn-cs"/>
              </a:rPr>
              <a:t> of October and people are demonstrating against the caricatures. </a:t>
            </a:r>
          </a:p>
          <a:p>
            <a:r>
              <a:rPr lang="en-GB" sz="1200" kern="1200" dirty="0" smtClean="0">
                <a:solidFill>
                  <a:schemeClr val="tx1"/>
                </a:solidFill>
                <a:effectLst/>
                <a:latin typeface="+mn-lt"/>
                <a:ea typeface="+mn-ea"/>
                <a:cs typeface="+mn-cs"/>
              </a:rPr>
              <a:t>The government reply on the 21</a:t>
            </a:r>
            <a:r>
              <a:rPr lang="en-GB" sz="1200" kern="1200" baseline="30000" dirty="0" smtClean="0">
                <a:solidFill>
                  <a:schemeClr val="tx1"/>
                </a:solidFill>
                <a:effectLst/>
                <a:latin typeface="+mn-lt"/>
                <a:ea typeface="+mn-ea"/>
                <a:cs typeface="+mn-cs"/>
              </a:rPr>
              <a:t>st</a:t>
            </a:r>
            <a:r>
              <a:rPr lang="en-GB" sz="1200" kern="1200" dirty="0" smtClean="0">
                <a:solidFill>
                  <a:schemeClr val="tx1"/>
                </a:solidFill>
                <a:effectLst/>
                <a:latin typeface="+mn-lt"/>
                <a:ea typeface="+mn-ea"/>
                <a:cs typeface="+mn-cs"/>
              </a:rPr>
              <a:t> of October to the protest letters by saying </a:t>
            </a:r>
          </a:p>
          <a:p>
            <a:r>
              <a:rPr lang="en-GB" sz="1200" i="1" kern="1200" dirty="0" smtClean="0">
                <a:solidFill>
                  <a:schemeClr val="tx1"/>
                </a:solidFill>
                <a:effectLst/>
                <a:latin typeface="+mn-lt"/>
                <a:ea typeface="+mn-ea"/>
                <a:cs typeface="+mn-cs"/>
              </a:rPr>
              <a:t>“Freedom of expression is the cornerstone of Danish democracy and wide-reaching.</a:t>
            </a:r>
            <a:r>
              <a:rPr lang="en-GB" sz="1200" i="1" kern="1200" baseline="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The Danish government has no possibility of influencing the press</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So basically</a:t>
            </a:r>
            <a:r>
              <a:rPr lang="en-GB" sz="1200" kern="1200" baseline="0" dirty="0" smtClean="0">
                <a:solidFill>
                  <a:schemeClr val="tx1"/>
                </a:solidFill>
                <a:effectLst/>
                <a:latin typeface="+mn-lt"/>
                <a:ea typeface="+mn-ea"/>
                <a:cs typeface="+mn-cs"/>
              </a:rPr>
              <a:t> what the Danish government is saying is that they do not want to apologize  and even if they wanted to they could not apologize on behalf of the press as the Danish Government does not have any influential power over the press. </a:t>
            </a:r>
            <a:endParaRPr lang="sv-SE"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6</a:t>
            </a:fld>
            <a:endParaRPr lang="sv-SE"/>
          </a:p>
        </p:txBody>
      </p:sp>
    </p:spTree>
    <p:extLst>
      <p:ext uri="{BB962C8B-B14F-4D97-AF65-F5344CB8AC3E}">
        <p14:creationId xmlns:p14="http://schemas.microsoft.com/office/powerpoint/2010/main" val="757233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200" kern="1200" dirty="0" smtClean="0">
                <a:solidFill>
                  <a:schemeClr val="tx1"/>
                </a:solidFill>
                <a:effectLst/>
                <a:latin typeface="+mn-lt"/>
                <a:ea typeface="+mn-ea"/>
                <a:cs typeface="+mn-cs"/>
              </a:rPr>
              <a:t>This leads to that a delegation of Danish Muslims travel to the Middle East in November spreading the word about the caricatures.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conflict escalates and the information has now reach bigger parts of the Middle East.</a:t>
            </a:r>
          </a:p>
          <a:p>
            <a:r>
              <a:rPr lang="en-GB" sz="1200" kern="1200" dirty="0" smtClean="0">
                <a:solidFill>
                  <a:schemeClr val="tx1"/>
                </a:solidFill>
                <a:effectLst/>
                <a:latin typeface="+mn-lt"/>
                <a:ea typeface="+mn-ea"/>
                <a:cs typeface="+mn-cs"/>
              </a:rPr>
              <a:t> For example is a reward offered for the murder of the illustrators, people in the Middle East are demonstrating and burning the Danish.</a:t>
            </a:r>
          </a:p>
          <a:p>
            <a:r>
              <a:rPr lang="en-GB" sz="1200" kern="1200" dirty="0" smtClean="0">
                <a:solidFill>
                  <a:schemeClr val="tx1"/>
                </a:solidFill>
                <a:effectLst/>
                <a:latin typeface="+mn-lt"/>
                <a:ea typeface="+mn-ea"/>
                <a:cs typeface="+mn-cs"/>
              </a:rPr>
              <a:t> Moreover the Danish embassy’s in Damascus and Lebanon are burnt down and other has to be closed down due to attacks.</a:t>
            </a:r>
          </a:p>
          <a:p>
            <a:r>
              <a:rPr lang="en-GB" sz="1200" kern="1200" dirty="0" smtClean="0">
                <a:solidFill>
                  <a:schemeClr val="tx1"/>
                </a:solidFill>
                <a:effectLst/>
                <a:latin typeface="+mn-lt"/>
                <a:ea typeface="+mn-ea"/>
                <a:cs typeface="+mn-cs"/>
              </a:rPr>
              <a:t>The Danish</a:t>
            </a:r>
            <a:r>
              <a:rPr lang="en-GB" sz="1200" kern="1200" baseline="0" dirty="0" smtClean="0">
                <a:solidFill>
                  <a:schemeClr val="tx1"/>
                </a:solidFill>
                <a:effectLst/>
                <a:latin typeface="+mn-lt"/>
                <a:ea typeface="+mn-ea"/>
                <a:cs typeface="+mn-cs"/>
              </a:rPr>
              <a:t> Government has advised Danish people that are currently in the Middle East to leave.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In the same time western Europe is adding more fuel to the fire by re-publishing the pictures defending the freedom of speech. </a:t>
            </a:r>
          </a:p>
          <a:p>
            <a:r>
              <a:rPr lang="en-GB" sz="1200" kern="1200" dirty="0" smtClean="0">
                <a:solidFill>
                  <a:schemeClr val="tx1"/>
                </a:solidFill>
                <a:effectLst/>
                <a:latin typeface="+mn-lt"/>
                <a:ea typeface="+mn-ea"/>
                <a:cs typeface="+mn-cs"/>
              </a:rPr>
              <a:t>Due to the serious situation </a:t>
            </a:r>
            <a:r>
              <a:rPr lang="en-GB" sz="1200" kern="1200" dirty="0" err="1" smtClean="0">
                <a:solidFill>
                  <a:schemeClr val="tx1"/>
                </a:solidFill>
                <a:effectLst/>
                <a:latin typeface="+mn-lt"/>
                <a:ea typeface="+mn-ea"/>
                <a:cs typeface="+mn-cs"/>
              </a:rPr>
              <a:t>Jyllandsposten</a:t>
            </a:r>
            <a:r>
              <a:rPr lang="en-GB" sz="1200" kern="1200" dirty="0" smtClean="0">
                <a:solidFill>
                  <a:schemeClr val="tx1"/>
                </a:solidFill>
                <a:effectLst/>
                <a:latin typeface="+mn-lt"/>
                <a:ea typeface="+mn-ea"/>
                <a:cs typeface="+mn-cs"/>
              </a:rPr>
              <a:t> on the 30</a:t>
            </a:r>
            <a:r>
              <a:rPr lang="en-GB" sz="1200" kern="1200" baseline="30000" dirty="0" smtClean="0">
                <a:solidFill>
                  <a:schemeClr val="tx1"/>
                </a:solidFill>
                <a:effectLst/>
                <a:latin typeface="+mn-lt"/>
                <a:ea typeface="+mn-ea"/>
                <a:cs typeface="+mn-cs"/>
              </a:rPr>
              <a:t>th</a:t>
            </a:r>
            <a:r>
              <a:rPr lang="en-GB" sz="1200" kern="1200" dirty="0" smtClean="0">
                <a:solidFill>
                  <a:schemeClr val="tx1"/>
                </a:solidFill>
                <a:effectLst/>
                <a:latin typeface="+mn-lt"/>
                <a:ea typeface="+mn-ea"/>
                <a:cs typeface="+mn-cs"/>
              </a:rPr>
              <a:t> of January publishes a statement saying that they regret offending Muslims and offered an apology,</a:t>
            </a:r>
          </a:p>
          <a:p>
            <a:r>
              <a:rPr lang="en-GB" sz="1200" kern="1200" dirty="0" smtClean="0">
                <a:solidFill>
                  <a:schemeClr val="tx1"/>
                </a:solidFill>
                <a:effectLst/>
                <a:latin typeface="+mn-lt"/>
                <a:ea typeface="+mn-ea"/>
                <a:cs typeface="+mn-cs"/>
              </a:rPr>
              <a:t> but in the same time they said that their act was not against the Danish law. </a:t>
            </a:r>
          </a:p>
          <a:p>
            <a:r>
              <a:rPr lang="en-GB" sz="1200" kern="1200" dirty="0" smtClean="0">
                <a:solidFill>
                  <a:schemeClr val="tx1"/>
                </a:solidFill>
                <a:effectLst/>
                <a:latin typeface="+mn-lt"/>
                <a:ea typeface="+mn-ea"/>
                <a:cs typeface="+mn-cs"/>
              </a:rPr>
              <a:t>However ,this apology is not accepted since it was not considered genuine and because</a:t>
            </a:r>
            <a:r>
              <a:rPr lang="en-GB" sz="1200" kern="1200" baseline="0" dirty="0" smtClean="0">
                <a:solidFill>
                  <a:schemeClr val="tx1"/>
                </a:solidFill>
                <a:effectLst/>
                <a:latin typeface="+mn-lt"/>
                <a:ea typeface="+mn-ea"/>
                <a:cs typeface="+mn-cs"/>
              </a:rPr>
              <a:t> it is not genuine the</a:t>
            </a:r>
            <a:r>
              <a:rPr lang="en-GB" sz="1200" kern="1200" dirty="0" smtClean="0">
                <a:solidFill>
                  <a:schemeClr val="tx1"/>
                </a:solidFill>
                <a:effectLst/>
                <a:latin typeface="+mn-lt"/>
                <a:ea typeface="+mn-ea"/>
                <a:cs typeface="+mn-cs"/>
              </a:rPr>
              <a:t> conflict</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escalates even more. </a:t>
            </a:r>
            <a:br>
              <a:rPr lang="en-GB" sz="1200" kern="1200" dirty="0" smtClean="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36CD6168-1FED-4279-94FF-8758064AD795}" type="slidenum">
              <a:rPr lang="sv-SE" smtClean="0"/>
              <a:t>7</a:t>
            </a:fld>
            <a:endParaRPr lang="sv-SE"/>
          </a:p>
        </p:txBody>
      </p:sp>
    </p:spTree>
    <p:extLst>
      <p:ext uri="{BB962C8B-B14F-4D97-AF65-F5344CB8AC3E}">
        <p14:creationId xmlns:p14="http://schemas.microsoft.com/office/powerpoint/2010/main" val="3912329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So this is were </a:t>
            </a:r>
            <a:r>
              <a:rPr lang="en-GB" sz="1200" kern="1200" dirty="0" err="1" smtClean="0">
                <a:solidFill>
                  <a:schemeClr val="tx1"/>
                </a:solidFill>
                <a:effectLst/>
                <a:latin typeface="+mn-lt"/>
                <a:ea typeface="+mn-ea"/>
                <a:cs typeface="+mn-cs"/>
              </a:rPr>
              <a:t>Arla</a:t>
            </a:r>
            <a:r>
              <a:rPr lang="en-GB" sz="1200" kern="1200" dirty="0" smtClean="0">
                <a:solidFill>
                  <a:schemeClr val="tx1"/>
                </a:solidFill>
                <a:effectLst/>
                <a:latin typeface="+mn-lt"/>
                <a:ea typeface="+mn-ea"/>
                <a:cs typeface="+mn-cs"/>
              </a:rPr>
              <a:t> comes into the picture. </a:t>
            </a:r>
            <a:r>
              <a:rPr lang="en-GB" sz="1200" kern="1200" baseline="0" dirty="0" smtClean="0">
                <a:solidFill>
                  <a:schemeClr val="tx1"/>
                </a:solidFill>
                <a:effectLst/>
                <a:latin typeface="+mn-lt"/>
                <a:ea typeface="+mn-ea"/>
                <a:cs typeface="+mn-cs"/>
              </a:rPr>
              <a:t>Due to the conflict, Muslim opinion leaders calls for a boycott of all Danish products.  By end of January 2006, the boycott is a fact. Due to their newly implemented growth strategy and large market share in the Middle East, </a:t>
            </a:r>
            <a:r>
              <a:rPr lang="en-GB" sz="1200" kern="1200" baseline="0" dirty="0" err="1" smtClean="0">
                <a:solidFill>
                  <a:schemeClr val="tx1"/>
                </a:solidFill>
                <a:effectLst/>
                <a:latin typeface="+mn-lt"/>
                <a:ea typeface="+mn-ea"/>
                <a:cs typeface="+mn-cs"/>
              </a:rPr>
              <a:t>Arla</a:t>
            </a:r>
            <a:r>
              <a:rPr lang="en-GB" sz="1200" kern="1200" baseline="0" dirty="0" smtClean="0">
                <a:solidFill>
                  <a:schemeClr val="tx1"/>
                </a:solidFill>
                <a:effectLst/>
                <a:latin typeface="+mn-lt"/>
                <a:ea typeface="+mn-ea"/>
                <a:cs typeface="+mn-cs"/>
              </a:rPr>
              <a:t> is the company that gets hit the hardest in this boycott.  The financial losses of </a:t>
            </a:r>
            <a:r>
              <a:rPr lang="en-GB" sz="1200" kern="1200" baseline="0" dirty="0" err="1" smtClean="0">
                <a:solidFill>
                  <a:schemeClr val="tx1"/>
                </a:solidFill>
                <a:effectLst/>
                <a:latin typeface="+mn-lt"/>
                <a:ea typeface="+mn-ea"/>
                <a:cs typeface="+mn-cs"/>
              </a:rPr>
              <a:t>Arla</a:t>
            </a:r>
            <a:r>
              <a:rPr lang="en-GB" sz="1200" kern="1200" baseline="0" dirty="0" smtClean="0">
                <a:solidFill>
                  <a:schemeClr val="tx1"/>
                </a:solidFill>
                <a:effectLst/>
                <a:latin typeface="+mn-lt"/>
                <a:ea typeface="+mn-ea"/>
                <a:cs typeface="+mn-cs"/>
              </a:rPr>
              <a:t> is estimated to be 1 million pounds per day.  </a:t>
            </a:r>
            <a:endParaRPr lang="en-GB" sz="1200" kern="1200" dirty="0" smtClean="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36CD6168-1FED-4279-94FF-8758064AD795}" type="slidenum">
              <a:rPr lang="sv-SE" smtClean="0"/>
              <a:t>8</a:t>
            </a:fld>
            <a:endParaRPr lang="sv-SE"/>
          </a:p>
        </p:txBody>
      </p:sp>
    </p:spTree>
    <p:extLst>
      <p:ext uri="{BB962C8B-B14F-4D97-AF65-F5344CB8AC3E}">
        <p14:creationId xmlns:p14="http://schemas.microsoft.com/office/powerpoint/2010/main" val="2826659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Furthermore the media coverage is extensive, and much of the medias focus is directed towards </a:t>
            </a:r>
            <a:r>
              <a:rPr lang="en-GB" sz="1200" kern="1200" baseline="0" dirty="0" err="1" smtClean="0">
                <a:solidFill>
                  <a:schemeClr val="tx1"/>
                </a:solidFill>
                <a:effectLst/>
                <a:latin typeface="+mn-lt"/>
                <a:ea typeface="+mn-ea"/>
                <a:cs typeface="+mn-cs"/>
              </a:rPr>
              <a:t>Arla</a:t>
            </a:r>
            <a:r>
              <a:rPr lang="en-GB" sz="1200" kern="1200" baseline="0" dirty="0" smtClean="0">
                <a:solidFill>
                  <a:schemeClr val="tx1"/>
                </a:solidFill>
                <a:effectLst/>
                <a:latin typeface="+mn-lt"/>
                <a:ea typeface="+mn-ea"/>
                <a:cs typeface="+mn-cs"/>
              </a:rPr>
              <a:t>. </a:t>
            </a:r>
            <a:endParaRPr lang="sv-SE"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9</a:t>
            </a:fld>
            <a:endParaRPr lang="sv-SE"/>
          </a:p>
        </p:txBody>
      </p:sp>
    </p:spTree>
    <p:extLst>
      <p:ext uri="{BB962C8B-B14F-4D97-AF65-F5344CB8AC3E}">
        <p14:creationId xmlns:p14="http://schemas.microsoft.com/office/powerpoint/2010/main" val="2021189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1" i="1" u="none" strike="noStrike" kern="1200" dirty="0" smtClean="0">
                <a:solidFill>
                  <a:schemeClr val="tx1"/>
                </a:solidFill>
                <a:effectLst/>
                <a:latin typeface="+mn-lt"/>
                <a:ea typeface="+mn-ea"/>
                <a:cs typeface="+mn-cs"/>
              </a:rPr>
              <a:t>So, you</a:t>
            </a:r>
            <a:r>
              <a:rPr lang="en-US" sz="1200" b="1" i="1" u="none" strike="noStrike" kern="1200" baseline="0" dirty="0" smtClean="0">
                <a:solidFill>
                  <a:schemeClr val="tx1"/>
                </a:solidFill>
                <a:effectLst/>
                <a:latin typeface="+mn-lt"/>
                <a:ea typeface="+mn-ea"/>
                <a:cs typeface="+mn-cs"/>
              </a:rPr>
              <a:t> are now the executive managers of </a:t>
            </a:r>
            <a:r>
              <a:rPr lang="en-US" sz="1200" b="1" i="1" u="none" strike="noStrike" kern="1200" baseline="0" dirty="0" err="1" smtClean="0">
                <a:solidFill>
                  <a:schemeClr val="tx1"/>
                </a:solidFill>
                <a:effectLst/>
                <a:latin typeface="+mn-lt"/>
                <a:ea typeface="+mn-ea"/>
                <a:cs typeface="+mn-cs"/>
              </a:rPr>
              <a:t>Arla</a:t>
            </a:r>
            <a:r>
              <a:rPr lang="en-US" sz="1200" b="1" i="1" u="none" strike="noStrike" kern="1200" baseline="0" dirty="0" smtClean="0">
                <a:solidFill>
                  <a:schemeClr val="tx1"/>
                </a:solidFill>
                <a:effectLst/>
                <a:latin typeface="+mn-lt"/>
                <a:ea typeface="+mn-ea"/>
                <a:cs typeface="+mn-cs"/>
              </a:rPr>
              <a:t> Foods, and you are faced with having to make a strategic decision concerning the reputation of </a:t>
            </a:r>
            <a:r>
              <a:rPr lang="en-US" sz="1200" b="1" i="1" u="none" strike="noStrike" kern="1200" baseline="0" dirty="0" err="1" smtClean="0">
                <a:solidFill>
                  <a:schemeClr val="tx1"/>
                </a:solidFill>
                <a:effectLst/>
                <a:latin typeface="+mn-lt"/>
                <a:ea typeface="+mn-ea"/>
                <a:cs typeface="+mn-cs"/>
              </a:rPr>
              <a:t>Arla</a:t>
            </a:r>
            <a:r>
              <a:rPr lang="en-US" sz="1200" b="1" i="1" u="none" strike="noStrike" kern="1200" baseline="0" dirty="0" smtClean="0">
                <a:solidFill>
                  <a:schemeClr val="tx1"/>
                </a:solidFill>
                <a:effectLst/>
                <a:latin typeface="+mn-lt"/>
                <a:ea typeface="+mn-ea"/>
                <a:cs typeface="+mn-cs"/>
              </a:rPr>
              <a:t>. </a:t>
            </a:r>
            <a:endParaRPr lang="en-US" sz="1200" b="1" i="1" u="none" strike="noStrike" kern="1200" dirty="0" smtClean="0">
              <a:solidFill>
                <a:schemeClr val="tx1"/>
              </a:solidFill>
              <a:effectLst/>
              <a:latin typeface="+mn-lt"/>
              <a:ea typeface="+mn-ea"/>
              <a:cs typeface="+mn-cs"/>
            </a:endParaRPr>
          </a:p>
          <a:p>
            <a:endParaRPr lang="en-US" sz="1200" b="1" i="1" u="none" strike="noStrike" kern="1200" dirty="0" smtClean="0">
              <a:solidFill>
                <a:schemeClr val="tx1"/>
              </a:solidFill>
              <a:effectLst/>
              <a:latin typeface="+mn-lt"/>
              <a:ea typeface="+mn-ea"/>
              <a:cs typeface="+mn-cs"/>
            </a:endParaRPr>
          </a:p>
          <a:p>
            <a:r>
              <a:rPr lang="en-US" sz="1200" b="1" i="1" u="none" strike="noStrike" kern="1200" dirty="0" smtClean="0">
                <a:solidFill>
                  <a:schemeClr val="tx1"/>
                </a:solidFill>
                <a:effectLst/>
                <a:latin typeface="+mn-lt"/>
                <a:ea typeface="+mn-ea"/>
                <a:cs typeface="+mn-cs"/>
              </a:rPr>
              <a:t>(picture:</a:t>
            </a:r>
            <a:r>
              <a:rPr lang="en-US" sz="1200" b="1" i="1" u="none" strike="noStrike" kern="1200" baseline="0" dirty="0" smtClean="0">
                <a:solidFill>
                  <a:schemeClr val="tx1"/>
                </a:solidFill>
                <a:effectLst/>
                <a:latin typeface="+mn-lt"/>
                <a:ea typeface="+mn-ea"/>
                <a:cs typeface="+mn-cs"/>
              </a:rPr>
              <a:t> ARLA FOODS ANNUAL REPORT 2006)</a:t>
            </a:r>
            <a:endParaRPr lang="en-US" sz="1200" b="1" i="1" u="none" strike="noStrike" kern="1200" dirty="0" smtClean="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36CD6168-1FED-4279-94FF-8758064AD795}" type="slidenum">
              <a:rPr lang="sv-SE" smtClean="0"/>
              <a:t>10</a:t>
            </a:fld>
            <a:endParaRPr lang="sv-SE"/>
          </a:p>
        </p:txBody>
      </p:sp>
    </p:spTree>
    <p:extLst>
      <p:ext uri="{BB962C8B-B14F-4D97-AF65-F5344CB8AC3E}">
        <p14:creationId xmlns:p14="http://schemas.microsoft.com/office/powerpoint/2010/main" val="1919857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1" i="1" u="none" strike="noStrike" kern="1200" dirty="0" smtClean="0">
                <a:solidFill>
                  <a:schemeClr val="tx1"/>
                </a:solidFill>
                <a:effectLst/>
                <a:latin typeface="+mn-lt"/>
                <a:ea typeface="+mn-ea"/>
                <a:cs typeface="+mn-cs"/>
              </a:rPr>
              <a:t>So,</a:t>
            </a:r>
            <a:r>
              <a:rPr lang="en-US" sz="1200" b="1" i="1" u="none" strike="noStrike" kern="1200" baseline="0" dirty="0" smtClean="0">
                <a:solidFill>
                  <a:schemeClr val="tx1"/>
                </a:solidFill>
                <a:effectLst/>
                <a:latin typeface="+mn-lt"/>
                <a:ea typeface="+mn-ea"/>
                <a:cs typeface="+mn-cs"/>
              </a:rPr>
              <a:t> what should </a:t>
            </a:r>
            <a:r>
              <a:rPr lang="en-US" sz="1200" b="1" i="1" u="none" strike="noStrike" kern="1200" baseline="0" dirty="0" err="1" smtClean="0">
                <a:solidFill>
                  <a:schemeClr val="tx1"/>
                </a:solidFill>
                <a:effectLst/>
                <a:latin typeface="+mn-lt"/>
                <a:ea typeface="+mn-ea"/>
                <a:cs typeface="+mn-cs"/>
              </a:rPr>
              <a:t>Arla</a:t>
            </a:r>
            <a:r>
              <a:rPr lang="en-US" sz="1200" b="1" i="1" u="none" strike="noStrike" kern="1200" baseline="0" dirty="0" smtClean="0">
                <a:solidFill>
                  <a:schemeClr val="tx1"/>
                </a:solidFill>
                <a:effectLst/>
                <a:latin typeface="+mn-lt"/>
                <a:ea typeface="+mn-ea"/>
                <a:cs typeface="+mn-cs"/>
              </a:rPr>
              <a:t> do to regain their position and reputation in the Middle East? </a:t>
            </a:r>
            <a:endParaRPr lang="en-US" sz="1200" b="1" i="1" u="none" strike="noStrike" kern="1200" dirty="0" smtClean="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36CD6168-1FED-4279-94FF-8758064AD795}" type="slidenum">
              <a:rPr lang="sv-SE" smtClean="0"/>
              <a:t>11</a:t>
            </a:fld>
            <a:endParaRPr lang="sv-SE"/>
          </a:p>
        </p:txBody>
      </p:sp>
    </p:spTree>
    <p:extLst>
      <p:ext uri="{BB962C8B-B14F-4D97-AF65-F5344CB8AC3E}">
        <p14:creationId xmlns:p14="http://schemas.microsoft.com/office/powerpoint/2010/main" val="1919857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dirty="0" smtClean="0">
                <a:solidFill>
                  <a:srgbClr val="00461A"/>
                </a:solidFill>
              </a:rPr>
              <a:t>This is what</a:t>
            </a:r>
            <a:r>
              <a:rPr lang="en-US" sz="1200" baseline="0" dirty="0" smtClean="0">
                <a:solidFill>
                  <a:srgbClr val="00461A"/>
                </a:solidFill>
              </a:rPr>
              <a:t> ARLA said – </a:t>
            </a:r>
            <a:r>
              <a:rPr lang="en-US" sz="1200" baseline="0" dirty="0" err="1" smtClean="0">
                <a:solidFill>
                  <a:srgbClr val="00461A"/>
                </a:solidFill>
              </a:rPr>
              <a:t>citat</a:t>
            </a:r>
            <a:r>
              <a:rPr lang="en-US" sz="1200" baseline="0" dirty="0" smtClean="0">
                <a:solidFill>
                  <a:srgbClr val="00461A"/>
                </a:solidFill>
              </a:rPr>
              <a:t>.</a:t>
            </a:r>
          </a:p>
          <a:p>
            <a:endParaRPr lang="en-US" sz="1200" b="0" i="0" u="none" strike="noStrike" kern="1200" baseline="0" dirty="0" smtClean="0">
              <a:solidFill>
                <a:srgbClr val="00461A"/>
              </a:solidFill>
              <a:effectLst/>
              <a:latin typeface="+mn-lt"/>
              <a:ea typeface="+mn-ea"/>
              <a:cs typeface="+mn-cs"/>
            </a:endParaRPr>
          </a:p>
          <a:p>
            <a:r>
              <a:rPr lang="en-US" sz="1200" b="0" i="0" u="none" strike="noStrike" kern="1200" baseline="0" dirty="0" smtClean="0">
                <a:solidFill>
                  <a:srgbClr val="00461A"/>
                </a:solidFill>
                <a:effectLst/>
                <a:latin typeface="+mn-lt"/>
                <a:ea typeface="+mn-ea"/>
                <a:cs typeface="+mn-cs"/>
              </a:rPr>
              <a:t>The first strategy applied by </a:t>
            </a:r>
            <a:r>
              <a:rPr lang="en-US" sz="1200" b="0" i="0" u="none" strike="noStrike" kern="1200" baseline="0" dirty="0" err="1" smtClean="0">
                <a:solidFill>
                  <a:srgbClr val="00461A"/>
                </a:solidFill>
                <a:effectLst/>
                <a:latin typeface="+mn-lt"/>
                <a:ea typeface="+mn-ea"/>
                <a:cs typeface="+mn-cs"/>
              </a:rPr>
              <a:t>Arla</a:t>
            </a:r>
            <a:r>
              <a:rPr lang="en-US" sz="1200" b="0" i="0" u="none" strike="noStrike" kern="1200" baseline="0" dirty="0" smtClean="0">
                <a:solidFill>
                  <a:srgbClr val="00461A"/>
                </a:solidFill>
                <a:effectLst/>
                <a:latin typeface="+mn-lt"/>
                <a:ea typeface="+mn-ea"/>
                <a:cs typeface="+mn-cs"/>
              </a:rPr>
              <a:t>  was to try to reason with the key stakeholders. The key stakeholder here being: the </a:t>
            </a:r>
            <a:r>
              <a:rPr lang="en-US" sz="1200" b="0" i="0" u="none" strike="noStrike" kern="1200" baseline="0" dirty="0" err="1" smtClean="0">
                <a:solidFill>
                  <a:srgbClr val="00461A"/>
                </a:solidFill>
                <a:effectLst/>
                <a:latin typeface="+mn-lt"/>
                <a:ea typeface="+mn-ea"/>
                <a:cs typeface="+mn-cs"/>
              </a:rPr>
              <a:t>danish</a:t>
            </a:r>
            <a:r>
              <a:rPr lang="en-US" sz="1200" b="0" i="0" u="none" strike="noStrike" kern="1200" baseline="0" dirty="0" smtClean="0">
                <a:solidFill>
                  <a:srgbClr val="00461A"/>
                </a:solidFill>
                <a:effectLst/>
                <a:latin typeface="+mn-lt"/>
                <a:ea typeface="+mn-ea"/>
                <a:cs typeface="+mn-cs"/>
              </a:rPr>
              <a:t> government, the media and the consumers (both domestically and in the Middle East) They did this by requesting the Danish Government to take action, as well as publishing a number of press releases where they shifted the focus away from </a:t>
            </a:r>
            <a:r>
              <a:rPr lang="en-US" sz="1200" b="0" i="0" u="none" strike="noStrike" kern="1200" baseline="0" dirty="0" err="1" smtClean="0">
                <a:solidFill>
                  <a:srgbClr val="00461A"/>
                </a:solidFill>
                <a:effectLst/>
                <a:latin typeface="+mn-lt"/>
                <a:ea typeface="+mn-ea"/>
                <a:cs typeface="+mn-cs"/>
              </a:rPr>
              <a:t>Arla</a:t>
            </a:r>
            <a:r>
              <a:rPr lang="en-US" sz="1200" b="0" i="0" u="none" strike="noStrike" kern="1200" baseline="0" dirty="0" smtClean="0">
                <a:solidFill>
                  <a:srgbClr val="00461A"/>
                </a:solidFill>
                <a:effectLst/>
                <a:latin typeface="+mn-lt"/>
                <a:ea typeface="+mn-ea"/>
                <a:cs typeface="+mn-cs"/>
              </a:rPr>
              <a:t> and rather pointed to the “parties involved” as seen in the quote. </a:t>
            </a:r>
          </a:p>
          <a:p>
            <a:endParaRPr lang="en-US" sz="1200" b="0" i="0" u="none" strike="noStrike" kern="1200" baseline="0" dirty="0" smtClean="0">
              <a:solidFill>
                <a:srgbClr val="00461A"/>
              </a:solidFill>
              <a:effectLst/>
              <a:latin typeface="+mn-lt"/>
              <a:ea typeface="+mn-ea"/>
              <a:cs typeface="+mn-cs"/>
            </a:endParaRPr>
          </a:p>
          <a:p>
            <a:r>
              <a:rPr lang="en-US" sz="1200" b="0" i="0" u="none" strike="noStrike" kern="1200" baseline="0" dirty="0" smtClean="0">
                <a:solidFill>
                  <a:srgbClr val="00461A"/>
                </a:solidFill>
                <a:effectLst/>
                <a:latin typeface="+mn-lt"/>
                <a:ea typeface="+mn-ea"/>
                <a:cs typeface="+mn-cs"/>
              </a:rPr>
              <a:t>*Click*</a:t>
            </a:r>
          </a:p>
          <a:p>
            <a:endParaRPr lang="en-US" sz="1200" b="0" i="0" u="none" strike="noStrike" kern="1200" baseline="0" dirty="0" smtClean="0">
              <a:solidFill>
                <a:srgbClr val="00461A"/>
              </a:solidFill>
              <a:effectLst/>
              <a:latin typeface="+mn-lt"/>
              <a:ea typeface="+mn-ea"/>
              <a:cs typeface="+mn-cs"/>
            </a:endParaRPr>
          </a:p>
          <a:p>
            <a:r>
              <a:rPr lang="en-US" sz="1200" b="0" i="0" u="none" strike="noStrike" kern="1200" baseline="0" dirty="0" smtClean="0">
                <a:solidFill>
                  <a:srgbClr val="00461A"/>
                </a:solidFill>
                <a:effectLst/>
                <a:latin typeface="+mn-lt"/>
                <a:ea typeface="+mn-ea"/>
                <a:cs typeface="+mn-cs"/>
              </a:rPr>
              <a:t>However, as the tension continued to grow, and it became clear that the Danish Government had no intentions of giving the apology as demanded by the Muslim communities, </a:t>
            </a:r>
            <a:r>
              <a:rPr lang="en-US" sz="1200" b="0" i="0" u="none" strike="noStrike" kern="1200" baseline="0" dirty="0" err="1" smtClean="0">
                <a:solidFill>
                  <a:srgbClr val="00461A"/>
                </a:solidFill>
                <a:effectLst/>
                <a:latin typeface="+mn-lt"/>
                <a:ea typeface="+mn-ea"/>
                <a:cs typeface="+mn-cs"/>
              </a:rPr>
              <a:t>Arla</a:t>
            </a:r>
            <a:r>
              <a:rPr lang="en-US" sz="1200" b="0" i="0" u="none" strike="noStrike" kern="1200" baseline="0" dirty="0" smtClean="0">
                <a:solidFill>
                  <a:srgbClr val="00461A"/>
                </a:solidFill>
                <a:effectLst/>
                <a:latin typeface="+mn-lt"/>
                <a:ea typeface="+mn-ea"/>
                <a:cs typeface="+mn-cs"/>
              </a:rPr>
              <a:t> realized that they needed to take a more reactive approach. </a:t>
            </a:r>
          </a:p>
          <a:p>
            <a:r>
              <a:rPr lang="en-US" sz="1200" b="0" i="0" u="none" strike="noStrike" kern="1200" baseline="0" dirty="0" smtClean="0">
                <a:solidFill>
                  <a:srgbClr val="00461A"/>
                </a:solidFill>
                <a:effectLst/>
                <a:latin typeface="+mn-lt"/>
                <a:ea typeface="+mn-ea"/>
                <a:cs typeface="+mn-cs"/>
              </a:rPr>
              <a:t>Step 2: When they </a:t>
            </a:r>
            <a:r>
              <a:rPr lang="en-US" sz="1200" b="0" i="0" u="none" strike="noStrike" kern="1200" baseline="0" dirty="0" err="1" smtClean="0">
                <a:solidFill>
                  <a:srgbClr val="00461A"/>
                </a:solidFill>
                <a:effectLst/>
                <a:latin typeface="+mn-lt"/>
                <a:ea typeface="+mn-ea"/>
                <a:cs typeface="+mn-cs"/>
              </a:rPr>
              <a:t>realise</a:t>
            </a:r>
            <a:r>
              <a:rPr lang="en-US" sz="1200" b="0" i="0" u="none" strike="noStrike" kern="1200" baseline="0" dirty="0" smtClean="0">
                <a:solidFill>
                  <a:srgbClr val="00461A"/>
                </a:solidFill>
                <a:effectLst/>
                <a:latin typeface="+mn-lt"/>
                <a:ea typeface="+mn-ea"/>
                <a:cs typeface="+mn-cs"/>
              </a:rPr>
              <a:t> that they would not get any help from the government they </a:t>
            </a:r>
            <a:r>
              <a:rPr lang="en-US" sz="1200" b="0" i="0" u="none" strike="noStrike" kern="1200" baseline="0" dirty="0" err="1" smtClean="0">
                <a:solidFill>
                  <a:srgbClr val="00461A"/>
                </a:solidFill>
                <a:effectLst/>
                <a:latin typeface="+mn-lt"/>
                <a:ea typeface="+mn-ea"/>
                <a:cs typeface="+mn-cs"/>
              </a:rPr>
              <a:t>realised</a:t>
            </a:r>
            <a:r>
              <a:rPr lang="en-US" sz="1200" b="0" i="0" u="none" strike="noStrike" kern="1200" baseline="0" dirty="0" smtClean="0">
                <a:solidFill>
                  <a:srgbClr val="00461A"/>
                </a:solidFill>
                <a:effectLst/>
                <a:latin typeface="+mn-lt"/>
                <a:ea typeface="+mn-ea"/>
                <a:cs typeface="+mn-cs"/>
              </a:rPr>
              <a:t> that they had to take a more reactive approach. The strategy then chosen was the advocacy strategy. Which means that they tried to change the perception of the stakeholders. First they communicated that </a:t>
            </a:r>
            <a:r>
              <a:rPr lang="en-US" sz="1200" b="0" i="0" u="none" strike="noStrike" kern="1200" baseline="0" dirty="0" err="1" smtClean="0">
                <a:solidFill>
                  <a:srgbClr val="00461A"/>
                </a:solidFill>
                <a:effectLst/>
                <a:latin typeface="+mn-lt"/>
                <a:ea typeface="+mn-ea"/>
                <a:cs typeface="+mn-cs"/>
              </a:rPr>
              <a:t>Arla</a:t>
            </a:r>
            <a:r>
              <a:rPr lang="en-US" sz="1200" b="0" i="0" u="none" strike="noStrike" kern="1200" baseline="0" dirty="0" smtClean="0">
                <a:solidFill>
                  <a:srgbClr val="00461A"/>
                </a:solidFill>
                <a:effectLst/>
                <a:latin typeface="+mn-lt"/>
                <a:ea typeface="+mn-ea"/>
                <a:cs typeface="+mn-cs"/>
              </a:rPr>
              <a:t> was a victim and put themselves in the shoes of a victim and they were not to blame. Secondly they started to communicate to the Muslim </a:t>
            </a:r>
            <a:r>
              <a:rPr lang="en-US" sz="1200" b="0" i="0" u="none" strike="noStrike" kern="1200" baseline="0" dirty="0" err="1" smtClean="0">
                <a:solidFill>
                  <a:srgbClr val="00461A"/>
                </a:solidFill>
                <a:effectLst/>
                <a:latin typeface="+mn-lt"/>
                <a:ea typeface="+mn-ea"/>
                <a:cs typeface="+mn-cs"/>
              </a:rPr>
              <a:t>conusmers</a:t>
            </a:r>
            <a:r>
              <a:rPr lang="en-US" sz="1200" b="0" i="0" u="none" strike="noStrike" kern="1200" baseline="0" dirty="0" smtClean="0">
                <a:solidFill>
                  <a:srgbClr val="00461A"/>
                </a:solidFill>
                <a:effectLst/>
                <a:latin typeface="+mn-lt"/>
                <a:ea typeface="+mn-ea"/>
                <a:cs typeface="+mn-cs"/>
              </a:rPr>
              <a:t> in the Middle East by participating at the Prophet conference and press and trade conferences and they also did a range of local campaigns where they emphasize on their 40 year long relationship with Middle East</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The managers of </a:t>
            </a:r>
            <a:r>
              <a:rPr lang="en-US" sz="1200" b="0" i="0" u="none" strike="noStrike" kern="1200" dirty="0" err="1" smtClean="0">
                <a:solidFill>
                  <a:schemeClr val="tx1"/>
                </a:solidFill>
                <a:effectLst/>
                <a:latin typeface="+mn-lt"/>
                <a:ea typeface="+mn-ea"/>
                <a:cs typeface="+mn-cs"/>
              </a:rPr>
              <a:t>Arla</a:t>
            </a:r>
            <a:r>
              <a:rPr lang="en-US" sz="1200" b="0" i="0" u="none" strike="noStrike" kern="1200" dirty="0" smtClean="0">
                <a:solidFill>
                  <a:schemeClr val="tx1"/>
                </a:solidFill>
                <a:effectLst/>
                <a:latin typeface="+mn-lt"/>
                <a:ea typeface="+mn-ea"/>
                <a:cs typeface="+mn-cs"/>
              </a:rPr>
              <a:t> were aware of the short term impact the boycott could have on the sales, but also about concerned about the long term impact that such a boycott would have on the company’s reputation</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“condemned every expression, action or indication that attempts to demonize groups of people on the basis of their religion or their ethnical background” </a:t>
            </a:r>
          </a:p>
          <a:p>
            <a:r>
              <a:rPr lang="en-US" sz="1200" b="0" i="0" u="none" strike="noStrike" kern="1200" dirty="0" smtClean="0">
                <a:solidFill>
                  <a:schemeClr val="tx1"/>
                </a:solidFill>
                <a:effectLst/>
                <a:latin typeface="+mn-lt"/>
                <a:ea typeface="+mn-ea"/>
                <a:cs typeface="+mn-cs"/>
              </a:rPr>
              <a:t>To have these statements covered by the Saudi Arabian press </a:t>
            </a:r>
            <a:r>
              <a:rPr lang="en-US" sz="1200" b="0" i="0" u="none" strike="noStrike" kern="1200" dirty="0" err="1" smtClean="0">
                <a:solidFill>
                  <a:schemeClr val="tx1"/>
                </a:solidFill>
                <a:effectLst/>
                <a:latin typeface="+mn-lt"/>
                <a:ea typeface="+mn-ea"/>
                <a:cs typeface="+mn-cs"/>
              </a:rPr>
              <a:t>Arla</a:t>
            </a:r>
            <a:r>
              <a:rPr lang="en-US" sz="1200" b="0" i="0" u="none" strike="noStrike" kern="1200" dirty="0" smtClean="0">
                <a:solidFill>
                  <a:schemeClr val="tx1"/>
                </a:solidFill>
                <a:effectLst/>
                <a:latin typeface="+mn-lt"/>
                <a:ea typeface="+mn-ea"/>
                <a:cs typeface="+mn-cs"/>
              </a:rPr>
              <a:t> Foods paid for an advertisement citing</a:t>
            </a:r>
          </a:p>
          <a:p>
            <a:endParaRPr lang="en-US" sz="1200" b="0" i="0" u="none" strike="noStrike" kern="1200" baseline="0" dirty="0" smtClean="0">
              <a:solidFill>
                <a:srgbClr val="00461A"/>
              </a:solidFill>
              <a:effectLst/>
              <a:latin typeface="+mn-lt"/>
              <a:ea typeface="+mn-ea"/>
              <a:cs typeface="+mn-cs"/>
            </a:endParaRPr>
          </a:p>
          <a:p>
            <a:r>
              <a:rPr lang="en-US" sz="1200" b="0" i="0" u="none" strike="noStrike" kern="1200" baseline="0" dirty="0" smtClean="0">
                <a:solidFill>
                  <a:srgbClr val="00461A"/>
                </a:solidFill>
                <a:effectLst/>
                <a:latin typeface="+mn-lt"/>
                <a:ea typeface="+mn-ea"/>
                <a:cs typeface="+mn-cs"/>
              </a:rPr>
              <a:t>However, as the tension continued to grow, and it became clear that the Danish Government had no intentions of giving the apology as demanded by the Muslim communities, </a:t>
            </a:r>
            <a:r>
              <a:rPr lang="en-US" sz="1200" b="0" i="0" u="none" strike="noStrike" kern="1200" baseline="0" dirty="0" err="1" smtClean="0">
                <a:solidFill>
                  <a:srgbClr val="00461A"/>
                </a:solidFill>
                <a:effectLst/>
                <a:latin typeface="+mn-lt"/>
                <a:ea typeface="+mn-ea"/>
                <a:cs typeface="+mn-cs"/>
              </a:rPr>
              <a:t>Arla</a:t>
            </a:r>
            <a:r>
              <a:rPr lang="en-US" sz="1200" b="0" i="0" u="none" strike="noStrike" kern="1200" baseline="0" dirty="0" smtClean="0">
                <a:solidFill>
                  <a:srgbClr val="00461A"/>
                </a:solidFill>
                <a:effectLst/>
                <a:latin typeface="+mn-lt"/>
                <a:ea typeface="+mn-ea"/>
                <a:cs typeface="+mn-cs"/>
              </a:rPr>
              <a:t> realized that they needed to be reactive and take control of the situation.  </a:t>
            </a:r>
          </a:p>
          <a:p>
            <a:endParaRPr lang="en-US" sz="1200" b="0" i="0" u="none" strike="noStrike" kern="1200" baseline="0" dirty="0" smtClean="0">
              <a:solidFill>
                <a:srgbClr val="00461A"/>
              </a:solidFill>
              <a:effectLst/>
              <a:latin typeface="+mn-lt"/>
              <a:ea typeface="+mn-ea"/>
              <a:cs typeface="+mn-cs"/>
            </a:endParaRPr>
          </a:p>
          <a:p>
            <a:r>
              <a:rPr lang="en-US" sz="1200" b="0" i="0" u="none" strike="noStrike" kern="1200" baseline="0" dirty="0" smtClean="0">
                <a:solidFill>
                  <a:srgbClr val="00461A"/>
                </a:solidFill>
                <a:effectLst/>
                <a:latin typeface="+mn-lt"/>
                <a:ea typeface="+mn-ea"/>
                <a:cs typeface="+mn-cs"/>
              </a:rPr>
              <a:t>At this point, they started clearly communicating that they were not responsible for the issue, and took on the role as a “victim” of the crisis. </a:t>
            </a:r>
          </a:p>
          <a:p>
            <a:r>
              <a:rPr lang="en-US" sz="1200" b="0" i="0" u="none" strike="noStrike" kern="1200" baseline="0" dirty="0" smtClean="0">
                <a:solidFill>
                  <a:srgbClr val="00461A"/>
                </a:solidFill>
                <a:effectLst/>
                <a:latin typeface="+mn-lt"/>
                <a:ea typeface="+mn-ea"/>
                <a:cs typeface="+mn-cs"/>
              </a:rPr>
              <a:t>Furthermore, they decided to advocate towards the Muslim opinion leaders and try to make them change their perceptions of </a:t>
            </a:r>
            <a:r>
              <a:rPr lang="en-US" sz="1200" b="0" i="0" u="none" strike="noStrike" kern="1200" baseline="0" dirty="0" err="1" smtClean="0">
                <a:solidFill>
                  <a:srgbClr val="00461A"/>
                </a:solidFill>
                <a:effectLst/>
                <a:latin typeface="+mn-lt"/>
                <a:ea typeface="+mn-ea"/>
                <a:cs typeface="+mn-cs"/>
              </a:rPr>
              <a:t>Arla</a:t>
            </a:r>
            <a:r>
              <a:rPr lang="en-US" sz="1200" b="0" i="0" u="none" strike="noStrike" kern="1200" baseline="0" dirty="0" smtClean="0">
                <a:solidFill>
                  <a:srgbClr val="00461A"/>
                </a:solidFill>
                <a:effectLst/>
                <a:latin typeface="+mn-lt"/>
                <a:ea typeface="+mn-ea"/>
                <a:cs typeface="+mn-cs"/>
              </a:rPr>
              <a:t>. For example, </a:t>
            </a:r>
            <a:r>
              <a:rPr lang="en-US" sz="1200" b="0" i="0" u="none" strike="noStrike" kern="1200" baseline="0" dirty="0" err="1" smtClean="0">
                <a:solidFill>
                  <a:srgbClr val="00461A"/>
                </a:solidFill>
                <a:effectLst/>
                <a:latin typeface="+mn-lt"/>
                <a:ea typeface="+mn-ea"/>
                <a:cs typeface="+mn-cs"/>
              </a:rPr>
              <a:t>Arla</a:t>
            </a:r>
            <a:r>
              <a:rPr lang="en-US" sz="1200" b="0" i="0" u="none" strike="noStrike" kern="1200" baseline="0" dirty="0" smtClean="0">
                <a:solidFill>
                  <a:srgbClr val="00461A"/>
                </a:solidFill>
                <a:effectLst/>
                <a:latin typeface="+mn-lt"/>
                <a:ea typeface="+mn-ea"/>
                <a:cs typeface="+mn-cs"/>
              </a:rPr>
              <a:t>  promoted  the International Support of the Prophet Conference, where </a:t>
            </a:r>
            <a:r>
              <a:rPr lang="en-US" sz="1200" b="0" i="0" u="none" strike="noStrike" kern="1200" baseline="0" dirty="0" err="1" smtClean="0">
                <a:solidFill>
                  <a:srgbClr val="00461A"/>
                </a:solidFill>
                <a:effectLst/>
                <a:latin typeface="+mn-lt"/>
                <a:ea typeface="+mn-ea"/>
                <a:cs typeface="+mn-cs"/>
              </a:rPr>
              <a:t>Arla’s</a:t>
            </a:r>
            <a:r>
              <a:rPr lang="en-US" sz="1200" b="0" i="0" u="none" strike="noStrike" kern="1200" baseline="0" dirty="0" smtClean="0">
                <a:solidFill>
                  <a:srgbClr val="00461A"/>
                </a:solidFill>
                <a:effectLst/>
                <a:latin typeface="+mn-lt"/>
                <a:ea typeface="+mn-ea"/>
                <a:cs typeface="+mn-cs"/>
              </a:rPr>
              <a:t> previous statements about how they were not to blame for the cartoons, were up for debate. </a:t>
            </a:r>
          </a:p>
          <a:p>
            <a:r>
              <a:rPr lang="en-US" sz="1200" b="0" i="0" u="none" strike="noStrike" kern="1200" baseline="0" dirty="0" err="1" smtClean="0">
                <a:solidFill>
                  <a:srgbClr val="00461A"/>
                </a:solidFill>
                <a:effectLst/>
                <a:latin typeface="+mn-lt"/>
                <a:ea typeface="+mn-ea"/>
                <a:cs typeface="+mn-cs"/>
              </a:rPr>
              <a:t>Arla</a:t>
            </a:r>
            <a:r>
              <a:rPr lang="en-US" sz="1200" b="0" i="0" u="none" strike="noStrike" kern="1200" baseline="0" dirty="0" smtClean="0">
                <a:solidFill>
                  <a:srgbClr val="00461A"/>
                </a:solidFill>
                <a:effectLst/>
                <a:latin typeface="+mn-lt"/>
                <a:ea typeface="+mn-ea"/>
                <a:cs typeface="+mn-cs"/>
              </a:rPr>
              <a:t> also organized a Press and Trade Conference in </a:t>
            </a:r>
            <a:r>
              <a:rPr lang="en-US" sz="1200" b="0" i="0" u="none" strike="noStrike" kern="1200" baseline="0" dirty="0" err="1" smtClean="0">
                <a:solidFill>
                  <a:srgbClr val="00461A"/>
                </a:solidFill>
                <a:effectLst/>
                <a:latin typeface="+mn-lt"/>
                <a:ea typeface="+mn-ea"/>
                <a:cs typeface="+mn-cs"/>
              </a:rPr>
              <a:t>Riyad</a:t>
            </a:r>
            <a:r>
              <a:rPr lang="en-US" sz="1200" b="0" i="0" u="none" strike="noStrike" kern="1200" baseline="0" dirty="0" smtClean="0">
                <a:solidFill>
                  <a:srgbClr val="00461A"/>
                </a:solidFill>
                <a:effectLst/>
                <a:latin typeface="+mn-lt"/>
                <a:ea typeface="+mn-ea"/>
                <a:cs typeface="+mn-cs"/>
              </a:rPr>
              <a:t> where they invited all the retailers …. (Moa you know this, so just add on here). </a:t>
            </a:r>
          </a:p>
          <a:p>
            <a:endParaRPr lang="en-US" sz="1200" b="0" i="0" u="none" strike="noStrike" kern="1200" baseline="0" dirty="0" smtClean="0">
              <a:solidFill>
                <a:srgbClr val="00461A"/>
              </a:solidFill>
              <a:effectLst/>
              <a:latin typeface="+mn-lt"/>
              <a:ea typeface="+mn-ea"/>
              <a:cs typeface="+mn-cs"/>
            </a:endParaRPr>
          </a:p>
          <a:p>
            <a:r>
              <a:rPr lang="en-US" sz="1200" b="0" i="0" u="none" strike="noStrike" kern="1200" baseline="0" dirty="0" smtClean="0">
                <a:solidFill>
                  <a:srgbClr val="00461A"/>
                </a:solidFill>
                <a:effectLst/>
                <a:latin typeface="+mn-lt"/>
                <a:ea typeface="+mn-ea"/>
                <a:cs typeface="+mn-cs"/>
              </a:rPr>
              <a:t>In addition to the conferences, </a:t>
            </a:r>
            <a:r>
              <a:rPr lang="en-US" sz="1200" b="0" i="0" u="none" strike="noStrike" kern="1200" baseline="0" dirty="0" err="1" smtClean="0">
                <a:solidFill>
                  <a:srgbClr val="00461A"/>
                </a:solidFill>
                <a:effectLst/>
                <a:latin typeface="+mn-lt"/>
                <a:ea typeface="+mn-ea"/>
                <a:cs typeface="+mn-cs"/>
              </a:rPr>
              <a:t>Arla</a:t>
            </a:r>
            <a:r>
              <a:rPr lang="en-US" sz="1200" b="0" i="0" u="none" strike="noStrike" kern="1200" baseline="0" dirty="0" smtClean="0">
                <a:solidFill>
                  <a:srgbClr val="00461A"/>
                </a:solidFill>
                <a:effectLst/>
                <a:latin typeface="+mn-lt"/>
                <a:ea typeface="+mn-ea"/>
                <a:cs typeface="+mn-cs"/>
              </a:rPr>
              <a:t> implemented a broad range of marketing and communications campaigns in the Middle East where they emphasized their 40 year long relationship with Middle Eastern consumers. </a:t>
            </a:r>
          </a:p>
          <a:p>
            <a:r>
              <a:rPr lang="en-US" sz="1200" b="0" i="0" u="none" strike="noStrike" kern="1200" baseline="0" dirty="0" smtClean="0">
                <a:solidFill>
                  <a:srgbClr val="00461A"/>
                </a:solidFill>
                <a:effectLst/>
                <a:latin typeface="+mn-lt"/>
                <a:ea typeface="+mn-ea"/>
                <a:cs typeface="+mn-cs"/>
              </a:rPr>
              <a:t>As a final point, </a:t>
            </a:r>
            <a:r>
              <a:rPr lang="en-US" sz="1200" b="0" i="0" u="none" strike="noStrike" kern="1200" baseline="0" dirty="0" err="1" smtClean="0">
                <a:solidFill>
                  <a:srgbClr val="00461A"/>
                </a:solidFill>
                <a:effectLst/>
                <a:latin typeface="+mn-lt"/>
                <a:ea typeface="+mn-ea"/>
                <a:cs typeface="+mn-cs"/>
              </a:rPr>
              <a:t>Arla</a:t>
            </a:r>
            <a:r>
              <a:rPr lang="en-US" sz="1200" b="0" i="0" u="none" strike="noStrike" kern="1200" baseline="0" dirty="0" smtClean="0">
                <a:solidFill>
                  <a:srgbClr val="00461A"/>
                </a:solidFill>
                <a:effectLst/>
                <a:latin typeface="+mn-lt"/>
                <a:ea typeface="+mn-ea"/>
                <a:cs typeface="+mn-cs"/>
              </a:rPr>
              <a:t> also decided to try to strengthen their reputation by supporting humanitarian </a:t>
            </a:r>
            <a:r>
              <a:rPr lang="en-US" sz="1200" b="0" i="0" u="none" strike="noStrike" kern="1200" baseline="0" dirty="0" err="1" smtClean="0">
                <a:solidFill>
                  <a:srgbClr val="00461A"/>
                </a:solidFill>
                <a:effectLst/>
                <a:latin typeface="+mn-lt"/>
                <a:ea typeface="+mn-ea"/>
                <a:cs typeface="+mn-cs"/>
              </a:rPr>
              <a:t>organisations</a:t>
            </a:r>
            <a:r>
              <a:rPr lang="en-US" sz="1200" b="0" i="0" u="none" strike="noStrike" kern="1200" baseline="0" dirty="0" smtClean="0">
                <a:solidFill>
                  <a:srgbClr val="00461A"/>
                </a:solidFill>
                <a:effectLst/>
                <a:latin typeface="+mn-lt"/>
                <a:ea typeface="+mn-ea"/>
                <a:cs typeface="+mn-cs"/>
              </a:rPr>
              <a:t> and projects. </a:t>
            </a:r>
          </a:p>
          <a:p>
            <a:endParaRPr lang="en-US" sz="1200" b="0" i="0" u="none" strike="noStrike" kern="1200" dirty="0" smtClean="0">
              <a:solidFill>
                <a:schemeClr val="tx1"/>
              </a:solidFill>
              <a:effectLst/>
              <a:latin typeface="+mn-lt"/>
              <a:ea typeface="+mn-ea"/>
              <a:cs typeface="+mn-cs"/>
            </a:endParaRPr>
          </a:p>
          <a:p>
            <a:r>
              <a:rPr lang="en-US" sz="1200" b="0" i="1" u="none" strike="noStrike" kern="1200" dirty="0" smtClean="0">
                <a:solidFill>
                  <a:srgbClr val="FF0000"/>
                </a:solidFill>
                <a:effectLst/>
                <a:latin typeface="+mn-lt"/>
                <a:ea typeface="+mn-ea"/>
                <a:cs typeface="+mn-cs"/>
              </a:rPr>
              <a:t>(The managers of </a:t>
            </a:r>
            <a:r>
              <a:rPr lang="en-US" sz="1200" b="0" i="1" u="none" strike="noStrike" kern="1200" dirty="0" err="1" smtClean="0">
                <a:solidFill>
                  <a:srgbClr val="FF0000"/>
                </a:solidFill>
                <a:effectLst/>
                <a:latin typeface="+mn-lt"/>
                <a:ea typeface="+mn-ea"/>
                <a:cs typeface="+mn-cs"/>
              </a:rPr>
              <a:t>Arla</a:t>
            </a:r>
            <a:r>
              <a:rPr lang="en-US" sz="1200" b="0" i="1" u="none" strike="noStrike" kern="1200" dirty="0" smtClean="0">
                <a:solidFill>
                  <a:srgbClr val="FF0000"/>
                </a:solidFill>
                <a:effectLst/>
                <a:latin typeface="+mn-lt"/>
                <a:ea typeface="+mn-ea"/>
                <a:cs typeface="+mn-cs"/>
              </a:rPr>
              <a:t> were aware of the short term impact the boycott could have on the sales, but also about concerned about the long term impact that such a boycott would have on the company’s reputation</a:t>
            </a:r>
          </a:p>
          <a:p>
            <a:r>
              <a:rPr lang="en-US" sz="1200" b="0" i="1" u="none" strike="noStrike" kern="1200" dirty="0" smtClean="0">
                <a:solidFill>
                  <a:srgbClr val="FF0000"/>
                </a:solidFill>
                <a:effectLst/>
                <a:latin typeface="+mn-lt"/>
                <a:ea typeface="+mn-ea"/>
                <a:cs typeface="+mn-cs"/>
              </a:rPr>
              <a:t>“condemned every expression, action or indication that attempts to demonize groups of people on the basis of their religion or their ethnical background” </a:t>
            </a:r>
          </a:p>
          <a:p>
            <a:r>
              <a:rPr lang="en-US" sz="1200" b="0" i="1" u="none" strike="noStrike" kern="1200" dirty="0" smtClean="0">
                <a:solidFill>
                  <a:srgbClr val="FF0000"/>
                </a:solidFill>
                <a:effectLst/>
                <a:latin typeface="+mn-lt"/>
                <a:ea typeface="+mn-ea"/>
                <a:cs typeface="+mn-cs"/>
              </a:rPr>
              <a:t>To have these statements covered by the Saudi Arabian press </a:t>
            </a:r>
            <a:r>
              <a:rPr lang="en-US" sz="1200" b="0" i="1" u="none" strike="noStrike" kern="1200" dirty="0" err="1" smtClean="0">
                <a:solidFill>
                  <a:srgbClr val="FF0000"/>
                </a:solidFill>
                <a:effectLst/>
                <a:latin typeface="+mn-lt"/>
                <a:ea typeface="+mn-ea"/>
                <a:cs typeface="+mn-cs"/>
              </a:rPr>
              <a:t>Arla</a:t>
            </a:r>
            <a:r>
              <a:rPr lang="en-US" sz="1200" b="0" i="1" u="none" strike="noStrike" kern="1200" dirty="0" smtClean="0">
                <a:solidFill>
                  <a:srgbClr val="FF0000"/>
                </a:solidFill>
                <a:effectLst/>
                <a:latin typeface="+mn-lt"/>
                <a:ea typeface="+mn-ea"/>
                <a:cs typeface="+mn-cs"/>
              </a:rPr>
              <a:t> Foods paid for an advertisement citing)</a:t>
            </a:r>
            <a:endParaRPr lang="sv-SE" i="1" dirty="0" smtClean="0">
              <a:solidFill>
                <a:srgbClr val="FF0000"/>
              </a:solidFill>
            </a:endParaRPr>
          </a:p>
          <a:p>
            <a:endParaRPr lang="sv-SE"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12</a:t>
            </a:fld>
            <a:endParaRPr lang="sv-SE"/>
          </a:p>
        </p:txBody>
      </p:sp>
    </p:spTree>
    <p:extLst>
      <p:ext uri="{BB962C8B-B14F-4D97-AF65-F5344CB8AC3E}">
        <p14:creationId xmlns:p14="http://schemas.microsoft.com/office/powerpoint/2010/main" val="1527384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This</a:t>
            </a:r>
            <a:r>
              <a:rPr lang="en-US" sz="1200" b="0" i="0" u="none" strike="noStrike" kern="1200" baseline="0" dirty="0" smtClean="0">
                <a:solidFill>
                  <a:schemeClr val="tx1"/>
                </a:solidFill>
                <a:effectLst/>
                <a:latin typeface="+mn-lt"/>
                <a:ea typeface="+mn-ea"/>
                <a:cs typeface="+mn-cs"/>
              </a:rPr>
              <a:t> was said by ARLA</a:t>
            </a:r>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The managers of </a:t>
            </a:r>
            <a:r>
              <a:rPr lang="en-US" sz="1200" b="0" i="0" u="none" strike="noStrike" kern="1200" dirty="0" err="1" smtClean="0">
                <a:solidFill>
                  <a:schemeClr val="tx1"/>
                </a:solidFill>
                <a:effectLst/>
                <a:latin typeface="+mn-lt"/>
                <a:ea typeface="+mn-ea"/>
                <a:cs typeface="+mn-cs"/>
              </a:rPr>
              <a:t>Arla</a:t>
            </a:r>
            <a:r>
              <a:rPr lang="en-US" sz="1200" b="0" i="0" u="none" strike="noStrike" kern="1200" dirty="0" smtClean="0">
                <a:solidFill>
                  <a:schemeClr val="tx1"/>
                </a:solidFill>
                <a:effectLst/>
                <a:latin typeface="+mn-lt"/>
                <a:ea typeface="+mn-ea"/>
                <a:cs typeface="+mn-cs"/>
              </a:rPr>
              <a:t> were aware of the short term impact the boycott could have on the sales, but also about concerned about the long term impact that such a boycott would have on the company’s reputation</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“condemned every expression, action or indication that attempts to demonize groups of people on the basis of their religion or their ethnical background” </a:t>
            </a:r>
          </a:p>
          <a:p>
            <a:r>
              <a:rPr lang="en-US" sz="1200" b="0" i="0" u="none" strike="noStrike" kern="1200" dirty="0" smtClean="0">
                <a:solidFill>
                  <a:schemeClr val="tx1"/>
                </a:solidFill>
                <a:effectLst/>
                <a:latin typeface="+mn-lt"/>
                <a:ea typeface="+mn-ea"/>
                <a:cs typeface="+mn-cs"/>
              </a:rPr>
              <a:t>To have these statements covered by the Saudi Arabian press </a:t>
            </a:r>
            <a:r>
              <a:rPr lang="en-US" sz="1200" b="0" i="0" u="none" strike="noStrike" kern="1200" dirty="0" err="1" smtClean="0">
                <a:solidFill>
                  <a:schemeClr val="tx1"/>
                </a:solidFill>
                <a:effectLst/>
                <a:latin typeface="+mn-lt"/>
                <a:ea typeface="+mn-ea"/>
                <a:cs typeface="+mn-cs"/>
              </a:rPr>
              <a:t>Arla</a:t>
            </a:r>
            <a:r>
              <a:rPr lang="en-US" sz="1200" b="0" i="0" u="none" strike="noStrike" kern="1200" dirty="0" smtClean="0">
                <a:solidFill>
                  <a:schemeClr val="tx1"/>
                </a:solidFill>
                <a:effectLst/>
                <a:latin typeface="+mn-lt"/>
                <a:ea typeface="+mn-ea"/>
                <a:cs typeface="+mn-cs"/>
              </a:rPr>
              <a:t> Foods paid for an advertisement citing</a:t>
            </a:r>
            <a:endParaRPr lang="sv-SE"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13</a:t>
            </a:fld>
            <a:endParaRPr lang="sv-SE"/>
          </a:p>
        </p:txBody>
      </p:sp>
    </p:spTree>
    <p:extLst>
      <p:ext uri="{BB962C8B-B14F-4D97-AF65-F5344CB8AC3E}">
        <p14:creationId xmlns:p14="http://schemas.microsoft.com/office/powerpoint/2010/main" val="1527384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sym typeface="Wingdings"/>
              </a:rPr>
              <a:t>DISCUSSION</a:t>
            </a:r>
            <a:r>
              <a:rPr lang="en-US" sz="1200" b="0" i="0" u="none" strike="noStrike" kern="1200" baseline="0" dirty="0" smtClean="0">
                <a:solidFill>
                  <a:schemeClr val="tx1"/>
                </a:solidFill>
                <a:effectLst/>
                <a:latin typeface="+mn-lt"/>
                <a:ea typeface="+mn-ea"/>
                <a:cs typeface="+mn-cs"/>
                <a:sym typeface="Wingdings"/>
              </a:rPr>
              <a:t> ABOUT THE DECISIONS MADE</a:t>
            </a:r>
          </a:p>
          <a:p>
            <a:endParaRPr lang="en-US" sz="1200" b="0" i="0" u="none" strike="noStrike" kern="1200" baseline="0" dirty="0" smtClean="0">
              <a:solidFill>
                <a:schemeClr val="tx1"/>
              </a:solidFill>
              <a:effectLst/>
              <a:latin typeface="+mn-lt"/>
              <a:ea typeface="+mn-ea"/>
              <a:cs typeface="+mn-cs"/>
              <a:sym typeface="Wingdings"/>
            </a:endParaRPr>
          </a:p>
          <a:p>
            <a:r>
              <a:rPr lang="en-US" sz="1200" b="0" i="0" u="none" strike="noStrike" kern="1200" baseline="0" dirty="0" smtClean="0">
                <a:solidFill>
                  <a:schemeClr val="tx1"/>
                </a:solidFill>
                <a:effectLst/>
                <a:latin typeface="+mn-lt"/>
                <a:ea typeface="+mn-ea"/>
                <a:cs typeface="+mn-cs"/>
                <a:sym typeface="Wingdings"/>
              </a:rPr>
              <a:t>Do you see any risks with the chosen strategy?</a:t>
            </a:r>
          </a:p>
          <a:p>
            <a:endParaRPr lang="en-US" sz="1200" b="0" i="0" u="none" strike="noStrike" kern="1200" baseline="0" dirty="0" smtClean="0">
              <a:solidFill>
                <a:schemeClr val="tx1"/>
              </a:solidFill>
              <a:effectLst/>
              <a:latin typeface="+mn-lt"/>
              <a:ea typeface="+mn-ea"/>
              <a:cs typeface="+mn-cs"/>
              <a:sym typeface="Wingdings"/>
            </a:endParaRPr>
          </a:p>
          <a:p>
            <a:r>
              <a:rPr lang="en-US" sz="1200" b="0" i="0" u="none" strike="noStrike" kern="1200" baseline="0" dirty="0" smtClean="0">
                <a:solidFill>
                  <a:schemeClr val="tx1"/>
                </a:solidFill>
                <a:effectLst/>
                <a:latin typeface="+mn-lt"/>
                <a:ea typeface="+mn-ea"/>
                <a:cs typeface="+mn-cs"/>
                <a:sym typeface="Wingdings"/>
              </a:rPr>
              <a:t>Danish consumers? Credibility? Were they really neutral or not?</a:t>
            </a:r>
          </a:p>
          <a:p>
            <a:endParaRPr lang="en-US" sz="1200" b="0" i="0" u="none" strike="noStrike" kern="1200" baseline="0" dirty="0" smtClean="0">
              <a:solidFill>
                <a:schemeClr val="tx1"/>
              </a:solidFill>
              <a:effectLst/>
              <a:latin typeface="+mn-lt"/>
              <a:ea typeface="+mn-ea"/>
              <a:cs typeface="+mn-cs"/>
              <a:sym typeface="Wingdings"/>
            </a:endParaRPr>
          </a:p>
          <a:p>
            <a:r>
              <a:rPr lang="en-US" sz="1200" b="0" i="0" u="none" strike="noStrike" kern="1200" baseline="0" dirty="0" smtClean="0">
                <a:solidFill>
                  <a:schemeClr val="tx1"/>
                </a:solidFill>
                <a:effectLst/>
                <a:latin typeface="+mn-lt"/>
                <a:ea typeface="+mn-ea"/>
                <a:cs typeface="+mn-cs"/>
                <a:sym typeface="Wingdings"/>
              </a:rPr>
              <a:t>Today </a:t>
            </a:r>
            <a:r>
              <a:rPr lang="en-US" sz="1200" b="0" i="0" u="none" strike="noStrike" kern="1200" baseline="0" dirty="0" err="1" smtClean="0">
                <a:solidFill>
                  <a:schemeClr val="tx1"/>
                </a:solidFill>
                <a:effectLst/>
                <a:latin typeface="+mn-lt"/>
                <a:ea typeface="+mn-ea"/>
                <a:cs typeface="+mn-cs"/>
                <a:sym typeface="Wingdings"/>
              </a:rPr>
              <a:t>Arla</a:t>
            </a:r>
            <a:r>
              <a:rPr lang="en-US" sz="1200" b="0" i="0" u="none" strike="noStrike" kern="1200" baseline="0" dirty="0" smtClean="0">
                <a:solidFill>
                  <a:schemeClr val="tx1"/>
                </a:solidFill>
                <a:effectLst/>
                <a:latin typeface="+mn-lt"/>
                <a:ea typeface="+mn-ea"/>
                <a:cs typeface="+mn-cs"/>
                <a:sym typeface="Wingdings"/>
              </a:rPr>
              <a:t> foods has regained their position in the Middle East, however given the circumstances in the world today there is always a potential risk of a new boycott. Furthermore, </a:t>
            </a:r>
            <a:r>
              <a:rPr lang="en-US" sz="1200" b="0" i="0" u="none" strike="noStrike" kern="1200" baseline="0" dirty="0" err="1" smtClean="0">
                <a:solidFill>
                  <a:schemeClr val="tx1"/>
                </a:solidFill>
                <a:effectLst/>
                <a:latin typeface="+mn-lt"/>
                <a:ea typeface="+mn-ea"/>
                <a:cs typeface="+mn-cs"/>
                <a:sym typeface="Wingdings"/>
              </a:rPr>
              <a:t>Arla</a:t>
            </a:r>
            <a:r>
              <a:rPr lang="en-US" sz="1200" b="0" i="0" u="none" strike="noStrike" kern="1200" baseline="0" dirty="0" smtClean="0">
                <a:solidFill>
                  <a:schemeClr val="tx1"/>
                </a:solidFill>
                <a:effectLst/>
                <a:latin typeface="+mn-lt"/>
                <a:ea typeface="+mn-ea"/>
                <a:cs typeface="+mn-cs"/>
                <a:sym typeface="Wingdings"/>
              </a:rPr>
              <a:t> is having issues with their reputation among the Danish and Swedish stakeholders, however that is an entirely different case.</a:t>
            </a:r>
            <a:endParaRPr lang="sv-SE"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14</a:t>
            </a:fld>
            <a:endParaRPr lang="sv-SE"/>
          </a:p>
        </p:txBody>
      </p:sp>
    </p:spTree>
    <p:extLst>
      <p:ext uri="{BB962C8B-B14F-4D97-AF65-F5344CB8AC3E}">
        <p14:creationId xmlns:p14="http://schemas.microsoft.com/office/powerpoint/2010/main" val="2329833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36CD6168-1FED-4279-94FF-8758064AD795}" type="slidenum">
              <a:rPr lang="sv-SE" smtClean="0"/>
              <a:t>15</a:t>
            </a:fld>
            <a:endParaRPr lang="sv-SE"/>
          </a:p>
        </p:txBody>
      </p:sp>
    </p:spTree>
    <p:extLst>
      <p:ext uri="{BB962C8B-B14F-4D97-AF65-F5344CB8AC3E}">
        <p14:creationId xmlns:p14="http://schemas.microsoft.com/office/powerpoint/2010/main" val="2595917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A966F046-2F4B-4FA4-9FBA-71A896266F70}" type="datetimeFigureOut">
              <a:rPr lang="sv-SE" smtClean="0"/>
              <a:t>16-06-01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1461557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A966F046-2F4B-4FA4-9FBA-71A896266F70}" type="datetimeFigureOut">
              <a:rPr lang="sv-SE" smtClean="0"/>
              <a:t>16-06-01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1982626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A966F046-2F4B-4FA4-9FBA-71A896266F70}" type="datetimeFigureOut">
              <a:rPr lang="sv-SE" smtClean="0"/>
              <a:t>16-06-01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2808972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A966F046-2F4B-4FA4-9FBA-71A896266F70}" type="datetimeFigureOut">
              <a:rPr lang="sv-SE" smtClean="0"/>
              <a:t>16-06-01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4231526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A966F046-2F4B-4FA4-9FBA-71A896266F70}" type="datetimeFigureOut">
              <a:rPr lang="sv-SE" smtClean="0"/>
              <a:t>16-06-01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1689974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A966F046-2F4B-4FA4-9FBA-71A896266F70}" type="datetimeFigureOut">
              <a:rPr lang="sv-SE" smtClean="0"/>
              <a:t>16-06-01</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4035366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A966F046-2F4B-4FA4-9FBA-71A896266F70}" type="datetimeFigureOut">
              <a:rPr lang="sv-SE" smtClean="0"/>
              <a:t>16-06-01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258197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A966F046-2F4B-4FA4-9FBA-71A896266F70}" type="datetimeFigureOut">
              <a:rPr lang="sv-SE" smtClean="0"/>
              <a:t>16-06-01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90309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A966F046-2F4B-4FA4-9FBA-71A896266F70}" type="datetimeFigureOut">
              <a:rPr lang="sv-SE" smtClean="0"/>
              <a:t>16-06-01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825982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A966F046-2F4B-4FA4-9FBA-71A896266F70}" type="datetimeFigureOut">
              <a:rPr lang="sv-SE" smtClean="0"/>
              <a:t>16-06-01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3683915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A966F046-2F4B-4FA4-9FBA-71A896266F70}" type="datetimeFigureOut">
              <a:rPr lang="sv-SE" smtClean="0"/>
              <a:t>16-06-01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49F83A5-8CF2-47D0-94B9-9BB73B3418A2}" type="slidenum">
              <a:rPr lang="sv-SE" smtClean="0"/>
              <a:t>‹Nr.›</a:t>
            </a:fld>
            <a:endParaRPr lang="sv-SE"/>
          </a:p>
        </p:txBody>
      </p:sp>
    </p:spTree>
    <p:extLst>
      <p:ext uri="{BB962C8B-B14F-4D97-AF65-F5344CB8AC3E}">
        <p14:creationId xmlns:p14="http://schemas.microsoft.com/office/powerpoint/2010/main" val="18346651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66F046-2F4B-4FA4-9FBA-71A896266F70}" type="datetimeFigureOut">
              <a:rPr lang="sv-SE" smtClean="0"/>
              <a:t>16-06-01</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F83A5-8CF2-47D0-94B9-9BB73B3418A2}" type="slidenum">
              <a:rPr lang="sv-SE" smtClean="0"/>
              <a:t>‹Nr.›</a:t>
            </a:fld>
            <a:endParaRPr lang="sv-SE"/>
          </a:p>
        </p:txBody>
      </p:sp>
    </p:spTree>
    <p:extLst>
      <p:ext uri="{BB962C8B-B14F-4D97-AF65-F5344CB8AC3E}">
        <p14:creationId xmlns:p14="http://schemas.microsoft.com/office/powerpoint/2010/main" val="4291445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s://www.youtube.com/watch?v=T_shfTFw0ow" TargetMode="Externa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g"/><Relationship Id="rId5" Type="http://schemas.openxmlformats.org/officeDocument/2006/relationships/image" Target="../media/image8.jpg"/><Relationship Id="rId6" Type="http://schemas.openxmlformats.org/officeDocument/2006/relationships/image" Target="../media/image9.png"/><Relationship Id="rId7" Type="http://schemas.openxmlformats.org/officeDocument/2006/relationships/image" Target="../media/image10.jpg"/><Relationship Id="rId8" Type="http://schemas.openxmlformats.org/officeDocument/2006/relationships/image" Target="../media/image11.jpg"/><Relationship Id="rId9" Type="http://schemas.openxmlformats.org/officeDocument/2006/relationships/image" Target="../media/image12.jp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descr="Skärmavbild 2015-12-11 kl. 22.54.14.png"/>
          <p:cNvPicPr>
            <a:picLocks noGrp="1" noChangeAspect="1"/>
          </p:cNvPicPr>
          <p:nvPr>
            <p:ph idx="1"/>
          </p:nvPr>
        </p:nvPicPr>
        <p:blipFill>
          <a:blip r:embed="rId3">
            <a:extLst>
              <a:ext uri="{28A0092B-C50C-407E-A947-70E740481C1C}">
                <a14:useLocalDpi xmlns:a14="http://schemas.microsoft.com/office/drawing/2010/main" val="0"/>
              </a:ext>
            </a:extLst>
          </a:blip>
          <a:srcRect t="15473" b="15473"/>
          <a:stretch>
            <a:fillRect/>
          </a:stretch>
        </p:blipFill>
        <p:spPr>
          <a:xfrm>
            <a:off x="0" y="0"/>
            <a:ext cx="12192000" cy="6858000"/>
          </a:xfrm>
        </p:spPr>
      </p:pic>
      <p:sp>
        <p:nvSpPr>
          <p:cNvPr id="7" name="textruta 6"/>
          <p:cNvSpPr txBox="1"/>
          <p:nvPr/>
        </p:nvSpPr>
        <p:spPr>
          <a:xfrm>
            <a:off x="2404960" y="2377755"/>
            <a:ext cx="8430872" cy="3323987"/>
          </a:xfrm>
          <a:prstGeom prst="rect">
            <a:avLst/>
          </a:prstGeom>
          <a:noFill/>
        </p:spPr>
        <p:txBody>
          <a:bodyPr wrap="square" rtlCol="0">
            <a:spAutoFit/>
          </a:bodyPr>
          <a:lstStyle/>
          <a:p>
            <a:r>
              <a:rPr lang="sv-SE" sz="10500" b="1" dirty="0">
                <a:solidFill>
                  <a:schemeClr val="bg1"/>
                </a:solidFill>
              </a:rPr>
              <a:t>ARLA FOODS</a:t>
            </a:r>
          </a:p>
          <a:p>
            <a:endParaRPr lang="sv-SE" sz="10500" dirty="0"/>
          </a:p>
        </p:txBody>
      </p:sp>
      <p:sp>
        <p:nvSpPr>
          <p:cNvPr id="8" name="textruta 7">
            <a:hlinkClick r:id="rId4"/>
          </p:cNvPr>
          <p:cNvSpPr txBox="1"/>
          <p:nvPr/>
        </p:nvSpPr>
        <p:spPr>
          <a:xfrm>
            <a:off x="2715714" y="3877362"/>
            <a:ext cx="7066260" cy="1200329"/>
          </a:xfrm>
          <a:prstGeom prst="rect">
            <a:avLst/>
          </a:prstGeom>
          <a:noFill/>
        </p:spPr>
        <p:txBody>
          <a:bodyPr wrap="square" rtlCol="0">
            <a:spAutoFit/>
          </a:bodyPr>
          <a:lstStyle/>
          <a:p>
            <a:r>
              <a:rPr lang="en-GB" sz="5400" i="1" dirty="0" smtClean="0">
                <a:solidFill>
                  <a:srgbClr val="009514"/>
                </a:solidFill>
              </a:rPr>
              <a:t>”Caught In the Middle”</a:t>
            </a:r>
          </a:p>
          <a:p>
            <a:endParaRPr lang="sv-SE" dirty="0"/>
          </a:p>
        </p:txBody>
      </p:sp>
      <p:sp>
        <p:nvSpPr>
          <p:cNvPr id="9" name="textruta 8"/>
          <p:cNvSpPr txBox="1"/>
          <p:nvPr/>
        </p:nvSpPr>
        <p:spPr>
          <a:xfrm>
            <a:off x="139821" y="5620149"/>
            <a:ext cx="2986289" cy="1138773"/>
          </a:xfrm>
          <a:prstGeom prst="rect">
            <a:avLst/>
          </a:prstGeom>
          <a:noFill/>
        </p:spPr>
        <p:txBody>
          <a:bodyPr wrap="none" rtlCol="0">
            <a:spAutoFit/>
          </a:bodyPr>
          <a:lstStyle/>
          <a:p>
            <a:r>
              <a:rPr lang="sv-SE" sz="2000" dirty="0" smtClean="0">
                <a:solidFill>
                  <a:srgbClr val="FFFFFF"/>
                </a:solidFill>
              </a:rPr>
              <a:t>By: Moa, Thea and Matilda</a:t>
            </a:r>
            <a:br>
              <a:rPr lang="sv-SE" sz="2000" dirty="0" smtClean="0">
                <a:solidFill>
                  <a:srgbClr val="FFFFFF"/>
                </a:solidFill>
              </a:rPr>
            </a:br>
            <a:r>
              <a:rPr lang="sv-SE" sz="1600" dirty="0" smtClean="0">
                <a:solidFill>
                  <a:srgbClr val="FFFFFF"/>
                </a:solidFill>
              </a:rPr>
              <a:t>December </a:t>
            </a:r>
            <a:r>
              <a:rPr lang="en-US" sz="1600" dirty="0" smtClean="0">
                <a:solidFill>
                  <a:srgbClr val="FFFFFF"/>
                </a:solidFill>
              </a:rPr>
              <a:t>14</a:t>
            </a:r>
            <a:r>
              <a:rPr lang="en-US" sz="1600" baseline="30000" dirty="0" smtClean="0">
                <a:solidFill>
                  <a:srgbClr val="FFFFFF"/>
                </a:solidFill>
              </a:rPr>
              <a:t>th</a:t>
            </a:r>
            <a:r>
              <a:rPr lang="sv-SE" sz="1600" dirty="0" smtClean="0">
                <a:solidFill>
                  <a:srgbClr val="FFFFFF"/>
                </a:solidFill>
              </a:rPr>
              <a:t> 2015</a:t>
            </a:r>
            <a:br>
              <a:rPr lang="sv-SE" sz="1600" dirty="0" smtClean="0">
                <a:solidFill>
                  <a:srgbClr val="FFFFFF"/>
                </a:solidFill>
              </a:rPr>
            </a:br>
            <a:r>
              <a:rPr lang="sv-SE" sz="1600" dirty="0" smtClean="0">
                <a:solidFill>
                  <a:srgbClr val="FFFFFF"/>
                </a:solidFill>
              </a:rPr>
              <a:t>Lund University – BUSN35</a:t>
            </a:r>
            <a:br>
              <a:rPr lang="sv-SE" sz="1600" dirty="0" smtClean="0">
                <a:solidFill>
                  <a:srgbClr val="FFFFFF"/>
                </a:solidFill>
              </a:rPr>
            </a:br>
            <a:r>
              <a:rPr lang="sv-SE" sz="1600" dirty="0" smtClean="0">
                <a:solidFill>
                  <a:srgbClr val="FFFFFF"/>
                </a:solidFill>
              </a:rPr>
              <a:t>Professor: Mats </a:t>
            </a:r>
            <a:r>
              <a:rPr lang="sv-SE" sz="1600" dirty="0" err="1" smtClean="0">
                <a:solidFill>
                  <a:srgbClr val="FFFFFF"/>
                </a:solidFill>
              </a:rPr>
              <a:t>Urde</a:t>
            </a:r>
            <a:endParaRPr lang="sv-SE" sz="1600" dirty="0">
              <a:solidFill>
                <a:srgbClr val="FFFFFF"/>
              </a:solidFill>
            </a:endParaRPr>
          </a:p>
        </p:txBody>
      </p:sp>
    </p:spTree>
    <p:extLst>
      <p:ext uri="{BB962C8B-B14F-4D97-AF65-F5344CB8AC3E}">
        <p14:creationId xmlns:p14="http://schemas.microsoft.com/office/powerpoint/2010/main" val="243640488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264798" y="2600108"/>
            <a:ext cx="9779000" cy="2493962"/>
          </a:xfrm>
        </p:spPr>
        <p:txBody>
          <a:bodyPr>
            <a:noAutofit/>
          </a:bodyPr>
          <a:lstStyle/>
          <a:p>
            <a:pPr marL="457200" indent="-457200" algn="just">
              <a:spcBef>
                <a:spcPts val="1600"/>
              </a:spcBef>
              <a:buFontTx/>
              <a:buChar char="-"/>
            </a:pPr>
            <a:r>
              <a:rPr lang="en-GB" sz="3600" dirty="0" smtClean="0"/>
              <a:t>Background</a:t>
            </a:r>
          </a:p>
          <a:p>
            <a:pPr marL="457200" indent="-457200" algn="just">
              <a:spcBef>
                <a:spcPts val="1600"/>
              </a:spcBef>
              <a:buFontTx/>
              <a:buChar char="-"/>
            </a:pPr>
            <a:r>
              <a:rPr lang="en-GB" sz="3600" dirty="0" smtClean="0"/>
              <a:t>The conflict</a:t>
            </a:r>
          </a:p>
          <a:p>
            <a:pPr marL="457200" indent="-457200" algn="just">
              <a:spcBef>
                <a:spcPts val="1600"/>
              </a:spcBef>
              <a:buFontTx/>
              <a:buChar char="-"/>
            </a:pPr>
            <a:r>
              <a:rPr lang="en-GB" sz="3600" dirty="0" smtClean="0"/>
              <a:t>Case question</a:t>
            </a:r>
          </a:p>
          <a:p>
            <a:pPr marL="457200" indent="-457200" algn="just">
              <a:spcBef>
                <a:spcPts val="1600"/>
              </a:spcBef>
              <a:buFontTx/>
              <a:buChar char="-"/>
            </a:pPr>
            <a:r>
              <a:rPr lang="en-GB" sz="3600" dirty="0" smtClean="0"/>
              <a:t>Actions</a:t>
            </a:r>
            <a:endParaRPr lang="en-GB" sz="3600" dirty="0"/>
          </a:p>
        </p:txBody>
      </p:sp>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2" name="Rubrik 1"/>
          <p:cNvSpPr>
            <a:spLocks noGrp="1"/>
          </p:cNvSpPr>
          <p:nvPr>
            <p:ph type="ctrTitle"/>
          </p:nvPr>
        </p:nvSpPr>
        <p:spPr>
          <a:xfrm>
            <a:off x="3520885" y="1145733"/>
            <a:ext cx="3004934" cy="465418"/>
          </a:xfrm>
        </p:spPr>
        <p:txBody>
          <a:bodyPr>
            <a:noAutofit/>
          </a:bodyPr>
          <a:lstStyle/>
          <a:p>
            <a:pPr algn="l"/>
            <a:r>
              <a:rPr lang="sv-SE" sz="4800" b="1" dirty="0" smtClean="0"/>
              <a:t>AGENDA</a:t>
            </a:r>
            <a:r>
              <a:rPr lang="sv-SE" sz="4400" dirty="0" smtClean="0"/>
              <a:t>	       </a:t>
            </a:r>
            <a:endParaRPr lang="sv-SE" sz="4400" dirty="0"/>
          </a:p>
        </p:txBody>
      </p:sp>
      <p:pic>
        <p:nvPicPr>
          <p:cNvPr id="4" name="Bildobjekt 3" descr="Skärmavbild 2015-12-11 kl. 23.11.4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498445" y="845847"/>
            <a:ext cx="2106337" cy="6390110"/>
          </a:xfrm>
          <a:prstGeom prst="rect">
            <a:avLst/>
          </a:prstGeom>
        </p:spPr>
      </p:pic>
      <p:pic>
        <p:nvPicPr>
          <p:cNvPr id="2050" name="Picture 2" descr="http://cdn2.cdnme.se/814847/7-3/223646_2086474920133_5465757_n_53c102c12a6b228fb068291b.jpg"/>
          <p:cNvPicPr>
            <a:picLocks noChangeAspect="1" noChangeArrowheads="1"/>
          </p:cNvPicPr>
          <p:nvPr/>
        </p:nvPicPr>
        <p:blipFill rotWithShape="1">
          <a:blip r:embed="rId5">
            <a:extLst>
              <a:ext uri="{28A0092B-C50C-407E-A947-70E740481C1C}">
                <a14:useLocalDpi xmlns:a14="http://schemas.microsoft.com/office/drawing/2010/main" val="0"/>
              </a:ext>
            </a:extLst>
          </a:blip>
          <a:srcRect t="5697" r="10439" b="2069"/>
          <a:stretch/>
        </p:blipFill>
        <p:spPr bwMode="auto">
          <a:xfrm>
            <a:off x="4448909" y="1742023"/>
            <a:ext cx="7648976" cy="5255312"/>
          </a:xfrm>
          <a:prstGeom prst="rect">
            <a:avLst/>
          </a:prstGeom>
          <a:noFill/>
          <a:extLst>
            <a:ext uri="{909E8E84-426E-40dd-AFC4-6F175D3DCCD1}">
              <a14:hiddenFill xmlns:a14="http://schemas.microsoft.com/office/drawing/2010/main">
                <a:solidFill>
                  <a:srgbClr val="FFFFFF"/>
                </a:solidFill>
              </a14:hiddenFill>
            </a:ext>
          </a:extLst>
        </p:spPr>
      </p:pic>
      <p:sp>
        <p:nvSpPr>
          <p:cNvPr id="6" name="Rektangel 5"/>
          <p:cNvSpPr/>
          <p:nvPr/>
        </p:nvSpPr>
        <p:spPr>
          <a:xfrm>
            <a:off x="4442180" y="1742023"/>
            <a:ext cx="7648976" cy="5489542"/>
          </a:xfrm>
          <a:prstGeom prst="rect">
            <a:avLst/>
          </a:prstGeom>
          <a:gradFill>
            <a:gsLst>
              <a:gs pos="65000">
                <a:schemeClr val="bg1">
                  <a:alpha val="50000"/>
                </a:schemeClr>
              </a:gs>
              <a:gs pos="98000">
                <a:schemeClr val="bg1"/>
              </a:gs>
            </a:gsLst>
            <a:lin ang="1020000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5056685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cdn08.dayviews.com/20/_u8/_u4/_u5/_u7/_u6/u845765/77700_1219694881.jpg"/>
          <p:cNvPicPr>
            <a:picLocks noChangeAspect="1" noChangeArrowheads="1"/>
          </p:cNvPicPr>
          <p:nvPr/>
        </p:nvPicPr>
        <p:blipFill rotWithShape="1">
          <a:blip r:embed="rId3">
            <a:extLst>
              <a:ext uri="{28A0092B-C50C-407E-A947-70E740481C1C}">
                <a14:useLocalDpi xmlns:a14="http://schemas.microsoft.com/office/drawing/2010/main" val="0"/>
              </a:ext>
            </a:extLst>
          </a:blip>
          <a:srcRect t="279"/>
          <a:stretch/>
        </p:blipFill>
        <p:spPr bwMode="auto">
          <a:xfrm>
            <a:off x="6861975" y="3352804"/>
            <a:ext cx="5210175" cy="3447941"/>
          </a:xfrm>
          <a:prstGeom prst="rect">
            <a:avLst/>
          </a:prstGeom>
          <a:noFill/>
          <a:extLst>
            <a:ext uri="{909E8E84-426E-40dd-AFC4-6F175D3DCCD1}">
              <a14:hiddenFill xmlns:a14="http://schemas.microsoft.com/office/drawing/2010/main">
                <a:solidFill>
                  <a:srgbClr val="FFFFFF"/>
                </a:solidFill>
              </a14:hiddenFill>
            </a:ext>
          </a:extLst>
        </p:spPr>
      </p:pic>
      <p:sp>
        <p:nvSpPr>
          <p:cNvPr id="8" name="Rektangel 7"/>
          <p:cNvSpPr/>
          <p:nvPr/>
        </p:nvSpPr>
        <p:spPr>
          <a:xfrm>
            <a:off x="6861975" y="3291091"/>
            <a:ext cx="5229181" cy="3878761"/>
          </a:xfrm>
          <a:prstGeom prst="rect">
            <a:avLst/>
          </a:prstGeom>
          <a:gradFill flip="none" rotWithShape="1">
            <a:gsLst>
              <a:gs pos="34000">
                <a:schemeClr val="bg1">
                  <a:alpha val="16000"/>
                </a:schemeClr>
              </a:gs>
              <a:gs pos="98000">
                <a:schemeClr val="bg1"/>
              </a:gs>
            </a:gsLst>
            <a:path path="rect">
              <a:fillToRect l="100000" t="100000"/>
            </a:path>
            <a:tileRect r="-100000" b="-10000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9"/>
          <p:cNvPicPr>
            <a:picLocks noChangeAspect="1"/>
          </p:cNvPicPr>
          <p:nvPr/>
        </p:nvPicPr>
        <p:blipFill>
          <a:blip r:embed="rId4"/>
          <a:stretch>
            <a:fillRect/>
          </a:stretch>
        </p:blipFill>
        <p:spPr>
          <a:xfrm>
            <a:off x="537723" y="108466"/>
            <a:ext cx="10948543" cy="1688248"/>
          </a:xfrm>
          <a:prstGeom prst="rect">
            <a:avLst/>
          </a:prstGeom>
        </p:spPr>
      </p:pic>
      <p:sp>
        <p:nvSpPr>
          <p:cNvPr id="5" name="Rektangel 4"/>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400" b="1" dirty="0" smtClean="0"/>
              <a:t>BACKGROUND</a:t>
            </a:r>
            <a:r>
              <a:rPr lang="sv-SE" sz="2000" b="1" dirty="0" smtClean="0"/>
              <a:t> </a:t>
            </a:r>
            <a:r>
              <a:rPr lang="sv-SE" sz="2000" dirty="0" smtClean="0"/>
              <a:t>       THE CONFLICT          CASE QUESTION          ACTIONS	       </a:t>
            </a:r>
            <a:endParaRPr lang="sv-SE" sz="2000" dirty="0"/>
          </a:p>
        </p:txBody>
      </p:sp>
      <p:sp>
        <p:nvSpPr>
          <p:cNvPr id="3" name="Underrubrik 2"/>
          <p:cNvSpPr>
            <a:spLocks noGrp="1"/>
          </p:cNvSpPr>
          <p:nvPr>
            <p:ph type="subTitle" idx="1"/>
          </p:nvPr>
        </p:nvSpPr>
        <p:spPr>
          <a:xfrm>
            <a:off x="1278309" y="2736510"/>
            <a:ext cx="9779000" cy="2493962"/>
          </a:xfrm>
        </p:spPr>
        <p:txBody>
          <a:bodyPr>
            <a:noAutofit/>
          </a:bodyPr>
          <a:lstStyle/>
          <a:p>
            <a:pPr marL="457200" indent="-457200" algn="just">
              <a:spcBef>
                <a:spcPts val="1600"/>
              </a:spcBef>
              <a:buFontTx/>
              <a:buChar char="-"/>
            </a:pPr>
            <a:r>
              <a:rPr lang="en-GB" sz="3600" dirty="0" smtClean="0"/>
              <a:t>Danish-Swedish dairy company</a:t>
            </a:r>
          </a:p>
          <a:p>
            <a:pPr marL="457200" indent="-457200" algn="just">
              <a:spcBef>
                <a:spcPts val="1600"/>
              </a:spcBef>
              <a:buFontTx/>
              <a:buChar char="-"/>
            </a:pPr>
            <a:r>
              <a:rPr lang="en-GB" sz="3600" dirty="0" smtClean="0"/>
              <a:t>Established in 2000 </a:t>
            </a:r>
            <a:r>
              <a:rPr lang="en-GB" sz="3600" dirty="0" smtClean="0">
                <a:sym typeface="Wingdings"/>
              </a:rPr>
              <a:t> </a:t>
            </a:r>
            <a:r>
              <a:rPr lang="en-GB" sz="3600" dirty="0" err="1" smtClean="0"/>
              <a:t>Arla</a:t>
            </a:r>
            <a:r>
              <a:rPr lang="en-GB" sz="3600" dirty="0" smtClean="0"/>
              <a:t> + MD Foods</a:t>
            </a:r>
          </a:p>
          <a:p>
            <a:pPr marL="457200" indent="-457200" algn="just">
              <a:spcBef>
                <a:spcPts val="1600"/>
              </a:spcBef>
              <a:buFontTx/>
              <a:buChar char="-"/>
            </a:pPr>
            <a:r>
              <a:rPr lang="en-GB" sz="3600" dirty="0" smtClean="0"/>
              <a:t>12 700 farmers </a:t>
            </a:r>
            <a:r>
              <a:rPr lang="en-GB" sz="3600" dirty="0" smtClean="0">
                <a:sym typeface="Wingdings"/>
              </a:rPr>
              <a:t> owners and suppliers</a:t>
            </a:r>
          </a:p>
          <a:p>
            <a:pPr marL="457200" indent="-457200" algn="just">
              <a:spcBef>
                <a:spcPts val="1600"/>
              </a:spcBef>
              <a:buFontTx/>
              <a:buChar char="-"/>
            </a:pPr>
            <a:r>
              <a:rPr lang="en-GB" sz="3600" dirty="0" smtClean="0">
                <a:sym typeface="Wingdings"/>
              </a:rPr>
              <a:t>Core values</a:t>
            </a:r>
          </a:p>
          <a:p>
            <a:pPr algn="just">
              <a:spcBef>
                <a:spcPts val="1600"/>
              </a:spcBef>
            </a:pPr>
            <a:r>
              <a:rPr lang="en-GB" sz="3600" dirty="0">
                <a:sym typeface="Wingdings"/>
              </a:rPr>
              <a:t>	</a:t>
            </a:r>
            <a:r>
              <a:rPr lang="en-GB" sz="3600" dirty="0" smtClean="0">
                <a:solidFill>
                  <a:srgbClr val="00461B"/>
                </a:solidFill>
                <a:sym typeface="Wingdings"/>
              </a:rPr>
              <a:t>Inspiration, security and well-being</a:t>
            </a:r>
          </a:p>
        </p:txBody>
      </p:sp>
    </p:spTree>
    <p:extLst>
      <p:ext uri="{BB962C8B-B14F-4D97-AF65-F5344CB8AC3E}">
        <p14:creationId xmlns:p14="http://schemas.microsoft.com/office/powerpoint/2010/main" val="3906608948"/>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carloine.com/wp-content/uploads/2014/09/IMG_0076.jpg"/>
          <p:cNvPicPr>
            <a:picLocks noChangeAspect="1" noChangeArrowheads="1"/>
          </p:cNvPicPr>
          <p:nvPr/>
        </p:nvPicPr>
        <p:blipFill rotWithShape="1">
          <a:blip r:embed="rId3">
            <a:extLst>
              <a:ext uri="{28A0092B-C50C-407E-A947-70E740481C1C}">
                <a14:useLocalDpi xmlns:a14="http://schemas.microsoft.com/office/drawing/2010/main" val="0"/>
              </a:ext>
            </a:extLst>
          </a:blip>
          <a:srcRect l="27905"/>
          <a:stretch/>
        </p:blipFill>
        <p:spPr bwMode="auto">
          <a:xfrm>
            <a:off x="23071" y="2897073"/>
            <a:ext cx="5846866" cy="5406653"/>
          </a:xfrm>
          <a:prstGeom prst="rect">
            <a:avLst/>
          </a:prstGeom>
          <a:noFill/>
          <a:extLst>
            <a:ext uri="{909E8E84-426E-40dd-AFC4-6F175D3DCCD1}">
              <a14:hiddenFill xmlns:a14="http://schemas.microsoft.com/office/drawing/2010/main">
                <a:solidFill>
                  <a:srgbClr val="FFFFFF"/>
                </a:solidFill>
              </a14:hiddenFill>
            </a:ext>
          </a:extLst>
        </p:spPr>
      </p:pic>
      <p:sp>
        <p:nvSpPr>
          <p:cNvPr id="3" name="Underrubrik 2"/>
          <p:cNvSpPr>
            <a:spLocks noGrp="1"/>
          </p:cNvSpPr>
          <p:nvPr>
            <p:ph type="subTitle" idx="1"/>
          </p:nvPr>
        </p:nvSpPr>
        <p:spPr>
          <a:xfrm>
            <a:off x="6005288" y="2891598"/>
            <a:ext cx="5528982" cy="2493962"/>
          </a:xfrm>
        </p:spPr>
        <p:txBody>
          <a:bodyPr>
            <a:noAutofit/>
          </a:bodyPr>
          <a:lstStyle/>
          <a:p>
            <a:pPr marL="457200" indent="-457200" algn="l">
              <a:spcBef>
                <a:spcPts val="1600"/>
              </a:spcBef>
              <a:buFontTx/>
              <a:buChar char="-"/>
            </a:pPr>
            <a:r>
              <a:rPr lang="en-GB" sz="3600" dirty="0" smtClean="0"/>
              <a:t>Second largest dairy company in Europe</a:t>
            </a:r>
          </a:p>
          <a:p>
            <a:pPr marL="457200" indent="-457200" algn="l">
              <a:spcBef>
                <a:spcPts val="1600"/>
              </a:spcBef>
              <a:buFontTx/>
              <a:buChar char="-"/>
            </a:pPr>
            <a:r>
              <a:rPr lang="en-GB" sz="3600" dirty="0" smtClean="0"/>
              <a:t>Sweden and Denmark ≈ 40 % of net turnover</a:t>
            </a:r>
          </a:p>
          <a:p>
            <a:pPr marL="457200" indent="-457200" algn="l">
              <a:spcBef>
                <a:spcPts val="1600"/>
              </a:spcBef>
              <a:buFontTx/>
              <a:buChar char="-"/>
            </a:pPr>
            <a:r>
              <a:rPr lang="en-GB" sz="3600" dirty="0" smtClean="0"/>
              <a:t>Negative image by Danish consumers</a:t>
            </a:r>
          </a:p>
        </p:txBody>
      </p:sp>
      <p:pic>
        <p:nvPicPr>
          <p:cNvPr id="10" name="Bildobjekt 9"/>
          <p:cNvPicPr>
            <a:picLocks noChangeAspect="1"/>
          </p:cNvPicPr>
          <p:nvPr/>
        </p:nvPicPr>
        <p:blipFill>
          <a:blip r:embed="rId4"/>
          <a:stretch>
            <a:fillRect/>
          </a:stretch>
        </p:blipFill>
        <p:spPr>
          <a:xfrm>
            <a:off x="537723" y="108466"/>
            <a:ext cx="10948543" cy="1688248"/>
          </a:xfrm>
          <a:prstGeom prst="rect">
            <a:avLst/>
          </a:prstGeom>
        </p:spPr>
      </p:pic>
      <p:sp>
        <p:nvSpPr>
          <p:cNvPr id="5" name="Rektangel 4"/>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ruta 5"/>
          <p:cNvSpPr txBox="1"/>
          <p:nvPr/>
        </p:nvSpPr>
        <p:spPr>
          <a:xfrm>
            <a:off x="1413539" y="1913077"/>
            <a:ext cx="3065930" cy="923330"/>
          </a:xfrm>
          <a:prstGeom prst="rect">
            <a:avLst/>
          </a:prstGeom>
          <a:noFill/>
        </p:spPr>
        <p:txBody>
          <a:bodyPr wrap="square" rtlCol="0">
            <a:spAutoFit/>
          </a:bodyPr>
          <a:lstStyle/>
          <a:p>
            <a:r>
              <a:rPr lang="sv-SE" sz="5400" b="1" dirty="0" smtClean="0">
                <a:solidFill>
                  <a:srgbClr val="00461B"/>
                </a:solidFill>
              </a:rPr>
              <a:t>2005</a:t>
            </a:r>
            <a:endParaRPr lang="sv-SE" sz="5400" b="1" dirty="0">
              <a:solidFill>
                <a:srgbClr val="00461B"/>
              </a:solidFill>
            </a:endParaRPr>
          </a:p>
        </p:txBody>
      </p:sp>
      <p:sp>
        <p:nvSpPr>
          <p:cNvPr id="8"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400" b="1" dirty="0" smtClean="0"/>
              <a:t>BACKGROUND</a:t>
            </a:r>
            <a:r>
              <a:rPr lang="sv-SE" sz="2000" b="1" dirty="0" smtClean="0"/>
              <a:t> </a:t>
            </a:r>
            <a:r>
              <a:rPr lang="sv-SE" sz="2000" dirty="0" smtClean="0"/>
              <a:t>       THE CONFLICT          CASE QUESTION          ACTIONS	       </a:t>
            </a:r>
            <a:endParaRPr lang="sv-SE" sz="2000" dirty="0"/>
          </a:p>
        </p:txBody>
      </p:sp>
      <p:sp>
        <p:nvSpPr>
          <p:cNvPr id="9" name="Rektangel 8"/>
          <p:cNvSpPr/>
          <p:nvPr/>
        </p:nvSpPr>
        <p:spPr>
          <a:xfrm>
            <a:off x="0" y="2891598"/>
            <a:ext cx="5869937" cy="3966402"/>
          </a:xfrm>
          <a:prstGeom prst="rect">
            <a:avLst/>
          </a:prstGeom>
          <a:gradFill flip="none" rotWithShape="1">
            <a:gsLst>
              <a:gs pos="56000">
                <a:schemeClr val="bg1">
                  <a:alpha val="17000"/>
                </a:schemeClr>
              </a:gs>
              <a:gs pos="98000">
                <a:schemeClr val="bg1"/>
              </a:gs>
            </a:gsLst>
            <a:lin ang="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Underrubrik 2"/>
          <p:cNvSpPr txBox="1">
            <a:spLocks/>
          </p:cNvSpPr>
          <p:nvPr/>
        </p:nvSpPr>
        <p:spPr>
          <a:xfrm>
            <a:off x="6011994" y="2891598"/>
            <a:ext cx="6203077" cy="24939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spcBef>
                <a:spcPts val="1600"/>
              </a:spcBef>
              <a:buFontTx/>
              <a:buChar char="-"/>
            </a:pPr>
            <a:r>
              <a:rPr lang="en-GB" sz="3600" smtClean="0"/>
              <a:t>Growth strategy in the Middle East</a:t>
            </a:r>
          </a:p>
          <a:p>
            <a:pPr marL="457200" indent="-457200" algn="l">
              <a:spcBef>
                <a:spcPts val="1600"/>
              </a:spcBef>
              <a:buFontTx/>
              <a:buChar char="-"/>
            </a:pPr>
            <a:r>
              <a:rPr lang="en-GB" sz="3600" smtClean="0"/>
              <a:t>40 years on the Middle Eastern market</a:t>
            </a:r>
          </a:p>
          <a:p>
            <a:pPr marL="457200" indent="-457200" algn="l">
              <a:spcBef>
                <a:spcPts val="1600"/>
              </a:spcBef>
              <a:buFontTx/>
              <a:buChar char="-"/>
            </a:pPr>
            <a:r>
              <a:rPr lang="en-GB" sz="3600" smtClean="0"/>
              <a:t>Supplies more than 50 000 stores in the Middle East</a:t>
            </a:r>
          </a:p>
          <a:p>
            <a:pPr algn="l">
              <a:spcBef>
                <a:spcPts val="1600"/>
              </a:spcBef>
            </a:pPr>
            <a:endParaRPr lang="en-GB" sz="4800" b="1" dirty="0" smtClean="0"/>
          </a:p>
        </p:txBody>
      </p:sp>
    </p:spTree>
    <p:extLst>
      <p:ext uri="{BB962C8B-B14F-4D97-AF65-F5344CB8AC3E}">
        <p14:creationId xmlns:p14="http://schemas.microsoft.com/office/powerpoint/2010/main" val="2567248456"/>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xEl>
                                              <p:pRg st="0" end="0"/>
                                            </p:txEl>
                                          </p:spTgt>
                                        </p:tgtEl>
                                      </p:cBhvr>
                                    </p:animEffect>
                                    <p:set>
                                      <p:cBhvr>
                                        <p:cTn id="24" dur="1" fill="hold">
                                          <p:stCondLst>
                                            <p:cond delay="499"/>
                                          </p:stCondLst>
                                        </p:cTn>
                                        <p:tgtEl>
                                          <p:spTgt spid="3">
                                            <p:txEl>
                                              <p:pRg st="0" end="0"/>
                                            </p:txEl>
                                          </p:spTgt>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3">
                                            <p:txEl>
                                              <p:pRg st="1" end="1"/>
                                            </p:txEl>
                                          </p:spTgt>
                                        </p:tgtEl>
                                      </p:cBhvr>
                                    </p:animEffect>
                                    <p:set>
                                      <p:cBhvr>
                                        <p:cTn id="27" dur="1" fill="hold">
                                          <p:stCondLst>
                                            <p:cond delay="499"/>
                                          </p:stCondLst>
                                        </p:cTn>
                                        <p:tgtEl>
                                          <p:spTgt spid="3">
                                            <p:txEl>
                                              <p:pRg st="1" end="1"/>
                                            </p:txEl>
                                          </p:spTgt>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3">
                                            <p:txEl>
                                              <p:pRg st="2" end="2"/>
                                            </p:txEl>
                                          </p:spTgt>
                                        </p:tgtEl>
                                      </p:cBhvr>
                                    </p:animEffect>
                                    <p:set>
                                      <p:cBhvr>
                                        <p:cTn id="30" dur="1" fill="hold">
                                          <p:stCondLst>
                                            <p:cond delay="499"/>
                                          </p:stCondLst>
                                        </p:cTn>
                                        <p:tgtEl>
                                          <p:spTgt spid="3">
                                            <p:txEl>
                                              <p:pRg st="2" end="2"/>
                                            </p:txEl>
                                          </p:spTgt>
                                        </p:tgtEl>
                                        <p:attrNameLst>
                                          <p:attrName>style.visibility</p:attrName>
                                        </p:attrNameLst>
                                      </p:cBhvr>
                                      <p:to>
                                        <p:strVal val="hidden"/>
                                      </p:to>
                                    </p:set>
                                  </p:childTnLst>
                                </p:cTn>
                              </p:par>
                              <p:par>
                                <p:cTn id="31" presetID="42" presetClass="entr" presetSubtype="0" fill="hold" grpId="0" nodeType="with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fade">
                                      <p:cBhvr>
                                        <p:cTn id="33" dur="1000"/>
                                        <p:tgtEl>
                                          <p:spTgt spid="11">
                                            <p:txEl>
                                              <p:pRg st="0" end="0"/>
                                            </p:txEl>
                                          </p:spTgt>
                                        </p:tgtEl>
                                      </p:cBhvr>
                                    </p:animEffect>
                                    <p:anim calcmode="lin" valueType="num">
                                      <p:cBhvr>
                                        <p:cTn id="34"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xEl>
                                              <p:pRg st="1" end="1"/>
                                            </p:txEl>
                                          </p:spTgt>
                                        </p:tgtEl>
                                        <p:attrNameLst>
                                          <p:attrName>style.visibility</p:attrName>
                                        </p:attrNameLst>
                                      </p:cBhvr>
                                      <p:to>
                                        <p:strVal val="visible"/>
                                      </p:to>
                                    </p:set>
                                    <p:animEffect transition="in" filter="fade">
                                      <p:cBhvr>
                                        <p:cTn id="38" dur="1000"/>
                                        <p:tgtEl>
                                          <p:spTgt spid="11">
                                            <p:txEl>
                                              <p:pRg st="1" end="1"/>
                                            </p:txEl>
                                          </p:spTgt>
                                        </p:tgtEl>
                                      </p:cBhvr>
                                    </p:animEffect>
                                    <p:anim calcmode="lin" valueType="num">
                                      <p:cBhvr>
                                        <p:cTn id="39"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11">
                                            <p:txEl>
                                              <p:pRg st="1" end="1"/>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1">
                                            <p:txEl>
                                              <p:pRg st="2" end="2"/>
                                            </p:txEl>
                                          </p:spTgt>
                                        </p:tgtEl>
                                        <p:attrNameLst>
                                          <p:attrName>style.visibility</p:attrName>
                                        </p:attrNameLst>
                                      </p:cBhvr>
                                      <p:to>
                                        <p:strVal val="visible"/>
                                      </p:to>
                                    </p:set>
                                    <p:animEffect transition="in" filter="fade">
                                      <p:cBhvr>
                                        <p:cTn id="43" dur="1000"/>
                                        <p:tgtEl>
                                          <p:spTgt spid="11">
                                            <p:txEl>
                                              <p:pRg st="2" end="2"/>
                                            </p:txEl>
                                          </p:spTgt>
                                        </p:tgtEl>
                                      </p:cBhvr>
                                    </p:animEffect>
                                    <p:anim calcmode="lin" valueType="num">
                                      <p:cBhvr>
                                        <p:cTn id="44"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45"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477259" y="4043207"/>
            <a:ext cx="9144000" cy="899061"/>
          </a:xfrm>
        </p:spPr>
        <p:txBody>
          <a:bodyPr>
            <a:normAutofit/>
          </a:bodyPr>
          <a:lstStyle/>
          <a:p>
            <a:pPr indent="-457200" algn="just"/>
            <a:r>
              <a:rPr lang="en-US" b="1" i="1" dirty="0" smtClean="0">
                <a:solidFill>
                  <a:srgbClr val="009514"/>
                </a:solidFill>
              </a:rPr>
              <a:t>September 30</a:t>
            </a:r>
            <a:r>
              <a:rPr lang="en-US" b="1" i="1" baseline="30000" dirty="0" smtClean="0">
                <a:solidFill>
                  <a:srgbClr val="009514"/>
                </a:solidFill>
              </a:rPr>
              <a:t>th</a:t>
            </a:r>
            <a:r>
              <a:rPr lang="en-US" b="1" i="1" dirty="0" smtClean="0">
                <a:solidFill>
                  <a:srgbClr val="009514"/>
                </a:solidFill>
              </a:rPr>
              <a:t> - </a:t>
            </a:r>
            <a:r>
              <a:rPr lang="en-US" b="1" i="1" dirty="0" smtClean="0"/>
              <a:t>Cartoons of the Prophet </a:t>
            </a:r>
            <a:r>
              <a:rPr lang="en-US" b="1" i="1" dirty="0"/>
              <a:t>Mohammed </a:t>
            </a:r>
            <a:r>
              <a:rPr lang="en-US" b="1" i="1" dirty="0" smtClean="0"/>
              <a:t>published </a:t>
            </a:r>
            <a:r>
              <a:rPr lang="en-US" b="1" i="1" dirty="0"/>
              <a:t>by Danish newspaper </a:t>
            </a:r>
            <a:r>
              <a:rPr lang="en-US" b="1" i="1" dirty="0" err="1" smtClean="0"/>
              <a:t>Jyllandsposten</a:t>
            </a:r>
            <a:endParaRPr lang="sv-SE" dirty="0"/>
          </a:p>
        </p:txBody>
      </p:sp>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5" name="Rektangel 4"/>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p:cNvSpPr txBox="1"/>
          <p:nvPr/>
        </p:nvSpPr>
        <p:spPr>
          <a:xfrm>
            <a:off x="1075764" y="1823253"/>
            <a:ext cx="3815624" cy="769441"/>
          </a:xfrm>
          <a:prstGeom prst="rect">
            <a:avLst/>
          </a:prstGeom>
          <a:noFill/>
        </p:spPr>
        <p:txBody>
          <a:bodyPr wrap="square" rtlCol="0">
            <a:spAutoFit/>
          </a:bodyPr>
          <a:lstStyle/>
          <a:p>
            <a:r>
              <a:rPr lang="sv-SE" sz="4400" b="1" dirty="0" smtClean="0">
                <a:solidFill>
                  <a:srgbClr val="00461B"/>
                </a:solidFill>
              </a:rPr>
              <a:t>2005 - 2006</a:t>
            </a:r>
            <a:endParaRPr lang="sv-SE" sz="4400" b="1" dirty="0">
              <a:solidFill>
                <a:srgbClr val="00461B"/>
              </a:solidFill>
            </a:endParaRPr>
          </a:p>
        </p:txBody>
      </p:sp>
      <p:sp>
        <p:nvSpPr>
          <p:cNvPr id="13" name="Höger 12"/>
          <p:cNvSpPr/>
          <p:nvPr/>
        </p:nvSpPr>
        <p:spPr>
          <a:xfrm>
            <a:off x="1175458" y="2661465"/>
            <a:ext cx="10295392" cy="337749"/>
          </a:xfrm>
          <a:prstGeom prst="rightArrow">
            <a:avLst/>
          </a:prstGeom>
          <a:solidFill>
            <a:srgbClr val="009514"/>
          </a:solidFill>
          <a:ln>
            <a:solidFill>
              <a:srgbClr val="00AA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 name="Multiplikation 13"/>
          <p:cNvSpPr/>
          <p:nvPr/>
        </p:nvSpPr>
        <p:spPr>
          <a:xfrm>
            <a:off x="1121414" y="2593915"/>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textruta 14"/>
          <p:cNvSpPr txBox="1"/>
          <p:nvPr/>
        </p:nvSpPr>
        <p:spPr>
          <a:xfrm>
            <a:off x="1067371" y="3147823"/>
            <a:ext cx="719380" cy="369332"/>
          </a:xfrm>
          <a:prstGeom prst="rect">
            <a:avLst/>
          </a:prstGeom>
          <a:noFill/>
        </p:spPr>
        <p:txBody>
          <a:bodyPr wrap="square" rtlCol="0">
            <a:spAutoFit/>
          </a:bodyPr>
          <a:lstStyle/>
          <a:p>
            <a:r>
              <a:rPr lang="sv-SE" dirty="0" smtClean="0"/>
              <a:t>30/9</a:t>
            </a:r>
            <a:endParaRPr lang="sv-SE" dirty="0"/>
          </a:p>
        </p:txBody>
      </p:sp>
      <p:sp>
        <p:nvSpPr>
          <p:cNvPr id="16" name="Multiplikation 15"/>
          <p:cNvSpPr/>
          <p:nvPr/>
        </p:nvSpPr>
        <p:spPr>
          <a:xfrm>
            <a:off x="2331102" y="2610232"/>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 name="textruta 16"/>
          <p:cNvSpPr txBox="1"/>
          <p:nvPr/>
        </p:nvSpPr>
        <p:spPr>
          <a:xfrm>
            <a:off x="2209026" y="3141460"/>
            <a:ext cx="719380" cy="369332"/>
          </a:xfrm>
          <a:prstGeom prst="rect">
            <a:avLst/>
          </a:prstGeom>
          <a:noFill/>
        </p:spPr>
        <p:txBody>
          <a:bodyPr wrap="square" rtlCol="0">
            <a:spAutoFit/>
          </a:bodyPr>
          <a:lstStyle/>
          <a:p>
            <a:r>
              <a:rPr lang="sv-SE" dirty="0"/>
              <a:t>8</a:t>
            </a:r>
            <a:r>
              <a:rPr lang="sv-SE" dirty="0" smtClean="0"/>
              <a:t>/10</a:t>
            </a:r>
            <a:endParaRPr lang="sv-SE" dirty="0"/>
          </a:p>
        </p:txBody>
      </p:sp>
      <p:sp>
        <p:nvSpPr>
          <p:cNvPr id="18" name="Underrubrik 2"/>
          <p:cNvSpPr txBox="1">
            <a:spLocks/>
          </p:cNvSpPr>
          <p:nvPr/>
        </p:nvSpPr>
        <p:spPr>
          <a:xfrm>
            <a:off x="1426096" y="4860010"/>
            <a:ext cx="9170894" cy="8990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b="1" i="1" dirty="0" smtClean="0">
                <a:solidFill>
                  <a:srgbClr val="009514"/>
                </a:solidFill>
              </a:rPr>
              <a:t>October 8</a:t>
            </a:r>
            <a:r>
              <a:rPr lang="en-US" b="1" i="1" baseline="30000" dirty="0" smtClean="0">
                <a:solidFill>
                  <a:srgbClr val="009514"/>
                </a:solidFill>
              </a:rPr>
              <a:t>th</a:t>
            </a:r>
            <a:r>
              <a:rPr lang="en-US" b="1" i="1" dirty="0" smtClean="0">
                <a:solidFill>
                  <a:srgbClr val="009514"/>
                </a:solidFill>
              </a:rPr>
              <a:t> – </a:t>
            </a:r>
            <a:r>
              <a:rPr lang="en-US" b="1" i="1" dirty="0" smtClean="0"/>
              <a:t>Islamic Faith society demands </a:t>
            </a:r>
            <a:r>
              <a:rPr lang="en-US" b="1" i="1" dirty="0" err="1" smtClean="0"/>
              <a:t>Jyllandsposten</a:t>
            </a:r>
            <a:r>
              <a:rPr lang="en-US" b="1" i="1" dirty="0" smtClean="0"/>
              <a:t> to withdraw the pictures and apologize</a:t>
            </a:r>
            <a:endParaRPr lang="sv-SE" dirty="0"/>
          </a:p>
        </p:txBody>
      </p:sp>
      <p:sp>
        <p:nvSpPr>
          <p:cNvPr id="20"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000" dirty="0" smtClean="0"/>
              <a:t>BACKGROUND</a:t>
            </a:r>
            <a:r>
              <a:rPr lang="sv-SE" sz="2000" b="1" dirty="0" smtClean="0"/>
              <a:t> </a:t>
            </a:r>
            <a:r>
              <a:rPr lang="sv-SE" sz="2000" dirty="0" smtClean="0"/>
              <a:t>       </a:t>
            </a:r>
            <a:r>
              <a:rPr lang="sv-SE" sz="2400" b="1" dirty="0" smtClean="0"/>
              <a:t>THE CONFLICT          </a:t>
            </a:r>
            <a:r>
              <a:rPr lang="sv-SE" sz="2000" dirty="0" smtClean="0"/>
              <a:t>CASE QUESTION          ACTIONS	       </a:t>
            </a:r>
            <a:endParaRPr lang="sv-SE" sz="2000" dirty="0"/>
          </a:p>
        </p:txBody>
      </p:sp>
      <p:sp>
        <p:nvSpPr>
          <p:cNvPr id="38" name="Underrubrik 2"/>
          <p:cNvSpPr txBox="1">
            <a:spLocks/>
          </p:cNvSpPr>
          <p:nvPr/>
        </p:nvSpPr>
        <p:spPr>
          <a:xfrm>
            <a:off x="1426096" y="5693414"/>
            <a:ext cx="4960518" cy="8990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b="1" i="1" dirty="0" smtClean="0">
                <a:solidFill>
                  <a:srgbClr val="00461B"/>
                </a:solidFill>
              </a:rPr>
              <a:t>“Freedom of speech” - </a:t>
            </a:r>
            <a:r>
              <a:rPr lang="en-US" b="1" i="1" dirty="0" err="1" smtClean="0">
                <a:solidFill>
                  <a:srgbClr val="00461B"/>
                </a:solidFill>
              </a:rPr>
              <a:t>Jyllandsposten</a:t>
            </a:r>
            <a:endParaRPr lang="sv-SE" dirty="0">
              <a:solidFill>
                <a:srgbClr val="00461B"/>
              </a:solidFill>
            </a:endParaRPr>
          </a:p>
        </p:txBody>
      </p:sp>
    </p:spTree>
    <p:extLst>
      <p:ext uri="{BB962C8B-B14F-4D97-AF65-F5344CB8AC3E}">
        <p14:creationId xmlns:p14="http://schemas.microsoft.com/office/powerpoint/2010/main" val="1605646983"/>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8"/>
                                        </p:tgtEl>
                                      </p:cBhvr>
                                    </p:animEffect>
                                    <p:set>
                                      <p:cBhvr>
                                        <p:cTn id="10" dur="1" fill="hold">
                                          <p:stCondLst>
                                            <p:cond delay="499"/>
                                          </p:stCondLst>
                                        </p:cTn>
                                        <p:tgtEl>
                                          <p:spTgt spid="18"/>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38"/>
                                        </p:tgtEl>
                                      </p:cBhvr>
                                    </p:animEffect>
                                    <p:set>
                                      <p:cBhvr>
                                        <p:cTn id="13"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5" name="Rektangel 4"/>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p:cNvSpPr txBox="1"/>
          <p:nvPr/>
        </p:nvSpPr>
        <p:spPr>
          <a:xfrm>
            <a:off x="1075764" y="1823253"/>
            <a:ext cx="3815624" cy="769441"/>
          </a:xfrm>
          <a:prstGeom prst="rect">
            <a:avLst/>
          </a:prstGeom>
          <a:noFill/>
        </p:spPr>
        <p:txBody>
          <a:bodyPr wrap="square" rtlCol="0">
            <a:spAutoFit/>
          </a:bodyPr>
          <a:lstStyle/>
          <a:p>
            <a:r>
              <a:rPr lang="sv-SE" sz="4400" b="1" dirty="0" smtClean="0">
                <a:solidFill>
                  <a:srgbClr val="00461B"/>
                </a:solidFill>
              </a:rPr>
              <a:t>2005 - 2006</a:t>
            </a:r>
            <a:endParaRPr lang="sv-SE" sz="4400" b="1" dirty="0">
              <a:solidFill>
                <a:srgbClr val="00461B"/>
              </a:solidFill>
            </a:endParaRPr>
          </a:p>
        </p:txBody>
      </p:sp>
      <p:sp>
        <p:nvSpPr>
          <p:cNvPr id="13" name="Höger 12"/>
          <p:cNvSpPr/>
          <p:nvPr/>
        </p:nvSpPr>
        <p:spPr>
          <a:xfrm>
            <a:off x="1175458" y="2661465"/>
            <a:ext cx="10295392" cy="337749"/>
          </a:xfrm>
          <a:prstGeom prst="rightArrow">
            <a:avLst/>
          </a:prstGeom>
          <a:solidFill>
            <a:srgbClr val="009514"/>
          </a:solidFill>
          <a:ln>
            <a:solidFill>
              <a:srgbClr val="00AA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 name="Multiplikation 13"/>
          <p:cNvSpPr/>
          <p:nvPr/>
        </p:nvSpPr>
        <p:spPr>
          <a:xfrm>
            <a:off x="1121414" y="2593915"/>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textruta 14"/>
          <p:cNvSpPr txBox="1"/>
          <p:nvPr/>
        </p:nvSpPr>
        <p:spPr>
          <a:xfrm>
            <a:off x="1067371" y="3147823"/>
            <a:ext cx="719380" cy="369332"/>
          </a:xfrm>
          <a:prstGeom prst="rect">
            <a:avLst/>
          </a:prstGeom>
          <a:noFill/>
        </p:spPr>
        <p:txBody>
          <a:bodyPr wrap="square" rtlCol="0">
            <a:spAutoFit/>
          </a:bodyPr>
          <a:lstStyle/>
          <a:p>
            <a:r>
              <a:rPr lang="sv-SE" dirty="0" smtClean="0"/>
              <a:t>30/9</a:t>
            </a:r>
            <a:endParaRPr lang="sv-SE" dirty="0"/>
          </a:p>
        </p:txBody>
      </p:sp>
      <p:sp>
        <p:nvSpPr>
          <p:cNvPr id="16" name="Multiplikation 15"/>
          <p:cNvSpPr/>
          <p:nvPr/>
        </p:nvSpPr>
        <p:spPr>
          <a:xfrm>
            <a:off x="2331102" y="2610232"/>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 name="textruta 16"/>
          <p:cNvSpPr txBox="1"/>
          <p:nvPr/>
        </p:nvSpPr>
        <p:spPr>
          <a:xfrm>
            <a:off x="2209026" y="3141460"/>
            <a:ext cx="719380" cy="369332"/>
          </a:xfrm>
          <a:prstGeom prst="rect">
            <a:avLst/>
          </a:prstGeom>
          <a:noFill/>
        </p:spPr>
        <p:txBody>
          <a:bodyPr wrap="square" rtlCol="0">
            <a:spAutoFit/>
          </a:bodyPr>
          <a:lstStyle/>
          <a:p>
            <a:r>
              <a:rPr lang="sv-SE" dirty="0"/>
              <a:t>8</a:t>
            </a:r>
            <a:r>
              <a:rPr lang="sv-SE" dirty="0" smtClean="0"/>
              <a:t>/10</a:t>
            </a:r>
            <a:endParaRPr lang="sv-SE" dirty="0"/>
          </a:p>
        </p:txBody>
      </p:sp>
      <p:sp>
        <p:nvSpPr>
          <p:cNvPr id="20"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000" dirty="0" smtClean="0"/>
              <a:t>BACKGROUND</a:t>
            </a:r>
            <a:r>
              <a:rPr lang="sv-SE" sz="2000" b="1" dirty="0" smtClean="0"/>
              <a:t> </a:t>
            </a:r>
            <a:r>
              <a:rPr lang="sv-SE" sz="2000" dirty="0" smtClean="0"/>
              <a:t>       </a:t>
            </a:r>
            <a:r>
              <a:rPr lang="sv-SE" sz="2400" b="1" dirty="0" smtClean="0"/>
              <a:t>THE CONFLICT          </a:t>
            </a:r>
            <a:r>
              <a:rPr lang="sv-SE" sz="2000" dirty="0" smtClean="0"/>
              <a:t>CASE QUESTION          ACTIONS	       </a:t>
            </a:r>
            <a:endParaRPr lang="sv-SE" sz="2000" dirty="0"/>
          </a:p>
        </p:txBody>
      </p:sp>
      <p:sp>
        <p:nvSpPr>
          <p:cNvPr id="22" name="Multiplikation 21"/>
          <p:cNvSpPr/>
          <p:nvPr/>
        </p:nvSpPr>
        <p:spPr>
          <a:xfrm>
            <a:off x="3599082" y="2608182"/>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textruta 22"/>
          <p:cNvSpPr txBox="1"/>
          <p:nvPr/>
        </p:nvSpPr>
        <p:spPr>
          <a:xfrm>
            <a:off x="3442680" y="3173732"/>
            <a:ext cx="916661" cy="369332"/>
          </a:xfrm>
          <a:prstGeom prst="rect">
            <a:avLst/>
          </a:prstGeom>
          <a:noFill/>
        </p:spPr>
        <p:txBody>
          <a:bodyPr wrap="square" rtlCol="0">
            <a:spAutoFit/>
          </a:bodyPr>
          <a:lstStyle/>
          <a:p>
            <a:r>
              <a:rPr lang="sv-SE" dirty="0" smtClean="0"/>
              <a:t>19/10</a:t>
            </a:r>
            <a:endParaRPr lang="sv-SE" dirty="0"/>
          </a:p>
        </p:txBody>
      </p:sp>
      <p:sp>
        <p:nvSpPr>
          <p:cNvPr id="24" name="Underrubrik 2"/>
          <p:cNvSpPr txBox="1">
            <a:spLocks/>
          </p:cNvSpPr>
          <p:nvPr/>
        </p:nvSpPr>
        <p:spPr>
          <a:xfrm>
            <a:off x="1218077" y="4053508"/>
            <a:ext cx="9170894" cy="8990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b="1" i="1" dirty="0" smtClean="0">
                <a:solidFill>
                  <a:srgbClr val="009514"/>
                </a:solidFill>
              </a:rPr>
              <a:t>October 19</a:t>
            </a:r>
            <a:r>
              <a:rPr lang="en-US" b="1" i="1" baseline="30000" dirty="0" smtClean="0">
                <a:solidFill>
                  <a:srgbClr val="009514"/>
                </a:solidFill>
              </a:rPr>
              <a:t>th</a:t>
            </a:r>
            <a:r>
              <a:rPr lang="en-US" b="1" i="1" dirty="0" smtClean="0">
                <a:solidFill>
                  <a:srgbClr val="009514"/>
                </a:solidFill>
              </a:rPr>
              <a:t> – </a:t>
            </a:r>
            <a:r>
              <a:rPr lang="en-US" b="1" i="1" dirty="0" smtClean="0"/>
              <a:t>Protest letters to the Danish Government</a:t>
            </a:r>
            <a:endParaRPr lang="sv-SE" dirty="0"/>
          </a:p>
        </p:txBody>
      </p:sp>
      <p:sp>
        <p:nvSpPr>
          <p:cNvPr id="25" name="Multiplikation 24"/>
          <p:cNvSpPr/>
          <p:nvPr/>
        </p:nvSpPr>
        <p:spPr>
          <a:xfrm>
            <a:off x="4643946" y="2588972"/>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 name="textruta 25"/>
          <p:cNvSpPr txBox="1"/>
          <p:nvPr/>
        </p:nvSpPr>
        <p:spPr>
          <a:xfrm>
            <a:off x="4504706" y="3137358"/>
            <a:ext cx="916661" cy="369332"/>
          </a:xfrm>
          <a:prstGeom prst="rect">
            <a:avLst/>
          </a:prstGeom>
          <a:noFill/>
        </p:spPr>
        <p:txBody>
          <a:bodyPr wrap="square" rtlCol="0">
            <a:spAutoFit/>
          </a:bodyPr>
          <a:lstStyle/>
          <a:p>
            <a:r>
              <a:rPr lang="sv-SE" dirty="0" smtClean="0"/>
              <a:t>21/10</a:t>
            </a:r>
            <a:endParaRPr lang="sv-SE" dirty="0"/>
          </a:p>
        </p:txBody>
      </p:sp>
      <p:sp>
        <p:nvSpPr>
          <p:cNvPr id="27" name="Underrubrik 2"/>
          <p:cNvSpPr txBox="1">
            <a:spLocks/>
          </p:cNvSpPr>
          <p:nvPr/>
        </p:nvSpPr>
        <p:spPr>
          <a:xfrm>
            <a:off x="1198849" y="4652099"/>
            <a:ext cx="5803559" cy="5648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b="1" i="1" dirty="0" smtClean="0">
                <a:solidFill>
                  <a:srgbClr val="009514"/>
                </a:solidFill>
              </a:rPr>
              <a:t>October 21</a:t>
            </a:r>
            <a:r>
              <a:rPr lang="en-US" b="1" i="1" baseline="30000" dirty="0" smtClean="0">
                <a:solidFill>
                  <a:srgbClr val="009514"/>
                </a:solidFill>
              </a:rPr>
              <a:t>st</a:t>
            </a:r>
            <a:r>
              <a:rPr lang="en-US" b="1" i="1" dirty="0" smtClean="0">
                <a:solidFill>
                  <a:srgbClr val="009514"/>
                </a:solidFill>
              </a:rPr>
              <a:t> – </a:t>
            </a:r>
            <a:r>
              <a:rPr lang="en-US" b="1" i="1" dirty="0" smtClean="0"/>
              <a:t> Danish Government replies</a:t>
            </a:r>
            <a:endParaRPr lang="sv-SE" dirty="0"/>
          </a:p>
        </p:txBody>
      </p:sp>
      <p:sp>
        <p:nvSpPr>
          <p:cNvPr id="28" name="Underrubrik 2"/>
          <p:cNvSpPr txBox="1">
            <a:spLocks/>
          </p:cNvSpPr>
          <p:nvPr/>
        </p:nvSpPr>
        <p:spPr>
          <a:xfrm>
            <a:off x="2758597" y="5199810"/>
            <a:ext cx="7161482" cy="182980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i="1" dirty="0"/>
              <a:t>“Freedom of expression is the cornerstone of Danish democracy and wide-reaching. The Danish government has no possibility of influencing the press</a:t>
            </a:r>
            <a:r>
              <a:rPr lang="en-GB" dirty="0"/>
              <a:t>” </a:t>
            </a:r>
            <a:endParaRPr lang="sv-SE" dirty="0"/>
          </a:p>
        </p:txBody>
      </p:sp>
    </p:spTree>
    <p:extLst>
      <p:ext uri="{BB962C8B-B14F-4D97-AF65-F5344CB8AC3E}">
        <p14:creationId xmlns:p14="http://schemas.microsoft.com/office/powerpoint/2010/main" val="49805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5" name="Rektangel 4"/>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p:cNvSpPr txBox="1"/>
          <p:nvPr/>
        </p:nvSpPr>
        <p:spPr>
          <a:xfrm>
            <a:off x="1075764" y="1823253"/>
            <a:ext cx="3815624" cy="769441"/>
          </a:xfrm>
          <a:prstGeom prst="rect">
            <a:avLst/>
          </a:prstGeom>
          <a:noFill/>
        </p:spPr>
        <p:txBody>
          <a:bodyPr wrap="square" rtlCol="0">
            <a:spAutoFit/>
          </a:bodyPr>
          <a:lstStyle/>
          <a:p>
            <a:r>
              <a:rPr lang="sv-SE" sz="4400" b="1" dirty="0" smtClean="0">
                <a:solidFill>
                  <a:srgbClr val="00461B"/>
                </a:solidFill>
              </a:rPr>
              <a:t>2005 - 2006</a:t>
            </a:r>
            <a:endParaRPr lang="sv-SE" sz="4400" b="1" dirty="0">
              <a:solidFill>
                <a:srgbClr val="00461B"/>
              </a:solidFill>
            </a:endParaRPr>
          </a:p>
        </p:txBody>
      </p:sp>
      <p:sp>
        <p:nvSpPr>
          <p:cNvPr id="13" name="Höger 12"/>
          <p:cNvSpPr/>
          <p:nvPr/>
        </p:nvSpPr>
        <p:spPr>
          <a:xfrm>
            <a:off x="1175458" y="2661465"/>
            <a:ext cx="10295392" cy="337749"/>
          </a:xfrm>
          <a:prstGeom prst="rightArrow">
            <a:avLst/>
          </a:prstGeom>
          <a:solidFill>
            <a:srgbClr val="009514"/>
          </a:solidFill>
          <a:ln>
            <a:solidFill>
              <a:srgbClr val="00AA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 name="Multiplikation 13"/>
          <p:cNvSpPr/>
          <p:nvPr/>
        </p:nvSpPr>
        <p:spPr>
          <a:xfrm>
            <a:off x="1121414" y="2593915"/>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textruta 14"/>
          <p:cNvSpPr txBox="1"/>
          <p:nvPr/>
        </p:nvSpPr>
        <p:spPr>
          <a:xfrm>
            <a:off x="1067371" y="3147823"/>
            <a:ext cx="719380" cy="400110"/>
          </a:xfrm>
          <a:prstGeom prst="rect">
            <a:avLst/>
          </a:prstGeom>
          <a:noFill/>
        </p:spPr>
        <p:txBody>
          <a:bodyPr wrap="square" rtlCol="0">
            <a:spAutoFit/>
          </a:bodyPr>
          <a:lstStyle/>
          <a:p>
            <a:r>
              <a:rPr lang="sv-SE" sz="2000" b="1" dirty="0" smtClean="0"/>
              <a:t>30/9</a:t>
            </a:r>
            <a:endParaRPr lang="sv-SE" sz="2000" b="1" dirty="0"/>
          </a:p>
        </p:txBody>
      </p:sp>
      <p:sp>
        <p:nvSpPr>
          <p:cNvPr id="16" name="Multiplikation 15"/>
          <p:cNvSpPr/>
          <p:nvPr/>
        </p:nvSpPr>
        <p:spPr>
          <a:xfrm>
            <a:off x="2331102" y="2610232"/>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 name="textruta 16"/>
          <p:cNvSpPr txBox="1"/>
          <p:nvPr/>
        </p:nvSpPr>
        <p:spPr>
          <a:xfrm>
            <a:off x="2209026" y="3141460"/>
            <a:ext cx="719380" cy="400110"/>
          </a:xfrm>
          <a:prstGeom prst="rect">
            <a:avLst/>
          </a:prstGeom>
          <a:noFill/>
        </p:spPr>
        <p:txBody>
          <a:bodyPr wrap="square" rtlCol="0">
            <a:spAutoFit/>
          </a:bodyPr>
          <a:lstStyle/>
          <a:p>
            <a:r>
              <a:rPr lang="sv-SE" b="1" dirty="0"/>
              <a:t>8</a:t>
            </a:r>
            <a:r>
              <a:rPr lang="sv-SE" b="1" dirty="0" smtClean="0"/>
              <a:t>/</a:t>
            </a:r>
            <a:r>
              <a:rPr lang="sv-SE" sz="2000" b="1" dirty="0" smtClean="0"/>
              <a:t>10</a:t>
            </a:r>
            <a:endParaRPr lang="sv-SE" b="1" dirty="0"/>
          </a:p>
        </p:txBody>
      </p:sp>
      <p:sp>
        <p:nvSpPr>
          <p:cNvPr id="20"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000" dirty="0" smtClean="0"/>
              <a:t>BACKGROUND</a:t>
            </a:r>
            <a:r>
              <a:rPr lang="sv-SE" sz="2000" b="1" dirty="0" smtClean="0"/>
              <a:t> </a:t>
            </a:r>
            <a:r>
              <a:rPr lang="sv-SE" sz="2000" dirty="0" smtClean="0"/>
              <a:t>       </a:t>
            </a:r>
            <a:r>
              <a:rPr lang="sv-SE" sz="2400" b="1" dirty="0" smtClean="0"/>
              <a:t>THE CONFLICT          </a:t>
            </a:r>
            <a:r>
              <a:rPr lang="sv-SE" sz="2000" dirty="0" smtClean="0"/>
              <a:t>CASE QUESTION          ACTIONS	       </a:t>
            </a:r>
            <a:endParaRPr lang="sv-SE" sz="2000" dirty="0"/>
          </a:p>
        </p:txBody>
      </p:sp>
      <p:sp>
        <p:nvSpPr>
          <p:cNvPr id="22" name="Multiplikation 21"/>
          <p:cNvSpPr/>
          <p:nvPr/>
        </p:nvSpPr>
        <p:spPr>
          <a:xfrm>
            <a:off x="3599082" y="2608182"/>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textruta 22"/>
          <p:cNvSpPr txBox="1"/>
          <p:nvPr/>
        </p:nvSpPr>
        <p:spPr>
          <a:xfrm>
            <a:off x="3442680" y="3173732"/>
            <a:ext cx="916661" cy="369332"/>
          </a:xfrm>
          <a:prstGeom prst="rect">
            <a:avLst/>
          </a:prstGeom>
          <a:noFill/>
        </p:spPr>
        <p:txBody>
          <a:bodyPr wrap="square" rtlCol="0">
            <a:spAutoFit/>
          </a:bodyPr>
          <a:lstStyle/>
          <a:p>
            <a:r>
              <a:rPr lang="sv-SE" b="1" dirty="0" smtClean="0"/>
              <a:t>19/10</a:t>
            </a:r>
            <a:endParaRPr lang="sv-SE" b="1" dirty="0"/>
          </a:p>
        </p:txBody>
      </p:sp>
      <p:sp>
        <p:nvSpPr>
          <p:cNvPr id="25" name="Multiplikation 24"/>
          <p:cNvSpPr/>
          <p:nvPr/>
        </p:nvSpPr>
        <p:spPr>
          <a:xfrm>
            <a:off x="4643946" y="2588972"/>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 name="textruta 25"/>
          <p:cNvSpPr txBox="1"/>
          <p:nvPr/>
        </p:nvSpPr>
        <p:spPr>
          <a:xfrm>
            <a:off x="4504706" y="3137358"/>
            <a:ext cx="916661" cy="400110"/>
          </a:xfrm>
          <a:prstGeom prst="rect">
            <a:avLst/>
          </a:prstGeom>
          <a:noFill/>
        </p:spPr>
        <p:txBody>
          <a:bodyPr wrap="square" rtlCol="0">
            <a:spAutoFit/>
          </a:bodyPr>
          <a:lstStyle/>
          <a:p>
            <a:r>
              <a:rPr lang="sv-SE" b="1" dirty="0" smtClean="0"/>
              <a:t>21/</a:t>
            </a:r>
            <a:r>
              <a:rPr lang="sv-SE" sz="2000" b="1" dirty="0" smtClean="0"/>
              <a:t>10</a:t>
            </a:r>
            <a:endParaRPr lang="sv-SE" b="1" dirty="0"/>
          </a:p>
        </p:txBody>
      </p:sp>
      <p:sp>
        <p:nvSpPr>
          <p:cNvPr id="29" name="Multiplikation 28"/>
          <p:cNvSpPr/>
          <p:nvPr/>
        </p:nvSpPr>
        <p:spPr>
          <a:xfrm>
            <a:off x="6032064" y="2586922"/>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 name="textruta 29"/>
          <p:cNvSpPr txBox="1"/>
          <p:nvPr/>
        </p:nvSpPr>
        <p:spPr>
          <a:xfrm>
            <a:off x="5652547" y="3152469"/>
            <a:ext cx="1367024" cy="400110"/>
          </a:xfrm>
          <a:prstGeom prst="rect">
            <a:avLst/>
          </a:prstGeom>
          <a:noFill/>
        </p:spPr>
        <p:txBody>
          <a:bodyPr wrap="square" rtlCol="0">
            <a:spAutoFit/>
          </a:bodyPr>
          <a:lstStyle/>
          <a:p>
            <a:r>
              <a:rPr lang="sv-SE" sz="2000" b="1" dirty="0" smtClean="0"/>
              <a:t>November</a:t>
            </a:r>
            <a:endParaRPr lang="sv-SE" sz="2000" b="1" dirty="0"/>
          </a:p>
        </p:txBody>
      </p:sp>
      <p:sp>
        <p:nvSpPr>
          <p:cNvPr id="31" name="Multiplikation 30"/>
          <p:cNvSpPr/>
          <p:nvPr/>
        </p:nvSpPr>
        <p:spPr>
          <a:xfrm>
            <a:off x="7935066" y="2584872"/>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 name="textruta 31"/>
          <p:cNvSpPr txBox="1"/>
          <p:nvPr/>
        </p:nvSpPr>
        <p:spPr>
          <a:xfrm>
            <a:off x="7810274" y="3128612"/>
            <a:ext cx="719380" cy="400110"/>
          </a:xfrm>
          <a:prstGeom prst="rect">
            <a:avLst/>
          </a:prstGeom>
          <a:noFill/>
        </p:spPr>
        <p:txBody>
          <a:bodyPr wrap="square" rtlCol="0">
            <a:spAutoFit/>
          </a:bodyPr>
          <a:lstStyle/>
          <a:p>
            <a:r>
              <a:rPr lang="sv-SE" sz="2000" b="1" dirty="0"/>
              <a:t>1</a:t>
            </a:r>
            <a:r>
              <a:rPr lang="sv-SE" sz="2000" b="1" dirty="0" smtClean="0"/>
              <a:t>/12</a:t>
            </a:r>
            <a:endParaRPr lang="sv-SE" sz="2000" b="1" dirty="0"/>
          </a:p>
        </p:txBody>
      </p:sp>
      <p:sp>
        <p:nvSpPr>
          <p:cNvPr id="33" name="Underrubrik 2"/>
          <p:cNvSpPr txBox="1">
            <a:spLocks/>
          </p:cNvSpPr>
          <p:nvPr/>
        </p:nvSpPr>
        <p:spPr>
          <a:xfrm>
            <a:off x="1299762" y="4753014"/>
            <a:ext cx="7487574" cy="564874"/>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2800" b="1" i="1" dirty="0" smtClean="0">
                <a:solidFill>
                  <a:srgbClr val="009514"/>
                </a:solidFill>
              </a:rPr>
              <a:t>December 1</a:t>
            </a:r>
            <a:r>
              <a:rPr lang="en-US" sz="2800" b="1" i="1" baseline="30000" dirty="0" smtClean="0">
                <a:solidFill>
                  <a:srgbClr val="009514"/>
                </a:solidFill>
              </a:rPr>
              <a:t>st</a:t>
            </a:r>
            <a:r>
              <a:rPr lang="en-US" sz="2800" b="1" i="1" dirty="0" smtClean="0">
                <a:solidFill>
                  <a:srgbClr val="009514"/>
                </a:solidFill>
              </a:rPr>
              <a:t> </a:t>
            </a:r>
            <a:r>
              <a:rPr lang="en-US" b="1" i="1" dirty="0" smtClean="0">
                <a:solidFill>
                  <a:srgbClr val="009514"/>
                </a:solidFill>
              </a:rPr>
              <a:t>– </a:t>
            </a:r>
            <a:r>
              <a:rPr lang="en-US" b="1" i="1" dirty="0" smtClean="0"/>
              <a:t> </a:t>
            </a:r>
            <a:r>
              <a:rPr lang="en-US" sz="2600" b="1" i="1" dirty="0" smtClean="0"/>
              <a:t>Reward offered for murdering the illustrator</a:t>
            </a:r>
            <a:endParaRPr lang="sv-SE" sz="2600" dirty="0"/>
          </a:p>
        </p:txBody>
      </p:sp>
      <p:sp>
        <p:nvSpPr>
          <p:cNvPr id="34" name="Multiplikation 33"/>
          <p:cNvSpPr/>
          <p:nvPr/>
        </p:nvSpPr>
        <p:spPr>
          <a:xfrm>
            <a:off x="9700766" y="2599984"/>
            <a:ext cx="486397" cy="445829"/>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 name="textruta 34"/>
          <p:cNvSpPr txBox="1"/>
          <p:nvPr/>
        </p:nvSpPr>
        <p:spPr>
          <a:xfrm>
            <a:off x="9593135" y="3160885"/>
            <a:ext cx="719380" cy="400110"/>
          </a:xfrm>
          <a:prstGeom prst="rect">
            <a:avLst/>
          </a:prstGeom>
          <a:noFill/>
        </p:spPr>
        <p:txBody>
          <a:bodyPr wrap="square" rtlCol="0">
            <a:spAutoFit/>
          </a:bodyPr>
          <a:lstStyle/>
          <a:p>
            <a:r>
              <a:rPr lang="sv-SE" sz="2000" b="1" dirty="0" smtClean="0"/>
              <a:t>30/1</a:t>
            </a:r>
            <a:endParaRPr lang="sv-SE" sz="2000" b="1" dirty="0"/>
          </a:p>
        </p:txBody>
      </p:sp>
      <p:sp>
        <p:nvSpPr>
          <p:cNvPr id="36" name="Underrubrik 2"/>
          <p:cNvSpPr txBox="1">
            <a:spLocks/>
          </p:cNvSpPr>
          <p:nvPr/>
        </p:nvSpPr>
        <p:spPr>
          <a:xfrm>
            <a:off x="1304371" y="3965654"/>
            <a:ext cx="6024131" cy="8990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b="1" i="1" dirty="0" smtClean="0">
                <a:solidFill>
                  <a:srgbClr val="009514"/>
                </a:solidFill>
              </a:rPr>
              <a:t>November – </a:t>
            </a:r>
            <a:r>
              <a:rPr lang="en-US" b="1" i="1" dirty="0" smtClean="0"/>
              <a:t>Information travel</a:t>
            </a:r>
            <a:endParaRPr lang="sv-SE" dirty="0"/>
          </a:p>
        </p:txBody>
      </p:sp>
      <p:sp>
        <p:nvSpPr>
          <p:cNvPr id="37" name="Underrubrik 2"/>
          <p:cNvSpPr txBox="1">
            <a:spLocks/>
          </p:cNvSpPr>
          <p:nvPr/>
        </p:nvSpPr>
        <p:spPr>
          <a:xfrm>
            <a:off x="1304370" y="5426945"/>
            <a:ext cx="6024131" cy="8990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b="1" i="1" dirty="0" smtClean="0">
                <a:solidFill>
                  <a:srgbClr val="009514"/>
                </a:solidFill>
              </a:rPr>
              <a:t>January 30</a:t>
            </a:r>
            <a:r>
              <a:rPr lang="en-US" b="1" i="1" baseline="30000" dirty="0" smtClean="0">
                <a:solidFill>
                  <a:srgbClr val="009514"/>
                </a:solidFill>
              </a:rPr>
              <a:t>th</a:t>
            </a:r>
            <a:r>
              <a:rPr lang="en-US" b="1" i="1" dirty="0" smtClean="0">
                <a:solidFill>
                  <a:srgbClr val="009514"/>
                </a:solidFill>
              </a:rPr>
              <a:t> – </a:t>
            </a:r>
            <a:r>
              <a:rPr lang="en-US" b="1" i="1" dirty="0" err="1" smtClean="0"/>
              <a:t>Jyllandsposten</a:t>
            </a:r>
            <a:r>
              <a:rPr lang="en-US" b="1" i="1" dirty="0" smtClean="0"/>
              <a:t> “apologize”</a:t>
            </a:r>
            <a:endParaRPr lang="sv-SE" dirty="0"/>
          </a:p>
        </p:txBody>
      </p:sp>
    </p:spTree>
    <p:extLst>
      <p:ext uri="{BB962C8B-B14F-4D97-AF65-F5344CB8AC3E}">
        <p14:creationId xmlns:p14="http://schemas.microsoft.com/office/powerpoint/2010/main" val="87792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000"/>
                                        <p:tgtEl>
                                          <p:spTgt spid="37"/>
                                        </p:tgtEl>
                                      </p:cBhvr>
                                    </p:animEffect>
                                    <p:anim calcmode="lin" valueType="num">
                                      <p:cBhvr>
                                        <p:cTn id="22" dur="1000" fill="hold"/>
                                        <p:tgtEl>
                                          <p:spTgt spid="37"/>
                                        </p:tgtEl>
                                        <p:attrNameLst>
                                          <p:attrName>ppt_x</p:attrName>
                                        </p:attrNameLst>
                                      </p:cBhvr>
                                      <p:tavLst>
                                        <p:tav tm="0">
                                          <p:val>
                                            <p:strVal val="#ppt_x"/>
                                          </p:val>
                                        </p:tav>
                                        <p:tav tm="100000">
                                          <p:val>
                                            <p:strVal val="#ppt_x"/>
                                          </p:val>
                                        </p:tav>
                                      </p:tavLst>
                                    </p:anim>
                                    <p:anim calcmode="lin" valueType="num">
                                      <p:cBhvr>
                                        <p:cTn id="23"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5" name="Rektangel 4"/>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p:cNvSpPr txBox="1"/>
          <p:nvPr/>
        </p:nvSpPr>
        <p:spPr>
          <a:xfrm>
            <a:off x="1075764" y="1823253"/>
            <a:ext cx="3815624" cy="769441"/>
          </a:xfrm>
          <a:prstGeom prst="rect">
            <a:avLst/>
          </a:prstGeom>
          <a:noFill/>
        </p:spPr>
        <p:txBody>
          <a:bodyPr wrap="square" rtlCol="0">
            <a:spAutoFit/>
          </a:bodyPr>
          <a:lstStyle/>
          <a:p>
            <a:r>
              <a:rPr lang="sv-SE" sz="4400" b="1" dirty="0" smtClean="0">
                <a:solidFill>
                  <a:srgbClr val="00461B"/>
                </a:solidFill>
              </a:rPr>
              <a:t>2005 - 2006</a:t>
            </a:r>
            <a:endParaRPr lang="sv-SE" sz="4400" b="1" dirty="0">
              <a:solidFill>
                <a:srgbClr val="00461B"/>
              </a:solidFill>
            </a:endParaRPr>
          </a:p>
        </p:txBody>
      </p:sp>
      <p:sp>
        <p:nvSpPr>
          <p:cNvPr id="13" name="Höger 12"/>
          <p:cNvSpPr/>
          <p:nvPr/>
        </p:nvSpPr>
        <p:spPr>
          <a:xfrm>
            <a:off x="0" y="2918882"/>
            <a:ext cx="5114504" cy="324564"/>
          </a:xfrm>
          <a:prstGeom prst="rightArrow">
            <a:avLst/>
          </a:prstGeom>
          <a:solidFill>
            <a:srgbClr val="009514"/>
          </a:solidFill>
          <a:ln>
            <a:solidFill>
              <a:srgbClr val="00AA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000" dirty="0" smtClean="0"/>
              <a:t>BACKGROUND</a:t>
            </a:r>
            <a:r>
              <a:rPr lang="sv-SE" sz="2000" b="1" dirty="0" smtClean="0"/>
              <a:t> </a:t>
            </a:r>
            <a:r>
              <a:rPr lang="sv-SE" sz="2000" dirty="0" smtClean="0"/>
              <a:t>       </a:t>
            </a:r>
            <a:r>
              <a:rPr lang="sv-SE" sz="2400" b="1" dirty="0" smtClean="0"/>
              <a:t>THE CONFLICT          </a:t>
            </a:r>
            <a:r>
              <a:rPr lang="sv-SE" sz="2000" dirty="0" smtClean="0"/>
              <a:t>CASE QUESTION          ACTIONS	       </a:t>
            </a:r>
            <a:endParaRPr lang="sv-SE" sz="2000" dirty="0"/>
          </a:p>
        </p:txBody>
      </p:sp>
      <p:sp>
        <p:nvSpPr>
          <p:cNvPr id="37" name="Underrubrik 2"/>
          <p:cNvSpPr txBox="1">
            <a:spLocks/>
          </p:cNvSpPr>
          <p:nvPr/>
        </p:nvSpPr>
        <p:spPr>
          <a:xfrm>
            <a:off x="5746983" y="2438317"/>
            <a:ext cx="4361886" cy="11998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7200" b="1" i="1" dirty="0" smtClean="0"/>
              <a:t>BOYCOTT</a:t>
            </a:r>
            <a:endParaRPr lang="sv-SE" sz="7200" dirty="0"/>
          </a:p>
        </p:txBody>
      </p:sp>
      <p:sp>
        <p:nvSpPr>
          <p:cNvPr id="38" name="Multiplikation 37"/>
          <p:cNvSpPr/>
          <p:nvPr/>
        </p:nvSpPr>
        <p:spPr>
          <a:xfrm>
            <a:off x="2557253" y="2436571"/>
            <a:ext cx="1424510" cy="1321707"/>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a:off x="2796680" y="3830168"/>
            <a:ext cx="910478" cy="523220"/>
          </a:xfrm>
          <a:prstGeom prst="rect">
            <a:avLst/>
          </a:prstGeom>
          <a:noFill/>
        </p:spPr>
        <p:txBody>
          <a:bodyPr wrap="square" rtlCol="0">
            <a:spAutoFit/>
          </a:bodyPr>
          <a:lstStyle/>
          <a:p>
            <a:r>
              <a:rPr lang="sv-SE" sz="2800" dirty="0" smtClean="0"/>
              <a:t>31/1</a:t>
            </a:r>
            <a:endParaRPr lang="sv-SE" sz="2800" dirty="0"/>
          </a:p>
        </p:txBody>
      </p:sp>
      <p:sp>
        <p:nvSpPr>
          <p:cNvPr id="4" name="textruta 3"/>
          <p:cNvSpPr txBox="1"/>
          <p:nvPr/>
        </p:nvSpPr>
        <p:spPr>
          <a:xfrm>
            <a:off x="6006969" y="3826922"/>
            <a:ext cx="4616784" cy="1323439"/>
          </a:xfrm>
          <a:prstGeom prst="rect">
            <a:avLst/>
          </a:prstGeom>
          <a:noFill/>
        </p:spPr>
        <p:txBody>
          <a:bodyPr wrap="square" rtlCol="0">
            <a:spAutoFit/>
          </a:bodyPr>
          <a:lstStyle/>
          <a:p>
            <a:r>
              <a:rPr lang="en-GB" sz="8000" b="1" dirty="0" smtClean="0">
                <a:solidFill>
                  <a:srgbClr val="00461B"/>
                </a:solidFill>
              </a:rPr>
              <a:t>£ 1m </a:t>
            </a:r>
            <a:r>
              <a:rPr lang="en-GB" sz="4500" b="1" dirty="0" smtClean="0">
                <a:solidFill>
                  <a:srgbClr val="00461B"/>
                </a:solidFill>
              </a:rPr>
              <a:t>per day </a:t>
            </a:r>
            <a:endParaRPr lang="sv-SE" sz="4500" b="1" dirty="0">
              <a:solidFill>
                <a:srgbClr val="00461B"/>
              </a:solidFill>
            </a:endParaRPr>
          </a:p>
        </p:txBody>
      </p:sp>
    </p:spTree>
    <p:extLst>
      <p:ext uri="{BB962C8B-B14F-4D97-AF65-F5344CB8AC3E}">
        <p14:creationId xmlns:p14="http://schemas.microsoft.com/office/powerpoint/2010/main" val="2096515138"/>
      </p:ext>
    </p:extLst>
  </p:cSld>
  <p:clrMapOvr>
    <a:masterClrMapping/>
  </p:clrMapOvr>
  <p:transition xmlns:p14="http://schemas.microsoft.com/office/powerpoint/2010/main" spd="slow">
    <p:cove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p:txBody>
          <a:bodyPr/>
          <a:lstStyle/>
          <a:p>
            <a:endParaRPr lang="sv-SE" dirty="0"/>
          </a:p>
        </p:txBody>
      </p:sp>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5" name="Rektangel 4"/>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000" dirty="0" smtClean="0"/>
              <a:t>BACKGROUND</a:t>
            </a:r>
            <a:r>
              <a:rPr lang="sv-SE" sz="2000" b="1" dirty="0" smtClean="0"/>
              <a:t> </a:t>
            </a:r>
            <a:r>
              <a:rPr lang="sv-SE" sz="2000" dirty="0" smtClean="0"/>
              <a:t>       </a:t>
            </a:r>
            <a:r>
              <a:rPr lang="sv-SE" sz="2400" b="1" dirty="0" smtClean="0"/>
              <a:t>THE CONFLICT          </a:t>
            </a:r>
            <a:r>
              <a:rPr lang="sv-SE" sz="2000" dirty="0" smtClean="0"/>
              <a:t>CASE QUESTION          ACTIONS	       </a:t>
            </a:r>
            <a:endParaRPr lang="sv-SE" sz="2000" dirty="0"/>
          </a:p>
        </p:txBody>
      </p:sp>
      <p:pic>
        <p:nvPicPr>
          <p:cNvPr id="12" name="Bildobjekt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56035">
            <a:off x="7354066" y="530192"/>
            <a:ext cx="5200650" cy="6010275"/>
          </a:xfrm>
          <a:prstGeom prst="rect">
            <a:avLst/>
          </a:prstGeom>
        </p:spPr>
      </p:pic>
      <p:sp>
        <p:nvSpPr>
          <p:cNvPr id="6" name="Underrubrik 2"/>
          <p:cNvSpPr txBox="1">
            <a:spLocks/>
          </p:cNvSpPr>
          <p:nvPr/>
        </p:nvSpPr>
        <p:spPr>
          <a:xfrm>
            <a:off x="646365" y="3429000"/>
            <a:ext cx="1089927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7200" b="1" dirty="0">
                <a:solidFill>
                  <a:srgbClr val="00461B"/>
                </a:solidFill>
              </a:rPr>
              <a:t>It is the end of January </a:t>
            </a:r>
            <a:r>
              <a:rPr lang="en-US" sz="7200" b="1" dirty="0" smtClean="0">
                <a:solidFill>
                  <a:srgbClr val="00461B"/>
                </a:solidFill>
              </a:rPr>
              <a:t>2006</a:t>
            </a:r>
            <a:endParaRPr lang="sv-SE" sz="7200" b="1" i="1" dirty="0">
              <a:solidFill>
                <a:srgbClr val="00461B"/>
              </a:solidFill>
            </a:endParaRPr>
          </a:p>
        </p:txBody>
      </p:sp>
      <p:pic>
        <p:nvPicPr>
          <p:cNvPr id="7" name="Bildobjekt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28472">
            <a:off x="-231515" y="2715589"/>
            <a:ext cx="5507131" cy="3603579"/>
          </a:xfrm>
          <a:prstGeom prst="rect">
            <a:avLst/>
          </a:prstGeom>
        </p:spPr>
      </p:pic>
      <p:pic>
        <p:nvPicPr>
          <p:cNvPr id="8" name="Bildobjekt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10128" y="2859355"/>
            <a:ext cx="3896269" cy="4496427"/>
          </a:xfrm>
          <a:prstGeom prst="rect">
            <a:avLst/>
          </a:prstGeom>
        </p:spPr>
      </p:pic>
      <p:pic>
        <p:nvPicPr>
          <p:cNvPr id="9" name="Bildobjekt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24590">
            <a:off x="4471939" y="1612598"/>
            <a:ext cx="7278410" cy="4102530"/>
          </a:xfrm>
          <a:prstGeom prst="rect">
            <a:avLst/>
          </a:prstGeom>
        </p:spPr>
      </p:pic>
      <p:pic>
        <p:nvPicPr>
          <p:cNvPr id="11" name="Bildobjekt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250611">
            <a:off x="1503284" y="1654797"/>
            <a:ext cx="4485497" cy="5623124"/>
          </a:xfrm>
          <a:prstGeom prst="rect">
            <a:avLst/>
          </a:prstGeom>
        </p:spPr>
      </p:pic>
      <p:pic>
        <p:nvPicPr>
          <p:cNvPr id="13" name="Bildobjekt 12"/>
          <p:cNvPicPr>
            <a:picLocks noChangeAspect="1"/>
          </p:cNvPicPr>
          <p:nvPr/>
        </p:nvPicPr>
        <p:blipFill rotWithShape="1">
          <a:blip r:embed="rId9">
            <a:extLst>
              <a:ext uri="{28A0092B-C50C-407E-A947-70E740481C1C}">
                <a14:useLocalDpi xmlns:a14="http://schemas.microsoft.com/office/drawing/2010/main" val="0"/>
              </a:ext>
            </a:extLst>
          </a:blip>
          <a:srcRect b="30543"/>
          <a:stretch/>
        </p:blipFill>
        <p:spPr>
          <a:xfrm>
            <a:off x="3437352" y="1493645"/>
            <a:ext cx="6010275" cy="4306888"/>
          </a:xfrm>
          <a:prstGeom prst="rect">
            <a:avLst/>
          </a:prstGeom>
        </p:spPr>
      </p:pic>
    </p:spTree>
    <p:extLst>
      <p:ext uri="{BB962C8B-B14F-4D97-AF65-F5344CB8AC3E}">
        <p14:creationId xmlns:p14="http://schemas.microsoft.com/office/powerpoint/2010/main" val="289024155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fltVal val="0"/>
                                          </p:val>
                                        </p:tav>
                                        <p:tav tm="100000">
                                          <p:val>
                                            <p:strVal val="#ppt_w"/>
                                          </p:val>
                                        </p:tav>
                                      </p:tavLst>
                                    </p:anim>
                                    <p:anim calcmode="lin" valueType="num">
                                      <p:cBhvr>
                                        <p:cTn id="40" dur="1000" fill="hold"/>
                                        <p:tgtEl>
                                          <p:spTgt spid="11"/>
                                        </p:tgtEl>
                                        <p:attrNameLst>
                                          <p:attrName>ppt_h</p:attrName>
                                        </p:attrNameLst>
                                      </p:cBhvr>
                                      <p:tavLst>
                                        <p:tav tm="0">
                                          <p:val>
                                            <p:fltVal val="0"/>
                                          </p:val>
                                        </p:tav>
                                        <p:tav tm="100000">
                                          <p:val>
                                            <p:strVal val="#ppt_h"/>
                                          </p:val>
                                        </p:tav>
                                      </p:tavLst>
                                    </p:anim>
                                    <p:anim calcmode="lin" valueType="num">
                                      <p:cBhvr>
                                        <p:cTn id="41" dur="1000" fill="hold"/>
                                        <p:tgtEl>
                                          <p:spTgt spid="11"/>
                                        </p:tgtEl>
                                        <p:attrNameLst>
                                          <p:attrName>style.rotation</p:attrName>
                                        </p:attrNameLst>
                                      </p:cBhvr>
                                      <p:tavLst>
                                        <p:tav tm="0">
                                          <p:val>
                                            <p:fltVal val="90"/>
                                          </p:val>
                                        </p:tav>
                                        <p:tav tm="100000">
                                          <p:val>
                                            <p:fltVal val="0"/>
                                          </p:val>
                                        </p:tav>
                                      </p:tavLst>
                                    </p:anim>
                                    <p:animEffect transition="in" filter="fade">
                                      <p:cBhvr>
                                        <p:cTn id="42" dur="1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 calcmode="lin" valueType="num">
                                      <p:cBhvr>
                                        <p:cTn id="49" dur="1000" fill="hold"/>
                                        <p:tgtEl>
                                          <p:spTgt spid="13"/>
                                        </p:tgtEl>
                                        <p:attrNameLst>
                                          <p:attrName>style.rotation</p:attrName>
                                        </p:attrNameLst>
                                      </p:cBhvr>
                                      <p:tavLst>
                                        <p:tav tm="0">
                                          <p:val>
                                            <p:fltVal val="90"/>
                                          </p:val>
                                        </p:tav>
                                        <p:tav tm="100000">
                                          <p:val>
                                            <p:fltVal val="0"/>
                                          </p:val>
                                        </p:tav>
                                      </p:tavLst>
                                    </p:anim>
                                    <p:animEffect transition="in" filter="fade">
                                      <p:cBhvr>
                                        <p:cTn id="5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5" name="Rektangel 4"/>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txBox="1">
            <a:spLocks/>
          </p:cNvSpPr>
          <p:nvPr/>
        </p:nvSpPr>
        <p:spPr>
          <a:xfrm>
            <a:off x="549232" y="2067378"/>
            <a:ext cx="1089927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7200" b="1" dirty="0" smtClean="0">
                <a:solidFill>
                  <a:srgbClr val="00461B"/>
                </a:solidFill>
              </a:rPr>
              <a:t>You are the executive management of ARLA FOODS </a:t>
            </a:r>
            <a:endParaRPr lang="sv-SE" sz="7200" b="1" i="1" dirty="0">
              <a:solidFill>
                <a:srgbClr val="00461B"/>
              </a:solidFill>
            </a:endParaRPr>
          </a:p>
        </p:txBody>
      </p:sp>
      <p:sp>
        <p:nvSpPr>
          <p:cNvPr id="8"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000" dirty="0" smtClean="0"/>
              <a:t>BACKGROUND</a:t>
            </a:r>
            <a:r>
              <a:rPr lang="sv-SE" sz="2000" b="1" dirty="0" smtClean="0"/>
              <a:t> </a:t>
            </a:r>
            <a:r>
              <a:rPr lang="sv-SE" sz="2000" dirty="0" smtClean="0"/>
              <a:t>       THE CONFLICT          </a:t>
            </a:r>
            <a:r>
              <a:rPr lang="sv-SE" sz="2400" b="1" dirty="0" smtClean="0"/>
              <a:t>CASE QUESTION          </a:t>
            </a:r>
            <a:r>
              <a:rPr lang="sv-SE" sz="2000" dirty="0" smtClean="0"/>
              <a:t>ACTIONS	       </a:t>
            </a:r>
            <a:endParaRPr lang="sv-SE" sz="2000" dirty="0"/>
          </a:p>
        </p:txBody>
      </p:sp>
      <p:pic>
        <p:nvPicPr>
          <p:cNvPr id="2" name="Bildobjekt 1" descr="Skärmavbild 2015-12-12 kl. 10.17.3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9600" y="0"/>
            <a:ext cx="5886780" cy="6858000"/>
          </a:xfrm>
          <a:prstGeom prst="rect">
            <a:avLst/>
          </a:prstGeom>
        </p:spPr>
      </p:pic>
    </p:spTree>
    <p:extLst>
      <p:ext uri="{BB962C8B-B14F-4D97-AF65-F5344CB8AC3E}">
        <p14:creationId xmlns:p14="http://schemas.microsoft.com/office/powerpoint/2010/main" val="4084389015"/>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5" name="Rektangel 4"/>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ruta 3"/>
          <p:cNvSpPr txBox="1"/>
          <p:nvPr/>
        </p:nvSpPr>
        <p:spPr>
          <a:xfrm>
            <a:off x="863600" y="2452167"/>
            <a:ext cx="10622666" cy="2185214"/>
          </a:xfrm>
          <a:prstGeom prst="rect">
            <a:avLst/>
          </a:prstGeom>
          <a:noFill/>
        </p:spPr>
        <p:txBody>
          <a:bodyPr wrap="square" rtlCol="0">
            <a:spAutoFit/>
          </a:bodyPr>
          <a:lstStyle/>
          <a:p>
            <a:pPr algn="just" fontAlgn="base"/>
            <a:r>
              <a:rPr lang="en-US" sz="4500" b="1" i="1" dirty="0" smtClean="0">
                <a:solidFill>
                  <a:srgbClr val="00461B"/>
                </a:solidFill>
              </a:rPr>
              <a:t>What </a:t>
            </a:r>
            <a:r>
              <a:rPr lang="en-US" sz="4500" b="1" i="1" dirty="0">
                <a:solidFill>
                  <a:srgbClr val="00461B"/>
                </a:solidFill>
              </a:rPr>
              <a:t>should </a:t>
            </a:r>
            <a:r>
              <a:rPr lang="en-US" sz="4500" b="1" i="1" dirty="0" err="1">
                <a:solidFill>
                  <a:srgbClr val="00461B"/>
                </a:solidFill>
              </a:rPr>
              <a:t>Arla</a:t>
            </a:r>
            <a:r>
              <a:rPr lang="en-US" sz="4500" b="1" i="1" dirty="0">
                <a:solidFill>
                  <a:srgbClr val="00461B"/>
                </a:solidFill>
              </a:rPr>
              <a:t> do to regain their position and reputation in the Middle </a:t>
            </a:r>
            <a:r>
              <a:rPr lang="en-US" sz="4500" b="1" i="1" dirty="0" smtClean="0">
                <a:solidFill>
                  <a:srgbClr val="00461B"/>
                </a:solidFill>
              </a:rPr>
              <a:t>East?</a:t>
            </a:r>
          </a:p>
          <a:p>
            <a:pPr fontAlgn="base"/>
            <a:endParaRPr lang="en-US" sz="2800" b="1" dirty="0" smtClean="0"/>
          </a:p>
          <a:p>
            <a:endParaRPr lang="sv-SE" dirty="0"/>
          </a:p>
        </p:txBody>
      </p:sp>
      <p:sp>
        <p:nvSpPr>
          <p:cNvPr id="8"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000" dirty="0" smtClean="0"/>
              <a:t>BACKGROUND</a:t>
            </a:r>
            <a:r>
              <a:rPr lang="sv-SE" sz="2000" b="1" dirty="0" smtClean="0"/>
              <a:t> </a:t>
            </a:r>
            <a:r>
              <a:rPr lang="sv-SE" sz="2000" dirty="0" smtClean="0"/>
              <a:t>       THE CONFLICT          </a:t>
            </a:r>
            <a:r>
              <a:rPr lang="sv-SE" sz="2400" b="1" dirty="0" smtClean="0"/>
              <a:t>CASE QUESTION          </a:t>
            </a:r>
            <a:r>
              <a:rPr lang="sv-SE" sz="2000" dirty="0" smtClean="0"/>
              <a:t>ACTIONS	       </a:t>
            </a:r>
            <a:endParaRPr lang="sv-SE" sz="2000" dirty="0"/>
          </a:p>
        </p:txBody>
      </p:sp>
      <p:sp>
        <p:nvSpPr>
          <p:cNvPr id="2" name="textruta 1"/>
          <p:cNvSpPr txBox="1"/>
          <p:nvPr/>
        </p:nvSpPr>
        <p:spPr>
          <a:xfrm>
            <a:off x="863600" y="4078392"/>
            <a:ext cx="9920078" cy="2092881"/>
          </a:xfrm>
          <a:prstGeom prst="rect">
            <a:avLst/>
          </a:prstGeom>
          <a:noFill/>
        </p:spPr>
        <p:txBody>
          <a:bodyPr wrap="square" rtlCol="0">
            <a:spAutoFit/>
          </a:bodyPr>
          <a:lstStyle/>
          <a:p>
            <a:r>
              <a:rPr lang="en-US" sz="2800" b="1" dirty="0" smtClean="0"/>
              <a:t>- Who are the key stakeholders?</a:t>
            </a:r>
          </a:p>
          <a:p>
            <a:r>
              <a:rPr lang="en-US" sz="2800" b="1" dirty="0" smtClean="0"/>
              <a:t>- What are the key issues?</a:t>
            </a:r>
          </a:p>
          <a:p>
            <a:r>
              <a:rPr lang="en-US" sz="2800" b="1" dirty="0" smtClean="0"/>
              <a:t>- What are our alternatives?</a:t>
            </a:r>
          </a:p>
          <a:p>
            <a:r>
              <a:rPr lang="en-US" sz="2800" b="1" dirty="0" smtClean="0"/>
              <a:t>- What actions should we take?</a:t>
            </a:r>
            <a:endParaRPr lang="en-US" sz="2800" b="1" dirty="0"/>
          </a:p>
          <a:p>
            <a:endParaRPr lang="sv-SE" dirty="0"/>
          </a:p>
        </p:txBody>
      </p:sp>
    </p:spTree>
    <p:extLst>
      <p:ext uri="{BB962C8B-B14F-4D97-AF65-F5344CB8AC3E}">
        <p14:creationId xmlns:p14="http://schemas.microsoft.com/office/powerpoint/2010/main" val="223845550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633021" y="2348708"/>
            <a:ext cx="9519138" cy="1430658"/>
          </a:xfrm>
        </p:spPr>
        <p:txBody>
          <a:bodyPr>
            <a:noAutofit/>
          </a:bodyPr>
          <a:lstStyle/>
          <a:p>
            <a:r>
              <a:rPr lang="en-US" sz="3000" i="1" dirty="0">
                <a:solidFill>
                  <a:srgbClr val="00461A"/>
                </a:solidFill>
              </a:rPr>
              <a:t>”The only thing that can stop the current boycott of Danish products is a direct dialogue between the parties involved.” </a:t>
            </a:r>
            <a:r>
              <a:rPr lang="en-US" sz="3000" i="1" dirty="0" smtClean="0">
                <a:solidFill>
                  <a:srgbClr val="00461A"/>
                </a:solidFill>
              </a:rPr>
              <a:t/>
            </a:r>
            <a:br>
              <a:rPr lang="en-US" sz="3000" i="1" dirty="0" smtClean="0">
                <a:solidFill>
                  <a:srgbClr val="00461A"/>
                </a:solidFill>
              </a:rPr>
            </a:br>
            <a:r>
              <a:rPr lang="en-US" sz="3000" dirty="0"/>
              <a:t/>
            </a:r>
            <a:br>
              <a:rPr lang="en-US" sz="3000" dirty="0"/>
            </a:br>
            <a:endParaRPr lang="sv-SE" sz="3000" dirty="0"/>
          </a:p>
        </p:txBody>
      </p:sp>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4" name="Rektangel 3"/>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000" dirty="0" smtClean="0"/>
              <a:t>BACKGROUND</a:t>
            </a:r>
            <a:r>
              <a:rPr lang="sv-SE" sz="2000" b="1" dirty="0" smtClean="0"/>
              <a:t> </a:t>
            </a:r>
            <a:r>
              <a:rPr lang="sv-SE" sz="2000" dirty="0" smtClean="0"/>
              <a:t>       THE CONFLICT          CASE QUESTION         </a:t>
            </a:r>
            <a:r>
              <a:rPr lang="sv-SE" sz="2400" b="1" dirty="0" smtClean="0"/>
              <a:t> ACTIONS</a:t>
            </a:r>
            <a:r>
              <a:rPr lang="sv-SE" sz="2000" dirty="0" smtClean="0"/>
              <a:t>	       </a:t>
            </a:r>
            <a:endParaRPr lang="sv-SE" sz="2000" dirty="0"/>
          </a:p>
        </p:txBody>
      </p:sp>
      <p:sp>
        <p:nvSpPr>
          <p:cNvPr id="7" name="Underrubrik 2"/>
          <p:cNvSpPr txBox="1">
            <a:spLocks/>
          </p:cNvSpPr>
          <p:nvPr/>
        </p:nvSpPr>
        <p:spPr>
          <a:xfrm>
            <a:off x="1633021" y="3779366"/>
            <a:ext cx="9779000" cy="24939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spcBef>
                <a:spcPts val="1600"/>
              </a:spcBef>
            </a:pPr>
            <a:r>
              <a:rPr lang="en-GB" sz="3600" b="1" dirty="0" smtClean="0">
                <a:solidFill>
                  <a:srgbClr val="00AA14"/>
                </a:solidFill>
              </a:rPr>
              <a:t>Step 1:  </a:t>
            </a:r>
            <a:r>
              <a:rPr lang="en-GB" sz="3600" b="1" dirty="0" smtClean="0">
                <a:solidFill>
                  <a:srgbClr val="00461B"/>
                </a:solidFill>
              </a:rPr>
              <a:t>Reasoning with stakeholders</a:t>
            </a:r>
          </a:p>
          <a:p>
            <a:pPr marL="571500" indent="-571500" algn="just">
              <a:spcBef>
                <a:spcPts val="1600"/>
              </a:spcBef>
              <a:buFontTx/>
              <a:buChar char="-"/>
            </a:pPr>
            <a:r>
              <a:rPr lang="en-GB" sz="3600" dirty="0" smtClean="0"/>
              <a:t>Requesting Governmental Action</a:t>
            </a:r>
          </a:p>
          <a:p>
            <a:pPr marL="571500" indent="-571500" algn="just">
              <a:spcBef>
                <a:spcPts val="1600"/>
              </a:spcBef>
              <a:buFontTx/>
              <a:buChar char="-"/>
            </a:pPr>
            <a:r>
              <a:rPr lang="en-GB" sz="3600" dirty="0" smtClean="0"/>
              <a:t>Press Releases where Focus is shifted away from </a:t>
            </a:r>
            <a:r>
              <a:rPr lang="en-GB" sz="3600" dirty="0" err="1" smtClean="0"/>
              <a:t>Arla</a:t>
            </a:r>
            <a:endParaRPr lang="en-GB" sz="3600" dirty="0" smtClean="0"/>
          </a:p>
        </p:txBody>
      </p:sp>
      <p:sp>
        <p:nvSpPr>
          <p:cNvPr id="9" name="Underrubrik 2"/>
          <p:cNvSpPr txBox="1">
            <a:spLocks/>
          </p:cNvSpPr>
          <p:nvPr/>
        </p:nvSpPr>
        <p:spPr>
          <a:xfrm>
            <a:off x="1216851" y="2182019"/>
            <a:ext cx="10975149" cy="24939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spcBef>
                <a:spcPts val="1600"/>
              </a:spcBef>
            </a:pPr>
            <a:r>
              <a:rPr lang="en-GB" sz="3600" b="1" dirty="0" smtClean="0">
                <a:solidFill>
                  <a:srgbClr val="00AA14"/>
                </a:solidFill>
              </a:rPr>
              <a:t>Step 2:  </a:t>
            </a:r>
            <a:r>
              <a:rPr lang="en-GB" sz="3600" b="1" dirty="0" smtClean="0">
                <a:solidFill>
                  <a:srgbClr val="00461B"/>
                </a:solidFill>
              </a:rPr>
              <a:t>Be Reactive and Take Control of the Situation</a:t>
            </a:r>
          </a:p>
          <a:p>
            <a:pPr marL="571500" indent="-571500" algn="just">
              <a:spcBef>
                <a:spcPts val="1600"/>
              </a:spcBef>
              <a:buFontTx/>
              <a:buChar char="-"/>
            </a:pPr>
            <a:r>
              <a:rPr lang="en-GB" sz="3200" dirty="0" smtClean="0"/>
              <a:t>Not responsible for issue – Role “victim”</a:t>
            </a:r>
          </a:p>
          <a:p>
            <a:pPr marL="571500" indent="-571500" algn="just">
              <a:spcBef>
                <a:spcPts val="1600"/>
              </a:spcBef>
              <a:buFontTx/>
              <a:buChar char="-"/>
            </a:pPr>
            <a:r>
              <a:rPr lang="en-GB" sz="3200" dirty="0" smtClean="0"/>
              <a:t>International Support of the Prophet Conference</a:t>
            </a:r>
          </a:p>
          <a:p>
            <a:pPr marL="571500" indent="-571500" algn="just">
              <a:spcBef>
                <a:spcPts val="1600"/>
              </a:spcBef>
              <a:buFontTx/>
              <a:buChar char="-"/>
            </a:pPr>
            <a:r>
              <a:rPr lang="en-GB" sz="3200" dirty="0" smtClean="0"/>
              <a:t>Press and Trade Conference</a:t>
            </a:r>
          </a:p>
          <a:p>
            <a:pPr marL="571500" lvl="1" indent="-571500" algn="just">
              <a:spcBef>
                <a:spcPts val="1600"/>
              </a:spcBef>
              <a:buFontTx/>
              <a:buChar char="-"/>
            </a:pPr>
            <a:r>
              <a:rPr lang="en-GB" sz="3200" dirty="0" smtClean="0"/>
              <a:t>Broad range of local campaigns in the Middle East</a:t>
            </a:r>
          </a:p>
          <a:p>
            <a:pPr marL="0" lvl="1">
              <a:spcBef>
                <a:spcPts val="1600"/>
              </a:spcBef>
            </a:pPr>
            <a:r>
              <a:rPr lang="en-GB" sz="3200" i="1" dirty="0" smtClean="0">
                <a:solidFill>
                  <a:srgbClr val="00AA14"/>
                </a:solidFill>
              </a:rPr>
              <a:t> “Together for generations” “40 years with you”</a:t>
            </a:r>
            <a:endParaRPr lang="en-GB" sz="3200" dirty="0" smtClean="0"/>
          </a:p>
          <a:p>
            <a:pPr marL="571500" indent="-571500" algn="just">
              <a:spcBef>
                <a:spcPts val="1600"/>
              </a:spcBef>
              <a:buFontTx/>
              <a:buChar char="-"/>
            </a:pPr>
            <a:r>
              <a:rPr lang="en-GB" sz="3200" dirty="0" smtClean="0"/>
              <a:t>Supporting humanitarian projects</a:t>
            </a:r>
          </a:p>
          <a:p>
            <a:pPr lvl="1" algn="just">
              <a:spcBef>
                <a:spcPts val="1600"/>
              </a:spcBef>
            </a:pPr>
            <a:endParaRPr lang="en-GB" sz="3200" i="1" dirty="0" smtClean="0">
              <a:solidFill>
                <a:srgbClr val="00AA14"/>
              </a:solidFill>
            </a:endParaRPr>
          </a:p>
        </p:txBody>
      </p:sp>
    </p:spTree>
    <p:extLst>
      <p:ext uri="{BB962C8B-B14F-4D97-AF65-F5344CB8AC3E}">
        <p14:creationId xmlns:p14="http://schemas.microsoft.com/office/powerpoint/2010/main" val="453575653"/>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500"/>
                                        <p:tgtEl>
                                          <p:spTgt spid="3">
                                            <p:txEl>
                                              <p:pRg st="0" end="0"/>
                                            </p:txEl>
                                          </p:spTgt>
                                        </p:tgtEl>
                                      </p:cBhvr>
                                    </p:animEffect>
                                    <p:set>
                                      <p:cBhvr>
                                        <p:cTn id="17" dur="1" fill="hold">
                                          <p:stCondLst>
                                            <p:cond delay="499"/>
                                          </p:stCondLst>
                                        </p:cTn>
                                        <p:tgtEl>
                                          <p:spTgt spid="3">
                                            <p:txEl>
                                              <p:pRg st="0" end="0"/>
                                            </p:txEl>
                                          </p:spTgt>
                                        </p:tgtEl>
                                        <p:attrNameLst>
                                          <p:attrName>style.visibility</p:attrName>
                                        </p:attrNameLst>
                                      </p:cBhvr>
                                      <p:to>
                                        <p:strVal val="hidden"/>
                                      </p:to>
                                    </p:se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7" grpId="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4" name="Rektangel 3"/>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000" dirty="0" smtClean="0"/>
              <a:t>BACKGROUND</a:t>
            </a:r>
            <a:r>
              <a:rPr lang="sv-SE" sz="2000" b="1" dirty="0" smtClean="0"/>
              <a:t> </a:t>
            </a:r>
            <a:r>
              <a:rPr lang="sv-SE" sz="2000" dirty="0" smtClean="0"/>
              <a:t>       THE CONFLICT          CASE QUESTION         </a:t>
            </a:r>
            <a:r>
              <a:rPr lang="sv-SE" sz="2400" b="1" dirty="0" smtClean="0"/>
              <a:t> ACTIONS</a:t>
            </a:r>
            <a:r>
              <a:rPr lang="sv-SE" sz="2000" dirty="0" smtClean="0"/>
              <a:t>	       </a:t>
            </a:r>
            <a:endParaRPr lang="sv-SE" sz="2000" dirty="0"/>
          </a:p>
        </p:txBody>
      </p:sp>
      <p:sp>
        <p:nvSpPr>
          <p:cNvPr id="9" name="Rektangel 8"/>
          <p:cNvSpPr/>
          <p:nvPr/>
        </p:nvSpPr>
        <p:spPr>
          <a:xfrm>
            <a:off x="720420" y="2264319"/>
            <a:ext cx="10751160" cy="2800767"/>
          </a:xfrm>
          <a:prstGeom prst="rect">
            <a:avLst/>
          </a:prstGeom>
        </p:spPr>
        <p:txBody>
          <a:bodyPr wrap="square">
            <a:spAutoFit/>
          </a:bodyPr>
          <a:lstStyle/>
          <a:p>
            <a:pPr algn="just"/>
            <a:r>
              <a:rPr lang="en-US" sz="2800" i="1" dirty="0">
                <a:solidFill>
                  <a:srgbClr val="00461A"/>
                </a:solidFill>
              </a:rPr>
              <a:t>“For many years, </a:t>
            </a:r>
            <a:r>
              <a:rPr lang="en-US" sz="2800" i="1" dirty="0" err="1">
                <a:solidFill>
                  <a:srgbClr val="00461A"/>
                </a:solidFill>
              </a:rPr>
              <a:t>Arla</a:t>
            </a:r>
            <a:r>
              <a:rPr lang="en-US" sz="2800" i="1" dirty="0">
                <a:solidFill>
                  <a:srgbClr val="00461A"/>
                </a:solidFill>
              </a:rPr>
              <a:t> has traded, and enjoyed good relations with consumers in the Middle East. (…)We respect all religions and wish to express our sympathy and understanding for those who feel wronged by this incident. Obviously, </a:t>
            </a:r>
            <a:r>
              <a:rPr lang="en-US" sz="2800" i="1" dirty="0" err="1">
                <a:solidFill>
                  <a:srgbClr val="00461A"/>
                </a:solidFill>
              </a:rPr>
              <a:t>Arla</a:t>
            </a:r>
            <a:r>
              <a:rPr lang="en-US" sz="2800" i="1" dirty="0">
                <a:solidFill>
                  <a:srgbClr val="00461A"/>
                </a:solidFill>
              </a:rPr>
              <a:t> Foods does not support anything that offends people’s religion or ethnic background,</a:t>
            </a:r>
            <a:r>
              <a:rPr lang="en-US" sz="2800" i="1" dirty="0" smtClean="0">
                <a:solidFill>
                  <a:srgbClr val="00461A"/>
                </a:solidFill>
              </a:rPr>
              <a:t>”</a:t>
            </a:r>
            <a:r>
              <a:rPr lang="en-US" sz="2800" dirty="0" smtClean="0">
                <a:solidFill>
                  <a:srgbClr val="00461A"/>
                </a:solidFill>
              </a:rPr>
              <a:t>.</a:t>
            </a:r>
            <a:endParaRPr lang="en-US" sz="2800" dirty="0">
              <a:solidFill>
                <a:srgbClr val="00461A"/>
              </a:solidFill>
            </a:endParaRPr>
          </a:p>
          <a:p>
            <a:r>
              <a:rPr lang="en-US" dirty="0"/>
              <a:t/>
            </a:r>
            <a:br>
              <a:rPr lang="en-US" dirty="0"/>
            </a:br>
            <a:endParaRPr lang="sv-SE" dirty="0"/>
          </a:p>
        </p:txBody>
      </p:sp>
    </p:spTree>
    <p:extLst>
      <p:ext uri="{BB962C8B-B14F-4D97-AF65-F5344CB8AC3E}">
        <p14:creationId xmlns:p14="http://schemas.microsoft.com/office/powerpoint/2010/main" val="234249544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p:cNvPicPr>
            <a:picLocks noChangeAspect="1"/>
          </p:cNvPicPr>
          <p:nvPr/>
        </p:nvPicPr>
        <p:blipFill>
          <a:blip r:embed="rId3"/>
          <a:stretch>
            <a:fillRect/>
          </a:stretch>
        </p:blipFill>
        <p:spPr>
          <a:xfrm>
            <a:off x="537723" y="108466"/>
            <a:ext cx="10948543" cy="1688248"/>
          </a:xfrm>
          <a:prstGeom prst="rect">
            <a:avLst/>
          </a:prstGeom>
        </p:spPr>
      </p:pic>
      <p:sp>
        <p:nvSpPr>
          <p:cNvPr id="4" name="Rektangel 3"/>
          <p:cNvSpPr/>
          <p:nvPr/>
        </p:nvSpPr>
        <p:spPr>
          <a:xfrm>
            <a:off x="0" y="0"/>
            <a:ext cx="12192000" cy="6858000"/>
          </a:xfrm>
          <a:prstGeom prst="rect">
            <a:avLst/>
          </a:prstGeom>
          <a:noFill/>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ubrik 1"/>
          <p:cNvSpPr txBox="1">
            <a:spLocks/>
          </p:cNvSpPr>
          <p:nvPr/>
        </p:nvSpPr>
        <p:spPr>
          <a:xfrm>
            <a:off x="2390270" y="1267323"/>
            <a:ext cx="9144000" cy="46541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000" dirty="0" smtClean="0"/>
              <a:t>BACKGROUND</a:t>
            </a:r>
            <a:r>
              <a:rPr lang="sv-SE" sz="2000" b="1" dirty="0" smtClean="0"/>
              <a:t> </a:t>
            </a:r>
            <a:r>
              <a:rPr lang="sv-SE" sz="2000" dirty="0" smtClean="0"/>
              <a:t>       THE CONFLICT          CASE QUESTION         </a:t>
            </a:r>
            <a:r>
              <a:rPr lang="sv-SE" sz="2400" b="1" dirty="0" smtClean="0"/>
              <a:t> ACTIONS</a:t>
            </a:r>
            <a:r>
              <a:rPr lang="sv-SE" sz="2000" dirty="0" smtClean="0"/>
              <a:t>	       </a:t>
            </a:r>
            <a:endParaRPr lang="sv-SE" sz="2000" dirty="0"/>
          </a:p>
        </p:txBody>
      </p:sp>
      <p:sp>
        <p:nvSpPr>
          <p:cNvPr id="5" name="textruta 3"/>
          <p:cNvSpPr txBox="1"/>
          <p:nvPr/>
        </p:nvSpPr>
        <p:spPr>
          <a:xfrm>
            <a:off x="863600" y="3653438"/>
            <a:ext cx="10622666" cy="923330"/>
          </a:xfrm>
          <a:prstGeom prst="rect">
            <a:avLst/>
          </a:prstGeom>
          <a:noFill/>
        </p:spPr>
        <p:txBody>
          <a:bodyPr wrap="square" rtlCol="0">
            <a:spAutoFit/>
          </a:bodyPr>
          <a:lstStyle/>
          <a:p>
            <a:pPr fontAlgn="base"/>
            <a:r>
              <a:rPr lang="en-US" sz="3600" b="1" dirty="0" smtClean="0">
                <a:solidFill>
                  <a:srgbClr val="00461B"/>
                </a:solidFill>
              </a:rPr>
              <a:t>What are the potential risks of </a:t>
            </a:r>
            <a:r>
              <a:rPr lang="en-US" sz="3600" b="1" dirty="0" err="1" smtClean="0">
                <a:solidFill>
                  <a:srgbClr val="00461B"/>
                </a:solidFill>
              </a:rPr>
              <a:t>Arla’s</a:t>
            </a:r>
            <a:r>
              <a:rPr lang="en-US" sz="3600" b="1" dirty="0" smtClean="0">
                <a:solidFill>
                  <a:srgbClr val="00461B"/>
                </a:solidFill>
              </a:rPr>
              <a:t> chosen strategy? </a:t>
            </a:r>
            <a:endParaRPr lang="en-US" sz="2800" b="1" dirty="0" smtClean="0">
              <a:solidFill>
                <a:srgbClr val="00461B"/>
              </a:solidFill>
            </a:endParaRPr>
          </a:p>
          <a:p>
            <a:endParaRPr lang="sv-SE" dirty="0"/>
          </a:p>
        </p:txBody>
      </p:sp>
    </p:spTree>
    <p:extLst>
      <p:ext uri="{BB962C8B-B14F-4D97-AF65-F5344CB8AC3E}">
        <p14:creationId xmlns:p14="http://schemas.microsoft.com/office/powerpoint/2010/main" val="3655696665"/>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9"/>
          <p:cNvPicPr>
            <a:picLocks noChangeAspect="1"/>
          </p:cNvPicPr>
          <p:nvPr/>
        </p:nvPicPr>
        <p:blipFill>
          <a:blip r:embed="rId3"/>
          <a:stretch>
            <a:fillRect/>
          </a:stretch>
        </p:blipFill>
        <p:spPr>
          <a:xfrm>
            <a:off x="537723" y="108466"/>
            <a:ext cx="10948543" cy="1688248"/>
          </a:xfrm>
          <a:prstGeom prst="rect">
            <a:avLst/>
          </a:prstGeom>
        </p:spPr>
      </p:pic>
      <p:pic>
        <p:nvPicPr>
          <p:cNvPr id="4" name="Platshållare för innehåll 3" descr="AA049692.png"/>
          <p:cNvPicPr>
            <a:picLocks noGrp="1" noChangeAspect="1"/>
          </p:cNvPicPr>
          <p:nvPr>
            <p:ph idx="1"/>
          </p:nvPr>
        </p:nvPicPr>
        <p:blipFill>
          <a:blip r:embed="rId4">
            <a:extLst>
              <a:ext uri="{28A0092B-C50C-407E-A947-70E740481C1C}">
                <a14:useLocalDpi xmlns:a14="http://schemas.microsoft.com/office/drawing/2010/main" val="0"/>
              </a:ext>
            </a:extLst>
          </a:blip>
          <a:srcRect l="-58088" r="-58088"/>
          <a:stretch>
            <a:fillRect/>
          </a:stretch>
        </p:blipFill>
        <p:spPr>
          <a:xfrm>
            <a:off x="868190" y="2102823"/>
            <a:ext cx="10515600" cy="4351338"/>
          </a:xfrm>
        </p:spPr>
      </p:pic>
      <p:sp>
        <p:nvSpPr>
          <p:cNvPr id="7" name="textruta 3"/>
          <p:cNvSpPr txBox="1"/>
          <p:nvPr/>
        </p:nvSpPr>
        <p:spPr>
          <a:xfrm>
            <a:off x="3113690" y="717960"/>
            <a:ext cx="7338848" cy="646331"/>
          </a:xfrm>
          <a:prstGeom prst="rect">
            <a:avLst/>
          </a:prstGeom>
          <a:noFill/>
        </p:spPr>
        <p:txBody>
          <a:bodyPr wrap="square" rtlCol="0">
            <a:spAutoFit/>
          </a:bodyPr>
          <a:lstStyle/>
          <a:p>
            <a:pPr algn="ctr" fontAlgn="base"/>
            <a:r>
              <a:rPr lang="en-US" sz="3600" b="1" dirty="0" smtClean="0"/>
              <a:t>Case closed. Thank you!</a:t>
            </a:r>
            <a:endParaRPr lang="en-US" sz="2800" b="1" dirty="0" smtClean="0"/>
          </a:p>
        </p:txBody>
      </p:sp>
    </p:spTree>
    <p:extLst>
      <p:ext uri="{BB962C8B-B14F-4D97-AF65-F5344CB8AC3E}">
        <p14:creationId xmlns:p14="http://schemas.microsoft.com/office/powerpoint/2010/main" val="9780327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crush"/>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2110</TotalTime>
  <Words>2043</Words>
  <Application>Microsoft Macintosh PowerPoint</Application>
  <PresentationFormat>Anpassad</PresentationFormat>
  <Paragraphs>174</Paragraphs>
  <Slides>15</Slides>
  <Notes>15</Notes>
  <HiddenSlides>0</HiddenSlides>
  <MMClips>0</MMClips>
  <ScaleCrop>false</ScaleCrop>
  <HeadingPairs>
    <vt:vector size="4" baseType="variant">
      <vt:variant>
        <vt:lpstr>Tema</vt:lpstr>
      </vt:variant>
      <vt:variant>
        <vt:i4>1</vt:i4>
      </vt:variant>
      <vt:variant>
        <vt:lpstr>Bildrubriker</vt:lpstr>
      </vt:variant>
      <vt:variant>
        <vt:i4>15</vt:i4>
      </vt:variant>
    </vt:vector>
  </HeadingPairs>
  <TitlesOfParts>
    <vt:vector size="16" baseType="lpstr">
      <vt:lpstr>Office-tema</vt:lpstr>
      <vt:lpstr>PowerPoint-presentation</vt:lpstr>
      <vt:lpstr>AGENDA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Drille</dc:creator>
  <cp:lastModifiedBy>Mats Urde</cp:lastModifiedBy>
  <cp:revision>71</cp:revision>
  <dcterms:created xsi:type="dcterms:W3CDTF">2015-12-11T05:48:02Z</dcterms:created>
  <dcterms:modified xsi:type="dcterms:W3CDTF">2016-06-01T14:04:01Z</dcterms:modified>
</cp:coreProperties>
</file>