
<file path=[Content_Types].xml><?xml version="1.0" encoding="utf-8"?>
<Types xmlns="http://schemas.openxmlformats.org/package/2006/content-types">
  <Default Extension="xml" ContentType="application/xml"/>
  <Default Extension="wmv" ContentType="video/unknown"/>
  <Default Extension="jpg" ContentType="image/jpeg"/>
  <Default Extension="jpeg" ContentType="image/jpeg"/>
  <Default Extension="rels" ContentType="application/vnd.openxmlformats-package.relationships+xml"/>
  <Default Extension="wma" ContentType="audio/unknown"/>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63" r:id="rId3"/>
    <p:sldId id="257" r:id="rId4"/>
    <p:sldId id="261" r:id="rId5"/>
    <p:sldId id="262" r:id="rId6"/>
    <p:sldId id="260" r:id="rId7"/>
    <p:sldId id="259" r:id="rId8"/>
    <p:sldId id="266"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thanael muscat" initials="nm"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70438" autoAdjust="0"/>
  </p:normalViewPr>
  <p:slideViewPr>
    <p:cSldViewPr snapToGrid="0">
      <p:cViewPr varScale="1">
        <p:scale>
          <a:sx n="94" d="100"/>
          <a:sy n="94" d="100"/>
        </p:scale>
        <p:origin x="-800" y="-1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commentAuthors" Target="commentAuthors.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5E25E0-68F9-433F-8E3A-1631EBF05D8A}" type="datetimeFigureOut">
              <a:rPr lang="en-GB" smtClean="0"/>
              <a:t>16-06-01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26ADA2-2130-4E64-B891-E4CC58CC318A}" type="slidenum">
              <a:rPr lang="en-GB" smtClean="0"/>
              <a:t>‹Nr.›</a:t>
            </a:fld>
            <a:endParaRPr lang="en-GB"/>
          </a:p>
        </p:txBody>
      </p:sp>
    </p:spTree>
    <p:extLst>
      <p:ext uri="{BB962C8B-B14F-4D97-AF65-F5344CB8AC3E}">
        <p14:creationId xmlns:p14="http://schemas.microsoft.com/office/powerpoint/2010/main" val="3285486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noProof="0" dirty="0" smtClean="0"/>
              <a:t>Purpose of slide:</a:t>
            </a:r>
          </a:p>
          <a:p>
            <a:r>
              <a:rPr lang="en-US" b="0" noProof="0" dirty="0" smtClean="0"/>
              <a:t>Introduction Slide</a:t>
            </a:r>
          </a:p>
          <a:p>
            <a:endParaRPr lang="en-US" b="1" noProof="0" dirty="0" smtClean="0"/>
          </a:p>
          <a:p>
            <a:r>
              <a:rPr lang="en-US" b="1" noProof="0" dirty="0" smtClean="0"/>
              <a:t>Speaker notes:</a:t>
            </a:r>
          </a:p>
          <a:p>
            <a:pPr marL="177742" indent="-177742">
              <a:buFont typeface="Arial" panose="020B0604020202020204" pitchFamily="34" charset="0"/>
              <a:buChar char="•"/>
            </a:pPr>
            <a:r>
              <a:rPr lang="en-GB" baseline="0" noProof="0" dirty="0" smtClean="0"/>
              <a:t>Setting the scene: explain to class their role as brand managers within McDonald’s.</a:t>
            </a:r>
          </a:p>
          <a:p>
            <a:pPr marL="177742" indent="-177742">
              <a:buFont typeface="Arial" panose="020B0604020202020204" pitchFamily="34" charset="0"/>
              <a:buChar char="•"/>
            </a:pPr>
            <a:r>
              <a:rPr lang="en-GB" baseline="0" noProof="0" dirty="0" smtClean="0"/>
              <a:t>Describe situation: One morning, an unexpected adverts by main competitor Burger King hits national and local newspapers inviting us (McDonald’s) to participate in a charity event.</a:t>
            </a:r>
          </a:p>
          <a:p>
            <a:pPr marL="177742" indent="-177742">
              <a:buFont typeface="Arial" panose="020B0604020202020204" pitchFamily="34" charset="0"/>
              <a:buChar char="•"/>
            </a:pPr>
            <a:r>
              <a:rPr lang="en-GB" baseline="0" noProof="0" dirty="0" smtClean="0"/>
              <a:t>Create ambience: If possible, hand out copies of the original full-pager (available at: http://adsoftheworld.com/sites/default/files/open_letter_usa.jpg) before describing the situation.</a:t>
            </a:r>
            <a:endParaRPr lang="en-GB" dirty="0"/>
          </a:p>
        </p:txBody>
      </p:sp>
      <p:sp>
        <p:nvSpPr>
          <p:cNvPr id="4" name="Slide Number Placeholder 3"/>
          <p:cNvSpPr>
            <a:spLocks noGrp="1"/>
          </p:cNvSpPr>
          <p:nvPr>
            <p:ph type="sldNum" sz="quarter" idx="10"/>
          </p:nvPr>
        </p:nvSpPr>
        <p:spPr/>
        <p:txBody>
          <a:bodyPr/>
          <a:lstStyle/>
          <a:p>
            <a:fld id="{8426ADA2-2130-4E64-B891-E4CC58CC318A}" type="slidenum">
              <a:rPr lang="en-GB" smtClean="0"/>
              <a:t>1</a:t>
            </a:fld>
            <a:endParaRPr lang="en-GB"/>
          </a:p>
        </p:txBody>
      </p:sp>
    </p:spTree>
    <p:extLst>
      <p:ext uri="{BB962C8B-B14F-4D97-AF65-F5344CB8AC3E}">
        <p14:creationId xmlns:p14="http://schemas.microsoft.com/office/powerpoint/2010/main" val="3897814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noProof="0" dirty="0" smtClean="0"/>
              <a:t>Purpose of slide:</a:t>
            </a:r>
          </a:p>
          <a:p>
            <a:r>
              <a:rPr lang="en-US" b="0" noProof="0" dirty="0" smtClean="0"/>
              <a:t>Summary</a:t>
            </a:r>
            <a:r>
              <a:rPr lang="en-US" b="0" baseline="0" noProof="0" dirty="0" smtClean="0"/>
              <a:t> of Burger King’s public invitation</a:t>
            </a:r>
            <a:endParaRPr lang="en-US" b="0" noProof="0" dirty="0" smtClean="0"/>
          </a:p>
          <a:p>
            <a:endParaRPr lang="en-US" b="1" noProof="0" dirty="0" smtClean="0"/>
          </a:p>
          <a:p>
            <a:r>
              <a:rPr lang="en-US" b="1" noProof="0" dirty="0" smtClean="0"/>
              <a:t>Speaker notes:</a:t>
            </a:r>
          </a:p>
          <a:p>
            <a:pPr marL="177742" indent="-177742">
              <a:buFont typeface="Arial" panose="020B0604020202020204" pitchFamily="34" charset="0"/>
              <a:buChar char="•"/>
            </a:pPr>
            <a:r>
              <a:rPr lang="en-GB" baseline="0" noProof="0" dirty="0" smtClean="0"/>
              <a:t>Highlight main challenge: Burger King have widely publicised the initiative, including setting up a dedicated website (www.mcwhoper.com), and have been posting messages on their web media throughout the day encouraging customers to put pressure on us. The event will supposedly take place on September 21 2015, in less than a month’s time (today is August 26)</a:t>
            </a:r>
          </a:p>
          <a:p>
            <a:pPr marL="177742" indent="-177742">
              <a:buFont typeface="Arial" panose="020B0604020202020204" pitchFamily="34" charset="0"/>
              <a:buChar char="•"/>
            </a:pPr>
            <a:r>
              <a:rPr lang="en-US" sz="1200" kern="1200" dirty="0" smtClean="0">
                <a:solidFill>
                  <a:schemeClr val="tx1"/>
                </a:solidFill>
                <a:effectLst/>
                <a:latin typeface="+mn-lt"/>
                <a:ea typeface="+mn-ea"/>
                <a:cs typeface="+mn-cs"/>
              </a:rPr>
              <a:t>The proposal:</a:t>
            </a:r>
            <a:endParaRPr lang="en-GB"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1. Setting up a one-day pop-up restaurant, halfway between the companies’ respective headquarters (Atlanta);</a:t>
            </a:r>
            <a:endParaRPr lang="en-GB"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2. Serving the </a:t>
            </a:r>
            <a:r>
              <a:rPr lang="en-US" sz="1200" kern="1200" dirty="0" err="1" smtClean="0">
                <a:solidFill>
                  <a:schemeClr val="tx1"/>
                </a:solidFill>
                <a:effectLst/>
                <a:latin typeface="+mn-lt"/>
                <a:ea typeface="+mn-ea"/>
                <a:cs typeface="+mn-cs"/>
              </a:rPr>
              <a:t>McWhopper</a:t>
            </a:r>
            <a:r>
              <a:rPr lang="en-US" sz="1200" kern="1200" dirty="0" smtClean="0">
                <a:solidFill>
                  <a:schemeClr val="tx1"/>
                </a:solidFill>
                <a:effectLst/>
                <a:latin typeface="+mn-lt"/>
                <a:ea typeface="+mn-ea"/>
                <a:cs typeface="+mn-cs"/>
              </a:rPr>
              <a:t>, a hybrid between McDonald’s Big Mac and Burger King’s Whopper;</a:t>
            </a:r>
            <a:endParaRPr lang="en-GB"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3. Involving employees from both companies;</a:t>
            </a:r>
            <a:endParaRPr lang="en-GB"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4. Create common visual communications, uniforms and packaging with elements from the design languages of both corporate brands;</a:t>
            </a:r>
            <a:endParaRPr lang="en-GB"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5. Promote discussion in the blogosphere through #</a:t>
            </a:r>
            <a:r>
              <a:rPr lang="en-US" sz="1200" kern="1200" dirty="0" err="1" smtClean="0">
                <a:solidFill>
                  <a:schemeClr val="tx1"/>
                </a:solidFill>
                <a:effectLst/>
                <a:latin typeface="+mn-lt"/>
                <a:ea typeface="+mn-ea"/>
                <a:cs typeface="+mn-cs"/>
              </a:rPr>
              <a:t>settlethebeef</a:t>
            </a:r>
            <a:r>
              <a:rPr lang="en-US" sz="1200" kern="1200" dirty="0" smtClean="0">
                <a:solidFill>
                  <a:schemeClr val="tx1"/>
                </a:solidFill>
                <a:effectLst/>
                <a:latin typeface="+mn-lt"/>
                <a:ea typeface="+mn-ea"/>
                <a:cs typeface="+mn-cs"/>
              </a:rPr>
              <a:t>.</a:t>
            </a:r>
            <a:endParaRPr lang="en-GB" baseline="0" noProof="0" dirty="0" smtClean="0"/>
          </a:p>
          <a:p>
            <a:pPr marL="177742" indent="-177742">
              <a:buFont typeface="Arial" panose="020B0604020202020204" pitchFamily="34" charset="0"/>
              <a:buChar char="•"/>
            </a:pPr>
            <a:r>
              <a:rPr lang="en-GB" baseline="0" noProof="0" dirty="0" smtClean="0"/>
              <a:t>Peace One Day: Proceeds from the event go to Peace One Day, </a:t>
            </a:r>
            <a:r>
              <a:rPr lang="en-US" sz="1200" kern="1200" dirty="0" smtClean="0">
                <a:solidFill>
                  <a:schemeClr val="tx1"/>
                </a:solidFill>
                <a:effectLst/>
                <a:latin typeface="+mn-lt"/>
                <a:ea typeface="+mn-ea"/>
                <a:cs typeface="+mn-cs"/>
              </a:rPr>
              <a:t>an independent organization committed to introducing and raise awareness about the International Day of Peace around the world. The </a:t>
            </a:r>
            <a:r>
              <a:rPr lang="en-US" sz="1200" kern="1200" dirty="0" err="1" smtClean="0">
                <a:solidFill>
                  <a:schemeClr val="tx1"/>
                </a:solidFill>
                <a:effectLst/>
                <a:latin typeface="+mn-lt"/>
                <a:ea typeface="+mn-ea"/>
                <a:cs typeface="+mn-cs"/>
              </a:rPr>
              <a:t>Organisation</a:t>
            </a:r>
            <a:r>
              <a:rPr lang="en-US" sz="1200" kern="1200" baseline="0" dirty="0" smtClean="0">
                <a:solidFill>
                  <a:schemeClr val="tx1"/>
                </a:solidFill>
                <a:effectLst/>
                <a:latin typeface="+mn-lt"/>
                <a:ea typeface="+mn-ea"/>
                <a:cs typeface="+mn-cs"/>
              </a:rPr>
              <a:t> has fully endorsed the initiative.</a:t>
            </a:r>
          </a:p>
          <a:p>
            <a:pPr marL="177742" indent="-177742">
              <a:buFont typeface="Arial" panose="020B0604020202020204" pitchFamily="34" charset="0"/>
              <a:buChar char="•"/>
            </a:pPr>
            <a:r>
              <a:rPr lang="en-US" sz="1200" kern="1200" baseline="0" dirty="0" smtClean="0">
                <a:solidFill>
                  <a:schemeClr val="tx1"/>
                </a:solidFill>
                <a:effectLst/>
                <a:latin typeface="+mn-lt"/>
                <a:ea typeface="+mn-ea"/>
                <a:cs typeface="+mn-cs"/>
              </a:rPr>
              <a:t>International Observance: </a:t>
            </a:r>
            <a:r>
              <a:rPr lang="en-US" sz="1200" kern="1200" dirty="0" smtClean="0">
                <a:solidFill>
                  <a:schemeClr val="tx1"/>
                </a:solidFill>
                <a:effectLst/>
                <a:latin typeface="+mn-lt"/>
                <a:ea typeface="+mn-ea"/>
                <a:cs typeface="+mn-cs"/>
              </a:rPr>
              <a:t>The United Nations has established September 21</a:t>
            </a:r>
            <a:r>
              <a:rPr lang="en-US" sz="1200" kern="1200" baseline="30000" dirty="0" smtClean="0">
                <a:solidFill>
                  <a:schemeClr val="tx1"/>
                </a:solidFill>
                <a:effectLst/>
                <a:latin typeface="+mn-lt"/>
                <a:ea typeface="+mn-ea"/>
                <a:cs typeface="+mn-cs"/>
              </a:rPr>
              <a:t>st</a:t>
            </a:r>
            <a:r>
              <a:rPr lang="en-US" sz="1200" kern="1200" dirty="0" smtClean="0">
                <a:solidFill>
                  <a:schemeClr val="tx1"/>
                </a:solidFill>
                <a:effectLst/>
                <a:latin typeface="+mn-lt"/>
                <a:ea typeface="+mn-ea"/>
                <a:cs typeface="+mn-cs"/>
              </a:rPr>
              <a:t> as the International Day of Peace.</a:t>
            </a:r>
            <a:endParaRPr lang="en-GB" dirty="0"/>
          </a:p>
        </p:txBody>
      </p:sp>
      <p:sp>
        <p:nvSpPr>
          <p:cNvPr id="4" name="Slide Number Placeholder 3"/>
          <p:cNvSpPr>
            <a:spLocks noGrp="1"/>
          </p:cNvSpPr>
          <p:nvPr>
            <p:ph type="sldNum" sz="quarter" idx="10"/>
          </p:nvPr>
        </p:nvSpPr>
        <p:spPr/>
        <p:txBody>
          <a:bodyPr/>
          <a:lstStyle/>
          <a:p>
            <a:fld id="{8426ADA2-2130-4E64-B891-E4CC58CC318A}" type="slidenum">
              <a:rPr lang="en-GB" smtClean="0"/>
              <a:t>2</a:t>
            </a:fld>
            <a:endParaRPr lang="en-GB"/>
          </a:p>
        </p:txBody>
      </p:sp>
    </p:spTree>
    <p:extLst>
      <p:ext uri="{BB962C8B-B14F-4D97-AF65-F5344CB8AC3E}">
        <p14:creationId xmlns:p14="http://schemas.microsoft.com/office/powerpoint/2010/main" val="623214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noProof="0" dirty="0" smtClean="0"/>
              <a:t>Purpose of slide:</a:t>
            </a:r>
          </a:p>
          <a:p>
            <a:r>
              <a:rPr lang="en-US" b="0" noProof="0" dirty="0" smtClean="0"/>
              <a:t>Brief info</a:t>
            </a:r>
            <a:r>
              <a:rPr lang="en-US" b="0" baseline="0" noProof="0" dirty="0" smtClean="0"/>
              <a:t> on the McDonald’s brand</a:t>
            </a:r>
            <a:endParaRPr lang="en-US" b="0" noProof="0" dirty="0" smtClean="0"/>
          </a:p>
          <a:p>
            <a:endParaRPr lang="en-US" b="1" noProof="0" dirty="0" smtClean="0"/>
          </a:p>
          <a:p>
            <a:r>
              <a:rPr lang="en-US" b="1" noProof="0" dirty="0" smtClean="0"/>
              <a:t>Speaker notes:</a:t>
            </a:r>
          </a:p>
          <a:p>
            <a:pPr marL="177742" indent="-177742">
              <a:buFont typeface="Arial" panose="020B0604020202020204" pitchFamily="34" charset="0"/>
              <a:buChar char="•"/>
            </a:pPr>
            <a:r>
              <a:rPr lang="en-GB" baseline="0" noProof="0" dirty="0" smtClean="0"/>
              <a:t>McDonald’s is the biggest brand in the world both in terms of sales volume and presence (Forbes news, 2015). </a:t>
            </a:r>
          </a:p>
          <a:p>
            <a:pPr marL="177742" indent="-177742">
              <a:buFont typeface="Arial" panose="020B0604020202020204" pitchFamily="34" charset="0"/>
              <a:buChar char="•"/>
            </a:pPr>
            <a:r>
              <a:rPr lang="en-GB" baseline="0" noProof="0" dirty="0" smtClean="0"/>
              <a:t>The slogan “I’m </a:t>
            </a:r>
            <a:r>
              <a:rPr lang="en-GB" baseline="0" noProof="0" dirty="0" err="1" smtClean="0"/>
              <a:t>lovin</a:t>
            </a:r>
            <a:r>
              <a:rPr lang="en-GB" baseline="0" noProof="0" dirty="0" smtClean="0"/>
              <a:t>’ it” sums up the corporation’s core values: </a:t>
            </a:r>
            <a:r>
              <a:rPr lang="en-US" sz="1200" kern="1200" dirty="0" smtClean="0">
                <a:solidFill>
                  <a:schemeClr val="tx1"/>
                </a:solidFill>
                <a:effectLst/>
                <a:latin typeface="+mn-lt"/>
                <a:ea typeface="+mn-ea"/>
                <a:cs typeface="+mn-cs"/>
              </a:rPr>
              <a:t>“better food, more sustainable sourcing, happier people, a stronger community and a healthier planet” (McDonald’s, 2015)</a:t>
            </a:r>
          </a:p>
          <a:p>
            <a:pPr marL="177742" indent="-177742">
              <a:buFont typeface="Arial" panose="020B0604020202020204" pitchFamily="34" charset="0"/>
              <a:buChar char="•"/>
            </a:pPr>
            <a:r>
              <a:rPr lang="en-US" sz="1200" kern="1200" dirty="0" smtClean="0">
                <a:solidFill>
                  <a:schemeClr val="tx1"/>
                </a:solidFill>
                <a:effectLst/>
                <a:latin typeface="+mn-lt"/>
                <a:ea typeface="+mn-ea"/>
                <a:cs typeface="+mn-cs"/>
              </a:rPr>
              <a:t>Assessing the brand reputation through the CBIRM instrument (</a:t>
            </a:r>
            <a:r>
              <a:rPr lang="en-US" sz="1200" kern="1200" dirty="0" err="1" smtClean="0">
                <a:solidFill>
                  <a:schemeClr val="tx1"/>
                </a:solidFill>
                <a:effectLst/>
                <a:latin typeface="+mn-lt"/>
                <a:ea typeface="+mn-ea"/>
                <a:cs typeface="+mn-cs"/>
              </a:rPr>
              <a:t>Urde</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Greyser</a:t>
            </a:r>
            <a:r>
              <a:rPr lang="en-US" sz="1200" kern="1200" dirty="0" smtClean="0">
                <a:solidFill>
                  <a:schemeClr val="tx1"/>
                </a:solidFill>
                <a:effectLst/>
                <a:latin typeface="+mn-lt"/>
                <a:ea typeface="+mn-ea"/>
                <a:cs typeface="+mn-cs"/>
              </a:rPr>
              <a:t>, 2014), McDonald’s enjoys a strong performance. Its</a:t>
            </a:r>
            <a:r>
              <a:rPr lang="en-US" sz="1200" kern="1200" baseline="0" dirty="0" smtClean="0">
                <a:solidFill>
                  <a:schemeClr val="tx1"/>
                </a:solidFill>
                <a:effectLst/>
                <a:latin typeface="+mn-lt"/>
                <a:ea typeface="+mn-ea"/>
                <a:cs typeface="+mn-cs"/>
              </a:rPr>
              <a:t> weaknesses, however, are</a:t>
            </a:r>
            <a:r>
              <a:rPr lang="en-US" sz="1200" kern="1200" dirty="0" smtClean="0">
                <a:solidFill>
                  <a:schemeClr val="tx1"/>
                </a:solidFill>
                <a:effectLst/>
                <a:latin typeface="+mn-lt"/>
                <a:ea typeface="+mn-ea"/>
                <a:cs typeface="+mn-cs"/>
              </a:rPr>
              <a:t> the elements of Trustworthiness, Credibility, Responsibility, and Willingness-to-Support.</a:t>
            </a:r>
          </a:p>
          <a:p>
            <a:pPr marL="177742" indent="-177742">
              <a:buFont typeface="Arial" panose="020B0604020202020204" pitchFamily="34" charset="0"/>
              <a:buChar char="•"/>
            </a:pPr>
            <a:r>
              <a:rPr lang="en-US" sz="1200" kern="1200" baseline="0" noProof="0" dirty="0" smtClean="0">
                <a:solidFill>
                  <a:schemeClr val="tx1"/>
                </a:solidFill>
                <a:effectLst/>
                <a:latin typeface="+mn-lt"/>
                <a:ea typeface="+mn-ea"/>
                <a:cs typeface="+mn-cs"/>
              </a:rPr>
              <a:t>Following a change in the global Brand Management team, McDonald’s intends to focus more on the “</a:t>
            </a:r>
            <a:r>
              <a:rPr lang="en-US" sz="1200" kern="1200" baseline="0" noProof="0" dirty="0" err="1" smtClean="0">
                <a:solidFill>
                  <a:schemeClr val="tx1"/>
                </a:solidFill>
                <a:effectLst/>
                <a:latin typeface="+mn-lt"/>
                <a:ea typeface="+mn-ea"/>
                <a:cs typeface="+mn-cs"/>
              </a:rPr>
              <a:t>lovin</a:t>
            </a:r>
            <a:r>
              <a:rPr lang="en-US" sz="1200" kern="1200" baseline="0" noProof="0" dirty="0" smtClean="0">
                <a:solidFill>
                  <a:schemeClr val="tx1"/>
                </a:solidFill>
                <a:effectLst/>
                <a:latin typeface="+mn-lt"/>
                <a:ea typeface="+mn-ea"/>
                <a:cs typeface="+mn-cs"/>
              </a:rPr>
              <a:t>’” strategy – relationship-marketing and trust-building (McDonald’s, 2015).</a:t>
            </a:r>
            <a:endParaRPr lang="en-GB" baseline="0" noProof="0" dirty="0" smtClean="0"/>
          </a:p>
        </p:txBody>
      </p:sp>
      <p:sp>
        <p:nvSpPr>
          <p:cNvPr id="4" name="Slide Number Placeholder 3"/>
          <p:cNvSpPr>
            <a:spLocks noGrp="1"/>
          </p:cNvSpPr>
          <p:nvPr>
            <p:ph type="sldNum" sz="quarter" idx="10"/>
          </p:nvPr>
        </p:nvSpPr>
        <p:spPr/>
        <p:txBody>
          <a:bodyPr/>
          <a:lstStyle/>
          <a:p>
            <a:fld id="{8426ADA2-2130-4E64-B891-E4CC58CC318A}" type="slidenum">
              <a:rPr lang="en-GB" smtClean="0"/>
              <a:t>3</a:t>
            </a:fld>
            <a:endParaRPr lang="en-GB"/>
          </a:p>
        </p:txBody>
      </p:sp>
    </p:spTree>
    <p:extLst>
      <p:ext uri="{BB962C8B-B14F-4D97-AF65-F5344CB8AC3E}">
        <p14:creationId xmlns:p14="http://schemas.microsoft.com/office/powerpoint/2010/main" val="1567861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noProof="0" dirty="0" smtClean="0"/>
              <a:t>Purpose of slide:</a:t>
            </a:r>
          </a:p>
          <a:p>
            <a:r>
              <a:rPr lang="en-US" b="0" noProof="0" dirty="0" smtClean="0"/>
              <a:t>Quick</a:t>
            </a:r>
            <a:r>
              <a:rPr lang="en-US" b="0" baseline="0" noProof="0" dirty="0" smtClean="0"/>
              <a:t> background on the Burger Wars</a:t>
            </a:r>
            <a:endParaRPr lang="en-US" b="0" noProof="0" dirty="0" smtClean="0"/>
          </a:p>
          <a:p>
            <a:endParaRPr lang="en-US" b="1" noProof="0" dirty="0" smtClean="0"/>
          </a:p>
          <a:p>
            <a:r>
              <a:rPr lang="en-US" b="1" noProof="0" dirty="0" smtClean="0"/>
              <a:t>Speaker notes:</a:t>
            </a:r>
          </a:p>
          <a:p>
            <a:pPr marL="177742" indent="-177742">
              <a:buFont typeface="Arial" panose="020B0604020202020204" pitchFamily="34" charset="0"/>
              <a:buChar char="•"/>
            </a:pPr>
            <a:r>
              <a:rPr lang="en-GB" baseline="0" noProof="0" dirty="0" smtClean="0"/>
              <a:t>McDonald’s and Burger King were fierce rivals from their early days, competing especially on differentiating product attributes.</a:t>
            </a:r>
          </a:p>
          <a:p>
            <a:pPr marL="177742" indent="-177742">
              <a:buFont typeface="Arial" panose="020B0604020202020204" pitchFamily="34" charset="0"/>
              <a:buChar char="•"/>
            </a:pPr>
            <a:r>
              <a:rPr lang="en-GB" baseline="0" noProof="0" dirty="0" smtClean="0"/>
              <a:t>In the 1980s, competition shifted to other aspects such as comparative advertising, endorsements and even lawsuits. The rivalry became known as “Burger Wars”.</a:t>
            </a:r>
          </a:p>
          <a:p>
            <a:pPr marL="177742" indent="-177742">
              <a:buFont typeface="Arial" panose="020B0604020202020204" pitchFamily="34" charset="0"/>
              <a:buChar char="•"/>
            </a:pPr>
            <a:r>
              <a:rPr lang="en-GB" baseline="0" noProof="0" dirty="0" smtClean="0"/>
              <a:t>The brands were defined by their respective signature burgers: McDonald's by the Big Mac, Burger King by the Whopper.</a:t>
            </a:r>
          </a:p>
          <a:p>
            <a:pPr marL="177742" indent="-177742">
              <a:buFont typeface="Arial" panose="020B0604020202020204" pitchFamily="34" charset="0"/>
              <a:buChar char="•"/>
            </a:pPr>
            <a:r>
              <a:rPr lang="en-GB" baseline="0" noProof="0" dirty="0" smtClean="0"/>
              <a:t>The Burger Wars are still raging, thirty years on.</a:t>
            </a:r>
            <a:endParaRPr lang="en-GB" dirty="0" smtClean="0"/>
          </a:p>
          <a:p>
            <a:endParaRPr lang="en-GB" dirty="0"/>
          </a:p>
        </p:txBody>
      </p:sp>
      <p:sp>
        <p:nvSpPr>
          <p:cNvPr id="4" name="Slide Number Placeholder 3"/>
          <p:cNvSpPr>
            <a:spLocks noGrp="1"/>
          </p:cNvSpPr>
          <p:nvPr>
            <p:ph type="sldNum" sz="quarter" idx="10"/>
          </p:nvPr>
        </p:nvSpPr>
        <p:spPr/>
        <p:txBody>
          <a:bodyPr/>
          <a:lstStyle/>
          <a:p>
            <a:fld id="{8426ADA2-2130-4E64-B891-E4CC58CC318A}" type="slidenum">
              <a:rPr lang="en-GB" smtClean="0"/>
              <a:t>4</a:t>
            </a:fld>
            <a:endParaRPr lang="en-GB"/>
          </a:p>
        </p:txBody>
      </p:sp>
    </p:spTree>
    <p:extLst>
      <p:ext uri="{BB962C8B-B14F-4D97-AF65-F5344CB8AC3E}">
        <p14:creationId xmlns:p14="http://schemas.microsoft.com/office/powerpoint/2010/main" val="2901779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noProof="0" dirty="0" smtClean="0"/>
              <a:t>Purpose of slide:</a:t>
            </a:r>
          </a:p>
          <a:p>
            <a:r>
              <a:rPr lang="en-US" b="0" noProof="0" dirty="0" smtClean="0"/>
              <a:t>Bring attention back to the Case</a:t>
            </a:r>
          </a:p>
          <a:p>
            <a:endParaRPr lang="en-US" b="1" noProof="0" dirty="0" smtClean="0"/>
          </a:p>
          <a:p>
            <a:r>
              <a:rPr lang="en-US" b="1" noProof="0" dirty="0" smtClean="0"/>
              <a:t>Speaker notes:</a:t>
            </a:r>
          </a:p>
          <a:p>
            <a:pPr marL="177742" indent="-177742">
              <a:buFont typeface="Arial" panose="020B0604020202020204" pitchFamily="34" charset="0"/>
              <a:buChar char="•"/>
            </a:pPr>
            <a:r>
              <a:rPr lang="en-GB" baseline="0" noProof="0" dirty="0" smtClean="0"/>
              <a:t>The Proposal Video: play the clip to help class understand better the situation while they process the information given in the previous slides.</a:t>
            </a:r>
          </a:p>
          <a:p>
            <a:pPr marL="177742" indent="-177742">
              <a:buFont typeface="Arial" panose="020B0604020202020204" pitchFamily="34" charset="0"/>
              <a:buChar char="•"/>
            </a:pPr>
            <a:r>
              <a:rPr lang="en-GB" baseline="0" noProof="0" dirty="0" smtClean="0"/>
              <a:t>The video is Burger King’s official invitation on www.mcwhopper.com</a:t>
            </a:r>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8426ADA2-2130-4E64-B891-E4CC58CC318A}" type="slidenum">
              <a:rPr lang="en-GB" smtClean="0"/>
              <a:t>5</a:t>
            </a:fld>
            <a:endParaRPr lang="en-GB"/>
          </a:p>
        </p:txBody>
      </p:sp>
    </p:spTree>
    <p:extLst>
      <p:ext uri="{BB962C8B-B14F-4D97-AF65-F5344CB8AC3E}">
        <p14:creationId xmlns:p14="http://schemas.microsoft.com/office/powerpoint/2010/main" val="3450863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noProof="0" dirty="0" smtClean="0"/>
              <a:t>Purpose of slide:</a:t>
            </a:r>
          </a:p>
          <a:p>
            <a:r>
              <a:rPr lang="en-US" b="0" noProof="0" dirty="0" smtClean="0"/>
              <a:t>Posing</a:t>
            </a:r>
            <a:r>
              <a:rPr lang="en-US" b="0" baseline="0" noProof="0" dirty="0" smtClean="0"/>
              <a:t> the main question</a:t>
            </a:r>
            <a:endParaRPr lang="en-US" b="0" noProof="0" dirty="0" smtClean="0"/>
          </a:p>
          <a:p>
            <a:endParaRPr lang="en-US" b="1" noProof="0" dirty="0" smtClean="0"/>
          </a:p>
          <a:p>
            <a:r>
              <a:rPr lang="en-US" b="1" noProof="0" dirty="0" smtClean="0"/>
              <a:t>Speaker notes:</a:t>
            </a:r>
          </a:p>
          <a:p>
            <a:pPr marL="177742" marR="0" indent="-17774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noProof="0" dirty="0" smtClean="0"/>
              <a:t>Main question: </a:t>
            </a:r>
            <a:r>
              <a:rPr lang="en-US" sz="1200" kern="1200" dirty="0" smtClean="0">
                <a:solidFill>
                  <a:schemeClr val="tx1"/>
                </a:solidFill>
                <a:effectLst/>
                <a:latin typeface="+mn-lt"/>
                <a:ea typeface="+mn-ea"/>
                <a:cs typeface="+mn-cs"/>
              </a:rPr>
              <a:t>“How should McDonald's respond to Burger King’s proposal?”</a:t>
            </a:r>
          </a:p>
          <a:p>
            <a:pPr marL="177742" marR="0" indent="-17774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Leading Questions: </a:t>
            </a:r>
            <a:endParaRPr lang="en-GB" sz="1200" kern="1200" dirty="0" smtClean="0">
              <a:solidFill>
                <a:schemeClr val="tx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smtClean="0">
                <a:solidFill>
                  <a:schemeClr val="tx1"/>
                </a:solidFill>
                <a:effectLst/>
                <a:latin typeface="+mn-lt"/>
                <a:ea typeface="+mn-ea"/>
                <a:cs typeface="+mn-cs"/>
              </a:rPr>
              <a:t>1.</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Do we accept the proposal? Why?</a:t>
            </a:r>
            <a:endParaRPr lang="en-GB"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2. How will saying yes or no influence McDonald’s reputation?</a:t>
            </a:r>
            <a:endParaRPr lang="en-GB" sz="1200" kern="1200" dirty="0" smtClean="0">
              <a:solidFill>
                <a:schemeClr val="tx1"/>
              </a:solidFill>
              <a:effectLst/>
              <a:latin typeface="+mn-lt"/>
              <a:ea typeface="+mn-ea"/>
              <a:cs typeface="+mn-cs"/>
            </a:endParaRPr>
          </a:p>
          <a:p>
            <a:pPr marL="1085850" lvl="2" indent="-171450">
              <a:buFontTx/>
              <a:buChar char="-"/>
            </a:pPr>
            <a:r>
              <a:rPr lang="en-US" sz="1200" kern="1200" dirty="0" smtClean="0">
                <a:solidFill>
                  <a:schemeClr val="tx1"/>
                </a:solidFill>
                <a:effectLst/>
                <a:latin typeface="+mn-lt"/>
                <a:ea typeface="+mn-ea"/>
                <a:cs typeface="+mn-cs"/>
              </a:rPr>
              <a:t>how could the decision impact the brand?</a:t>
            </a:r>
          </a:p>
          <a:p>
            <a:pPr marL="1085850" lvl="2" indent="-171450">
              <a:buFontTx/>
              <a:buChar char="-"/>
            </a:pPr>
            <a:r>
              <a:rPr lang="en-US" sz="1200" kern="1200" dirty="0" smtClean="0">
                <a:solidFill>
                  <a:schemeClr val="tx1"/>
                </a:solidFill>
                <a:effectLst/>
                <a:latin typeface="+mn-lt"/>
                <a:ea typeface="+mn-ea"/>
                <a:cs typeface="+mn-cs"/>
              </a:rPr>
              <a:t>consider different stakeholders</a:t>
            </a:r>
            <a:endParaRPr lang="en-GB"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3. How do we reply?</a:t>
            </a:r>
            <a:endParaRPr lang="en-GB" sz="1200" kern="1200" dirty="0" smtClean="0">
              <a:solidFill>
                <a:schemeClr val="tx1"/>
              </a:solidFill>
              <a:effectLst/>
              <a:latin typeface="+mn-lt"/>
              <a:ea typeface="+mn-ea"/>
              <a:cs typeface="+mn-cs"/>
            </a:endParaRPr>
          </a:p>
          <a:p>
            <a:pPr marL="1085850" lvl="2" indent="-171450">
              <a:buFontTx/>
              <a:buChar char="-"/>
            </a:pPr>
            <a:r>
              <a:rPr lang="en-US" sz="1200" kern="1200" dirty="0" smtClean="0">
                <a:solidFill>
                  <a:schemeClr val="tx1"/>
                </a:solidFill>
                <a:effectLst/>
                <a:latin typeface="+mn-lt"/>
                <a:ea typeface="+mn-ea"/>
                <a:cs typeface="+mn-cs"/>
              </a:rPr>
              <a:t>what is our communication plan?</a:t>
            </a:r>
          </a:p>
          <a:p>
            <a:pPr marL="1085850" lvl="2" indent="-171450">
              <a:buFontTx/>
              <a:buChar char="-"/>
            </a:pPr>
            <a:r>
              <a:rPr lang="en-US" sz="1200" kern="1200" dirty="0" smtClean="0">
                <a:solidFill>
                  <a:schemeClr val="tx1"/>
                </a:solidFill>
                <a:effectLst/>
                <a:latin typeface="+mn-lt"/>
                <a:ea typeface="+mn-ea"/>
                <a:cs typeface="+mn-cs"/>
              </a:rPr>
              <a:t>where do we reply?</a:t>
            </a:r>
          </a:p>
          <a:p>
            <a:pPr marL="1085850" lvl="2" indent="-171450">
              <a:buFontTx/>
              <a:buChar char="-"/>
            </a:pPr>
            <a:r>
              <a:rPr lang="en-US" sz="1200" kern="1200" dirty="0" smtClean="0">
                <a:solidFill>
                  <a:schemeClr val="tx1"/>
                </a:solidFill>
                <a:effectLst/>
                <a:latin typeface="+mn-lt"/>
                <a:ea typeface="+mn-ea"/>
                <a:cs typeface="+mn-cs"/>
              </a:rPr>
              <a:t>do we reply publically?</a:t>
            </a:r>
          </a:p>
          <a:p>
            <a:pPr lvl="1"/>
            <a:r>
              <a:rPr lang="en-US" sz="1200" kern="1200" dirty="0" smtClean="0">
                <a:solidFill>
                  <a:schemeClr val="tx1"/>
                </a:solidFill>
                <a:effectLst/>
                <a:latin typeface="+mn-lt"/>
                <a:ea typeface="+mn-ea"/>
                <a:cs typeface="+mn-cs"/>
              </a:rPr>
              <a:t>4. Who will reply?</a:t>
            </a:r>
            <a:endParaRPr lang="en-GB" sz="1200" kern="1200" dirty="0" smtClean="0">
              <a:solidFill>
                <a:schemeClr val="tx1"/>
              </a:solidFill>
              <a:effectLst/>
              <a:latin typeface="+mn-lt"/>
              <a:ea typeface="+mn-ea"/>
              <a:cs typeface="+mn-cs"/>
            </a:endParaRPr>
          </a:p>
          <a:p>
            <a:pPr marL="1085850" lvl="2" indent="-171450">
              <a:buFontTx/>
              <a:buChar char="-"/>
            </a:pPr>
            <a:r>
              <a:rPr lang="en-US" sz="1200" kern="1200" dirty="0" smtClean="0">
                <a:solidFill>
                  <a:schemeClr val="tx1"/>
                </a:solidFill>
                <a:effectLst/>
                <a:latin typeface="+mn-lt"/>
                <a:ea typeface="+mn-ea"/>
                <a:cs typeface="+mn-cs"/>
              </a:rPr>
              <a:t>who is responsible for communicating our answer?</a:t>
            </a:r>
          </a:p>
          <a:p>
            <a:pPr marL="1085850" lvl="2" indent="-171450">
              <a:buFontTx/>
              <a:buChar char="-"/>
            </a:pPr>
            <a:endParaRPr lang="en-GB"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If necessary, give</a:t>
            </a:r>
            <a:r>
              <a:rPr lang="en-GB" sz="1200" kern="1200" baseline="0" dirty="0" smtClean="0">
                <a:solidFill>
                  <a:schemeClr val="tx1"/>
                </a:solidFill>
                <a:effectLst/>
                <a:latin typeface="+mn-lt"/>
                <a:ea typeface="+mn-ea"/>
                <a:cs typeface="+mn-cs"/>
              </a:rPr>
              <a:t> additional information as the discussion goes on to direct the balance of opinion:</a:t>
            </a:r>
          </a:p>
          <a:p>
            <a:pPr lvl="1"/>
            <a:r>
              <a:rPr lang="en-US" sz="1200" kern="1200" dirty="0" smtClean="0">
                <a:solidFill>
                  <a:schemeClr val="tx1"/>
                </a:solidFill>
                <a:effectLst/>
                <a:latin typeface="+mn-lt"/>
                <a:ea typeface="+mn-ea"/>
                <a:cs typeface="+mn-cs"/>
              </a:rPr>
              <a:t>Countering arguments</a:t>
            </a:r>
            <a:r>
              <a:rPr lang="en-US" sz="1200" kern="1200" baseline="0" dirty="0" smtClean="0">
                <a:solidFill>
                  <a:schemeClr val="tx1"/>
                </a:solidFill>
                <a:effectLst/>
                <a:latin typeface="+mn-lt"/>
                <a:ea typeface="+mn-ea"/>
                <a:cs typeface="+mn-cs"/>
              </a:rPr>
              <a:t> against accepting the invitation:</a:t>
            </a:r>
          </a:p>
          <a:p>
            <a:pPr marL="628650" lvl="1" indent="-171450">
              <a:buFontTx/>
              <a:buChar char="-"/>
            </a:pPr>
            <a:r>
              <a:rPr lang="en-US" sz="1200" kern="1200" dirty="0" smtClean="0">
                <a:solidFill>
                  <a:schemeClr val="tx1"/>
                </a:solidFill>
                <a:effectLst/>
                <a:latin typeface="+mn-lt"/>
                <a:ea typeface="+mn-ea"/>
                <a:cs typeface="+mn-cs"/>
              </a:rPr>
              <a:t>It is not unusual of McDonald’s to sell limited edition products. (Taylor, 2015)</a:t>
            </a:r>
            <a:endParaRPr lang="en-GB" sz="1200" kern="1200" dirty="0" smtClean="0">
              <a:solidFill>
                <a:schemeClr val="tx1"/>
              </a:solidFill>
              <a:effectLst/>
              <a:latin typeface="+mn-lt"/>
              <a:ea typeface="+mn-ea"/>
              <a:cs typeface="+mn-cs"/>
            </a:endParaRPr>
          </a:p>
          <a:p>
            <a:pPr marL="628650" lvl="1" indent="-171450">
              <a:buFontTx/>
              <a:buChar char="-"/>
            </a:pPr>
            <a:r>
              <a:rPr lang="en-US" sz="1200" kern="1200" dirty="0" smtClean="0">
                <a:solidFill>
                  <a:schemeClr val="tx1"/>
                </a:solidFill>
                <a:effectLst/>
                <a:latin typeface="+mn-lt"/>
                <a:ea typeface="+mn-ea"/>
                <a:cs typeface="+mn-cs"/>
              </a:rPr>
              <a:t>McDonald’s sales were down 2% in the US, falling for the seventh quarter in a row. Global sales also fell 0.7% in the second quarter of 2015. Burger King's revenues, on the other hand, grew by 2.6% in one year, while sales were up by 6.7% overall. (</a:t>
            </a:r>
            <a:r>
              <a:rPr lang="en-US" sz="1200" kern="1200" dirty="0" err="1" smtClean="0">
                <a:solidFill>
                  <a:schemeClr val="tx1"/>
                </a:solidFill>
                <a:effectLst/>
                <a:latin typeface="+mn-lt"/>
                <a:ea typeface="+mn-ea"/>
                <a:cs typeface="+mn-cs"/>
              </a:rPr>
              <a:t>Duprey</a:t>
            </a:r>
            <a:r>
              <a:rPr lang="en-US" sz="1200" kern="1200" dirty="0" smtClean="0">
                <a:solidFill>
                  <a:schemeClr val="tx1"/>
                </a:solidFill>
                <a:effectLst/>
                <a:latin typeface="+mn-lt"/>
                <a:ea typeface="+mn-ea"/>
                <a:cs typeface="+mn-cs"/>
              </a:rPr>
              <a:t>, 2015) Burger King has only just reclaimed the runner-up position, but McDonald’s is still in decline. (</a:t>
            </a:r>
            <a:r>
              <a:rPr lang="en-US" sz="1200" kern="1200" dirty="0" err="1" smtClean="0">
                <a:solidFill>
                  <a:schemeClr val="tx1"/>
                </a:solidFill>
                <a:effectLst/>
                <a:latin typeface="+mn-lt"/>
                <a:ea typeface="+mn-ea"/>
                <a:cs typeface="+mn-cs"/>
              </a:rPr>
              <a:t>Fedde</a:t>
            </a:r>
            <a:r>
              <a:rPr lang="en-US" sz="1200" kern="1200" dirty="0" smtClean="0">
                <a:solidFill>
                  <a:schemeClr val="tx1"/>
                </a:solidFill>
                <a:effectLst/>
                <a:latin typeface="+mn-lt"/>
                <a:ea typeface="+mn-ea"/>
                <a:cs typeface="+mn-cs"/>
              </a:rPr>
              <a:t>, 2015)</a:t>
            </a:r>
          </a:p>
          <a:p>
            <a:pPr marL="628650" lvl="1" indent="-171450">
              <a:buFontTx/>
              <a:buChar char="-"/>
            </a:pPr>
            <a:r>
              <a:rPr lang="en-US" sz="1200" kern="1200" dirty="0" smtClean="0">
                <a:solidFill>
                  <a:schemeClr val="tx1"/>
                </a:solidFill>
                <a:effectLst/>
                <a:latin typeface="+mn-lt"/>
                <a:ea typeface="+mn-ea"/>
                <a:cs typeface="+mn-cs"/>
              </a:rPr>
              <a:t>The very day before the advert came out, McDonald’s was supporting a RMCH Conference, (McDonald’s, 2015) an international social responsibility meeting. This was never communicated through the day.</a:t>
            </a:r>
          </a:p>
          <a:p>
            <a:pPr marL="628650" lvl="1" indent="-171450">
              <a:buFontTx/>
              <a:buChar char="-"/>
            </a:pPr>
            <a:endParaRPr lang="en-US" sz="1200" kern="1200" dirty="0" smtClean="0">
              <a:solidFill>
                <a:schemeClr val="tx1"/>
              </a:solidFill>
              <a:effectLst/>
              <a:latin typeface="+mn-lt"/>
              <a:ea typeface="+mn-ea"/>
              <a:cs typeface="+mn-cs"/>
            </a:endParaRPr>
          </a:p>
          <a:p>
            <a:pPr marL="457200" lvl="1" indent="0">
              <a:buFontTx/>
              <a:buNone/>
            </a:pPr>
            <a:r>
              <a:rPr lang="en-US" sz="1200" kern="1200" dirty="0" smtClean="0">
                <a:solidFill>
                  <a:schemeClr val="tx1"/>
                </a:solidFill>
                <a:effectLst/>
                <a:latin typeface="+mn-lt"/>
                <a:ea typeface="+mn-ea"/>
                <a:cs typeface="+mn-cs"/>
              </a:rPr>
              <a:t>Countering arguments in </a:t>
            </a:r>
            <a:r>
              <a:rPr lang="en-US" sz="1200" kern="1200" dirty="0" err="1" smtClean="0">
                <a:solidFill>
                  <a:schemeClr val="tx1"/>
                </a:solidFill>
                <a:effectLst/>
                <a:latin typeface="+mn-lt"/>
                <a:ea typeface="+mn-ea"/>
                <a:cs typeface="+mn-cs"/>
              </a:rPr>
              <a:t>favour</a:t>
            </a:r>
            <a:r>
              <a:rPr lang="en-US" sz="1200" kern="1200" dirty="0" smtClean="0">
                <a:solidFill>
                  <a:schemeClr val="tx1"/>
                </a:solidFill>
                <a:effectLst/>
                <a:latin typeface="+mn-lt"/>
                <a:ea typeface="+mn-ea"/>
                <a:cs typeface="+mn-cs"/>
              </a:rPr>
              <a:t> of accepting the invitation:</a:t>
            </a:r>
          </a:p>
          <a:p>
            <a:pPr marL="628650" lvl="1" indent="-171450">
              <a:buFontTx/>
              <a:buChar char="-"/>
            </a:pPr>
            <a:r>
              <a:rPr lang="en-US" sz="1200" kern="1200" dirty="0" smtClean="0">
                <a:solidFill>
                  <a:schemeClr val="tx1"/>
                </a:solidFill>
                <a:effectLst/>
                <a:latin typeface="+mn-lt"/>
                <a:ea typeface="+mn-ea"/>
                <a:cs typeface="+mn-cs"/>
              </a:rPr>
              <a:t>The combination burger highlights the Whopper's strengths, as the circumference of Burger King's burger is larger than the Big Mac. (Taylor, 2015)</a:t>
            </a:r>
          </a:p>
          <a:p>
            <a:pPr marL="628650" lvl="1" indent="-171450">
              <a:buFontTx/>
              <a:buChar char="-"/>
            </a:pPr>
            <a:r>
              <a:rPr lang="en-US" sz="1200" kern="1200" dirty="0" smtClean="0">
                <a:solidFill>
                  <a:schemeClr val="tx1"/>
                </a:solidFill>
                <a:effectLst/>
                <a:latin typeface="+mn-lt"/>
                <a:ea typeface="+mn-ea"/>
                <a:cs typeface="+mn-cs"/>
              </a:rPr>
              <a:t>McDonald’s current strategy seems to be develop into more of a fast-casual diner, offering a healthier menu over hamburgers. (</a:t>
            </a:r>
            <a:r>
              <a:rPr lang="en-US" sz="1200" kern="1200" dirty="0" err="1" smtClean="0">
                <a:solidFill>
                  <a:schemeClr val="tx1"/>
                </a:solidFill>
                <a:effectLst/>
                <a:latin typeface="+mn-lt"/>
                <a:ea typeface="+mn-ea"/>
                <a:cs typeface="+mn-cs"/>
              </a:rPr>
              <a:t>Duprey</a:t>
            </a:r>
            <a:r>
              <a:rPr lang="en-US" sz="1200" kern="1200" dirty="0" smtClean="0">
                <a:solidFill>
                  <a:schemeClr val="tx1"/>
                </a:solidFill>
                <a:effectLst/>
                <a:latin typeface="+mn-lt"/>
                <a:ea typeface="+mn-ea"/>
                <a:cs typeface="+mn-cs"/>
              </a:rPr>
              <a:t>, 2015)</a:t>
            </a:r>
          </a:p>
          <a:p>
            <a:pPr marL="628650" lvl="1" indent="-171450">
              <a:buFontTx/>
              <a:buChar char="-"/>
            </a:pPr>
            <a:r>
              <a:rPr lang="en-US" sz="1200" kern="1200" dirty="0" smtClean="0">
                <a:solidFill>
                  <a:schemeClr val="tx1"/>
                </a:solidFill>
                <a:effectLst/>
                <a:latin typeface="+mn-lt"/>
                <a:ea typeface="+mn-ea"/>
                <a:cs typeface="+mn-cs"/>
              </a:rPr>
              <a:t>It is not in McDonald’s tradition to join forces with Burger King. Corporation founder, Ray Kroc, once said of Burger King, “If they were drowning to death, I’d put the hose in their mouth.” (</a:t>
            </a:r>
            <a:r>
              <a:rPr lang="en-US" sz="1200" kern="1200" dirty="0" err="1" smtClean="0">
                <a:solidFill>
                  <a:schemeClr val="tx1"/>
                </a:solidFill>
                <a:effectLst/>
                <a:latin typeface="+mn-lt"/>
                <a:ea typeface="+mn-ea"/>
                <a:cs typeface="+mn-cs"/>
              </a:rPr>
              <a:t>Fedde</a:t>
            </a:r>
            <a:r>
              <a:rPr lang="en-US" sz="1200" kern="1200" dirty="0" smtClean="0">
                <a:solidFill>
                  <a:schemeClr val="tx1"/>
                </a:solidFill>
                <a:effectLst/>
                <a:latin typeface="+mn-lt"/>
                <a:ea typeface="+mn-ea"/>
                <a:cs typeface="+mn-cs"/>
              </a:rPr>
              <a:t>, 2015)</a:t>
            </a:r>
          </a:p>
          <a:p>
            <a:pPr marL="628650" lvl="1" indent="-171450">
              <a:buFontTx/>
              <a:buChar char="-"/>
            </a:pPr>
            <a:r>
              <a:rPr lang="en-US" sz="1200" kern="1200" dirty="0" smtClean="0">
                <a:solidFill>
                  <a:schemeClr val="tx1"/>
                </a:solidFill>
                <a:effectLst/>
                <a:latin typeface="+mn-lt"/>
                <a:ea typeface="+mn-ea"/>
                <a:cs typeface="+mn-cs"/>
              </a:rPr>
              <a:t>In 2012 KFC drew sharp criticism for “pink-washing” by rolling out a campaign that donated to a breast cancer charity with every purchase of a special menu item. (McVeigh, 2012)</a:t>
            </a:r>
          </a:p>
          <a:p>
            <a:pPr marL="628650" lvl="1" indent="-171450">
              <a:buFontTx/>
              <a:buChar char="-"/>
            </a:pPr>
            <a:r>
              <a:rPr lang="en-US" sz="1200" kern="1200" dirty="0" smtClean="0">
                <a:solidFill>
                  <a:schemeClr val="tx1"/>
                </a:solidFill>
                <a:effectLst/>
                <a:latin typeface="+mn-lt"/>
                <a:ea typeface="+mn-ea"/>
                <a:cs typeface="+mn-cs"/>
              </a:rPr>
              <a:t>In March this year, McDonald’s launched an international 24-hour campaign, with fun activities in different cities intended to spread joy around the world. The company received a backlash from the public that bemoaned the working conditions of its own employees. (Summers, 2015)</a:t>
            </a:r>
          </a:p>
          <a:p>
            <a:pPr marL="628650" lvl="1" indent="-171450">
              <a:buFontTx/>
              <a:buChar char="-"/>
            </a:pPr>
            <a:r>
              <a:rPr lang="en-US" sz="1200" kern="1200" dirty="0" smtClean="0">
                <a:solidFill>
                  <a:schemeClr val="tx1"/>
                </a:solidFill>
                <a:effectLst/>
                <a:latin typeface="+mn-lt"/>
                <a:ea typeface="+mn-ea"/>
                <a:cs typeface="+mn-cs"/>
              </a:rPr>
              <a:t>Nothing was said in the proposal about expenses, funds but The Telegraph reports that all proceeds would go to Peace One Day. (Davidson, 2015)</a:t>
            </a:r>
          </a:p>
          <a:p>
            <a:pPr marL="628650" lvl="1" indent="-171450">
              <a:buFontTx/>
              <a:buChar char="-"/>
            </a:pPr>
            <a:r>
              <a:rPr lang="en-US" sz="1200" kern="1200" dirty="0" smtClean="0">
                <a:solidFill>
                  <a:schemeClr val="tx1"/>
                </a:solidFill>
                <a:effectLst/>
                <a:latin typeface="+mn-lt"/>
                <a:ea typeface="+mn-ea"/>
                <a:cs typeface="+mn-cs"/>
              </a:rPr>
              <a:t>While more than nine in every ten of Americans identify with a particular, less than four of them make a purchase solely because it is associated with a cause. (</a:t>
            </a:r>
            <a:r>
              <a:rPr lang="en-US" sz="1200" kern="1200" dirty="0" err="1" smtClean="0">
                <a:solidFill>
                  <a:schemeClr val="tx1"/>
                </a:solidFill>
                <a:effectLst/>
                <a:latin typeface="+mn-lt"/>
                <a:ea typeface="+mn-ea"/>
                <a:cs typeface="+mn-cs"/>
              </a:rPr>
              <a:t>Renando</a:t>
            </a:r>
            <a:r>
              <a:rPr lang="en-US" sz="1200" kern="1200" dirty="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Closing</a:t>
            </a:r>
            <a:r>
              <a:rPr lang="en-US" sz="1200" kern="1200" baseline="0" dirty="0" smtClean="0">
                <a:solidFill>
                  <a:schemeClr val="tx1"/>
                </a:solidFill>
                <a:effectLst/>
                <a:latin typeface="+mn-lt"/>
                <a:ea typeface="+mn-ea"/>
                <a:cs typeface="+mn-cs"/>
              </a:rPr>
              <a:t> the discussion: </a:t>
            </a:r>
            <a:r>
              <a:rPr lang="en-US" sz="1200" kern="1200" dirty="0" smtClean="0">
                <a:solidFill>
                  <a:schemeClr val="tx1"/>
                </a:solidFill>
                <a:effectLst/>
                <a:latin typeface="+mn-lt"/>
                <a:ea typeface="+mn-ea"/>
                <a:cs typeface="+mn-cs"/>
              </a:rPr>
              <a:t>The leader ends the discussion and recaps the main points, observations and outcomes. A vote is then initiated on the principal facet of disagreement.</a:t>
            </a:r>
            <a:endParaRPr lang="en-GB" sz="1200" kern="1200" dirty="0" smtClean="0">
              <a:solidFill>
                <a:schemeClr val="tx1"/>
              </a:solidFill>
              <a:effectLst/>
              <a:latin typeface="+mn-lt"/>
              <a:ea typeface="+mn-ea"/>
              <a:cs typeface="+mn-cs"/>
            </a:endParaRPr>
          </a:p>
          <a:p>
            <a:pPr marL="171450" lvl="0" indent="-171450">
              <a:buFontTx/>
              <a:buChar char="-"/>
            </a:pPr>
            <a:endParaRPr lang="en-GB" dirty="0"/>
          </a:p>
        </p:txBody>
      </p:sp>
      <p:sp>
        <p:nvSpPr>
          <p:cNvPr id="4" name="Slide Number Placeholder 3"/>
          <p:cNvSpPr>
            <a:spLocks noGrp="1"/>
          </p:cNvSpPr>
          <p:nvPr>
            <p:ph type="sldNum" sz="quarter" idx="10"/>
          </p:nvPr>
        </p:nvSpPr>
        <p:spPr/>
        <p:txBody>
          <a:bodyPr/>
          <a:lstStyle/>
          <a:p>
            <a:fld id="{8426ADA2-2130-4E64-B891-E4CC58CC318A}" type="slidenum">
              <a:rPr lang="en-GB" smtClean="0"/>
              <a:t>6</a:t>
            </a:fld>
            <a:endParaRPr lang="en-GB"/>
          </a:p>
        </p:txBody>
      </p:sp>
    </p:spTree>
    <p:extLst>
      <p:ext uri="{BB962C8B-B14F-4D97-AF65-F5344CB8AC3E}">
        <p14:creationId xmlns:p14="http://schemas.microsoft.com/office/powerpoint/2010/main" val="1485962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noProof="0" dirty="0" smtClean="0"/>
              <a:t>Purpose of slide:</a:t>
            </a:r>
          </a:p>
          <a:p>
            <a:r>
              <a:rPr lang="en-US" b="0" noProof="0" dirty="0" smtClean="0"/>
              <a:t>Illustrate</a:t>
            </a:r>
            <a:r>
              <a:rPr lang="en-US" b="0" baseline="0" noProof="0" dirty="0" smtClean="0"/>
              <a:t> the official response</a:t>
            </a:r>
            <a:endParaRPr lang="en-US" b="0" noProof="0" dirty="0" smtClean="0"/>
          </a:p>
          <a:p>
            <a:endParaRPr lang="en-US" b="1" noProof="0" dirty="0" smtClean="0"/>
          </a:p>
          <a:p>
            <a:r>
              <a:rPr lang="en-US" b="1" noProof="0" dirty="0" smtClean="0"/>
              <a:t>Speaker notes:</a:t>
            </a:r>
          </a:p>
          <a:p>
            <a:pPr marL="177742" indent="-177742">
              <a:buFont typeface="Arial" panose="020B0604020202020204" pitchFamily="34" charset="0"/>
              <a:buChar char="•"/>
            </a:pPr>
            <a:r>
              <a:rPr lang="en-GB" baseline="0" noProof="0" dirty="0" smtClean="0"/>
              <a:t>McDonald’s answer: McDonald’s decided against taking up the invitation and replied in a terse Facebook message, signed by the corporation’s CEO Steve Easterbrook.</a:t>
            </a:r>
          </a:p>
          <a:p>
            <a:pPr marL="177742" indent="-177742">
              <a:buFont typeface="Arial" panose="020B0604020202020204" pitchFamily="34" charset="0"/>
              <a:buChar char="•"/>
            </a:pPr>
            <a:r>
              <a:rPr lang="en-GB" dirty="0" smtClean="0"/>
              <a:t>The</a:t>
            </a:r>
            <a:r>
              <a:rPr lang="en-GB" baseline="0" dirty="0" smtClean="0"/>
              <a:t> message was edited twice in quick succession to correct a simple grammar mistake, revealing a panic situation within McDonald’s media room.</a:t>
            </a:r>
          </a:p>
          <a:p>
            <a:pPr marL="177742" indent="-177742">
              <a:buFont typeface="Arial" panose="020B0604020202020204" pitchFamily="34" charset="0"/>
              <a:buChar char="•"/>
            </a:pPr>
            <a:r>
              <a:rPr lang="en-US" sz="1200" kern="1200" dirty="0" smtClean="0">
                <a:solidFill>
                  <a:schemeClr val="tx1"/>
                </a:solidFill>
                <a:effectLst/>
                <a:latin typeface="+mn-lt"/>
                <a:ea typeface="+mn-ea"/>
                <a:cs typeface="+mn-cs"/>
              </a:rPr>
              <a:t>McDonald’s reply tries to deflate the hype stirred by Burger King by appearing to rise above the inter-company rivalry and point attention to more ‘substantial’ issues. </a:t>
            </a:r>
          </a:p>
          <a:p>
            <a:pPr marL="177742" indent="-177742">
              <a:buFont typeface="Arial" panose="020B0604020202020204" pitchFamily="34" charset="0"/>
              <a:buChar char="•"/>
            </a:pPr>
            <a:r>
              <a:rPr lang="en-US" sz="1200" kern="1200" dirty="0" err="1" smtClean="0">
                <a:solidFill>
                  <a:schemeClr val="tx1"/>
                </a:solidFill>
                <a:effectLst/>
                <a:latin typeface="+mn-lt"/>
                <a:ea typeface="+mn-ea"/>
                <a:cs typeface="+mn-cs"/>
              </a:rPr>
              <a:t>Mr</a:t>
            </a:r>
            <a:r>
              <a:rPr lang="en-US" sz="1200" kern="1200" dirty="0" smtClean="0">
                <a:solidFill>
                  <a:schemeClr val="tx1"/>
                </a:solidFill>
                <a:effectLst/>
                <a:latin typeface="+mn-lt"/>
                <a:ea typeface="+mn-ea"/>
                <a:cs typeface="+mn-cs"/>
              </a:rPr>
              <a:t> Easterbrook was formerly</a:t>
            </a:r>
            <a:r>
              <a:rPr lang="en-US" sz="1200" kern="1200" baseline="0" dirty="0" smtClean="0">
                <a:solidFill>
                  <a:schemeClr val="tx1"/>
                </a:solidFill>
                <a:effectLst/>
                <a:latin typeface="+mn-lt"/>
                <a:ea typeface="+mn-ea"/>
                <a:cs typeface="+mn-cs"/>
              </a:rPr>
              <a:t> Branding Executive for McDonald’s US.</a:t>
            </a:r>
          </a:p>
          <a:p>
            <a:pPr marL="177742" indent="-177742">
              <a:buFont typeface="Arial" panose="020B0604020202020204" pitchFamily="34" charset="0"/>
              <a:buChar char="•"/>
            </a:pPr>
            <a:r>
              <a:rPr lang="en-GB" dirty="0" smtClean="0"/>
              <a:t>The post attracted</a:t>
            </a:r>
            <a:r>
              <a:rPr lang="en-GB" baseline="0" dirty="0" smtClean="0"/>
              <a:t> </a:t>
            </a:r>
            <a:r>
              <a:rPr lang="en-US" sz="1200" kern="1200" dirty="0" smtClean="0">
                <a:solidFill>
                  <a:schemeClr val="tx1"/>
                </a:solidFill>
                <a:effectLst/>
                <a:latin typeface="+mn-lt"/>
                <a:ea typeface="+mn-ea"/>
                <a:cs typeface="+mn-cs"/>
              </a:rPr>
              <a:t>post 6,179 Comments (as at November 20, 2015): All but one of the top 50 comments criticize McDonald’s decision, the manner of reply, or both. </a:t>
            </a:r>
            <a:r>
              <a:rPr lang="en-GB" sz="1200" kern="1200" dirty="0" smtClean="0">
                <a:solidFill>
                  <a:schemeClr val="tx1"/>
                </a:solidFill>
                <a:effectLst/>
                <a:latin typeface="+mn-lt"/>
                <a:ea typeface="+mn-ea"/>
                <a:cs typeface="+mn-cs"/>
              </a:rPr>
              <a:t>It</a:t>
            </a:r>
            <a:r>
              <a:rPr lang="en-GB" sz="1200" kern="1200" baseline="0" dirty="0" smtClean="0">
                <a:solidFill>
                  <a:schemeClr val="tx1"/>
                </a:solidFill>
                <a:effectLst/>
                <a:latin typeface="+mn-lt"/>
                <a:ea typeface="+mn-ea"/>
                <a:cs typeface="+mn-cs"/>
              </a:rPr>
              <a:t> received over 9,000 Likes and was Shared more than 4,000 times. Normal engagement is considerably less.</a:t>
            </a:r>
          </a:p>
          <a:p>
            <a:pPr marL="177742" indent="-177742">
              <a:buFont typeface="Arial" panose="020B0604020202020204" pitchFamily="34" charset="0"/>
              <a:buChar char="•"/>
            </a:pPr>
            <a:endParaRPr lang="en-GB" sz="1200" kern="1200" baseline="0" dirty="0" smtClean="0">
              <a:solidFill>
                <a:schemeClr val="tx1"/>
              </a:solidFill>
              <a:effectLst/>
              <a:latin typeface="+mn-lt"/>
              <a:ea typeface="+mn-ea"/>
              <a:cs typeface="+mn-cs"/>
            </a:endParaRPr>
          </a:p>
          <a:p>
            <a:pPr marL="177742" indent="-177742">
              <a:buFont typeface="Arial" panose="020B0604020202020204" pitchFamily="34" charset="0"/>
              <a:buChar char="•"/>
            </a:pPr>
            <a:r>
              <a:rPr lang="en-GB" sz="1200" kern="1200" baseline="0" dirty="0" smtClean="0">
                <a:solidFill>
                  <a:schemeClr val="tx1"/>
                </a:solidFill>
                <a:effectLst/>
                <a:latin typeface="+mn-lt"/>
                <a:ea typeface="+mn-ea"/>
                <a:cs typeface="+mn-cs"/>
              </a:rPr>
              <a:t>Assessment of solution: </a:t>
            </a:r>
            <a:r>
              <a:rPr lang="en-US" sz="1200" kern="1200" dirty="0" smtClean="0">
                <a:solidFill>
                  <a:schemeClr val="tx1"/>
                </a:solidFill>
                <a:effectLst/>
                <a:latin typeface="+mn-lt"/>
                <a:ea typeface="+mn-ea"/>
                <a:cs typeface="+mn-cs"/>
              </a:rPr>
              <a:t>The second round of exchange is opened, allowing the participants to make reactions and reflections.</a:t>
            </a:r>
            <a:endParaRPr lang="en-GB" dirty="0" smtClean="0"/>
          </a:p>
        </p:txBody>
      </p:sp>
      <p:sp>
        <p:nvSpPr>
          <p:cNvPr id="4" name="Slide Number Placeholder 3"/>
          <p:cNvSpPr>
            <a:spLocks noGrp="1"/>
          </p:cNvSpPr>
          <p:nvPr>
            <p:ph type="sldNum" sz="quarter" idx="10"/>
          </p:nvPr>
        </p:nvSpPr>
        <p:spPr/>
        <p:txBody>
          <a:bodyPr/>
          <a:lstStyle/>
          <a:p>
            <a:fld id="{8426ADA2-2130-4E64-B891-E4CC58CC318A}" type="slidenum">
              <a:rPr lang="en-GB" smtClean="0"/>
              <a:t>7</a:t>
            </a:fld>
            <a:endParaRPr lang="en-GB"/>
          </a:p>
        </p:txBody>
      </p:sp>
    </p:spTree>
    <p:extLst>
      <p:ext uri="{BB962C8B-B14F-4D97-AF65-F5344CB8AC3E}">
        <p14:creationId xmlns:p14="http://schemas.microsoft.com/office/powerpoint/2010/main" val="4128035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noProof="0" dirty="0" smtClean="0"/>
              <a:t>Purpose of slide:</a:t>
            </a:r>
          </a:p>
          <a:p>
            <a:r>
              <a:rPr lang="en-US" b="0" noProof="0" dirty="0" smtClean="0"/>
              <a:t>Final remarks</a:t>
            </a:r>
          </a:p>
          <a:p>
            <a:endParaRPr lang="en-US" b="1" noProof="0" dirty="0" smtClean="0"/>
          </a:p>
          <a:p>
            <a:r>
              <a:rPr lang="en-US" b="1" noProof="0" dirty="0" smtClean="0"/>
              <a:t>Speaker notes:</a:t>
            </a:r>
          </a:p>
          <a:p>
            <a:pPr marL="177742" indent="-177742">
              <a:buFont typeface="Arial" panose="020B0604020202020204" pitchFamily="34" charset="0"/>
              <a:buChar char="•"/>
            </a:pPr>
            <a:r>
              <a:rPr lang="en-GB" baseline="0" noProof="0" dirty="0" smtClean="0"/>
              <a:t>Comparison: Show how the discussion that developed within class hit or missed the solution reached by McDonald’s. Highlight especially points made concerning brand reputation management and cause-marketing.</a:t>
            </a:r>
            <a:endParaRPr lang="en-GB" sz="1200" kern="1200" baseline="0" dirty="0" smtClean="0">
              <a:solidFill>
                <a:schemeClr val="tx1"/>
              </a:solidFill>
              <a:effectLst/>
              <a:latin typeface="+mn-lt"/>
              <a:ea typeface="+mn-ea"/>
              <a:cs typeface="+mn-cs"/>
            </a:endParaRPr>
          </a:p>
          <a:p>
            <a:pPr marL="177742" indent="-177742">
              <a:buFont typeface="Arial" panose="020B0604020202020204" pitchFamily="34" charset="0"/>
              <a:buChar char="•"/>
            </a:pPr>
            <a:endParaRPr lang="en-GB" sz="1200" kern="1200" baseline="0" dirty="0" smtClean="0">
              <a:solidFill>
                <a:schemeClr val="tx1"/>
              </a:solidFill>
              <a:effectLst/>
              <a:latin typeface="+mn-lt"/>
              <a:ea typeface="+mn-ea"/>
              <a:cs typeface="+mn-cs"/>
            </a:endParaRPr>
          </a:p>
          <a:p>
            <a:pPr marL="177742" indent="-177742">
              <a:buFont typeface="Arial" panose="020B0604020202020204" pitchFamily="34" charset="0"/>
              <a:buChar char="•"/>
            </a:pPr>
            <a:r>
              <a:rPr lang="en-GB" sz="1200" kern="1200" baseline="0" dirty="0" smtClean="0">
                <a:solidFill>
                  <a:schemeClr val="tx1"/>
                </a:solidFill>
                <a:effectLst/>
                <a:latin typeface="+mn-lt"/>
                <a:ea typeface="+mn-ea"/>
                <a:cs typeface="+mn-cs"/>
              </a:rPr>
              <a:t>Homemade </a:t>
            </a:r>
            <a:r>
              <a:rPr lang="en-GB" sz="1200" kern="1200" baseline="0" dirty="0" err="1" smtClean="0">
                <a:solidFill>
                  <a:schemeClr val="tx1"/>
                </a:solidFill>
                <a:effectLst/>
                <a:latin typeface="+mn-lt"/>
                <a:ea typeface="+mn-ea"/>
                <a:cs typeface="+mn-cs"/>
              </a:rPr>
              <a:t>McWhoppers</a:t>
            </a:r>
            <a:r>
              <a:rPr lang="en-GB" sz="1200" kern="1200" baseline="0" dirty="0" smtClean="0">
                <a:solidFill>
                  <a:schemeClr val="tx1"/>
                </a:solidFill>
                <a:effectLst/>
                <a:latin typeface="+mn-lt"/>
                <a:ea typeface="+mn-ea"/>
                <a:cs typeface="+mn-cs"/>
              </a:rPr>
              <a:t>: The picture shows how a </a:t>
            </a:r>
            <a:r>
              <a:rPr lang="en-GB" sz="1200" kern="1200" baseline="0" dirty="0" err="1" smtClean="0">
                <a:solidFill>
                  <a:schemeClr val="tx1"/>
                </a:solidFill>
                <a:effectLst/>
                <a:latin typeface="+mn-lt"/>
                <a:ea typeface="+mn-ea"/>
                <a:cs typeface="+mn-cs"/>
              </a:rPr>
              <a:t>McWhopper</a:t>
            </a:r>
            <a:r>
              <a:rPr lang="en-GB" sz="1200" kern="1200" baseline="0" dirty="0" smtClean="0">
                <a:solidFill>
                  <a:schemeClr val="tx1"/>
                </a:solidFill>
                <a:effectLst/>
                <a:latin typeface="+mn-lt"/>
                <a:ea typeface="+mn-ea"/>
                <a:cs typeface="+mn-cs"/>
              </a:rPr>
              <a:t> would have looked like: </a:t>
            </a:r>
            <a:r>
              <a:rPr lang="en-US" sz="1200" kern="1200" dirty="0" smtClean="0">
                <a:solidFill>
                  <a:schemeClr val="tx1"/>
                </a:solidFill>
                <a:effectLst/>
                <a:latin typeface="+mn-lt"/>
                <a:ea typeface="+mn-ea"/>
                <a:cs typeface="+mn-cs"/>
              </a:rPr>
              <a:t>thousands of DIY </a:t>
            </a:r>
            <a:r>
              <a:rPr lang="en-US" sz="1200" kern="1200" dirty="0" err="1" smtClean="0">
                <a:solidFill>
                  <a:schemeClr val="tx1"/>
                </a:solidFill>
                <a:effectLst/>
                <a:latin typeface="+mn-lt"/>
                <a:ea typeface="+mn-ea"/>
                <a:cs typeface="+mn-cs"/>
              </a:rPr>
              <a:t>McWhoppers</a:t>
            </a:r>
            <a:r>
              <a:rPr lang="en-US" sz="1200" kern="1200" dirty="0" smtClean="0">
                <a:solidFill>
                  <a:schemeClr val="tx1"/>
                </a:solidFill>
                <a:effectLst/>
                <a:latin typeface="+mn-lt"/>
                <a:ea typeface="+mn-ea"/>
                <a:cs typeface="+mn-cs"/>
              </a:rPr>
              <a:t> had been made and shared online by enthusiasts following the proposal (</a:t>
            </a:r>
            <a:r>
              <a:rPr lang="en-US" sz="1200" kern="1200" dirty="0" err="1" smtClean="0">
                <a:solidFill>
                  <a:schemeClr val="tx1"/>
                </a:solidFill>
                <a:effectLst/>
                <a:latin typeface="+mn-lt"/>
                <a:ea typeface="+mn-ea"/>
                <a:cs typeface="+mn-cs"/>
              </a:rPr>
              <a:t>Brod</a:t>
            </a:r>
            <a:r>
              <a:rPr lang="en-US" sz="1200" kern="1200" dirty="0" smtClean="0">
                <a:solidFill>
                  <a:schemeClr val="tx1"/>
                </a:solidFill>
                <a:effectLst/>
                <a:latin typeface="+mn-lt"/>
                <a:ea typeface="+mn-ea"/>
                <a:cs typeface="+mn-cs"/>
              </a:rPr>
              <a:t>, 2015).</a:t>
            </a:r>
          </a:p>
          <a:p>
            <a:pPr marL="177742" marR="0" indent="-17774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Peace Day Burger: After McDonald’s declined the offer,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reply, four other brands partnered up with Burger King to create the Peace Day Burger: Burger King, </a:t>
            </a:r>
            <a:r>
              <a:rPr lang="en-US" sz="1200" kern="1200" dirty="0" err="1" smtClean="0">
                <a:solidFill>
                  <a:schemeClr val="tx1"/>
                </a:solidFill>
                <a:effectLst/>
                <a:latin typeface="+mn-lt"/>
                <a:ea typeface="+mn-ea"/>
                <a:cs typeface="+mn-cs"/>
              </a:rPr>
              <a:t>Giraffas</a:t>
            </a:r>
            <a:r>
              <a:rPr lang="en-US" sz="1200" kern="1200" dirty="0" smtClean="0">
                <a:solidFill>
                  <a:schemeClr val="tx1"/>
                </a:solidFill>
                <a:effectLst/>
                <a:latin typeface="+mn-lt"/>
                <a:ea typeface="+mn-ea"/>
                <a:cs typeface="+mn-cs"/>
              </a:rPr>
              <a:t>, Krystal, </a:t>
            </a:r>
            <a:r>
              <a:rPr lang="en-US" sz="1200" kern="1200" dirty="0" err="1" smtClean="0">
                <a:solidFill>
                  <a:schemeClr val="tx1"/>
                </a:solidFill>
                <a:effectLst/>
                <a:latin typeface="+mn-lt"/>
                <a:ea typeface="+mn-ea"/>
                <a:cs typeface="+mn-cs"/>
              </a:rPr>
              <a:t>Wayback</a:t>
            </a:r>
            <a:r>
              <a:rPr lang="en-US" sz="1200" kern="1200" dirty="0" smtClean="0">
                <a:solidFill>
                  <a:schemeClr val="tx1"/>
                </a:solidFill>
                <a:effectLst/>
                <a:latin typeface="+mn-lt"/>
                <a:ea typeface="+mn-ea"/>
                <a:cs typeface="+mn-cs"/>
              </a:rPr>
              <a:t> Burgers and Denny’s. (</a:t>
            </a:r>
            <a:r>
              <a:rPr lang="en-US" sz="1200" kern="1200" dirty="0" err="1" smtClean="0">
                <a:solidFill>
                  <a:schemeClr val="tx1"/>
                </a:solidFill>
                <a:effectLst/>
                <a:latin typeface="+mn-lt"/>
                <a:ea typeface="+mn-ea"/>
                <a:cs typeface="+mn-cs"/>
              </a:rPr>
              <a:t>Brod</a:t>
            </a:r>
            <a:r>
              <a:rPr lang="en-US" sz="1200" kern="1200" dirty="0" smtClean="0">
                <a:solidFill>
                  <a:schemeClr val="tx1"/>
                </a:solidFill>
                <a:effectLst/>
                <a:latin typeface="+mn-lt"/>
                <a:ea typeface="+mn-ea"/>
                <a:cs typeface="+mn-cs"/>
              </a:rPr>
              <a:t>, 2015) A limited number of sandwiches were available on Peace Day, with proceeds going to Peace One Day. The five participating brands pledged to give a separate donation to the beneficiary. (</a:t>
            </a:r>
            <a:r>
              <a:rPr lang="en-US" sz="1200" kern="1200" dirty="0" err="1" smtClean="0">
                <a:solidFill>
                  <a:schemeClr val="tx1"/>
                </a:solidFill>
                <a:effectLst/>
                <a:latin typeface="+mn-lt"/>
                <a:ea typeface="+mn-ea"/>
                <a:cs typeface="+mn-cs"/>
              </a:rPr>
              <a:t>Wohl</a:t>
            </a:r>
            <a:r>
              <a:rPr lang="en-US" sz="1200" kern="1200" dirty="0" smtClean="0">
                <a:solidFill>
                  <a:schemeClr val="tx1"/>
                </a:solidFill>
                <a:effectLst/>
                <a:latin typeface="+mn-lt"/>
                <a:ea typeface="+mn-ea"/>
                <a:cs typeface="+mn-cs"/>
              </a:rPr>
              <a:t>, 2015)</a:t>
            </a:r>
            <a:endParaRPr lang="en-GB" sz="1200" kern="1200" dirty="0" smtClean="0">
              <a:solidFill>
                <a:schemeClr val="tx1"/>
              </a:solidFill>
              <a:effectLst/>
              <a:latin typeface="+mn-lt"/>
              <a:ea typeface="+mn-ea"/>
              <a:cs typeface="+mn-cs"/>
            </a:endParaRPr>
          </a:p>
          <a:p>
            <a:pPr marL="177742" indent="-177742">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8426ADA2-2130-4E64-B891-E4CC58CC318A}" type="slidenum">
              <a:rPr lang="en-GB" smtClean="0"/>
              <a:t>8</a:t>
            </a:fld>
            <a:endParaRPr lang="en-GB"/>
          </a:p>
        </p:txBody>
      </p:sp>
    </p:spTree>
    <p:extLst>
      <p:ext uri="{BB962C8B-B14F-4D97-AF65-F5344CB8AC3E}">
        <p14:creationId xmlns:p14="http://schemas.microsoft.com/office/powerpoint/2010/main" val="878724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noProof="0" dirty="0" smtClean="0"/>
              <a:t>Purpose of slide:</a:t>
            </a:r>
          </a:p>
          <a:p>
            <a:r>
              <a:rPr lang="en-US" b="0" noProof="0" dirty="0" smtClean="0"/>
              <a:t>End Slide</a:t>
            </a:r>
          </a:p>
        </p:txBody>
      </p:sp>
      <p:sp>
        <p:nvSpPr>
          <p:cNvPr id="4" name="Slide Number Placeholder 3"/>
          <p:cNvSpPr>
            <a:spLocks noGrp="1"/>
          </p:cNvSpPr>
          <p:nvPr>
            <p:ph type="sldNum" sz="quarter" idx="10"/>
          </p:nvPr>
        </p:nvSpPr>
        <p:spPr/>
        <p:txBody>
          <a:bodyPr/>
          <a:lstStyle/>
          <a:p>
            <a:fld id="{8426ADA2-2130-4E64-B891-E4CC58CC318A}" type="slidenum">
              <a:rPr lang="en-GB" smtClean="0"/>
              <a:t>9</a:t>
            </a:fld>
            <a:endParaRPr lang="en-GB"/>
          </a:p>
        </p:txBody>
      </p:sp>
    </p:spTree>
    <p:extLst>
      <p:ext uri="{BB962C8B-B14F-4D97-AF65-F5344CB8AC3E}">
        <p14:creationId xmlns:p14="http://schemas.microsoft.com/office/powerpoint/2010/main" val="3305461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94E2DB-CFD7-46A9-8C07-9888DDE13D97}" type="datetimeFigureOut">
              <a:rPr lang="en-US" smtClean="0"/>
              <a:t>16-06-01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6F4745-7575-4ECF-AFBA-3F59052BF0EE}" type="slidenum">
              <a:rPr lang="en-US" smtClean="0"/>
              <a:t>‹Nr.›</a:t>
            </a:fld>
            <a:endParaRPr lang="en-US"/>
          </a:p>
        </p:txBody>
      </p:sp>
    </p:spTree>
    <p:extLst>
      <p:ext uri="{BB962C8B-B14F-4D97-AF65-F5344CB8AC3E}">
        <p14:creationId xmlns:p14="http://schemas.microsoft.com/office/powerpoint/2010/main" val="1238214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94E2DB-CFD7-46A9-8C07-9888DDE13D97}" type="datetimeFigureOut">
              <a:rPr lang="en-US" smtClean="0"/>
              <a:t>16-06-01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6F4745-7575-4ECF-AFBA-3F59052BF0EE}" type="slidenum">
              <a:rPr lang="en-US" smtClean="0"/>
              <a:t>‹Nr.›</a:t>
            </a:fld>
            <a:endParaRPr lang="en-US"/>
          </a:p>
        </p:txBody>
      </p:sp>
    </p:spTree>
    <p:extLst>
      <p:ext uri="{BB962C8B-B14F-4D97-AF65-F5344CB8AC3E}">
        <p14:creationId xmlns:p14="http://schemas.microsoft.com/office/powerpoint/2010/main" val="1145962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294E2DB-CFD7-46A9-8C07-9888DDE13D97}" type="datetimeFigureOut">
              <a:rPr lang="en-US" smtClean="0"/>
              <a:t>16-06-01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6F4745-7575-4ECF-AFBA-3F59052BF0EE}" type="slidenum">
              <a:rPr lang="en-US" smtClean="0"/>
              <a:t>‹Nr.›</a:t>
            </a:fld>
            <a:endParaRPr lang="en-US"/>
          </a:p>
        </p:txBody>
      </p:sp>
    </p:spTree>
    <p:extLst>
      <p:ext uri="{BB962C8B-B14F-4D97-AF65-F5344CB8AC3E}">
        <p14:creationId xmlns:p14="http://schemas.microsoft.com/office/powerpoint/2010/main" val="3447113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294E2DB-CFD7-46A9-8C07-9888DDE13D97}" type="datetimeFigureOut">
              <a:rPr lang="en-US" smtClean="0"/>
              <a:t>16-06-01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6F4745-7575-4ECF-AFBA-3F59052BF0EE}" type="slidenum">
              <a:rPr lang="en-US" smtClean="0"/>
              <a:t>‹Nr.›</a:t>
            </a:fld>
            <a:endParaRPr lang="en-US"/>
          </a:p>
        </p:txBody>
      </p:sp>
    </p:spTree>
    <p:extLst>
      <p:ext uri="{BB962C8B-B14F-4D97-AF65-F5344CB8AC3E}">
        <p14:creationId xmlns:p14="http://schemas.microsoft.com/office/powerpoint/2010/main" val="1342617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94E2DB-CFD7-46A9-8C07-9888DDE13D97}" type="datetimeFigureOut">
              <a:rPr lang="en-US" smtClean="0"/>
              <a:t>16-06-01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6F4745-7575-4ECF-AFBA-3F59052BF0EE}" type="slidenum">
              <a:rPr lang="en-US" smtClean="0"/>
              <a:t>‹Nr.›</a:t>
            </a:fld>
            <a:endParaRPr lang="en-US"/>
          </a:p>
        </p:txBody>
      </p:sp>
    </p:spTree>
    <p:extLst>
      <p:ext uri="{BB962C8B-B14F-4D97-AF65-F5344CB8AC3E}">
        <p14:creationId xmlns:p14="http://schemas.microsoft.com/office/powerpoint/2010/main" val="699428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94E2DB-CFD7-46A9-8C07-9888DDE13D97}" type="datetimeFigureOut">
              <a:rPr lang="en-US" smtClean="0"/>
              <a:t>16-06-01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6F4745-7575-4ECF-AFBA-3F59052BF0EE}" type="slidenum">
              <a:rPr lang="en-US" smtClean="0"/>
              <a:t>‹Nr.›</a:t>
            </a:fld>
            <a:endParaRPr lang="en-US"/>
          </a:p>
        </p:txBody>
      </p:sp>
    </p:spTree>
    <p:extLst>
      <p:ext uri="{BB962C8B-B14F-4D97-AF65-F5344CB8AC3E}">
        <p14:creationId xmlns:p14="http://schemas.microsoft.com/office/powerpoint/2010/main" val="2102339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94E2DB-CFD7-46A9-8C07-9888DDE13D97}" type="datetimeFigureOut">
              <a:rPr lang="en-US" smtClean="0"/>
              <a:t>16-06-01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6F4745-7575-4ECF-AFBA-3F59052BF0EE}" type="slidenum">
              <a:rPr lang="en-US" smtClean="0"/>
              <a:t>‹Nr.›</a:t>
            </a:fld>
            <a:endParaRPr lang="en-US"/>
          </a:p>
        </p:txBody>
      </p:sp>
    </p:spTree>
    <p:extLst>
      <p:ext uri="{BB962C8B-B14F-4D97-AF65-F5344CB8AC3E}">
        <p14:creationId xmlns:p14="http://schemas.microsoft.com/office/powerpoint/2010/main" val="1912145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294E2DB-CFD7-46A9-8C07-9888DDE13D97}" type="datetimeFigureOut">
              <a:rPr lang="en-US" smtClean="0"/>
              <a:t>16-06-01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6F4745-7575-4ECF-AFBA-3F59052BF0EE}" type="slidenum">
              <a:rPr lang="en-US" smtClean="0"/>
              <a:t>‹Nr.›</a:t>
            </a:fld>
            <a:endParaRPr lang="en-US"/>
          </a:p>
        </p:txBody>
      </p:sp>
    </p:spTree>
    <p:extLst>
      <p:ext uri="{BB962C8B-B14F-4D97-AF65-F5344CB8AC3E}">
        <p14:creationId xmlns:p14="http://schemas.microsoft.com/office/powerpoint/2010/main" val="2726992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294E2DB-CFD7-46A9-8C07-9888DDE13D97}" type="datetimeFigureOut">
              <a:rPr lang="en-US" smtClean="0"/>
              <a:t>16-06-01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6F4745-7575-4ECF-AFBA-3F59052BF0EE}" type="slidenum">
              <a:rPr lang="en-US" smtClean="0"/>
              <a:t>‹Nr.›</a:t>
            </a:fld>
            <a:endParaRPr lang="en-US"/>
          </a:p>
        </p:txBody>
      </p:sp>
    </p:spTree>
    <p:extLst>
      <p:ext uri="{BB962C8B-B14F-4D97-AF65-F5344CB8AC3E}">
        <p14:creationId xmlns:p14="http://schemas.microsoft.com/office/powerpoint/2010/main" val="3500301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94E2DB-CFD7-46A9-8C07-9888DDE13D97}" type="datetimeFigureOut">
              <a:rPr lang="en-US" smtClean="0"/>
              <a:t>16-06-01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6F4745-7575-4ECF-AFBA-3F59052BF0EE}" type="slidenum">
              <a:rPr lang="en-US" smtClean="0"/>
              <a:t>‹Nr.›</a:t>
            </a:fld>
            <a:endParaRPr lang="en-US"/>
          </a:p>
        </p:txBody>
      </p:sp>
    </p:spTree>
    <p:extLst>
      <p:ext uri="{BB962C8B-B14F-4D97-AF65-F5344CB8AC3E}">
        <p14:creationId xmlns:p14="http://schemas.microsoft.com/office/powerpoint/2010/main" val="3311643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94E2DB-CFD7-46A9-8C07-9888DDE13D97}" type="datetimeFigureOut">
              <a:rPr lang="en-US" smtClean="0"/>
              <a:t>16-06-01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6F4745-7575-4ECF-AFBA-3F59052BF0EE}" type="slidenum">
              <a:rPr lang="en-US" smtClean="0"/>
              <a:t>‹Nr.›</a:t>
            </a:fld>
            <a:endParaRPr lang="en-US"/>
          </a:p>
        </p:txBody>
      </p:sp>
    </p:spTree>
    <p:extLst>
      <p:ext uri="{BB962C8B-B14F-4D97-AF65-F5344CB8AC3E}">
        <p14:creationId xmlns:p14="http://schemas.microsoft.com/office/powerpoint/2010/main" val="341520430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94E2DB-CFD7-46A9-8C07-9888DDE13D97}" type="datetimeFigureOut">
              <a:rPr lang="en-US" smtClean="0"/>
              <a:t>16-06-01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6F4745-7575-4ECF-AFBA-3F59052BF0EE}" type="slidenum">
              <a:rPr lang="en-US" smtClean="0"/>
              <a:t>‹Nr.›</a:t>
            </a:fld>
            <a:endParaRPr lang="en-US"/>
          </a:p>
        </p:txBody>
      </p:sp>
    </p:spTree>
    <p:extLst>
      <p:ext uri="{BB962C8B-B14F-4D97-AF65-F5344CB8AC3E}">
        <p14:creationId xmlns:p14="http://schemas.microsoft.com/office/powerpoint/2010/main" val="1819287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3.xml"/><Relationship Id="rId5" Type="http://schemas.openxmlformats.org/officeDocument/2006/relationships/image" Target="../media/image3.jpg"/><Relationship Id="rId6" Type="http://schemas.openxmlformats.org/officeDocument/2006/relationships/image" Target="../media/image4.png"/><Relationship Id="rId1" Type="http://schemas.microsoft.com/office/2007/relationships/media" Target="../media/media1.wma"/><Relationship Id="rId2" Type="http://schemas.openxmlformats.org/officeDocument/2006/relationships/audio" Target="../media/media1.wma"/></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5.xml"/><Relationship Id="rId5" Type="http://schemas.openxmlformats.org/officeDocument/2006/relationships/image" Target="../media/image6.jpg"/><Relationship Id="rId6" Type="http://schemas.openxmlformats.org/officeDocument/2006/relationships/image" Target="../media/image7.png"/><Relationship Id="rId1" Type="http://schemas.microsoft.com/office/2007/relationships/media" Target="../media/media2.wmv"/><Relationship Id="rId2" Type="http://schemas.openxmlformats.org/officeDocument/2006/relationships/video" Target="../media/media2.wmv"/></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38076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42518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jingl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702018" y="5698588"/>
            <a:ext cx="609600" cy="609600"/>
          </a:xfrm>
          <a:prstGeom prst="rect">
            <a:avLst/>
          </a:prstGeom>
        </p:spPr>
      </p:pic>
    </p:spTree>
    <p:extLst>
      <p:ext uri="{BB962C8B-B14F-4D97-AF65-F5344CB8AC3E}">
        <p14:creationId xmlns:p14="http://schemas.microsoft.com/office/powerpoint/2010/main" val="35621525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46173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Burger Wars - McWhopper Proposal">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362994" y="3864973"/>
            <a:ext cx="3048000" cy="1714500"/>
          </a:xfrm>
          <a:prstGeom prst="rect">
            <a:avLst/>
          </a:prstGeom>
        </p:spPr>
      </p:pic>
    </p:spTree>
    <p:extLst>
      <p:ext uri="{BB962C8B-B14F-4D97-AF65-F5344CB8AC3E}">
        <p14:creationId xmlns:p14="http://schemas.microsoft.com/office/powerpoint/2010/main" val="23436848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71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showWhenStopped="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28170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80299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52975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030548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TotalTime>
  <Words>1515</Words>
  <Application>Microsoft Macintosh PowerPoint</Application>
  <PresentationFormat>Anpassad</PresentationFormat>
  <Paragraphs>105</Paragraphs>
  <Slides>9</Slides>
  <Notes>9</Notes>
  <HiddenSlides>0</HiddenSlides>
  <MMClips>2</MMClips>
  <ScaleCrop>false</ScaleCrop>
  <HeadingPairs>
    <vt:vector size="4" baseType="variant">
      <vt:variant>
        <vt:lpstr>Tema</vt:lpstr>
      </vt:variant>
      <vt:variant>
        <vt:i4>1</vt:i4>
      </vt:variant>
      <vt:variant>
        <vt:lpstr>Bildrubriker</vt:lpstr>
      </vt:variant>
      <vt:variant>
        <vt:i4>9</vt:i4>
      </vt:variant>
    </vt:vector>
  </HeadingPairs>
  <TitlesOfParts>
    <vt:vector size="10" baseType="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nathanael muscat</dc:creator>
  <cp:lastModifiedBy>Mats Urde</cp:lastModifiedBy>
  <cp:revision>20</cp:revision>
  <dcterms:created xsi:type="dcterms:W3CDTF">2015-12-10T21:53:31Z</dcterms:created>
  <dcterms:modified xsi:type="dcterms:W3CDTF">2016-06-01T14:15:09Z</dcterms:modified>
</cp:coreProperties>
</file>