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8" d="100"/>
          <a:sy n="148" d="100"/>
        </p:scale>
        <p:origin x="-120" y="-4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69598356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s://www.youtube.com/watch?v=umqRhRdwLrI"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b="1" kern="1200" dirty="0" smtClean="0">
                <a:solidFill>
                  <a:schemeClr val="tx1"/>
                </a:solidFill>
                <a:effectLst/>
                <a:latin typeface="+mn-lt"/>
                <a:ea typeface="+mn-ea"/>
                <a:cs typeface="+mn-cs"/>
              </a:rPr>
              <a:t>Introduction</a:t>
            </a:r>
            <a:endParaRPr lang="en-US" sz="1100" kern="1200" dirty="0" smtClean="0">
              <a:solidFill>
                <a:schemeClr val="tx1"/>
              </a:solidFill>
              <a:effectLst/>
              <a:latin typeface="+mn-lt"/>
              <a:ea typeface="+mn-ea"/>
              <a:cs typeface="+mn-cs"/>
            </a:endParaRPr>
          </a:p>
          <a:p>
            <a:pPr lvl="0"/>
            <a:r>
              <a:rPr lang="en-US" sz="1100" u="none" strike="noStrike" kern="1200" dirty="0" smtClean="0">
                <a:solidFill>
                  <a:schemeClr val="tx1"/>
                </a:solidFill>
                <a:effectLst/>
                <a:latin typeface="+mn-lt"/>
                <a:ea typeface="+mn-ea"/>
                <a:cs typeface="+mn-cs"/>
              </a:rPr>
              <a:t>Welcome everyone to our case today</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Present: A switch between life and death</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By me, Nils, Susan, George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Crisis management case based General Motors in the US in 2014</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Before </a:t>
            </a:r>
            <a:r>
              <a:rPr lang="en-US" sz="1100" u="none" strike="noStrike" kern="1200" dirty="0" err="1" smtClean="0">
                <a:solidFill>
                  <a:schemeClr val="tx1"/>
                </a:solidFill>
                <a:effectLst/>
                <a:latin typeface="+mn-lt"/>
                <a:ea typeface="+mn-ea"/>
                <a:cs typeface="+mn-cs"/>
              </a:rPr>
              <a:t>i</a:t>
            </a:r>
            <a:r>
              <a:rPr lang="en-US" sz="1100" u="none" strike="noStrike" kern="1200" dirty="0" smtClean="0">
                <a:solidFill>
                  <a:schemeClr val="tx1"/>
                </a:solidFill>
                <a:effectLst/>
                <a:latin typeface="+mn-lt"/>
                <a:ea typeface="+mn-ea"/>
                <a:cs typeface="+mn-cs"/>
              </a:rPr>
              <a:t> start, if anything is unclear, please interrupt me or ask questions so that everyone can follow easily</a:t>
            </a:r>
            <a:endParaRPr lang="en-US" u="none" strike="noStrike" dirty="0" smtClean="0">
              <a:effectLst/>
            </a:endParaRPr>
          </a:p>
          <a:p>
            <a:pPr>
              <a:spcBef>
                <a:spcPts val="0"/>
              </a:spcBef>
              <a:buNone/>
            </a:pPr>
            <a:endParaRPr dirty="0"/>
          </a:p>
        </p:txBody>
      </p:sp>
    </p:spTree>
    <p:extLst>
      <p:ext uri="{BB962C8B-B14F-4D97-AF65-F5344CB8AC3E}">
        <p14:creationId xmlns:p14="http://schemas.microsoft.com/office/powerpoint/2010/main" val="2007232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9" name="Shape 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b="1" kern="1200" dirty="0" smtClean="0">
                <a:solidFill>
                  <a:schemeClr val="tx1"/>
                </a:solidFill>
                <a:effectLst/>
                <a:latin typeface="+mn-lt"/>
                <a:ea typeface="+mn-ea"/>
                <a:cs typeface="+mn-cs"/>
              </a:rPr>
              <a:t>Background</a:t>
            </a:r>
            <a:endParaRPr lang="en-US" sz="1100" kern="1200" dirty="0" smtClean="0">
              <a:solidFill>
                <a:schemeClr val="tx1"/>
              </a:solidFill>
              <a:effectLst/>
              <a:latin typeface="+mn-lt"/>
              <a:ea typeface="+mn-ea"/>
              <a:cs typeface="+mn-cs"/>
            </a:endParaRPr>
          </a:p>
          <a:p>
            <a:pPr lvl="0"/>
            <a:r>
              <a:rPr lang="en-US" sz="1100" u="none" strike="noStrike" kern="1200" dirty="0" smtClean="0">
                <a:solidFill>
                  <a:schemeClr val="tx1"/>
                </a:solidFill>
                <a:effectLst/>
                <a:latin typeface="+mn-lt"/>
                <a:ea typeface="+mn-ea"/>
                <a:cs typeface="+mn-cs"/>
              </a:rPr>
              <a:t>So </a:t>
            </a:r>
            <a:r>
              <a:rPr lang="en-US" sz="1100" u="none" strike="noStrike" kern="1200" dirty="0" err="1" smtClean="0">
                <a:solidFill>
                  <a:schemeClr val="tx1"/>
                </a:solidFill>
                <a:effectLst/>
                <a:latin typeface="+mn-lt"/>
                <a:ea typeface="+mn-ea"/>
                <a:cs typeface="+mn-cs"/>
              </a:rPr>
              <a:t>i</a:t>
            </a:r>
            <a:r>
              <a:rPr lang="en-US" sz="1100" u="none" strike="noStrike" kern="1200" dirty="0" smtClean="0">
                <a:solidFill>
                  <a:schemeClr val="tx1"/>
                </a:solidFill>
                <a:effectLst/>
                <a:latin typeface="+mn-lt"/>
                <a:ea typeface="+mn-ea"/>
                <a:cs typeface="+mn-cs"/>
              </a:rPr>
              <a:t> am going to start with a bit about the background of GM/General Motors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General Motors Company (GM) is an American multinational company that manufactures vehicles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Headquartered in Detroit, Michigan, US. Its four major brands in America are: Buick, Cadillac, Chevrolet and GMC</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founded in 1902 and in 1911, GM started entering foreign markets and exporting vehicles.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Over the years the company has proceeded to acquire dozens of brand</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Now 11 brands from all corners of the world with these 4 in the us.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Most famous one in </a:t>
            </a:r>
            <a:r>
              <a:rPr lang="en-US" sz="1100" u="none" strike="noStrike" kern="1200" dirty="0" err="1" smtClean="0">
                <a:solidFill>
                  <a:schemeClr val="tx1"/>
                </a:solidFill>
                <a:effectLst/>
                <a:latin typeface="+mn-lt"/>
                <a:ea typeface="+mn-ea"/>
                <a:cs typeface="+mn-cs"/>
              </a:rPr>
              <a:t>europe</a:t>
            </a:r>
            <a:r>
              <a:rPr lang="en-US" sz="1100" u="none" strike="noStrike" kern="1200" dirty="0" smtClean="0">
                <a:solidFill>
                  <a:schemeClr val="tx1"/>
                </a:solidFill>
                <a:effectLst/>
                <a:latin typeface="+mn-lt"/>
                <a:ea typeface="+mn-ea"/>
                <a:cs typeface="+mn-cs"/>
              </a:rPr>
              <a:t> is </a:t>
            </a:r>
            <a:r>
              <a:rPr lang="en-US" sz="1100" u="none" strike="noStrike" kern="1200" dirty="0" err="1" smtClean="0">
                <a:solidFill>
                  <a:schemeClr val="tx1"/>
                </a:solidFill>
                <a:effectLst/>
                <a:latin typeface="+mn-lt"/>
                <a:ea typeface="+mn-ea"/>
                <a:cs typeface="+mn-cs"/>
              </a:rPr>
              <a:t>opel</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At one point in time, General Motors was the largest company in the United States and one of the largest employers in the world</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Industry crisis in 2008-2010 hit GM quite hard. U.S. government funded and support to avoid the bankruptcy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They recovered and in 2013 they sold more 9.7 million vehicles and had a revenue of 155 billion dollars and a net profit of ca 4 billion dollars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Today, they have over 212 000 employees, almost 400 facilities, in 6 continents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Today GM produces and cars, trucks and offer special parts like accessories, maintenance and other services.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The company guides itself by a set of five principles: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safety and quality</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 lifelong customers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innovation</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long-term investment value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making a positive difference.</a:t>
            </a:r>
            <a:endParaRPr lang="en-US" u="none" strike="noStrike" dirty="0" smtClean="0">
              <a:effectLst/>
            </a:endParaRPr>
          </a:p>
          <a:p>
            <a:pPr>
              <a:spcBef>
                <a:spcPts val="0"/>
              </a:spcBef>
              <a:buNone/>
            </a:pPr>
            <a:endParaRPr dirty="0"/>
          </a:p>
        </p:txBody>
      </p:sp>
    </p:spTree>
    <p:extLst>
      <p:ext uri="{BB962C8B-B14F-4D97-AF65-F5344CB8AC3E}">
        <p14:creationId xmlns:p14="http://schemas.microsoft.com/office/powerpoint/2010/main" val="3965506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8" name="Shape 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b="1" kern="1200" dirty="0" smtClean="0">
                <a:solidFill>
                  <a:schemeClr val="tx1"/>
                </a:solidFill>
                <a:effectLst/>
                <a:latin typeface="+mn-lt"/>
                <a:ea typeface="+mn-ea"/>
                <a:cs typeface="+mn-cs"/>
              </a:rPr>
              <a:t>Problem</a:t>
            </a:r>
            <a:endParaRPr lang="en-US" sz="1100" kern="1200" dirty="0" smtClean="0">
              <a:solidFill>
                <a:schemeClr val="tx1"/>
              </a:solidFill>
              <a:effectLst/>
              <a:latin typeface="+mn-lt"/>
              <a:ea typeface="+mn-ea"/>
              <a:cs typeface="+mn-cs"/>
            </a:endParaRPr>
          </a:p>
          <a:p>
            <a:pPr lvl="0"/>
            <a:r>
              <a:rPr lang="en-US" sz="1100" u="none" strike="noStrike" kern="1200" dirty="0" smtClean="0">
                <a:solidFill>
                  <a:schemeClr val="tx1"/>
                </a:solidFill>
                <a:effectLst/>
                <a:latin typeface="+mn-lt"/>
                <a:ea typeface="+mn-ea"/>
                <a:cs typeface="+mn-cs"/>
              </a:rPr>
              <a:t>Starting in the early 2000s GM’s market share was declining lead to trimming the production and pressuring its suppliers to lower costs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In 2004, Chevrolet models that came from production lines and experienced random engine shut-offs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When looking into this problem, a </a:t>
            </a:r>
            <a:r>
              <a:rPr lang="en-US" sz="1100" u="none" strike="noStrike" kern="1200" dirty="0" err="1" smtClean="0">
                <a:solidFill>
                  <a:schemeClr val="tx1"/>
                </a:solidFill>
                <a:effectLst/>
                <a:latin typeface="+mn-lt"/>
                <a:ea typeface="+mn-ea"/>
                <a:cs typeface="+mn-cs"/>
              </a:rPr>
              <a:t>testdriver</a:t>
            </a:r>
            <a:r>
              <a:rPr lang="en-US" sz="1100" u="none" strike="noStrike" kern="1200" dirty="0" smtClean="0">
                <a:solidFill>
                  <a:schemeClr val="tx1"/>
                </a:solidFill>
                <a:effectLst/>
                <a:latin typeface="+mn-lt"/>
                <a:ea typeface="+mn-ea"/>
                <a:cs typeface="+mn-cs"/>
              </a:rPr>
              <a:t> found out that the problem was caused by GM’s  change of its ignition switches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The engineers were aware of the issue and focused only on short term fixes since they did not fully understand the most important consequence of this problem</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The </a:t>
            </a:r>
            <a:r>
              <a:rPr lang="en-US" sz="1100" u="none" strike="noStrike" kern="1200" dirty="0" err="1" smtClean="0">
                <a:solidFill>
                  <a:schemeClr val="tx1"/>
                </a:solidFill>
                <a:effectLst/>
                <a:latin typeface="+mn-lt"/>
                <a:ea typeface="+mn-ea"/>
                <a:cs typeface="+mn-cs"/>
              </a:rPr>
              <a:t>testdrivers</a:t>
            </a:r>
            <a:r>
              <a:rPr lang="en-US" sz="1100" u="none" strike="noStrike" kern="1200" dirty="0" smtClean="0">
                <a:solidFill>
                  <a:schemeClr val="tx1"/>
                </a:solidFill>
                <a:effectLst/>
                <a:latin typeface="+mn-lt"/>
                <a:ea typeface="+mn-ea"/>
                <a:cs typeface="+mn-cs"/>
              </a:rPr>
              <a:t> who noticed the problem with the ignition switch reported it to the management, but the issue was never brought up as something serious.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The problem that the ignition switch caused was that the key could be turned or bumped out of position while driving the car. Going into accessory mode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A very serious consequence of this is that if the car engine is turned off, steering is a lot harder and the airbags won’t deploy.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between 2004 to 2013, several car crashes was reported to GM, where the airbag hadn’t deployed. Leading to unfortunate deaths and severe injuries.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To show this further </a:t>
            </a:r>
            <a:r>
              <a:rPr lang="en-US" sz="1100" u="none" strike="noStrike" kern="1200" dirty="0" err="1" smtClean="0">
                <a:solidFill>
                  <a:schemeClr val="tx1"/>
                </a:solidFill>
                <a:effectLst/>
                <a:latin typeface="+mn-lt"/>
                <a:ea typeface="+mn-ea"/>
                <a:cs typeface="+mn-cs"/>
              </a:rPr>
              <a:t>i’ll</a:t>
            </a:r>
            <a:r>
              <a:rPr lang="en-US" sz="1100" u="none" strike="noStrike" kern="1200" dirty="0" smtClean="0">
                <a:solidFill>
                  <a:schemeClr val="tx1"/>
                </a:solidFill>
                <a:effectLst/>
                <a:latin typeface="+mn-lt"/>
                <a:ea typeface="+mn-ea"/>
                <a:cs typeface="+mn-cs"/>
              </a:rPr>
              <a:t> show a video of it.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hlinkClick r:id="rId3"/>
              </a:rPr>
              <a:t>https://www.youtube.com/watch?v=umqRhRdwLrI</a:t>
            </a:r>
            <a:r>
              <a:rPr lang="en-US" sz="1100" u="none" strike="noStrike" kern="1200" dirty="0" smtClean="0">
                <a:solidFill>
                  <a:schemeClr val="tx1"/>
                </a:solidFill>
                <a:effectLst/>
                <a:latin typeface="+mn-lt"/>
                <a:ea typeface="+mn-ea"/>
                <a:cs typeface="+mn-cs"/>
              </a:rPr>
              <a:t> START AT 1:00 TO NOT SPOIL ANYTHING. </a:t>
            </a:r>
            <a:endParaRPr lang="en-US" u="none" strike="noStrike" dirty="0" smtClean="0">
              <a:effectLst/>
            </a:endParaRPr>
          </a:p>
          <a:p>
            <a:pPr>
              <a:spcBef>
                <a:spcPts val="0"/>
              </a:spcBef>
              <a:buNone/>
            </a:pPr>
            <a:endParaRPr dirty="0"/>
          </a:p>
        </p:txBody>
      </p:sp>
    </p:spTree>
    <p:extLst>
      <p:ext uri="{BB962C8B-B14F-4D97-AF65-F5344CB8AC3E}">
        <p14:creationId xmlns:p14="http://schemas.microsoft.com/office/powerpoint/2010/main" val="1952653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8" name="Shape 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625593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3" name="Shape 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b="1" kern="1200" dirty="0" smtClean="0">
                <a:solidFill>
                  <a:schemeClr val="tx1"/>
                </a:solidFill>
                <a:effectLst/>
                <a:latin typeface="+mn-lt"/>
                <a:ea typeface="+mn-ea"/>
                <a:cs typeface="+mn-cs"/>
              </a:rPr>
              <a:t>Timeline</a:t>
            </a:r>
            <a:endParaRPr lang="en-US" sz="1100" kern="1200" dirty="0" smtClean="0">
              <a:solidFill>
                <a:schemeClr val="tx1"/>
              </a:solidFill>
              <a:effectLst/>
              <a:latin typeface="+mn-lt"/>
              <a:ea typeface="+mn-ea"/>
              <a:cs typeface="+mn-cs"/>
            </a:endParaRPr>
          </a:p>
          <a:p>
            <a:pPr lvl="0"/>
            <a:r>
              <a:rPr lang="en-US" sz="1100" u="none" strike="noStrike" kern="1200" dirty="0" smtClean="0">
                <a:solidFill>
                  <a:schemeClr val="tx1"/>
                </a:solidFill>
                <a:effectLst/>
                <a:latin typeface="+mn-lt"/>
                <a:ea typeface="+mn-ea"/>
                <a:cs typeface="+mn-cs"/>
              </a:rPr>
              <a:t>To present the problem in a better way we’ll go through the timeline with the major events from 2001 up until 2014.</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2001:</a:t>
            </a:r>
            <a:r>
              <a:rPr lang="en-US" sz="1100" u="none" strike="noStrike" kern="1200" dirty="0" smtClean="0">
                <a:solidFill>
                  <a:schemeClr val="tx1"/>
                </a:solidFill>
                <a:effectLst/>
                <a:latin typeface="+mn-lt"/>
                <a:ea typeface="+mn-ea"/>
                <a:cs typeface="+mn-cs"/>
              </a:rPr>
              <a:t> GM engineers experience problems with ignition switches and redesign the switch.</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2004:</a:t>
            </a:r>
            <a:r>
              <a:rPr lang="en-US" sz="1100" u="none" strike="noStrike" kern="1200" dirty="0" smtClean="0">
                <a:solidFill>
                  <a:schemeClr val="tx1"/>
                </a:solidFill>
                <a:effectLst/>
                <a:latin typeface="+mn-lt"/>
                <a:ea typeface="+mn-ea"/>
                <a:cs typeface="+mn-cs"/>
              </a:rPr>
              <a:t> A GM test driver bumps the key when driving a Chevrolet, causing the car’s engine to shut off. He later reported the issue but it was never brought up by management.</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2005:</a:t>
            </a:r>
            <a:r>
              <a:rPr lang="en-US" sz="1100" u="none" strike="noStrike" kern="1200" dirty="0" smtClean="0">
                <a:solidFill>
                  <a:schemeClr val="tx1"/>
                </a:solidFill>
                <a:effectLst/>
                <a:latin typeface="+mn-lt"/>
                <a:ea typeface="+mn-ea"/>
                <a:cs typeface="+mn-cs"/>
              </a:rPr>
              <a:t> GM receives some more reports of cars losing power when the key is accidentally “bumped”. Engineers propose a redesign and the proposal is initially approved but then cancelled. GM’s management said the fix was too costly.</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2006:</a:t>
            </a:r>
            <a:r>
              <a:rPr lang="en-US" sz="1100" u="none" strike="noStrike" kern="1200" dirty="0" smtClean="0">
                <a:solidFill>
                  <a:schemeClr val="tx1"/>
                </a:solidFill>
                <a:effectLst/>
                <a:latin typeface="+mn-lt"/>
                <a:ea typeface="+mn-ea"/>
                <a:cs typeface="+mn-cs"/>
              </a:rPr>
              <a:t> the producer of the ignition switch proposes a re-design and this is approved by GM engineers and Management. </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2007: </a:t>
            </a:r>
            <a:r>
              <a:rPr lang="en-US" sz="1100" u="none" strike="noStrike" kern="1200" dirty="0" smtClean="0">
                <a:solidFill>
                  <a:schemeClr val="tx1"/>
                </a:solidFill>
                <a:effectLst/>
                <a:latin typeface="+mn-lt"/>
                <a:ea typeface="+mn-ea"/>
                <a:cs typeface="+mn-cs"/>
              </a:rPr>
              <a:t>GM begins installing the new, redesigned switch on 2007 model year cars.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During an unrelated meeting with auto safety regulators, GM employees are informed of a fatal Chevrolet 2005 model crash in which airbags did not deploy.</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 By the end of the year, GM is aware of 10 deadly Chevrolet 2005 model accidents in which airbags failed.</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An engineer discovers that in some crashes the engine was shut-off at the time of impact → launching an investigation </a:t>
            </a:r>
            <a:endParaRPr lang="en-US" u="none" strike="noStrike" dirty="0" smtClean="0">
              <a:effectLst/>
            </a:endParaRPr>
          </a:p>
          <a:p>
            <a:pPr>
              <a:spcBef>
                <a:spcPts val="0"/>
              </a:spcBef>
              <a:buNone/>
            </a:pPr>
            <a:endParaRPr dirty="0"/>
          </a:p>
        </p:txBody>
      </p:sp>
    </p:spTree>
    <p:extLst>
      <p:ext uri="{BB962C8B-B14F-4D97-AF65-F5344CB8AC3E}">
        <p14:creationId xmlns:p14="http://schemas.microsoft.com/office/powerpoint/2010/main" val="3347342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1" name="Shape 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r>
              <a:rPr lang="en-US" sz="1100" b="1" u="none" strike="noStrike" kern="1200" dirty="0" smtClean="0">
                <a:solidFill>
                  <a:schemeClr val="tx1"/>
                </a:solidFill>
                <a:effectLst/>
                <a:latin typeface="+mn-lt"/>
                <a:ea typeface="+mn-ea"/>
                <a:cs typeface="+mn-cs"/>
              </a:rPr>
              <a:t>2009: </a:t>
            </a:r>
            <a:r>
              <a:rPr lang="en-US" sz="1100" u="none" strike="noStrike" kern="1200" dirty="0" smtClean="0">
                <a:solidFill>
                  <a:schemeClr val="tx1"/>
                </a:solidFill>
                <a:effectLst/>
                <a:latin typeface="+mn-lt"/>
                <a:ea typeface="+mn-ea"/>
                <a:cs typeface="+mn-cs"/>
              </a:rPr>
              <a:t>The economic crisis in 2008 hit GM hard and GM had to file for bankruptcy. However got support from US government and survived.  But it took a while to get back on it’s feet. The investigation was put on ice. </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2011: </a:t>
            </a:r>
            <a:r>
              <a:rPr lang="en-US" sz="1100" u="none" strike="noStrike" kern="1200" dirty="0" smtClean="0">
                <a:solidFill>
                  <a:schemeClr val="tx1"/>
                </a:solidFill>
                <a:effectLst/>
                <a:latin typeface="+mn-lt"/>
                <a:ea typeface="+mn-ea"/>
                <a:cs typeface="+mn-cs"/>
              </a:rPr>
              <a:t>A new investigation is opened regarding the crashes of GM cars where airbags did not deploy.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Ignition switches are removed from crashed cars to be tested. </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2012:</a:t>
            </a:r>
            <a:r>
              <a:rPr lang="en-US" sz="1100" u="none" strike="noStrike" kern="1200" dirty="0" smtClean="0">
                <a:solidFill>
                  <a:schemeClr val="tx1"/>
                </a:solidFill>
                <a:effectLst/>
                <a:latin typeface="+mn-lt"/>
                <a:ea typeface="+mn-ea"/>
                <a:cs typeface="+mn-cs"/>
              </a:rPr>
              <a:t> Engineers started to notice that all car crashes where the ignition switch was in "accessory" mode, only happened in cars produced in 2007 models and earlier. So before the re-design of the ignition switch. </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2013:</a:t>
            </a:r>
            <a:r>
              <a:rPr lang="en-US" sz="1100" u="none" strike="noStrike" kern="1200" dirty="0" smtClean="0">
                <a:solidFill>
                  <a:schemeClr val="tx1"/>
                </a:solidFill>
                <a:effectLst/>
                <a:latin typeface="+mn-lt"/>
                <a:ea typeface="+mn-ea"/>
                <a:cs typeface="+mn-cs"/>
              </a:rPr>
              <a:t> Some management changes happened in GM. In the end of the year, the CEO Daniel </a:t>
            </a:r>
            <a:r>
              <a:rPr lang="en-US" sz="1100" u="none" strike="noStrike" kern="1200" dirty="0" err="1" smtClean="0">
                <a:solidFill>
                  <a:schemeClr val="tx1"/>
                </a:solidFill>
                <a:effectLst/>
                <a:latin typeface="+mn-lt"/>
                <a:ea typeface="+mn-ea"/>
                <a:cs typeface="+mn-cs"/>
              </a:rPr>
              <a:t>Akerson</a:t>
            </a:r>
            <a:r>
              <a:rPr lang="en-US" sz="1100" u="none" strike="noStrike" kern="1200" dirty="0" smtClean="0">
                <a:solidFill>
                  <a:schemeClr val="tx1"/>
                </a:solidFill>
                <a:effectLst/>
                <a:latin typeface="+mn-lt"/>
                <a:ea typeface="+mn-ea"/>
                <a:cs typeface="+mn-cs"/>
              </a:rPr>
              <a:t> announces his retirement and left GM. </a:t>
            </a:r>
            <a:endParaRPr lang="en-US" u="none" strike="noStrike" dirty="0" smtClean="0">
              <a:effectLst/>
            </a:endParaRPr>
          </a:p>
          <a:p>
            <a:pPr lvl="0" rtl="0">
              <a:spcBef>
                <a:spcPts val="0"/>
              </a:spcBef>
              <a:buNone/>
            </a:pPr>
            <a:endParaRPr dirty="0"/>
          </a:p>
        </p:txBody>
      </p:sp>
    </p:spTree>
    <p:extLst>
      <p:ext uri="{BB962C8B-B14F-4D97-AF65-F5344CB8AC3E}">
        <p14:creationId xmlns:p14="http://schemas.microsoft.com/office/powerpoint/2010/main" val="494253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b="1" kern="1200" dirty="0" smtClean="0">
                <a:solidFill>
                  <a:schemeClr val="tx1"/>
                </a:solidFill>
                <a:effectLst/>
                <a:latin typeface="+mn-lt"/>
                <a:ea typeface="+mn-ea"/>
                <a:cs typeface="+mn-cs"/>
              </a:rPr>
              <a:t>Questions</a:t>
            </a:r>
            <a:endParaRPr lang="en-US" sz="1100" kern="1200" dirty="0" smtClean="0">
              <a:solidFill>
                <a:schemeClr val="tx1"/>
              </a:solidFill>
              <a:effectLst/>
              <a:latin typeface="+mn-lt"/>
              <a:ea typeface="+mn-ea"/>
              <a:cs typeface="+mn-cs"/>
            </a:endParaRPr>
          </a:p>
          <a:p>
            <a:pPr lvl="0"/>
            <a:r>
              <a:rPr lang="en-US" sz="1100" u="none" strike="noStrike" kern="1200" dirty="0" smtClean="0">
                <a:solidFill>
                  <a:schemeClr val="tx1"/>
                </a:solidFill>
                <a:effectLst/>
                <a:latin typeface="+mn-lt"/>
                <a:ea typeface="+mn-ea"/>
                <a:cs typeface="+mn-cs"/>
              </a:rPr>
              <a:t>Write down the three questions as headline on whiteboard. Then write down main points from class underneath.</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Now, we are today in the beginning of 2014.</a:t>
            </a:r>
            <a:endParaRPr lang="en-US" u="none" strike="noStrike" dirty="0" smtClean="0">
              <a:effectLst/>
            </a:endParaRPr>
          </a:p>
          <a:p>
            <a:pPr lvl="0"/>
            <a:r>
              <a:rPr lang="en-US" sz="1100" b="1" u="none" strike="noStrike" kern="1200" dirty="0" smtClean="0">
                <a:solidFill>
                  <a:schemeClr val="tx1"/>
                </a:solidFill>
                <a:effectLst/>
                <a:latin typeface="+mn-lt"/>
                <a:ea typeface="+mn-ea"/>
                <a:cs typeface="+mn-cs"/>
              </a:rPr>
              <a:t>2014:</a:t>
            </a:r>
            <a:r>
              <a:rPr lang="en-US" sz="1100" u="none" strike="noStrike" kern="1200" dirty="0" smtClean="0">
                <a:solidFill>
                  <a:schemeClr val="tx1"/>
                </a:solidFill>
                <a:effectLst/>
                <a:latin typeface="+mn-lt"/>
                <a:ea typeface="+mn-ea"/>
                <a:cs typeface="+mn-cs"/>
              </a:rPr>
              <a:t> In the beginning of the year, GM is hiring a new CEO internally. Mary Barra is appointed CEO and has been working in GM since she was 18 years old. GM can now also conclude that there is a connection between the faulty ignition switches and the car crashes that has occurred. Reports so far can conclude that faulty ignition switches were linked to at least 13 deaths and 31 vehicle accidents. </a:t>
            </a:r>
            <a:endParaRPr lang="en-US" u="none" strike="noStrike" dirty="0" smtClean="0">
              <a:effectLst/>
            </a:endParaRPr>
          </a:p>
          <a:p>
            <a:r>
              <a:rPr lang="en-US" sz="1100" kern="1200" dirty="0" smtClean="0">
                <a:solidFill>
                  <a:schemeClr val="tx1"/>
                </a:solidFill>
                <a:effectLst/>
                <a:latin typeface="+mn-lt"/>
                <a:ea typeface="+mn-ea"/>
                <a:cs typeface="+mn-cs"/>
              </a:rPr>
              <a:t> </a:t>
            </a:r>
          </a:p>
          <a:p>
            <a:pPr lvl="0"/>
            <a:r>
              <a:rPr lang="en-US" sz="1100" u="none" strike="noStrike" kern="1200" dirty="0" smtClean="0">
                <a:solidFill>
                  <a:schemeClr val="tx1"/>
                </a:solidFill>
                <a:effectLst/>
                <a:latin typeface="+mn-lt"/>
                <a:ea typeface="+mn-ea"/>
                <a:cs typeface="+mn-cs"/>
              </a:rPr>
              <a:t>I am the new CEO of General Motors and I have invited all of you, managers of GM, for a crisis meeting</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We know about the huge problem with the ignition switch and that people are dying because of it. So our plan today is to discuss this crisis before we go public with it and start taking actions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The first question </a:t>
            </a:r>
            <a:r>
              <a:rPr lang="en-US" sz="1100" u="none" strike="noStrike" kern="1200" dirty="0" err="1" smtClean="0">
                <a:solidFill>
                  <a:schemeClr val="tx1"/>
                </a:solidFill>
                <a:effectLst/>
                <a:latin typeface="+mn-lt"/>
                <a:ea typeface="+mn-ea"/>
                <a:cs typeface="+mn-cs"/>
              </a:rPr>
              <a:t>i’d</a:t>
            </a:r>
            <a:r>
              <a:rPr lang="en-US" sz="1100" u="none" strike="noStrike" kern="1200" dirty="0" smtClean="0">
                <a:solidFill>
                  <a:schemeClr val="tx1"/>
                </a:solidFill>
                <a:effectLst/>
                <a:latin typeface="+mn-lt"/>
                <a:ea typeface="+mn-ea"/>
                <a:cs typeface="+mn-cs"/>
              </a:rPr>
              <a:t> like to discuss today is.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I’d like you to reflect on it 2 by 2 first for about a minute before responding to me</a:t>
            </a:r>
            <a:endParaRPr lang="en-US" u="none" strike="noStrike" dirty="0" smtClean="0">
              <a:effectLst/>
            </a:endParaRP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1. What’s the possible impact on GM’s reputation?</a:t>
            </a:r>
          </a:p>
          <a:p>
            <a:pPr lvl="0"/>
            <a:r>
              <a:rPr lang="en-US" sz="1100" u="none" strike="noStrike" kern="1200" dirty="0" smtClean="0">
                <a:solidFill>
                  <a:schemeClr val="tx1"/>
                </a:solidFill>
                <a:effectLst/>
                <a:latin typeface="+mn-lt"/>
                <a:ea typeface="+mn-ea"/>
                <a:cs typeface="+mn-cs"/>
              </a:rPr>
              <a:t>How to limit the impact to GM’s other brands?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How to maintain the stakeholders trust?</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How can GM reassure stakeholders that this problem will not happen again?</a:t>
            </a:r>
            <a:endParaRPr lang="en-US" u="none" strike="noStrike" dirty="0" smtClean="0">
              <a:effectLst/>
            </a:endParaRP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Comment</a:t>
            </a:r>
          </a:p>
          <a:p>
            <a:pPr lvl="0"/>
            <a:r>
              <a:rPr lang="en-US" sz="1100" u="none" strike="noStrike" kern="1200" dirty="0" smtClean="0">
                <a:solidFill>
                  <a:schemeClr val="tx1"/>
                </a:solidFill>
                <a:effectLst/>
                <a:latin typeface="+mn-lt"/>
                <a:ea typeface="+mn-ea"/>
                <a:cs typeface="+mn-cs"/>
              </a:rPr>
              <a:t>Reputation is hard to build but easy to break.</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5 principles, safety and quality, lifelong customers</a:t>
            </a:r>
            <a:endParaRPr lang="en-US" u="none" strike="noStrike" dirty="0" smtClean="0">
              <a:effectLst/>
            </a:endParaRPr>
          </a:p>
          <a:p>
            <a:pPr>
              <a:spcBef>
                <a:spcPts val="0"/>
              </a:spcBef>
              <a:buNone/>
            </a:pPr>
            <a:endParaRPr dirty="0"/>
          </a:p>
        </p:txBody>
      </p:sp>
    </p:spTree>
    <p:extLst>
      <p:ext uri="{BB962C8B-B14F-4D97-AF65-F5344CB8AC3E}">
        <p14:creationId xmlns:p14="http://schemas.microsoft.com/office/powerpoint/2010/main" val="418460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7" name="Shape 1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2. Who should take the blame?</a:t>
            </a:r>
          </a:p>
          <a:p>
            <a:pPr lvl="0"/>
            <a:r>
              <a:rPr lang="en-US" sz="1100" u="none" strike="noStrike" kern="1200" dirty="0" smtClean="0">
                <a:solidFill>
                  <a:schemeClr val="tx1"/>
                </a:solidFill>
                <a:effectLst/>
                <a:latin typeface="+mn-lt"/>
                <a:ea typeface="+mn-ea"/>
                <a:cs typeface="+mn-cs"/>
              </a:rPr>
              <a:t>What are the consequences for the one responsible?</a:t>
            </a:r>
            <a:endParaRPr lang="en-US" u="none" strike="noStrike" dirty="0" smtClean="0">
              <a:effectLst/>
            </a:endParaRP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Comment</a:t>
            </a:r>
          </a:p>
          <a:p>
            <a:pPr lvl="0"/>
            <a:r>
              <a:rPr lang="en-US" sz="1100" u="none" strike="noStrike" kern="1200" dirty="0" smtClean="0">
                <a:solidFill>
                  <a:schemeClr val="tx1"/>
                </a:solidFill>
                <a:effectLst/>
                <a:latin typeface="+mn-lt"/>
                <a:ea typeface="+mn-ea"/>
                <a:cs typeface="+mn-cs"/>
              </a:rPr>
              <a:t>People will want to have someone to blame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Especially families and friends of victims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current CEO, previous CEO, Management group, manufacturing, control test drivers?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10-year long issue where no one seemed to speak up or take appropriate action</a:t>
            </a:r>
            <a:endParaRPr lang="en-US" u="none" strike="noStrike" dirty="0" smtClean="0">
              <a:effectLst/>
            </a:endParaRPr>
          </a:p>
          <a:p>
            <a:pPr lvl="0" rtl="0">
              <a:spcBef>
                <a:spcPts val="0"/>
              </a:spcBef>
              <a:buNone/>
            </a:pPr>
            <a:endParaRPr dirty="0"/>
          </a:p>
        </p:txBody>
      </p:sp>
    </p:spTree>
    <p:extLst>
      <p:ext uri="{BB962C8B-B14F-4D97-AF65-F5344CB8AC3E}">
        <p14:creationId xmlns:p14="http://schemas.microsoft.com/office/powerpoint/2010/main" val="3172619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5" name="Shape 1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3. What actions should the new CEO take?</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Follow up questions: </a:t>
            </a:r>
          </a:p>
          <a:p>
            <a:pPr lvl="0"/>
            <a:r>
              <a:rPr lang="en-US" sz="1100" u="none" strike="noStrike" kern="1200" dirty="0" smtClean="0">
                <a:solidFill>
                  <a:schemeClr val="tx1"/>
                </a:solidFill>
                <a:effectLst/>
                <a:latin typeface="+mn-lt"/>
                <a:ea typeface="+mn-ea"/>
                <a:cs typeface="+mn-cs"/>
              </a:rPr>
              <a:t>What’s the first step she should take?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What does the crisis tells us about the corporate culture?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Is there a need for a corporate culture change?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Differences between past and new corporate culture?</a:t>
            </a:r>
            <a:endParaRPr lang="en-US" u="none" strike="noStrike" dirty="0" smtClean="0">
              <a:effectLst/>
            </a:endParaRP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Comment: </a:t>
            </a:r>
          </a:p>
          <a:p>
            <a:pPr lvl="0"/>
            <a:r>
              <a:rPr lang="en-US" sz="1100" u="none" strike="noStrike" kern="1200" dirty="0" smtClean="0">
                <a:solidFill>
                  <a:schemeClr val="tx1"/>
                </a:solidFill>
                <a:effectLst/>
                <a:latin typeface="+mn-lt"/>
                <a:ea typeface="+mn-ea"/>
                <a:cs typeface="+mn-cs"/>
              </a:rPr>
              <a:t>In 2000 and intense cost-cutting measures, GM became a cost cutting  culture.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culture that prized cost over quality</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None wants to pass along bad news and take </a:t>
            </a:r>
            <a:r>
              <a:rPr lang="en-US" sz="1100" u="none" strike="noStrike" kern="1200" dirty="0" err="1" smtClean="0">
                <a:solidFill>
                  <a:schemeClr val="tx1"/>
                </a:solidFill>
                <a:effectLst/>
                <a:latin typeface="+mn-lt"/>
                <a:ea typeface="+mn-ea"/>
                <a:cs typeface="+mn-cs"/>
              </a:rPr>
              <a:t>responsibiliy</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“nod culture”</a:t>
            </a:r>
            <a:endParaRPr lang="en-US" u="none" strike="noStrike" dirty="0" smtClean="0">
              <a:effectLst/>
            </a:endParaRPr>
          </a:p>
          <a:p>
            <a:pPr lvl="0" rtl="0">
              <a:spcBef>
                <a:spcPts val="0"/>
              </a:spcBef>
              <a:buNone/>
            </a:pPr>
            <a:endParaRPr dirty="0"/>
          </a:p>
        </p:txBody>
      </p:sp>
    </p:spTree>
    <p:extLst>
      <p:ext uri="{BB962C8B-B14F-4D97-AF65-F5344CB8AC3E}">
        <p14:creationId xmlns:p14="http://schemas.microsoft.com/office/powerpoint/2010/main" val="1436414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b="1" kern="1200" dirty="0" smtClean="0">
                <a:solidFill>
                  <a:schemeClr val="tx1"/>
                </a:solidFill>
                <a:effectLst/>
                <a:latin typeface="+mn-lt"/>
                <a:ea typeface="+mn-ea"/>
                <a:cs typeface="+mn-cs"/>
              </a:rPr>
              <a:t>What happened</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To round of the discussion </a:t>
            </a:r>
            <a:r>
              <a:rPr lang="en-US" sz="1100" kern="1200" dirty="0" err="1" smtClean="0">
                <a:solidFill>
                  <a:schemeClr val="tx1"/>
                </a:solidFill>
                <a:effectLst/>
                <a:latin typeface="+mn-lt"/>
                <a:ea typeface="+mn-ea"/>
                <a:cs typeface="+mn-cs"/>
              </a:rPr>
              <a:t>i</a:t>
            </a:r>
            <a:r>
              <a:rPr lang="en-US" sz="1100" kern="1200" dirty="0" smtClean="0">
                <a:solidFill>
                  <a:schemeClr val="tx1"/>
                </a:solidFill>
                <a:effectLst/>
                <a:latin typeface="+mn-lt"/>
                <a:ea typeface="+mn-ea"/>
                <a:cs typeface="+mn-cs"/>
              </a:rPr>
              <a:t> will go into what actually happened</a:t>
            </a:r>
          </a:p>
          <a:p>
            <a:pPr lvl="0"/>
            <a:r>
              <a:rPr lang="en-US" sz="1100" u="none" strike="noStrike" kern="1200" dirty="0" smtClean="0">
                <a:solidFill>
                  <a:schemeClr val="tx1"/>
                </a:solidFill>
                <a:effectLst/>
                <a:latin typeface="+mn-lt"/>
                <a:ea typeface="+mn-ea"/>
                <a:cs typeface="+mn-cs"/>
              </a:rPr>
              <a:t>Late February 2014 GM announced a recall of cars.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This initial recall affected a total of about 800 000 vehicles made between the years 2005 and 2007.</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 A week later 600 000 more vehicles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Cost to fix ignition was approximately $100 per vehicle.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In the beginning of March, two weeks after the first recall was initiated, Mary Barra made her first public statement on the matter.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Mary emphasized the importance of transparency and cooperation when investigating the issue.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She also emphasized that GM had changed as a company since the faulty switches were created and that such errors were in the past.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She also promised an internal investigation where GM recruited two external law firms.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One week later Mary Barra released a video with an update about the current situation, the investigation and actions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She also informs the employees about all actions that have been taken, and that will be taken within the foreseeable future</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During the following two months 15 employees got fired and five are disciplined.</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In the middle of May GM announced that they would recall another 3 million vehicles because of a wiring problem with brake lamps</a:t>
            </a:r>
            <a:endParaRPr lang="en-US" u="none" strike="noStrike" dirty="0" smtClean="0">
              <a:effectLst/>
            </a:endParaRPr>
          </a:p>
          <a:p>
            <a:pPr lvl="0" rtl="0">
              <a:spcBef>
                <a:spcPts val="0"/>
              </a:spcBef>
              <a:buNone/>
            </a:pPr>
            <a:endParaRPr dirty="0"/>
          </a:p>
        </p:txBody>
      </p:sp>
    </p:spTree>
    <p:extLst>
      <p:ext uri="{BB962C8B-B14F-4D97-AF65-F5344CB8AC3E}">
        <p14:creationId xmlns:p14="http://schemas.microsoft.com/office/powerpoint/2010/main" val="197847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r>
              <a:rPr lang="en-US" sz="1100" u="none" strike="noStrike" kern="1200" dirty="0" smtClean="0">
                <a:solidFill>
                  <a:schemeClr val="tx1"/>
                </a:solidFill>
                <a:effectLst/>
                <a:latin typeface="+mn-lt"/>
                <a:ea typeface="+mn-ea"/>
                <a:cs typeface="+mn-cs"/>
              </a:rPr>
              <a:t>The fifth big wave of recalls was due to a fault in the fastening of the seatbelts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During the first six months of 2014 GM had recalled close to 30 million vehicles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The total cost of the reparations relating to the recalls was over 4 billion dollars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GM had to pay a fine of $35 million for the delay of reporting the safety issue and issuing a recall.</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Justice Department launched an investigation in March, trying to determine if the delay was a criminal act.</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In the end GM settled for paying $900 million in damages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GM setting up a compensation fund for families and victims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Stock changes </a:t>
            </a:r>
            <a:endParaRPr lang="en-US" u="none" strike="noStrike" dirty="0" smtClean="0">
              <a:effectLst/>
            </a:endParaRPr>
          </a:p>
          <a:p>
            <a:pPr lvl="0" rtl="0">
              <a:spcBef>
                <a:spcPts val="0"/>
              </a:spcBef>
              <a:buNone/>
            </a:pPr>
            <a:endParaRPr dirty="0"/>
          </a:p>
        </p:txBody>
      </p:sp>
    </p:spTree>
    <p:extLst>
      <p:ext uri="{BB962C8B-B14F-4D97-AF65-F5344CB8AC3E}">
        <p14:creationId xmlns:p14="http://schemas.microsoft.com/office/powerpoint/2010/main" val="3314040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9" name="Shape 1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736033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9" name="Shape 1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r>
              <a:rPr lang="en-US" sz="1100" u="none" strike="noStrike" kern="1200" dirty="0" smtClean="0">
                <a:solidFill>
                  <a:schemeClr val="tx1"/>
                </a:solidFill>
                <a:effectLst/>
                <a:latin typeface="+mn-lt"/>
                <a:ea typeface="+mn-ea"/>
                <a:cs typeface="+mn-cs"/>
              </a:rPr>
              <a:t>And for a last discussion it’s interesting to look at the culture of GM</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When 1 problem was found, more came to the surface. Brake lamp wiring and seatbelt</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What does it tell us about the corporate culture? </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What could have been handled differently?</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Any other ideas?</a:t>
            </a:r>
            <a:endParaRPr lang="en-US" u="none" strike="noStrike" dirty="0" smtClean="0">
              <a:effectLst/>
            </a:endParaRPr>
          </a:p>
          <a:p>
            <a:pPr lvl="0"/>
            <a:r>
              <a:rPr lang="en-US" sz="1100" u="none" strike="noStrike" kern="1200" dirty="0" smtClean="0">
                <a:solidFill>
                  <a:schemeClr val="tx1"/>
                </a:solidFill>
                <a:effectLst/>
                <a:latin typeface="+mn-lt"/>
                <a:ea typeface="+mn-ea"/>
                <a:cs typeface="+mn-cs"/>
              </a:rPr>
              <a:t>Thank you for participating</a:t>
            </a:r>
            <a:endParaRPr lang="en-US" u="none" strike="noStrike" dirty="0" smtClean="0">
              <a:effectLst/>
            </a:endParaRPr>
          </a:p>
          <a:p>
            <a:pPr lvl="0" rtl="0">
              <a:spcBef>
                <a:spcPts val="0"/>
              </a:spcBef>
              <a:buNone/>
            </a:pPr>
            <a:endParaRPr dirty="0"/>
          </a:p>
        </p:txBody>
      </p:sp>
    </p:spTree>
    <p:extLst>
      <p:ext uri="{BB962C8B-B14F-4D97-AF65-F5344CB8AC3E}">
        <p14:creationId xmlns:p14="http://schemas.microsoft.com/office/powerpoint/2010/main" val="2428228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311708" y="744575"/>
            <a:ext cx="8520599" cy="2052599"/>
          </a:xfrm>
          <a:prstGeom prst="rect">
            <a:avLst/>
          </a:prstGeom>
        </p:spPr>
        <p:txBody>
          <a:bodyPr lIns="91425" tIns="91425" rIns="91425" bIns="91425" anchor="b" anchorCtr="0"/>
          <a:lstStyle>
            <a:lvl1pPr algn="ctr">
              <a:spcBef>
                <a:spcPts val="0"/>
              </a:spcBef>
              <a:buSzPct val="100000"/>
              <a:defRPr sz="5200"/>
            </a:lvl1pPr>
            <a:lvl2pPr algn="ctr">
              <a:spcBef>
                <a:spcPts val="0"/>
              </a:spcBef>
              <a:buSzPct val="100000"/>
              <a:defRPr sz="5200"/>
            </a:lvl2pPr>
            <a:lvl3pPr algn="ctr">
              <a:spcBef>
                <a:spcPts val="0"/>
              </a:spcBef>
              <a:buSzPct val="100000"/>
              <a:defRPr sz="5200"/>
            </a:lvl3pPr>
            <a:lvl4pPr algn="ctr">
              <a:spcBef>
                <a:spcPts val="0"/>
              </a:spcBef>
              <a:buSzPct val="100000"/>
              <a:defRPr sz="5200"/>
            </a:lvl4pPr>
            <a:lvl5pPr algn="ctr">
              <a:spcBef>
                <a:spcPts val="0"/>
              </a:spcBef>
              <a:buSzPct val="100000"/>
              <a:defRPr sz="5200"/>
            </a:lvl5pPr>
            <a:lvl6pPr algn="ctr">
              <a:spcBef>
                <a:spcPts val="0"/>
              </a:spcBef>
              <a:buSzPct val="100000"/>
              <a:defRPr sz="5200"/>
            </a:lvl6pPr>
            <a:lvl7pPr algn="ctr">
              <a:spcBef>
                <a:spcPts val="0"/>
              </a:spcBef>
              <a:buSzPct val="100000"/>
              <a:defRPr sz="5200"/>
            </a:lvl7pPr>
            <a:lvl8pPr algn="ctr">
              <a:spcBef>
                <a:spcPts val="0"/>
              </a:spcBef>
              <a:buSzPct val="100000"/>
              <a:defRPr sz="5200"/>
            </a:lvl8pPr>
            <a:lvl9pPr algn="ctr">
              <a:spcBef>
                <a:spcPts val="0"/>
              </a:spcBef>
              <a:buSzPct val="100000"/>
              <a:defRPr sz="5200"/>
            </a:lvl9pPr>
          </a:lstStyle>
          <a:p>
            <a:endParaRPr/>
          </a:p>
        </p:txBody>
      </p:sp>
      <p:sp>
        <p:nvSpPr>
          <p:cNvPr id="10" name="Shape 10"/>
          <p:cNvSpPr txBox="1">
            <a:spLocks noGrp="1"/>
          </p:cNvSpPr>
          <p:nvPr>
            <p:ph type="subTitle" idx="1"/>
          </p:nvPr>
        </p:nvSpPr>
        <p:spPr>
          <a:xfrm>
            <a:off x="311700" y="2834125"/>
            <a:ext cx="8520599" cy="792600"/>
          </a:xfrm>
          <a:prstGeom prst="rect">
            <a:avLst/>
          </a:prstGeom>
        </p:spPr>
        <p:txBody>
          <a:bodyPr lIns="91425" tIns="91425" rIns="91425" bIns="91425" anchor="t" anchorCtr="0"/>
          <a:lstStyle>
            <a:lvl1pPr algn="ctr">
              <a:lnSpc>
                <a:spcPct val="100000"/>
              </a:lnSpc>
              <a:spcBef>
                <a:spcPts val="0"/>
              </a:spcBef>
              <a:spcAft>
                <a:spcPts val="0"/>
              </a:spcAft>
              <a:buSzPct val="100000"/>
              <a:buNone/>
              <a:defRPr sz="2800"/>
            </a:lvl1pPr>
            <a:lvl2pPr algn="ctr">
              <a:lnSpc>
                <a:spcPct val="100000"/>
              </a:lnSpc>
              <a:spcBef>
                <a:spcPts val="0"/>
              </a:spcBef>
              <a:spcAft>
                <a:spcPts val="0"/>
              </a:spcAft>
              <a:buSzPct val="100000"/>
              <a:buNone/>
              <a:defRPr sz="2800"/>
            </a:lvl2pPr>
            <a:lvl3pPr algn="ctr">
              <a:lnSpc>
                <a:spcPct val="100000"/>
              </a:lnSpc>
              <a:spcBef>
                <a:spcPts val="0"/>
              </a:spcBef>
              <a:spcAft>
                <a:spcPts val="0"/>
              </a:spcAft>
              <a:buSzPct val="100000"/>
              <a:buNone/>
              <a:defRPr sz="2800"/>
            </a:lvl3pPr>
            <a:lvl4pPr algn="ctr">
              <a:lnSpc>
                <a:spcPct val="100000"/>
              </a:lnSpc>
              <a:spcBef>
                <a:spcPts val="0"/>
              </a:spcBef>
              <a:spcAft>
                <a:spcPts val="0"/>
              </a:spcAft>
              <a:buSzPct val="100000"/>
              <a:buNone/>
              <a:defRPr sz="2800"/>
            </a:lvl4pPr>
            <a:lvl5pPr algn="ctr">
              <a:lnSpc>
                <a:spcPct val="100000"/>
              </a:lnSpc>
              <a:spcBef>
                <a:spcPts val="0"/>
              </a:spcBef>
              <a:spcAft>
                <a:spcPts val="0"/>
              </a:spcAft>
              <a:buSzPct val="100000"/>
              <a:buNone/>
              <a:defRPr sz="2800"/>
            </a:lvl5pPr>
            <a:lvl6pPr algn="ctr">
              <a:lnSpc>
                <a:spcPct val="100000"/>
              </a:lnSpc>
              <a:spcBef>
                <a:spcPts val="0"/>
              </a:spcBef>
              <a:spcAft>
                <a:spcPts val="0"/>
              </a:spcAft>
              <a:buSzPct val="100000"/>
              <a:buNone/>
              <a:defRPr sz="2800"/>
            </a:lvl6pPr>
            <a:lvl7pPr algn="ctr">
              <a:lnSpc>
                <a:spcPct val="100000"/>
              </a:lnSpc>
              <a:spcBef>
                <a:spcPts val="0"/>
              </a:spcBef>
              <a:spcAft>
                <a:spcPts val="0"/>
              </a:spcAft>
              <a:buSzPct val="100000"/>
              <a:buNone/>
              <a:defRPr sz="2800"/>
            </a:lvl7pPr>
            <a:lvl8pPr algn="ctr">
              <a:lnSpc>
                <a:spcPct val="100000"/>
              </a:lnSpc>
              <a:spcBef>
                <a:spcPts val="0"/>
              </a:spcBef>
              <a:spcAft>
                <a:spcPts val="0"/>
              </a:spcAft>
              <a:buSzPct val="100000"/>
              <a:buNone/>
              <a:defRPr sz="2800"/>
            </a:lvl8pPr>
            <a:lvl9pPr algn="ctr">
              <a:lnSpc>
                <a:spcPct val="100000"/>
              </a:lnSpc>
              <a:spcBef>
                <a:spcPts val="0"/>
              </a:spcBef>
              <a:spcAft>
                <a:spcPts val="0"/>
              </a:spcAft>
              <a:buSzPct val="100000"/>
              <a:buNone/>
              <a:defRPr sz="2800"/>
            </a:lvl9pPr>
          </a:lstStyle>
          <a:p>
            <a:endParaRPr/>
          </a:p>
        </p:txBody>
      </p:sp>
      <p:sp>
        <p:nvSpPr>
          <p:cNvPr id="11" name="Shape 1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title">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311700" y="2150850"/>
            <a:ext cx="8520599" cy="841800"/>
          </a:xfrm>
          <a:prstGeom prst="rect">
            <a:avLst/>
          </a:prstGeom>
        </p:spPr>
        <p:txBody>
          <a:bodyPr lIns="91425" tIns="91425" rIns="91425" bIns="91425" anchor="ctr" anchorCtr="0"/>
          <a:lstStyle>
            <a:lvl1pPr algn="ctr">
              <a:spcBef>
                <a:spcPts val="0"/>
              </a:spcBef>
              <a:buSzPct val="100000"/>
              <a:defRPr sz="3600"/>
            </a:lvl1pPr>
            <a:lvl2pPr algn="ctr">
              <a:spcBef>
                <a:spcPts val="0"/>
              </a:spcBef>
              <a:buSzPct val="100000"/>
              <a:defRPr sz="3600"/>
            </a:lvl2pPr>
            <a:lvl3pPr algn="ctr">
              <a:spcBef>
                <a:spcPts val="0"/>
              </a:spcBef>
              <a:buSzPct val="100000"/>
              <a:defRPr sz="3600"/>
            </a:lvl3pPr>
            <a:lvl4pPr algn="ctr">
              <a:spcBef>
                <a:spcPts val="0"/>
              </a:spcBef>
              <a:buSzPct val="100000"/>
              <a:defRPr sz="3600"/>
            </a:lvl4pPr>
            <a:lvl5pPr algn="ctr">
              <a:spcBef>
                <a:spcPts val="0"/>
              </a:spcBef>
              <a:buSzPct val="100000"/>
              <a:defRPr sz="3600"/>
            </a:lvl5pPr>
            <a:lvl6pPr algn="ctr">
              <a:spcBef>
                <a:spcPts val="0"/>
              </a:spcBef>
              <a:buSzPct val="100000"/>
              <a:defRPr sz="3600"/>
            </a:lvl6pPr>
            <a:lvl7pPr algn="ctr">
              <a:spcBef>
                <a:spcPts val="0"/>
              </a:spcBef>
              <a:buSzPct val="100000"/>
              <a:defRPr sz="3600"/>
            </a:lvl7pPr>
            <a:lvl8pPr algn="ctr">
              <a:spcBef>
                <a:spcPts val="0"/>
              </a:spcBef>
              <a:buSzPct val="100000"/>
              <a:defRPr sz="3600"/>
            </a:lvl8pPr>
            <a:lvl9pPr algn="ctr">
              <a:spcBef>
                <a:spcPts val="0"/>
              </a:spcBef>
              <a:buSzPct val="100000"/>
              <a:defRPr sz="3600"/>
            </a:lvl9pPr>
          </a:lstStyle>
          <a:p>
            <a:endParaRPr/>
          </a:p>
        </p:txBody>
      </p:sp>
      <p:sp>
        <p:nvSpPr>
          <p:cNvPr id="14" name="Shape 1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311700" y="445025"/>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7" name="Shape 17"/>
          <p:cNvSpPr txBox="1">
            <a:spLocks noGrp="1"/>
          </p:cNvSpPr>
          <p:nvPr>
            <p:ph type="body" idx="1"/>
          </p:nvPr>
        </p:nvSpPr>
        <p:spPr>
          <a:xfrm>
            <a:off x="311700" y="1152475"/>
            <a:ext cx="8520599" cy="34164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311700" y="445025"/>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1" name="Shape 21"/>
          <p:cNvSpPr txBox="1">
            <a:spLocks noGrp="1"/>
          </p:cNvSpPr>
          <p:nvPr>
            <p:ph type="body" idx="1"/>
          </p:nvPr>
        </p:nvSpPr>
        <p:spPr>
          <a:xfrm>
            <a:off x="311700" y="1152475"/>
            <a:ext cx="3999899" cy="3416400"/>
          </a:xfrm>
          <a:prstGeom prst="rect">
            <a:avLst/>
          </a:prstGeom>
        </p:spPr>
        <p:txBody>
          <a:bodyPr lIns="91425" tIns="91425" rIns="91425" bIns="91425" anchor="t" anchorCtr="0"/>
          <a:lstStyle>
            <a:lvl1pPr>
              <a:spcBef>
                <a:spcPts val="0"/>
              </a:spcBef>
              <a:buSzPct val="100000"/>
              <a:defRPr sz="14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22" name="Shape 22"/>
          <p:cNvSpPr txBox="1">
            <a:spLocks noGrp="1"/>
          </p:cNvSpPr>
          <p:nvPr>
            <p:ph type="body" idx="2"/>
          </p:nvPr>
        </p:nvSpPr>
        <p:spPr>
          <a:xfrm>
            <a:off x="4832400" y="1152475"/>
            <a:ext cx="3999899" cy="3416400"/>
          </a:xfrm>
          <a:prstGeom prst="rect">
            <a:avLst/>
          </a:prstGeom>
        </p:spPr>
        <p:txBody>
          <a:bodyPr lIns="91425" tIns="91425" rIns="91425" bIns="91425" anchor="t" anchorCtr="0"/>
          <a:lstStyle>
            <a:lvl1pPr>
              <a:spcBef>
                <a:spcPts val="0"/>
              </a:spcBef>
              <a:buSzPct val="100000"/>
              <a:defRPr sz="14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23" name="Shape 2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6" name="Shape 26"/>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311700" y="555600"/>
            <a:ext cx="2807999" cy="755699"/>
          </a:xfrm>
          <a:prstGeom prst="rect">
            <a:avLst/>
          </a:prstGeom>
        </p:spPr>
        <p:txBody>
          <a:bodyPr lIns="91425" tIns="91425" rIns="91425" bIns="91425" anchor="b" anchorCtr="0"/>
          <a:lstStyle>
            <a:lvl1pPr>
              <a:spcBef>
                <a:spcPts val="0"/>
              </a:spcBef>
              <a:buSzPct val="100000"/>
              <a:defRPr sz="2400"/>
            </a:lvl1pPr>
            <a:lvl2pPr>
              <a:spcBef>
                <a:spcPts val="0"/>
              </a:spcBef>
              <a:buSzPct val="100000"/>
              <a:defRPr sz="2400"/>
            </a:lvl2pPr>
            <a:lvl3pPr>
              <a:spcBef>
                <a:spcPts val="0"/>
              </a:spcBef>
              <a:buSzPct val="100000"/>
              <a:defRPr sz="2400"/>
            </a:lvl3pPr>
            <a:lvl4pPr>
              <a:spcBef>
                <a:spcPts val="0"/>
              </a:spcBef>
              <a:buSzPct val="100000"/>
              <a:defRPr sz="2400"/>
            </a:lvl4pPr>
            <a:lvl5pPr>
              <a:spcBef>
                <a:spcPts val="0"/>
              </a:spcBef>
              <a:buSzPct val="100000"/>
              <a:defRPr sz="2400"/>
            </a:lvl5pPr>
            <a:lvl6pPr>
              <a:spcBef>
                <a:spcPts val="0"/>
              </a:spcBef>
              <a:buSzPct val="100000"/>
              <a:defRPr sz="2400"/>
            </a:lvl6pPr>
            <a:lvl7pPr>
              <a:spcBef>
                <a:spcPts val="0"/>
              </a:spcBef>
              <a:buSzPct val="100000"/>
              <a:defRPr sz="2400"/>
            </a:lvl7pPr>
            <a:lvl8pPr>
              <a:spcBef>
                <a:spcPts val="0"/>
              </a:spcBef>
              <a:buSzPct val="100000"/>
              <a:defRPr sz="2400"/>
            </a:lvl8pPr>
            <a:lvl9pPr>
              <a:spcBef>
                <a:spcPts val="0"/>
              </a:spcBef>
              <a:buSzPct val="100000"/>
              <a:defRPr sz="2400"/>
            </a:lvl9pPr>
          </a:lstStyle>
          <a:p>
            <a:endParaRPr/>
          </a:p>
        </p:txBody>
      </p:sp>
      <p:sp>
        <p:nvSpPr>
          <p:cNvPr id="29" name="Shape 29"/>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a:spcBef>
                <a:spcPts val="0"/>
              </a:spcBef>
              <a:buSzPct val="100000"/>
              <a:defRPr sz="12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30" name="Shape 3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90250" y="450150"/>
            <a:ext cx="6367800" cy="4090800"/>
          </a:xfrm>
          <a:prstGeom prst="rect">
            <a:avLst/>
          </a:prstGeom>
        </p:spPr>
        <p:txBody>
          <a:bodyPr lIns="91425" tIns="91425" rIns="91425" bIns="91425" anchor="ctr" anchorCtr="0"/>
          <a:lstStyle>
            <a:lvl1pPr>
              <a:spcBef>
                <a:spcPts val="0"/>
              </a:spcBef>
              <a:buSzPct val="100000"/>
              <a:defRPr sz="4800"/>
            </a:lvl1pPr>
            <a:lvl2pPr>
              <a:spcBef>
                <a:spcPts val="0"/>
              </a:spcBef>
              <a:buSzPct val="100000"/>
              <a:defRPr sz="4800"/>
            </a:lvl2pPr>
            <a:lvl3pPr>
              <a:spcBef>
                <a:spcPts val="0"/>
              </a:spcBef>
              <a:buSzPct val="100000"/>
              <a:defRPr sz="4800"/>
            </a:lvl3pPr>
            <a:lvl4pPr>
              <a:spcBef>
                <a:spcPts val="0"/>
              </a:spcBef>
              <a:buSzPct val="100000"/>
              <a:defRPr sz="4800"/>
            </a:lvl4pPr>
            <a:lvl5pPr>
              <a:spcBef>
                <a:spcPts val="0"/>
              </a:spcBef>
              <a:buSzPct val="100000"/>
              <a:defRPr sz="4800"/>
            </a:lvl5pPr>
            <a:lvl6pPr>
              <a:spcBef>
                <a:spcPts val="0"/>
              </a:spcBef>
              <a:buSzPct val="100000"/>
              <a:defRPr sz="4800"/>
            </a:lvl6pPr>
            <a:lvl7pPr>
              <a:spcBef>
                <a:spcPts val="0"/>
              </a:spcBef>
              <a:buSzPct val="100000"/>
              <a:defRPr sz="4800"/>
            </a:lvl7pPr>
            <a:lvl8pPr>
              <a:spcBef>
                <a:spcPts val="0"/>
              </a:spcBef>
              <a:buSzPct val="100000"/>
              <a:defRPr sz="4800"/>
            </a:lvl8pPr>
            <a:lvl9pPr>
              <a:spcBef>
                <a:spcPts val="0"/>
              </a:spcBef>
              <a:buSzPct val="100000"/>
              <a:defRPr sz="4800"/>
            </a:lvl9pPr>
          </a:lstStyle>
          <a:p>
            <a:endParaRPr/>
          </a:p>
        </p:txBody>
      </p:sp>
      <p:sp>
        <p:nvSpPr>
          <p:cNvPr id="33" name="Shape 3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4"/>
        <p:cNvGrpSpPr/>
        <p:nvPr/>
      </p:nvGrpSpPr>
      <p:grpSpPr>
        <a:xfrm>
          <a:off x="0" y="0"/>
          <a:ext cx="0" cy="0"/>
          <a:chOff x="0" y="0"/>
          <a:chExt cx="0" cy="0"/>
        </a:xfrm>
      </p:grpSpPr>
      <p:sp>
        <p:nvSpPr>
          <p:cNvPr id="35" name="Shape 35"/>
          <p:cNvSpPr/>
          <p:nvPr/>
        </p:nvSpPr>
        <p:spPr>
          <a:xfrm>
            <a:off x="4572000" y="-125"/>
            <a:ext cx="4572000" cy="5143499"/>
          </a:xfrm>
          <a:prstGeom prst="rect">
            <a:avLst/>
          </a:prstGeom>
          <a:solidFill>
            <a:schemeClr val="lt2"/>
          </a:solidFill>
          <a:ln>
            <a:noFill/>
          </a:ln>
        </p:spPr>
        <p:txBody>
          <a:bodyPr lIns="91425" tIns="91425" rIns="91425" bIns="91425" anchor="ctr" anchorCtr="0">
            <a:noAutofit/>
          </a:bodyPr>
          <a:lstStyle/>
          <a:p>
            <a:pPr>
              <a:spcBef>
                <a:spcPts val="0"/>
              </a:spcBef>
              <a:buNone/>
            </a:pPr>
            <a:endParaRPr/>
          </a:p>
        </p:txBody>
      </p:sp>
      <p:sp>
        <p:nvSpPr>
          <p:cNvPr id="36" name="Shape 36"/>
          <p:cNvSpPr txBox="1">
            <a:spLocks noGrp="1"/>
          </p:cNvSpPr>
          <p:nvPr>
            <p:ph type="title"/>
          </p:nvPr>
        </p:nvSpPr>
        <p:spPr>
          <a:xfrm>
            <a:off x="265500" y="1233175"/>
            <a:ext cx="4045199" cy="1482300"/>
          </a:xfrm>
          <a:prstGeom prst="rect">
            <a:avLst/>
          </a:prstGeom>
        </p:spPr>
        <p:txBody>
          <a:bodyPr lIns="91425" tIns="91425" rIns="91425" bIns="91425" anchor="b" anchorCtr="0"/>
          <a:lstStyle>
            <a:lvl1pPr algn="ctr">
              <a:spcBef>
                <a:spcPts val="0"/>
              </a:spcBef>
              <a:buSzPct val="100000"/>
              <a:defRPr sz="4200"/>
            </a:lvl1pPr>
            <a:lvl2pPr algn="ctr">
              <a:spcBef>
                <a:spcPts val="0"/>
              </a:spcBef>
              <a:buSzPct val="100000"/>
              <a:defRPr sz="4200"/>
            </a:lvl2pPr>
            <a:lvl3pPr algn="ctr">
              <a:spcBef>
                <a:spcPts val="0"/>
              </a:spcBef>
              <a:buSzPct val="100000"/>
              <a:defRPr sz="4200"/>
            </a:lvl3pPr>
            <a:lvl4pPr algn="ctr">
              <a:spcBef>
                <a:spcPts val="0"/>
              </a:spcBef>
              <a:buSzPct val="100000"/>
              <a:defRPr sz="4200"/>
            </a:lvl4pPr>
            <a:lvl5pPr algn="ctr">
              <a:spcBef>
                <a:spcPts val="0"/>
              </a:spcBef>
              <a:buSzPct val="100000"/>
              <a:defRPr sz="4200"/>
            </a:lvl5pPr>
            <a:lvl6pPr algn="ctr">
              <a:spcBef>
                <a:spcPts val="0"/>
              </a:spcBef>
              <a:buSzPct val="100000"/>
              <a:defRPr sz="4200"/>
            </a:lvl6pPr>
            <a:lvl7pPr algn="ctr">
              <a:spcBef>
                <a:spcPts val="0"/>
              </a:spcBef>
              <a:buSzPct val="100000"/>
              <a:defRPr sz="4200"/>
            </a:lvl7pPr>
            <a:lvl8pPr algn="ctr">
              <a:spcBef>
                <a:spcPts val="0"/>
              </a:spcBef>
              <a:buSzPct val="100000"/>
              <a:defRPr sz="4200"/>
            </a:lvl8pPr>
            <a:lvl9pPr algn="ctr">
              <a:spcBef>
                <a:spcPts val="0"/>
              </a:spcBef>
              <a:buSzPct val="100000"/>
              <a:defRPr sz="4200"/>
            </a:lvl9pPr>
          </a:lstStyle>
          <a:p>
            <a:endParaRPr/>
          </a:p>
        </p:txBody>
      </p:sp>
      <p:sp>
        <p:nvSpPr>
          <p:cNvPr id="37" name="Shape 37"/>
          <p:cNvSpPr txBox="1">
            <a:spLocks noGrp="1"/>
          </p:cNvSpPr>
          <p:nvPr>
            <p:ph type="subTitle" idx="1"/>
          </p:nvPr>
        </p:nvSpPr>
        <p:spPr>
          <a:xfrm>
            <a:off x="265500" y="2803075"/>
            <a:ext cx="4045199" cy="1235100"/>
          </a:xfrm>
          <a:prstGeom prst="rect">
            <a:avLst/>
          </a:prstGeom>
        </p:spPr>
        <p:txBody>
          <a:bodyPr lIns="91425" tIns="91425" rIns="91425" bIns="91425" anchor="t" anchorCtr="0"/>
          <a:lstStyle>
            <a:lvl1pPr algn="ctr">
              <a:lnSpc>
                <a:spcPct val="100000"/>
              </a:lnSpc>
              <a:spcBef>
                <a:spcPts val="0"/>
              </a:spcBef>
              <a:spcAft>
                <a:spcPts val="0"/>
              </a:spcAft>
              <a:buSzPct val="100000"/>
              <a:buNone/>
              <a:defRPr sz="2100"/>
            </a:lvl1pPr>
            <a:lvl2pPr algn="ctr">
              <a:lnSpc>
                <a:spcPct val="100000"/>
              </a:lnSpc>
              <a:spcBef>
                <a:spcPts val="0"/>
              </a:spcBef>
              <a:spcAft>
                <a:spcPts val="0"/>
              </a:spcAft>
              <a:buSzPct val="100000"/>
              <a:buNone/>
              <a:defRPr sz="2100"/>
            </a:lvl2pPr>
            <a:lvl3pPr algn="ctr">
              <a:lnSpc>
                <a:spcPct val="100000"/>
              </a:lnSpc>
              <a:spcBef>
                <a:spcPts val="0"/>
              </a:spcBef>
              <a:spcAft>
                <a:spcPts val="0"/>
              </a:spcAft>
              <a:buSzPct val="100000"/>
              <a:buNone/>
              <a:defRPr sz="2100"/>
            </a:lvl3pPr>
            <a:lvl4pPr algn="ctr">
              <a:lnSpc>
                <a:spcPct val="100000"/>
              </a:lnSpc>
              <a:spcBef>
                <a:spcPts val="0"/>
              </a:spcBef>
              <a:spcAft>
                <a:spcPts val="0"/>
              </a:spcAft>
              <a:buSzPct val="100000"/>
              <a:buNone/>
              <a:defRPr sz="2100"/>
            </a:lvl4pPr>
            <a:lvl5pPr algn="ctr">
              <a:lnSpc>
                <a:spcPct val="100000"/>
              </a:lnSpc>
              <a:spcBef>
                <a:spcPts val="0"/>
              </a:spcBef>
              <a:spcAft>
                <a:spcPts val="0"/>
              </a:spcAft>
              <a:buSzPct val="100000"/>
              <a:buNone/>
              <a:defRPr sz="2100"/>
            </a:lvl5pPr>
            <a:lvl6pPr algn="ctr">
              <a:lnSpc>
                <a:spcPct val="100000"/>
              </a:lnSpc>
              <a:spcBef>
                <a:spcPts val="0"/>
              </a:spcBef>
              <a:spcAft>
                <a:spcPts val="0"/>
              </a:spcAft>
              <a:buSzPct val="100000"/>
              <a:buNone/>
              <a:defRPr sz="2100"/>
            </a:lvl6pPr>
            <a:lvl7pPr algn="ctr">
              <a:lnSpc>
                <a:spcPct val="100000"/>
              </a:lnSpc>
              <a:spcBef>
                <a:spcPts val="0"/>
              </a:spcBef>
              <a:spcAft>
                <a:spcPts val="0"/>
              </a:spcAft>
              <a:buSzPct val="100000"/>
              <a:buNone/>
              <a:defRPr sz="2100"/>
            </a:lvl7pPr>
            <a:lvl8pPr algn="ctr">
              <a:lnSpc>
                <a:spcPct val="100000"/>
              </a:lnSpc>
              <a:spcBef>
                <a:spcPts val="0"/>
              </a:spcBef>
              <a:spcAft>
                <a:spcPts val="0"/>
              </a:spcAft>
              <a:buSzPct val="100000"/>
              <a:buNone/>
              <a:defRPr sz="2100"/>
            </a:lvl8pPr>
            <a:lvl9pPr algn="ctr">
              <a:lnSpc>
                <a:spcPct val="100000"/>
              </a:lnSpc>
              <a:spcBef>
                <a:spcPts val="0"/>
              </a:spcBef>
              <a:spcAft>
                <a:spcPts val="0"/>
              </a:spcAft>
              <a:buSzPct val="100000"/>
              <a:buNone/>
              <a:defRPr sz="2100"/>
            </a:lvl9pPr>
          </a:lstStyle>
          <a:p>
            <a:endParaRPr/>
          </a:p>
        </p:txBody>
      </p:sp>
      <p:sp>
        <p:nvSpPr>
          <p:cNvPr id="38" name="Shape 38"/>
          <p:cNvSpPr txBox="1">
            <a:spLocks noGrp="1"/>
          </p:cNvSpPr>
          <p:nvPr>
            <p:ph type="body" idx="2"/>
          </p:nvPr>
        </p:nvSpPr>
        <p:spPr>
          <a:xfrm>
            <a:off x="4939500" y="724075"/>
            <a:ext cx="3837000" cy="3695099"/>
          </a:xfrm>
          <a:prstGeom prst="rect">
            <a:avLst/>
          </a:prstGeom>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9" name="Shape 3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0"/>
        <p:cNvGrpSpPr/>
        <p:nvPr/>
      </p:nvGrpSpPr>
      <p:grpSpPr>
        <a:xfrm>
          <a:off x="0" y="0"/>
          <a:ext cx="0" cy="0"/>
          <a:chOff x="0" y="0"/>
          <a:chExt cx="0" cy="0"/>
        </a:xfrm>
      </p:grpSpPr>
      <p:sp>
        <p:nvSpPr>
          <p:cNvPr id="41" name="Shape 41"/>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a:lnSpc>
                <a:spcPct val="100000"/>
              </a:lnSpc>
              <a:spcBef>
                <a:spcPts val="0"/>
              </a:spcBef>
              <a:spcAft>
                <a:spcPts val="0"/>
              </a:spcAft>
              <a:buNone/>
              <a:defRPr/>
            </a:lvl1pPr>
          </a:lstStyle>
          <a:p>
            <a:endParaRPr/>
          </a:p>
        </p:txBody>
      </p:sp>
      <p:sp>
        <p:nvSpPr>
          <p:cNvPr id="42" name="Shape 4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11700" y="1106125"/>
            <a:ext cx="8520599" cy="1963500"/>
          </a:xfrm>
          <a:prstGeom prst="rect">
            <a:avLst/>
          </a:prstGeom>
        </p:spPr>
        <p:txBody>
          <a:bodyPr lIns="91425" tIns="91425" rIns="91425" bIns="91425" anchor="b" anchorCtr="0"/>
          <a:lstStyle>
            <a:lvl1pPr algn="ctr">
              <a:spcBef>
                <a:spcPts val="0"/>
              </a:spcBef>
              <a:buSzPct val="100000"/>
              <a:defRPr sz="12000"/>
            </a:lvl1pPr>
            <a:lvl2pPr algn="ctr">
              <a:spcBef>
                <a:spcPts val="0"/>
              </a:spcBef>
              <a:buSzPct val="100000"/>
              <a:defRPr sz="12000"/>
            </a:lvl2pPr>
            <a:lvl3pPr algn="ctr">
              <a:spcBef>
                <a:spcPts val="0"/>
              </a:spcBef>
              <a:buSzPct val="100000"/>
              <a:defRPr sz="12000"/>
            </a:lvl3pPr>
            <a:lvl4pPr algn="ctr">
              <a:spcBef>
                <a:spcPts val="0"/>
              </a:spcBef>
              <a:buSzPct val="100000"/>
              <a:defRPr sz="12000"/>
            </a:lvl4pPr>
            <a:lvl5pPr algn="ctr">
              <a:spcBef>
                <a:spcPts val="0"/>
              </a:spcBef>
              <a:buSzPct val="100000"/>
              <a:defRPr sz="12000"/>
            </a:lvl5pPr>
            <a:lvl6pPr algn="ctr">
              <a:spcBef>
                <a:spcPts val="0"/>
              </a:spcBef>
              <a:buSzPct val="100000"/>
              <a:defRPr sz="12000"/>
            </a:lvl6pPr>
            <a:lvl7pPr algn="ctr">
              <a:spcBef>
                <a:spcPts val="0"/>
              </a:spcBef>
              <a:buSzPct val="100000"/>
              <a:defRPr sz="12000"/>
            </a:lvl7pPr>
            <a:lvl8pPr algn="ctr">
              <a:spcBef>
                <a:spcPts val="0"/>
              </a:spcBef>
              <a:buSzPct val="100000"/>
              <a:defRPr sz="12000"/>
            </a:lvl8pPr>
            <a:lvl9pPr algn="ctr">
              <a:spcBef>
                <a:spcPts val="0"/>
              </a:spcBef>
              <a:buSzPct val="100000"/>
              <a:defRPr sz="12000"/>
            </a:lvl9pPr>
          </a:lstStyle>
          <a:p>
            <a:endParaRPr/>
          </a:p>
        </p:txBody>
      </p:sp>
      <p:sp>
        <p:nvSpPr>
          <p:cNvPr id="45" name="Shape 45"/>
          <p:cNvSpPr txBox="1">
            <a:spLocks noGrp="1"/>
          </p:cNvSpPr>
          <p:nvPr>
            <p:ph type="body" idx="1"/>
          </p:nvPr>
        </p:nvSpPr>
        <p:spPr>
          <a:xfrm>
            <a:off x="311700" y="3152225"/>
            <a:ext cx="8520599" cy="1300800"/>
          </a:xfrm>
          <a:prstGeom prst="rect">
            <a:avLst/>
          </a:prstGeom>
        </p:spPr>
        <p:txBody>
          <a:bodyPr lIns="91425" tIns="91425" rIns="91425" bIns="91425" anchor="t" anchorCtr="0"/>
          <a:lstStyle>
            <a:lvl1pPr algn="ctr">
              <a:spcBef>
                <a:spcPts val="0"/>
              </a:spcBef>
              <a:defRPr/>
            </a:lvl1pPr>
            <a:lvl2pPr algn="ctr">
              <a:spcBef>
                <a:spcPts val="0"/>
              </a:spcBef>
              <a:defRPr/>
            </a:lvl2pPr>
            <a:lvl3pPr algn="ctr">
              <a:spcBef>
                <a:spcPts val="0"/>
              </a:spcBef>
              <a:defRPr/>
            </a:lvl3pPr>
            <a:lvl4pPr algn="ctr">
              <a:spcBef>
                <a:spcPts val="0"/>
              </a:spcBef>
              <a:defRPr/>
            </a:lvl4pPr>
            <a:lvl5pPr algn="ctr">
              <a:spcBef>
                <a:spcPts val="0"/>
              </a:spcBef>
              <a:defRPr/>
            </a:lvl5pPr>
            <a:lvl6pPr algn="ctr">
              <a:spcBef>
                <a:spcPts val="0"/>
              </a:spcBef>
              <a:defRPr/>
            </a:lvl6pPr>
            <a:lvl7pPr algn="ctr">
              <a:spcBef>
                <a:spcPts val="0"/>
              </a:spcBef>
              <a:defRPr/>
            </a:lvl7pPr>
            <a:lvl8pPr algn="ctr">
              <a:spcBef>
                <a:spcPts val="0"/>
              </a:spcBef>
              <a:defRPr/>
            </a:lvl8pPr>
            <a:lvl9pPr algn="ctr">
              <a:spcBef>
                <a:spcPts val="0"/>
              </a:spcBef>
              <a:defRPr/>
            </a:lvl9pPr>
          </a:lstStyle>
          <a:p>
            <a:endParaRPr/>
          </a:p>
        </p:txBody>
      </p:sp>
      <p:sp>
        <p:nvSpPr>
          <p:cNvPr id="46" name="Shape 46"/>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7"/>
        <p:cNvGrpSpPr/>
        <p:nvPr/>
      </p:nvGrpSpPr>
      <p:grpSpPr>
        <a:xfrm>
          <a:off x="0" y="0"/>
          <a:ext cx="0" cy="0"/>
          <a:chOff x="0" y="0"/>
          <a:chExt cx="0" cy="0"/>
        </a:xfrm>
      </p:grpSpPr>
      <p:sp>
        <p:nvSpPr>
          <p:cNvPr id="48" name="Shape 4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GB"/>
              <a:t>‹Nr.›</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a:spcBef>
                <a:spcPts val="0"/>
              </a:spcBef>
              <a:buClr>
                <a:schemeClr val="dk1"/>
              </a:buClr>
              <a:buSzPct val="100000"/>
              <a:buNone/>
              <a:defRPr sz="2800">
                <a:solidFill>
                  <a:schemeClr val="dk1"/>
                </a:solidFill>
              </a:defRPr>
            </a:lvl1pPr>
            <a:lvl2pPr>
              <a:spcBef>
                <a:spcPts val="0"/>
              </a:spcBef>
              <a:buClr>
                <a:schemeClr val="dk1"/>
              </a:buClr>
              <a:buSzPct val="100000"/>
              <a:buNone/>
              <a:defRPr sz="2800">
                <a:solidFill>
                  <a:schemeClr val="dk1"/>
                </a:solidFill>
              </a:defRPr>
            </a:lvl2pPr>
            <a:lvl3pPr>
              <a:spcBef>
                <a:spcPts val="0"/>
              </a:spcBef>
              <a:buClr>
                <a:schemeClr val="dk1"/>
              </a:buClr>
              <a:buSzPct val="100000"/>
              <a:buNone/>
              <a:defRPr sz="2800">
                <a:solidFill>
                  <a:schemeClr val="dk1"/>
                </a:solidFill>
              </a:defRPr>
            </a:lvl3pPr>
            <a:lvl4pPr>
              <a:spcBef>
                <a:spcPts val="0"/>
              </a:spcBef>
              <a:buClr>
                <a:schemeClr val="dk1"/>
              </a:buClr>
              <a:buSzPct val="100000"/>
              <a:buNone/>
              <a:defRPr sz="2800">
                <a:solidFill>
                  <a:schemeClr val="dk1"/>
                </a:solidFill>
              </a:defRPr>
            </a:lvl4pPr>
            <a:lvl5pPr>
              <a:spcBef>
                <a:spcPts val="0"/>
              </a:spcBef>
              <a:buClr>
                <a:schemeClr val="dk1"/>
              </a:buClr>
              <a:buSzPct val="100000"/>
              <a:buNone/>
              <a:defRPr sz="2800">
                <a:solidFill>
                  <a:schemeClr val="dk1"/>
                </a:solidFill>
              </a:defRPr>
            </a:lvl5pPr>
            <a:lvl6pPr>
              <a:spcBef>
                <a:spcPts val="0"/>
              </a:spcBef>
              <a:buClr>
                <a:schemeClr val="dk1"/>
              </a:buClr>
              <a:buSzPct val="100000"/>
              <a:buNone/>
              <a:defRPr sz="2800">
                <a:solidFill>
                  <a:schemeClr val="dk1"/>
                </a:solidFill>
              </a:defRPr>
            </a:lvl6pPr>
            <a:lvl7pPr>
              <a:spcBef>
                <a:spcPts val="0"/>
              </a:spcBef>
              <a:buClr>
                <a:schemeClr val="dk1"/>
              </a:buClr>
              <a:buSzPct val="100000"/>
              <a:buNone/>
              <a:defRPr sz="2800">
                <a:solidFill>
                  <a:schemeClr val="dk1"/>
                </a:solidFill>
              </a:defRPr>
            </a:lvl7pPr>
            <a:lvl8pPr>
              <a:spcBef>
                <a:spcPts val="0"/>
              </a:spcBef>
              <a:buClr>
                <a:schemeClr val="dk1"/>
              </a:buClr>
              <a:buSzPct val="100000"/>
              <a:buNone/>
              <a:defRPr sz="2800">
                <a:solidFill>
                  <a:schemeClr val="dk1"/>
                </a:solidFill>
              </a:defRPr>
            </a:lvl8pPr>
            <a:lvl9pPr>
              <a:spcBef>
                <a:spcPts val="0"/>
              </a:spcBef>
              <a:buClr>
                <a:schemeClr val="dk1"/>
              </a:buClr>
              <a:buSzPct val="100000"/>
              <a:buNone/>
              <a:defRPr sz="2800">
                <a:solidFill>
                  <a:schemeClr val="dk1"/>
                </a:solidFill>
              </a:defRPr>
            </a:lvl9pPr>
          </a:lstStyle>
          <a:p>
            <a:endParaRPr/>
          </a:p>
        </p:txBody>
      </p:sp>
      <p:sp>
        <p:nvSpPr>
          <p:cNvPr id="6" name="Shape 6"/>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a:lnSpc>
                <a:spcPct val="115000"/>
              </a:lnSpc>
              <a:spcBef>
                <a:spcPts val="0"/>
              </a:spcBef>
              <a:spcAft>
                <a:spcPts val="1600"/>
              </a:spcAft>
              <a:buClr>
                <a:schemeClr val="dk2"/>
              </a:buClr>
              <a:buSzPct val="100000"/>
              <a:defRPr sz="1800">
                <a:solidFill>
                  <a:schemeClr val="dk2"/>
                </a:solidFill>
              </a:defRPr>
            </a:lvl1pPr>
            <a:lvl2pPr>
              <a:lnSpc>
                <a:spcPct val="115000"/>
              </a:lnSpc>
              <a:spcBef>
                <a:spcPts val="0"/>
              </a:spcBef>
              <a:spcAft>
                <a:spcPts val="1600"/>
              </a:spcAft>
              <a:buClr>
                <a:schemeClr val="dk2"/>
              </a:buClr>
              <a:defRPr>
                <a:solidFill>
                  <a:schemeClr val="dk2"/>
                </a:solidFill>
              </a:defRPr>
            </a:lvl2pPr>
            <a:lvl3pPr>
              <a:lnSpc>
                <a:spcPct val="115000"/>
              </a:lnSpc>
              <a:spcBef>
                <a:spcPts val="0"/>
              </a:spcBef>
              <a:spcAft>
                <a:spcPts val="1600"/>
              </a:spcAft>
              <a:buClr>
                <a:schemeClr val="dk2"/>
              </a:buClr>
              <a:defRPr>
                <a:solidFill>
                  <a:schemeClr val="dk2"/>
                </a:solidFill>
              </a:defRPr>
            </a:lvl3pPr>
            <a:lvl4pPr>
              <a:lnSpc>
                <a:spcPct val="115000"/>
              </a:lnSpc>
              <a:spcBef>
                <a:spcPts val="0"/>
              </a:spcBef>
              <a:spcAft>
                <a:spcPts val="1600"/>
              </a:spcAft>
              <a:buClr>
                <a:schemeClr val="dk2"/>
              </a:buClr>
              <a:defRPr>
                <a:solidFill>
                  <a:schemeClr val="dk2"/>
                </a:solidFill>
              </a:defRPr>
            </a:lvl4pPr>
            <a:lvl5pPr>
              <a:lnSpc>
                <a:spcPct val="115000"/>
              </a:lnSpc>
              <a:spcBef>
                <a:spcPts val="0"/>
              </a:spcBef>
              <a:spcAft>
                <a:spcPts val="1600"/>
              </a:spcAft>
              <a:buClr>
                <a:schemeClr val="dk2"/>
              </a:buClr>
              <a:defRPr>
                <a:solidFill>
                  <a:schemeClr val="dk2"/>
                </a:solidFill>
              </a:defRPr>
            </a:lvl5pPr>
            <a:lvl6pPr>
              <a:lnSpc>
                <a:spcPct val="115000"/>
              </a:lnSpc>
              <a:spcBef>
                <a:spcPts val="0"/>
              </a:spcBef>
              <a:spcAft>
                <a:spcPts val="1600"/>
              </a:spcAft>
              <a:buClr>
                <a:schemeClr val="dk2"/>
              </a:buClr>
              <a:defRPr>
                <a:solidFill>
                  <a:schemeClr val="dk2"/>
                </a:solidFill>
              </a:defRPr>
            </a:lvl6pPr>
            <a:lvl7pPr>
              <a:lnSpc>
                <a:spcPct val="115000"/>
              </a:lnSpc>
              <a:spcBef>
                <a:spcPts val="0"/>
              </a:spcBef>
              <a:spcAft>
                <a:spcPts val="1600"/>
              </a:spcAft>
              <a:buClr>
                <a:schemeClr val="dk2"/>
              </a:buClr>
              <a:defRPr>
                <a:solidFill>
                  <a:schemeClr val="dk2"/>
                </a:solidFill>
              </a:defRPr>
            </a:lvl7pPr>
            <a:lvl8pPr>
              <a:lnSpc>
                <a:spcPct val="115000"/>
              </a:lnSpc>
              <a:spcBef>
                <a:spcPts val="0"/>
              </a:spcBef>
              <a:spcAft>
                <a:spcPts val="1600"/>
              </a:spcAft>
              <a:buClr>
                <a:schemeClr val="dk2"/>
              </a:buClr>
              <a:defRPr>
                <a:solidFill>
                  <a:schemeClr val="dk2"/>
                </a:solidFill>
              </a:defRPr>
            </a:lvl8pPr>
            <a:lvl9pPr>
              <a:lnSpc>
                <a:spcPct val="115000"/>
              </a:lnSpc>
              <a:spcBef>
                <a:spcPts val="0"/>
              </a:spcBef>
              <a:spcAft>
                <a:spcPts val="1600"/>
              </a:spcAft>
              <a:buClr>
                <a:schemeClr val="dk2"/>
              </a:buClr>
              <a:defRPr>
                <a:solidFill>
                  <a:schemeClr val="dk2"/>
                </a:solidFill>
              </a:defRPr>
            </a:lvl9pPr>
          </a:lstStyle>
          <a:p>
            <a:endParaRPr/>
          </a:p>
        </p:txBody>
      </p:sp>
      <p:sp>
        <p:nvSpPr>
          <p:cNvPr id="7" name="Shape 7"/>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algn="r">
              <a:spcBef>
                <a:spcPts val="0"/>
              </a:spcBef>
              <a:buNone/>
            </a:pPr>
            <a:fld id="{00000000-1234-1234-1234-123412341234}" type="slidenum">
              <a:rPr lang="en-GB" sz="1000">
                <a:solidFill>
                  <a:schemeClr val="dk2"/>
                </a:solidFill>
              </a:rPr>
              <a:t>‹Nr.›</a:t>
            </a:fld>
            <a:endParaRPr lang="en-GB"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3.pn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6.jpeg"/><Relationship Id="rId1" Type="http://schemas.openxmlformats.org/officeDocument/2006/relationships/video" Target="https://www.youtube.com/embed/umqRhRdwLrI" TargetMode="External"/><Relationship Id="rId2"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pic>
        <p:nvPicPr>
          <p:cNvPr id="53" name="Shape 53"/>
          <p:cNvPicPr preferRelativeResize="0"/>
          <p:nvPr/>
        </p:nvPicPr>
        <p:blipFill rotWithShape="1">
          <a:blip r:embed="rId3">
            <a:alphaModFix amt="39000"/>
          </a:blip>
          <a:srcRect b="17498"/>
          <a:stretch/>
        </p:blipFill>
        <p:spPr>
          <a:xfrm>
            <a:off x="0" y="0"/>
            <a:ext cx="9144000" cy="5143500"/>
          </a:xfrm>
          <a:prstGeom prst="rect">
            <a:avLst/>
          </a:prstGeom>
          <a:noFill/>
          <a:ln>
            <a:noFill/>
          </a:ln>
        </p:spPr>
      </p:pic>
      <p:sp>
        <p:nvSpPr>
          <p:cNvPr id="54" name="Shape 54"/>
          <p:cNvSpPr txBox="1">
            <a:spLocks noGrp="1"/>
          </p:cNvSpPr>
          <p:nvPr>
            <p:ph type="ctrTitle"/>
          </p:nvPr>
        </p:nvSpPr>
        <p:spPr>
          <a:xfrm>
            <a:off x="311700" y="1265525"/>
            <a:ext cx="8520599" cy="1034399"/>
          </a:xfrm>
          <a:prstGeom prst="rect">
            <a:avLst/>
          </a:prstGeom>
        </p:spPr>
        <p:txBody>
          <a:bodyPr lIns="91425" tIns="91425" rIns="91425" bIns="91425" anchor="b" anchorCtr="0">
            <a:noAutofit/>
          </a:bodyPr>
          <a:lstStyle/>
          <a:p>
            <a:pPr>
              <a:spcBef>
                <a:spcPts val="0"/>
              </a:spcBef>
              <a:buNone/>
            </a:pPr>
            <a:r>
              <a:rPr lang="en-GB" sz="4000">
                <a:latin typeface="Lato"/>
                <a:ea typeface="Lato"/>
                <a:cs typeface="Lato"/>
                <a:sym typeface="Lato"/>
              </a:rPr>
              <a:t>A switch between life and death</a:t>
            </a:r>
          </a:p>
        </p:txBody>
      </p:sp>
      <p:sp>
        <p:nvSpPr>
          <p:cNvPr id="55" name="Shape 55"/>
          <p:cNvSpPr txBox="1">
            <a:spLocks noGrp="1"/>
          </p:cNvSpPr>
          <p:nvPr>
            <p:ph type="subTitle" idx="1"/>
          </p:nvPr>
        </p:nvSpPr>
        <p:spPr>
          <a:xfrm>
            <a:off x="311700" y="2942600"/>
            <a:ext cx="8520599" cy="792600"/>
          </a:xfrm>
          <a:prstGeom prst="rect">
            <a:avLst/>
          </a:prstGeom>
        </p:spPr>
        <p:txBody>
          <a:bodyPr lIns="91425" tIns="91425" rIns="91425" bIns="91425" anchor="t" anchorCtr="0">
            <a:noAutofit/>
          </a:bodyPr>
          <a:lstStyle/>
          <a:p>
            <a:pPr>
              <a:spcBef>
                <a:spcPts val="0"/>
              </a:spcBef>
              <a:buNone/>
            </a:pPr>
            <a:r>
              <a:rPr lang="en-GB" sz="2400">
                <a:solidFill>
                  <a:srgbClr val="000000"/>
                </a:solidFill>
                <a:latin typeface="Lato"/>
                <a:ea typeface="Lato"/>
                <a:cs typeface="Lato"/>
                <a:sym typeface="Lato"/>
              </a:rPr>
              <a:t>Crisis management case: General Motors</a:t>
            </a:r>
          </a:p>
        </p:txBody>
      </p:sp>
      <p:sp>
        <p:nvSpPr>
          <p:cNvPr id="56" name="Shape 56"/>
          <p:cNvSpPr txBox="1">
            <a:spLocks noGrp="1"/>
          </p:cNvSpPr>
          <p:nvPr>
            <p:ph type="subTitle" idx="2"/>
          </p:nvPr>
        </p:nvSpPr>
        <p:spPr>
          <a:xfrm>
            <a:off x="311700" y="3663675"/>
            <a:ext cx="8520599" cy="792600"/>
          </a:xfrm>
          <a:prstGeom prst="rect">
            <a:avLst/>
          </a:prstGeom>
        </p:spPr>
        <p:txBody>
          <a:bodyPr lIns="91425" tIns="91425" rIns="91425" bIns="91425" anchor="t" anchorCtr="0">
            <a:noAutofit/>
          </a:bodyPr>
          <a:lstStyle/>
          <a:p>
            <a:pPr algn="ctr" rtl="0">
              <a:spcBef>
                <a:spcPts val="0"/>
              </a:spcBef>
              <a:buNone/>
            </a:pPr>
            <a:r>
              <a:rPr lang="en-GB" sz="1800" dirty="0">
                <a:solidFill>
                  <a:srgbClr val="000000"/>
                </a:solidFill>
                <a:latin typeface="Lato"/>
                <a:ea typeface="Lato"/>
                <a:cs typeface="Lato"/>
                <a:sym typeface="Lato"/>
              </a:rPr>
              <a:t>By</a:t>
            </a:r>
          </a:p>
          <a:p>
            <a:pPr algn="ctr" rtl="0">
              <a:spcBef>
                <a:spcPts val="0"/>
              </a:spcBef>
              <a:buNone/>
            </a:pPr>
            <a:endParaRPr sz="1800" dirty="0">
              <a:solidFill>
                <a:srgbClr val="000000"/>
              </a:solidFill>
              <a:latin typeface="Lato"/>
              <a:ea typeface="Lato"/>
              <a:cs typeface="Lato"/>
              <a:sym typeface="Lato"/>
            </a:endParaRPr>
          </a:p>
          <a:p>
            <a:pPr lvl="0" algn="ctr" rtl="0">
              <a:lnSpc>
                <a:spcPct val="150000"/>
              </a:lnSpc>
              <a:spcBef>
                <a:spcPts val="0"/>
              </a:spcBef>
              <a:buClr>
                <a:schemeClr val="dk1"/>
              </a:buClr>
              <a:buSzPct val="61111"/>
              <a:buFont typeface="Arial"/>
              <a:buNone/>
            </a:pPr>
            <a:r>
              <a:rPr lang="en-GB" sz="1800" dirty="0">
                <a:solidFill>
                  <a:srgbClr val="000000"/>
                </a:solidFill>
                <a:latin typeface="Lato"/>
                <a:ea typeface="Lato"/>
                <a:cs typeface="Lato"/>
                <a:sym typeface="Lato"/>
              </a:rPr>
              <a:t>George </a:t>
            </a:r>
            <a:r>
              <a:rPr lang="en-GB" sz="1800" dirty="0" err="1">
                <a:solidFill>
                  <a:srgbClr val="000000"/>
                </a:solidFill>
                <a:latin typeface="Lato"/>
                <a:ea typeface="Lato"/>
                <a:cs typeface="Lato"/>
                <a:sym typeface="Lato"/>
              </a:rPr>
              <a:t>Gergi</a:t>
            </a:r>
            <a:r>
              <a:rPr lang="en-GB" sz="1800" dirty="0">
                <a:solidFill>
                  <a:srgbClr val="000000"/>
                </a:solidFill>
                <a:latin typeface="Lato"/>
                <a:ea typeface="Lato"/>
                <a:cs typeface="Lato"/>
                <a:sym typeface="Lato"/>
              </a:rPr>
              <a:t>, Niklas Sjölund, Nils </a:t>
            </a:r>
            <a:r>
              <a:rPr lang="en-GB" sz="1800" dirty="0" err="1">
                <a:solidFill>
                  <a:srgbClr val="000000"/>
                </a:solidFill>
                <a:latin typeface="Lato"/>
                <a:ea typeface="Lato"/>
                <a:cs typeface="Lato"/>
                <a:sym typeface="Lato"/>
              </a:rPr>
              <a:t>Hjalmarsson</a:t>
            </a:r>
            <a:r>
              <a:rPr lang="en-GB" sz="1800" dirty="0">
                <a:solidFill>
                  <a:srgbClr val="000000"/>
                </a:solidFill>
                <a:latin typeface="Lato"/>
                <a:ea typeface="Lato"/>
                <a:cs typeface="Lato"/>
                <a:sym typeface="Lato"/>
              </a:rPr>
              <a:t>, Susan-</a:t>
            </a:r>
            <a:r>
              <a:rPr lang="en-GB" sz="1800" dirty="0" err="1">
                <a:solidFill>
                  <a:srgbClr val="000000"/>
                </a:solidFill>
                <a:latin typeface="Lato"/>
                <a:ea typeface="Lato"/>
                <a:cs typeface="Lato"/>
                <a:sym typeface="Lato"/>
              </a:rPr>
              <a:t>Suxiao</a:t>
            </a:r>
            <a:r>
              <a:rPr lang="en-GB" sz="1800" dirty="0">
                <a:solidFill>
                  <a:srgbClr val="000000"/>
                </a:solidFill>
                <a:latin typeface="Lato"/>
                <a:ea typeface="Lato"/>
                <a:cs typeface="Lato"/>
                <a:sym typeface="Lato"/>
              </a:rPr>
              <a:t> Zhang</a:t>
            </a:r>
          </a:p>
          <a:p>
            <a:pPr algn="ctr" rtl="0">
              <a:spcBef>
                <a:spcPts val="0"/>
              </a:spcBef>
              <a:buNone/>
            </a:pPr>
            <a:endParaRPr sz="1800" dirty="0">
              <a:solidFill>
                <a:srgbClr val="000000"/>
              </a:solidFill>
              <a:latin typeface="Lato"/>
              <a:ea typeface="Lato"/>
              <a:cs typeface="Lato"/>
              <a:sym typeface="Lato"/>
            </a:endParaRPr>
          </a:p>
          <a:p>
            <a:pPr lvl="0" algn="ctr" rtl="0">
              <a:spcBef>
                <a:spcPts val="0"/>
              </a:spcBef>
              <a:buNone/>
            </a:pPr>
            <a:endParaRPr sz="1800" dirty="0">
              <a:solidFill>
                <a:srgbClr val="000000"/>
              </a:solidFill>
              <a:latin typeface="Lato"/>
              <a:ea typeface="Lato"/>
              <a:cs typeface="Lato"/>
              <a:sym typeface="Lato"/>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spcBef>
                <a:spcPts val="0"/>
              </a:spcBef>
              <a:buNone/>
            </a:pPr>
            <a:r>
              <a:rPr lang="en-GB">
                <a:latin typeface="Lato"/>
                <a:ea typeface="Lato"/>
                <a:cs typeface="Lato"/>
                <a:sym typeface="Lato"/>
              </a:rPr>
              <a:t>Background about GM</a:t>
            </a:r>
          </a:p>
        </p:txBody>
      </p:sp>
      <p:sp>
        <p:nvSpPr>
          <p:cNvPr id="62" name="Shape 62"/>
          <p:cNvSpPr txBox="1">
            <a:spLocks noGrp="1"/>
          </p:cNvSpPr>
          <p:nvPr>
            <p:ph type="body" idx="1"/>
          </p:nvPr>
        </p:nvSpPr>
        <p:spPr>
          <a:xfrm>
            <a:off x="311700" y="1152475"/>
            <a:ext cx="8520599" cy="3990899"/>
          </a:xfrm>
          <a:prstGeom prst="rect">
            <a:avLst/>
          </a:prstGeom>
        </p:spPr>
        <p:txBody>
          <a:bodyPr lIns="91425" tIns="91425" rIns="91425" bIns="91425" anchor="t" anchorCtr="0">
            <a:noAutofit/>
          </a:bodyPr>
          <a:lstStyle/>
          <a:p>
            <a:pPr marL="457200" lvl="0" indent="-304800" rtl="0">
              <a:lnSpc>
                <a:spcPct val="20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An American company that manufactures vehicles</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Started in 1902 and today they have 11 brands all over the world</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At one point GM was the largest company in the US </a:t>
            </a:r>
          </a:p>
          <a:p>
            <a:pPr marL="457200" lvl="0" indent="-304800" rtl="0">
              <a:lnSpc>
                <a:spcPct val="20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Industry crisis in 2008 hit GM hard  </a:t>
            </a:r>
          </a:p>
          <a:p>
            <a:pPr marL="457200" lvl="0" indent="-304800" rtl="0">
              <a:lnSpc>
                <a:spcPct val="20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2013 revenue of 155 billion dollars</a:t>
            </a:r>
          </a:p>
          <a:p>
            <a:pPr marL="457200" lvl="0" indent="-304800" rtl="0">
              <a:lnSpc>
                <a:spcPct val="20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GM produces cars, trucks, special parts, accessories &amp; services </a:t>
            </a:r>
          </a:p>
          <a:p>
            <a:pPr marL="457200" lvl="0" indent="-304800" rtl="0">
              <a:lnSpc>
                <a:spcPct val="15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The company guides itself by a set of five principles: </a:t>
            </a:r>
          </a:p>
          <a:p>
            <a:pPr marL="914400" lvl="1" indent="-304800" rtl="0">
              <a:lnSpc>
                <a:spcPct val="15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Safety and quality</a:t>
            </a:r>
          </a:p>
          <a:p>
            <a:pPr marL="914400" lvl="1" indent="-304800" rtl="0">
              <a:lnSpc>
                <a:spcPct val="15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Lifelong customers</a:t>
            </a:r>
          </a:p>
          <a:p>
            <a:pPr marL="914400" lvl="1" indent="-304800" rtl="0">
              <a:lnSpc>
                <a:spcPct val="15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Innovation </a:t>
            </a:r>
          </a:p>
          <a:p>
            <a:pPr marL="914400" lvl="1" indent="-304800" rtl="0">
              <a:lnSpc>
                <a:spcPct val="15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Long-term investment value</a:t>
            </a:r>
          </a:p>
          <a:p>
            <a:pPr marL="914400" lvl="1" indent="-304800" rtl="0">
              <a:lnSpc>
                <a:spcPct val="150000"/>
              </a:lnSpc>
              <a:spcBef>
                <a:spcPts val="0"/>
              </a:spcBef>
              <a:spcAft>
                <a:spcPts val="0"/>
              </a:spcAft>
              <a:buClr>
                <a:srgbClr val="000000"/>
              </a:buClr>
              <a:buSzPct val="100000"/>
              <a:buFont typeface="Lato"/>
              <a:buChar char="-"/>
            </a:pPr>
            <a:r>
              <a:rPr lang="en-GB" sz="1200">
                <a:solidFill>
                  <a:srgbClr val="000000"/>
                </a:solidFill>
                <a:latin typeface="Lato"/>
                <a:ea typeface="Lato"/>
                <a:cs typeface="Lato"/>
                <a:sym typeface="Lato"/>
              </a:rPr>
              <a:t>Making a positive difference</a:t>
            </a:r>
          </a:p>
        </p:txBody>
      </p:sp>
      <p:pic>
        <p:nvPicPr>
          <p:cNvPr id="63" name="Shape 63"/>
          <p:cNvPicPr preferRelativeResize="0"/>
          <p:nvPr/>
        </p:nvPicPr>
        <p:blipFill rotWithShape="1">
          <a:blip r:embed="rId3">
            <a:alphaModFix/>
          </a:blip>
          <a:srcRect l="5262" t="18153" r="6288" b="14588"/>
          <a:stretch/>
        </p:blipFill>
        <p:spPr>
          <a:xfrm>
            <a:off x="4459025" y="3633075"/>
            <a:ext cx="4463674" cy="1265549"/>
          </a:xfrm>
          <a:prstGeom prst="rect">
            <a:avLst/>
          </a:prstGeom>
          <a:noFill/>
          <a:ln>
            <a:noFill/>
          </a:ln>
        </p:spPr>
      </p:pic>
      <p:pic>
        <p:nvPicPr>
          <p:cNvPr id="64" name="Shape 64"/>
          <p:cNvPicPr preferRelativeResize="0"/>
          <p:nvPr/>
        </p:nvPicPr>
        <p:blipFill>
          <a:blip r:embed="rId4">
            <a:alphaModFix/>
          </a:blip>
          <a:stretch>
            <a:fillRect/>
          </a:stretch>
        </p:blipFill>
        <p:spPr>
          <a:xfrm>
            <a:off x="7674175" y="155500"/>
            <a:ext cx="1158125" cy="1151750"/>
          </a:xfrm>
          <a:prstGeom prst="rect">
            <a:avLst/>
          </a:prstGeom>
          <a:noFill/>
          <a:ln>
            <a:noFill/>
          </a:ln>
        </p:spPr>
      </p:pic>
      <p:cxnSp>
        <p:nvCxnSpPr>
          <p:cNvPr id="65" name="Shape 65"/>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Shape 70"/>
          <p:cNvPicPr preferRelativeResize="0"/>
          <p:nvPr/>
        </p:nvPicPr>
        <p:blipFill rotWithShape="1">
          <a:blip r:embed="rId3">
            <a:alphaModFix/>
          </a:blip>
          <a:srcRect b="13651"/>
          <a:stretch/>
        </p:blipFill>
        <p:spPr>
          <a:xfrm>
            <a:off x="2896775" y="3337625"/>
            <a:ext cx="3350450" cy="1805874"/>
          </a:xfrm>
          <a:prstGeom prst="rect">
            <a:avLst/>
          </a:prstGeom>
          <a:noFill/>
          <a:ln>
            <a:noFill/>
          </a:ln>
        </p:spPr>
      </p:pic>
      <p:sp>
        <p:nvSpPr>
          <p:cNvPr id="71" name="Shape 71"/>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marL="457200" lvl="0" indent="-304800" algn="just" rtl="0">
              <a:lnSpc>
                <a:spcPct val="200000"/>
              </a:lnSpc>
              <a:spcBef>
                <a:spcPts val="400"/>
              </a:spcBef>
              <a:spcAft>
                <a:spcPts val="0"/>
              </a:spcAft>
              <a:buClr>
                <a:schemeClr val="dk1"/>
              </a:buClr>
              <a:buSzPct val="100000"/>
              <a:buFont typeface="Lato"/>
              <a:buChar char="-"/>
            </a:pPr>
            <a:r>
              <a:rPr lang="en-GB" sz="1200">
                <a:solidFill>
                  <a:schemeClr val="dk1"/>
                </a:solidFill>
                <a:latin typeface="Lato"/>
                <a:ea typeface="Lato"/>
                <a:cs typeface="Lato"/>
                <a:sym typeface="Lato"/>
              </a:rPr>
              <a:t>Early 2000’s GM’s market share was declining  </a:t>
            </a:r>
          </a:p>
          <a:p>
            <a:pPr marL="457200" lvl="0" indent="-304800" algn="just" rtl="0">
              <a:lnSpc>
                <a:spcPct val="200000"/>
              </a:lnSpc>
              <a:spcBef>
                <a:spcPts val="400"/>
              </a:spcBef>
              <a:spcAft>
                <a:spcPts val="0"/>
              </a:spcAft>
              <a:buClr>
                <a:schemeClr val="dk1"/>
              </a:buClr>
              <a:buSzPct val="100000"/>
              <a:buFont typeface="Lato"/>
              <a:buChar char="-"/>
            </a:pPr>
            <a:r>
              <a:rPr lang="en-GB" sz="1200">
                <a:solidFill>
                  <a:schemeClr val="dk1"/>
                </a:solidFill>
                <a:latin typeface="Lato"/>
                <a:ea typeface="Lato"/>
                <a:cs typeface="Lato"/>
                <a:sym typeface="Lato"/>
              </a:rPr>
              <a:t>In 2004, Chevrolet models experienced some random engine shut-offs</a:t>
            </a:r>
          </a:p>
          <a:p>
            <a:pPr marL="457200" lvl="0" indent="-304800" algn="just" rtl="0">
              <a:lnSpc>
                <a:spcPct val="200000"/>
              </a:lnSpc>
              <a:spcBef>
                <a:spcPts val="400"/>
              </a:spcBef>
              <a:spcAft>
                <a:spcPts val="0"/>
              </a:spcAft>
              <a:buClr>
                <a:schemeClr val="dk1"/>
              </a:buClr>
              <a:buSzPct val="100000"/>
              <a:buFont typeface="Lato"/>
              <a:buChar char="-"/>
            </a:pPr>
            <a:r>
              <a:rPr lang="en-GB" sz="1200">
                <a:solidFill>
                  <a:schemeClr val="dk1"/>
                </a:solidFill>
                <a:latin typeface="Lato"/>
                <a:ea typeface="Lato"/>
                <a:cs typeface="Lato"/>
                <a:sym typeface="Lato"/>
              </a:rPr>
              <a:t>Test driver found a problem with the ignition switch</a:t>
            </a:r>
          </a:p>
          <a:p>
            <a:pPr marL="457200" lvl="0" indent="-304800" algn="just" rtl="0">
              <a:lnSpc>
                <a:spcPct val="200000"/>
              </a:lnSpc>
              <a:spcBef>
                <a:spcPts val="400"/>
              </a:spcBef>
              <a:spcAft>
                <a:spcPts val="0"/>
              </a:spcAft>
              <a:buClr>
                <a:schemeClr val="dk1"/>
              </a:buClr>
              <a:buSzPct val="100000"/>
              <a:buFont typeface="Lato"/>
              <a:buChar char="-"/>
            </a:pPr>
            <a:r>
              <a:rPr lang="en-GB" sz="1200">
                <a:solidFill>
                  <a:schemeClr val="dk1"/>
                </a:solidFill>
                <a:latin typeface="Lato"/>
                <a:ea typeface="Lato"/>
                <a:cs typeface="Lato"/>
                <a:sym typeface="Lato"/>
              </a:rPr>
              <a:t>The problem was reported to management</a:t>
            </a:r>
          </a:p>
          <a:p>
            <a:pPr marL="457200" lvl="0" indent="-304800" algn="just" rtl="0">
              <a:lnSpc>
                <a:spcPct val="200000"/>
              </a:lnSpc>
              <a:spcBef>
                <a:spcPts val="400"/>
              </a:spcBef>
              <a:spcAft>
                <a:spcPts val="0"/>
              </a:spcAft>
              <a:buClr>
                <a:schemeClr val="dk1"/>
              </a:buClr>
              <a:buSzPct val="100000"/>
              <a:buFont typeface="Lato"/>
              <a:buChar char="-"/>
            </a:pPr>
            <a:r>
              <a:rPr lang="en-GB" sz="1200">
                <a:solidFill>
                  <a:schemeClr val="dk1"/>
                </a:solidFill>
                <a:latin typeface="Lato"/>
                <a:ea typeface="Lato"/>
                <a:cs typeface="Lato"/>
                <a:sym typeface="Lato"/>
              </a:rPr>
              <a:t>The problem: the key could be bumped out of position into accessory mode</a:t>
            </a:r>
          </a:p>
          <a:p>
            <a:pPr marL="457200" lvl="0" indent="-304800" algn="just" rtl="0">
              <a:lnSpc>
                <a:spcPct val="200000"/>
              </a:lnSpc>
              <a:spcBef>
                <a:spcPts val="400"/>
              </a:spcBef>
              <a:spcAft>
                <a:spcPts val="0"/>
              </a:spcAft>
              <a:buClr>
                <a:schemeClr val="dk1"/>
              </a:buClr>
              <a:buSzPct val="100000"/>
              <a:buFont typeface="Lato"/>
              <a:buChar char="-"/>
            </a:pPr>
            <a:r>
              <a:rPr lang="en-GB" sz="1200">
                <a:solidFill>
                  <a:schemeClr val="dk1"/>
                </a:solidFill>
                <a:latin typeface="Lato"/>
                <a:ea typeface="Lato"/>
                <a:cs typeface="Lato"/>
                <a:sym typeface="Lato"/>
              </a:rPr>
              <a:t>The engine will turn off, steering is harder and the airbags won’t deploy</a:t>
            </a:r>
          </a:p>
        </p:txBody>
      </p:sp>
      <p:sp>
        <p:nvSpPr>
          <p:cNvPr id="72" name="Shape 72"/>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spcBef>
                <a:spcPts val="0"/>
              </a:spcBef>
              <a:buNone/>
            </a:pPr>
            <a:r>
              <a:rPr lang="en-GB">
                <a:latin typeface="Lato"/>
                <a:ea typeface="Lato"/>
                <a:cs typeface="Lato"/>
                <a:sym typeface="Lato"/>
              </a:rPr>
              <a:t> A problem rises </a:t>
            </a:r>
          </a:p>
        </p:txBody>
      </p:sp>
      <p:pic>
        <p:nvPicPr>
          <p:cNvPr id="73" name="Shape 73"/>
          <p:cNvPicPr preferRelativeResize="0"/>
          <p:nvPr/>
        </p:nvPicPr>
        <p:blipFill>
          <a:blip r:embed="rId4">
            <a:alphaModFix/>
          </a:blip>
          <a:stretch>
            <a:fillRect/>
          </a:stretch>
        </p:blipFill>
        <p:spPr>
          <a:xfrm>
            <a:off x="896575" y="3679125"/>
            <a:ext cx="1797174" cy="1307024"/>
          </a:xfrm>
          <a:prstGeom prst="rect">
            <a:avLst/>
          </a:prstGeom>
          <a:noFill/>
          <a:ln>
            <a:noFill/>
          </a:ln>
        </p:spPr>
      </p:pic>
      <p:pic>
        <p:nvPicPr>
          <p:cNvPr id="74" name="Shape 74"/>
          <p:cNvPicPr preferRelativeResize="0"/>
          <p:nvPr/>
        </p:nvPicPr>
        <p:blipFill>
          <a:blip r:embed="rId5">
            <a:alphaModFix/>
          </a:blip>
          <a:stretch>
            <a:fillRect/>
          </a:stretch>
        </p:blipFill>
        <p:spPr>
          <a:xfrm>
            <a:off x="7674175" y="155500"/>
            <a:ext cx="1158125" cy="1151750"/>
          </a:xfrm>
          <a:prstGeom prst="rect">
            <a:avLst/>
          </a:prstGeom>
          <a:noFill/>
          <a:ln>
            <a:noFill/>
          </a:ln>
        </p:spPr>
      </p:pic>
      <p:cxnSp>
        <p:nvCxnSpPr>
          <p:cNvPr id="75" name="Shape 75"/>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2" name="umqRhRdwLrI"/>
          <p:cNvPicPr>
            <a:picLocks noRot="1" noChangeAspect="1"/>
          </p:cNvPicPr>
          <p:nvPr>
            <a:quickTimeFile r:link="rId1"/>
          </p:nvPr>
        </p:nvPicPr>
        <p:blipFill>
          <a:blip r:embed="rId4"/>
          <a:stretch>
            <a:fillRect/>
          </a:stretch>
        </p:blipFill>
        <p:spPr>
          <a:xfrm>
            <a:off x="0" y="0"/>
            <a:ext cx="9144000" cy="5143500"/>
          </a:xfrm>
          <a:prstGeom prst="rect">
            <a:avLst/>
          </a:prstGeom>
        </p:spPr>
      </p:pic>
      <p:sp>
        <p:nvSpPr>
          <p:cNvPr id="3" name="TextBox 2"/>
          <p:cNvSpPr txBox="1"/>
          <p:nvPr/>
        </p:nvSpPr>
        <p:spPr>
          <a:xfrm>
            <a:off x="2086495" y="124691"/>
            <a:ext cx="5710844" cy="307777"/>
          </a:xfrm>
          <a:prstGeom prst="rect">
            <a:avLst/>
          </a:prstGeom>
          <a:noFill/>
        </p:spPr>
        <p:txBody>
          <a:bodyPr wrap="square" rtlCol="0">
            <a:spAutoFit/>
          </a:bodyPr>
          <a:lstStyle/>
          <a:p>
            <a:r>
              <a:rPr lang="en-US" dirty="0"/>
              <a:t>https://www.youtube.com/watch?v=umqRhRdwLrI</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2001:</a:t>
            </a:r>
            <a:r>
              <a:rPr lang="en-GB" sz="1200">
                <a:solidFill>
                  <a:schemeClr val="dk1"/>
                </a:solidFill>
                <a:latin typeface="Lato"/>
                <a:ea typeface="Lato"/>
                <a:cs typeface="Lato"/>
                <a:sym typeface="Lato"/>
              </a:rPr>
              <a:t> GM engineers re-design the ignition switch</a:t>
            </a:r>
          </a:p>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2004:</a:t>
            </a:r>
            <a:r>
              <a:rPr lang="en-GB" sz="1200">
                <a:solidFill>
                  <a:schemeClr val="dk1"/>
                </a:solidFill>
                <a:latin typeface="Lato"/>
                <a:ea typeface="Lato"/>
                <a:cs typeface="Lato"/>
                <a:sym typeface="Lato"/>
              </a:rPr>
              <a:t> A test driver bumps the key, causing the engine to turn off</a:t>
            </a:r>
          </a:p>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2005:</a:t>
            </a:r>
            <a:r>
              <a:rPr lang="en-GB" sz="1200">
                <a:solidFill>
                  <a:schemeClr val="dk1"/>
                </a:solidFill>
                <a:latin typeface="Lato"/>
                <a:ea typeface="Lato"/>
                <a:cs typeface="Lato"/>
                <a:sym typeface="Lato"/>
              </a:rPr>
              <a:t> GM receives some reports of engine shut downs </a:t>
            </a:r>
          </a:p>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2006:</a:t>
            </a:r>
            <a:r>
              <a:rPr lang="en-GB" sz="1200">
                <a:solidFill>
                  <a:schemeClr val="dk1"/>
                </a:solidFill>
                <a:latin typeface="Lato"/>
                <a:ea typeface="Lato"/>
                <a:cs typeface="Lato"/>
                <a:sym typeface="Lato"/>
              </a:rPr>
              <a:t> The ignition switch producer, proposes a re-design which is approved</a:t>
            </a:r>
          </a:p>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2007: </a:t>
            </a:r>
            <a:r>
              <a:rPr lang="en-GB" sz="1200">
                <a:solidFill>
                  <a:schemeClr val="dk1"/>
                </a:solidFill>
                <a:latin typeface="Lato"/>
                <a:ea typeface="Lato"/>
                <a:cs typeface="Lato"/>
                <a:sym typeface="Lato"/>
              </a:rPr>
              <a:t>GM begins installing the new, redesigned switches</a:t>
            </a:r>
          </a:p>
          <a:p>
            <a:pPr marL="914400" indent="0" algn="just" rtl="0">
              <a:lnSpc>
                <a:spcPct val="200000"/>
              </a:lnSpc>
              <a:spcBef>
                <a:spcPts val="400"/>
              </a:spcBef>
              <a:spcAft>
                <a:spcPts val="0"/>
              </a:spcAft>
              <a:buNone/>
            </a:pPr>
            <a:r>
              <a:rPr lang="en-GB" sz="1200">
                <a:solidFill>
                  <a:schemeClr val="dk1"/>
                </a:solidFill>
                <a:latin typeface="Lato"/>
                <a:ea typeface="Lato"/>
                <a:cs typeface="Lato"/>
                <a:sym typeface="Lato"/>
              </a:rPr>
              <a:t>GM is informed of a Chevrolet car crash where the airbags did not deploy</a:t>
            </a:r>
          </a:p>
          <a:p>
            <a:pPr marL="914400" indent="0" algn="just" rtl="0">
              <a:lnSpc>
                <a:spcPct val="200000"/>
              </a:lnSpc>
              <a:spcBef>
                <a:spcPts val="400"/>
              </a:spcBef>
              <a:spcAft>
                <a:spcPts val="0"/>
              </a:spcAft>
              <a:buNone/>
            </a:pPr>
            <a:r>
              <a:rPr lang="en-GB" sz="1200">
                <a:solidFill>
                  <a:schemeClr val="dk1"/>
                </a:solidFill>
                <a:latin typeface="Lato"/>
                <a:ea typeface="Lato"/>
                <a:cs typeface="Lato"/>
                <a:sym typeface="Lato"/>
              </a:rPr>
              <a:t>End of 2007, GM is aware of 10 similar fatal accidents</a:t>
            </a:r>
          </a:p>
          <a:p>
            <a:pPr marL="914400" lvl="0" indent="0" algn="just" rtl="0">
              <a:lnSpc>
                <a:spcPct val="200000"/>
              </a:lnSpc>
              <a:spcBef>
                <a:spcPts val="400"/>
              </a:spcBef>
              <a:spcAft>
                <a:spcPts val="0"/>
              </a:spcAft>
              <a:buNone/>
            </a:pPr>
            <a:r>
              <a:rPr lang="en-GB" sz="1200">
                <a:solidFill>
                  <a:schemeClr val="dk1"/>
                </a:solidFill>
                <a:latin typeface="Lato"/>
                <a:ea typeface="Lato"/>
                <a:cs typeface="Lato"/>
                <a:sym typeface="Lato"/>
              </a:rPr>
              <a:t>GM discovers that the engine was shut-off before the crash</a:t>
            </a:r>
          </a:p>
          <a:p>
            <a:pPr>
              <a:lnSpc>
                <a:spcPct val="200000"/>
              </a:lnSpc>
              <a:spcBef>
                <a:spcPts val="0"/>
              </a:spcBef>
              <a:buNone/>
            </a:pPr>
            <a:endParaRPr sz="1200">
              <a:latin typeface="Lato"/>
              <a:ea typeface="Lato"/>
              <a:cs typeface="Lato"/>
              <a:sym typeface="Lato"/>
            </a:endParaRPr>
          </a:p>
        </p:txBody>
      </p:sp>
      <p:sp>
        <p:nvSpPr>
          <p:cNvPr id="86" name="Shape 86"/>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spcBef>
                <a:spcPts val="0"/>
              </a:spcBef>
              <a:buNone/>
            </a:pPr>
            <a:r>
              <a:rPr lang="en-GB">
                <a:latin typeface="Lato"/>
                <a:ea typeface="Lato"/>
                <a:cs typeface="Lato"/>
                <a:sym typeface="Lato"/>
              </a:rPr>
              <a:t>Timeline</a:t>
            </a:r>
          </a:p>
        </p:txBody>
      </p:sp>
      <p:pic>
        <p:nvPicPr>
          <p:cNvPr id="87" name="Shape 87"/>
          <p:cNvPicPr preferRelativeResize="0"/>
          <p:nvPr/>
        </p:nvPicPr>
        <p:blipFill>
          <a:blip r:embed="rId3">
            <a:alphaModFix/>
          </a:blip>
          <a:stretch>
            <a:fillRect/>
          </a:stretch>
        </p:blipFill>
        <p:spPr>
          <a:xfrm>
            <a:off x="7674175" y="155500"/>
            <a:ext cx="1158125" cy="1151750"/>
          </a:xfrm>
          <a:prstGeom prst="rect">
            <a:avLst/>
          </a:prstGeom>
          <a:noFill/>
          <a:ln>
            <a:noFill/>
          </a:ln>
        </p:spPr>
      </p:pic>
      <p:cxnSp>
        <p:nvCxnSpPr>
          <p:cNvPr id="88" name="Shape 88"/>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GB">
                <a:latin typeface="Lato"/>
                <a:ea typeface="Lato"/>
                <a:cs typeface="Lato"/>
                <a:sym typeface="Lato"/>
              </a:rPr>
              <a:t>Timeline</a:t>
            </a:r>
          </a:p>
        </p:txBody>
      </p:sp>
      <p:pic>
        <p:nvPicPr>
          <p:cNvPr id="94" name="Shape 94"/>
          <p:cNvPicPr preferRelativeResize="0"/>
          <p:nvPr/>
        </p:nvPicPr>
        <p:blipFill>
          <a:blip r:embed="rId3">
            <a:alphaModFix/>
          </a:blip>
          <a:stretch>
            <a:fillRect/>
          </a:stretch>
        </p:blipFill>
        <p:spPr>
          <a:xfrm>
            <a:off x="7674175" y="155500"/>
            <a:ext cx="1158125" cy="1151750"/>
          </a:xfrm>
          <a:prstGeom prst="rect">
            <a:avLst/>
          </a:prstGeom>
          <a:noFill/>
          <a:ln>
            <a:noFill/>
          </a:ln>
        </p:spPr>
      </p:pic>
      <p:sp>
        <p:nvSpPr>
          <p:cNvPr id="95" name="Shape 95"/>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2009: </a:t>
            </a:r>
            <a:r>
              <a:rPr lang="en-GB" sz="1200">
                <a:solidFill>
                  <a:schemeClr val="dk1"/>
                </a:solidFill>
                <a:latin typeface="Lato"/>
                <a:ea typeface="Lato"/>
                <a:cs typeface="Lato"/>
                <a:sym typeface="Lato"/>
              </a:rPr>
              <a:t>The economic crisis hit GM hard and had to file for bankruptcy</a:t>
            </a:r>
          </a:p>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2011: </a:t>
            </a:r>
            <a:r>
              <a:rPr lang="en-GB" sz="1200">
                <a:solidFill>
                  <a:schemeClr val="dk1"/>
                </a:solidFill>
                <a:latin typeface="Lato"/>
                <a:ea typeface="Lato"/>
                <a:cs typeface="Lato"/>
                <a:sym typeface="Lato"/>
              </a:rPr>
              <a:t>A new investigation is opened about airbags failures</a:t>
            </a:r>
          </a:p>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2012:</a:t>
            </a:r>
            <a:r>
              <a:rPr lang="en-GB" sz="1200">
                <a:solidFill>
                  <a:schemeClr val="dk1"/>
                </a:solidFill>
                <a:latin typeface="Lato"/>
                <a:ea typeface="Lato"/>
                <a:cs typeface="Lato"/>
                <a:sym typeface="Lato"/>
              </a:rPr>
              <a:t> Engineers noticed crashed cars with the switch in accessory mode </a:t>
            </a:r>
          </a:p>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2013:</a:t>
            </a:r>
            <a:r>
              <a:rPr lang="en-GB" sz="1200">
                <a:solidFill>
                  <a:schemeClr val="dk1"/>
                </a:solidFill>
                <a:latin typeface="Lato"/>
                <a:ea typeface="Lato"/>
                <a:cs typeface="Lato"/>
                <a:sym typeface="Lato"/>
              </a:rPr>
              <a:t> In the end of the year the CEO leaves GM </a:t>
            </a:r>
          </a:p>
          <a:p>
            <a:pPr marL="457200" lvl="0" indent="-304800" algn="just" rtl="0">
              <a:lnSpc>
                <a:spcPct val="200000"/>
              </a:lnSpc>
              <a:spcBef>
                <a:spcPts val="400"/>
              </a:spcBef>
              <a:spcAft>
                <a:spcPts val="0"/>
              </a:spcAft>
              <a:buClr>
                <a:schemeClr val="dk1"/>
              </a:buClr>
              <a:buSzPct val="100000"/>
              <a:buFont typeface="Lato"/>
              <a:buChar char="-"/>
            </a:pPr>
            <a:r>
              <a:rPr lang="en-GB" sz="1200" b="1">
                <a:solidFill>
                  <a:schemeClr val="dk1"/>
                </a:solidFill>
                <a:latin typeface="Lato"/>
                <a:ea typeface="Lato"/>
                <a:cs typeface="Lato"/>
                <a:sym typeface="Lato"/>
              </a:rPr>
              <a:t>2014:</a:t>
            </a:r>
            <a:r>
              <a:rPr lang="en-GB" sz="1200">
                <a:solidFill>
                  <a:schemeClr val="dk1"/>
                </a:solidFill>
                <a:latin typeface="Lato"/>
                <a:ea typeface="Lato"/>
                <a:cs typeface="Lato"/>
                <a:sym typeface="Lato"/>
              </a:rPr>
              <a:t> Mary Barra is internally hired as CEO </a:t>
            </a:r>
          </a:p>
          <a:p>
            <a:pPr marL="457200" indent="0" algn="just" rtl="0">
              <a:lnSpc>
                <a:spcPct val="200000"/>
              </a:lnSpc>
              <a:spcBef>
                <a:spcPts val="400"/>
              </a:spcBef>
              <a:spcAft>
                <a:spcPts val="0"/>
              </a:spcAft>
              <a:buNone/>
            </a:pPr>
            <a:r>
              <a:rPr lang="en-GB" sz="1200">
                <a:solidFill>
                  <a:schemeClr val="dk1"/>
                </a:solidFill>
                <a:latin typeface="Lato"/>
                <a:ea typeface="Lato"/>
                <a:cs typeface="Lato"/>
                <a:sym typeface="Lato"/>
              </a:rPr>
              <a:t>       	There is a connection between the faulty ignition switches and car crashes </a:t>
            </a:r>
          </a:p>
          <a:p>
            <a:pPr marL="457200" lvl="0" indent="457200" algn="just" rtl="0">
              <a:lnSpc>
                <a:spcPct val="200000"/>
              </a:lnSpc>
              <a:spcBef>
                <a:spcPts val="400"/>
              </a:spcBef>
              <a:spcAft>
                <a:spcPts val="0"/>
              </a:spcAft>
              <a:buNone/>
            </a:pPr>
            <a:r>
              <a:rPr lang="en-GB" sz="1200">
                <a:solidFill>
                  <a:schemeClr val="dk1"/>
                </a:solidFill>
                <a:latin typeface="Lato"/>
                <a:ea typeface="Lato"/>
                <a:cs typeface="Lato"/>
                <a:sym typeface="Lato"/>
              </a:rPr>
              <a:t>Reports so far conclude at least least 13 deaths and 31 vehicle crashes</a:t>
            </a:r>
          </a:p>
        </p:txBody>
      </p:sp>
      <p:cxnSp>
        <p:nvCxnSpPr>
          <p:cNvPr id="96" name="Shape 96"/>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spcBef>
                <a:spcPts val="0"/>
              </a:spcBef>
              <a:buNone/>
            </a:pPr>
            <a:r>
              <a:rPr lang="en-GB">
                <a:latin typeface="Lato"/>
                <a:ea typeface="Lato"/>
                <a:cs typeface="Lato"/>
                <a:sym typeface="Lato"/>
              </a:rPr>
              <a:t>Questions to discuss</a:t>
            </a:r>
          </a:p>
        </p:txBody>
      </p:sp>
      <p:sp>
        <p:nvSpPr>
          <p:cNvPr id="102" name="Shape 102"/>
          <p:cNvSpPr txBox="1">
            <a:spLocks noGrp="1"/>
          </p:cNvSpPr>
          <p:nvPr>
            <p:ph type="body" idx="1"/>
          </p:nvPr>
        </p:nvSpPr>
        <p:spPr>
          <a:xfrm>
            <a:off x="2083925" y="1767175"/>
            <a:ext cx="4976099" cy="3416400"/>
          </a:xfrm>
          <a:prstGeom prst="rect">
            <a:avLst/>
          </a:prstGeom>
        </p:spPr>
        <p:txBody>
          <a:bodyPr lIns="91425" tIns="91425" rIns="91425" bIns="91425" anchor="t" anchorCtr="0">
            <a:noAutofit/>
          </a:bodyPr>
          <a:lstStyle/>
          <a:p>
            <a:pPr lvl="0" algn="ctr" rtl="0">
              <a:lnSpc>
                <a:spcPct val="150000"/>
              </a:lnSpc>
              <a:spcBef>
                <a:spcPts val="400"/>
              </a:spcBef>
              <a:spcAft>
                <a:spcPts val="0"/>
              </a:spcAft>
              <a:buNone/>
            </a:pPr>
            <a:endParaRPr>
              <a:solidFill>
                <a:schemeClr val="dk1"/>
              </a:solidFill>
              <a:latin typeface="Lato"/>
              <a:ea typeface="Lato"/>
              <a:cs typeface="Lato"/>
              <a:sym typeface="Lato"/>
            </a:endParaRPr>
          </a:p>
          <a:p>
            <a:pPr lvl="0" algn="ctr" rtl="0">
              <a:lnSpc>
                <a:spcPct val="150000"/>
              </a:lnSpc>
              <a:spcBef>
                <a:spcPts val="400"/>
              </a:spcBef>
              <a:spcAft>
                <a:spcPts val="0"/>
              </a:spcAft>
              <a:buNone/>
            </a:pPr>
            <a:r>
              <a:rPr lang="en-GB">
                <a:solidFill>
                  <a:schemeClr val="dk1"/>
                </a:solidFill>
                <a:latin typeface="Lato"/>
                <a:ea typeface="Lato"/>
                <a:cs typeface="Lato"/>
                <a:sym typeface="Lato"/>
              </a:rPr>
              <a:t>What’s the possible impact on GM’s reputation?</a:t>
            </a:r>
          </a:p>
          <a:p>
            <a:pPr lvl="0" rtl="0">
              <a:spcBef>
                <a:spcPts val="0"/>
              </a:spcBef>
              <a:buNone/>
            </a:pPr>
            <a:endParaRPr>
              <a:latin typeface="Lato"/>
              <a:ea typeface="Lato"/>
              <a:cs typeface="Lato"/>
              <a:sym typeface="Lato"/>
            </a:endParaRPr>
          </a:p>
        </p:txBody>
      </p:sp>
      <p:pic>
        <p:nvPicPr>
          <p:cNvPr id="103" name="Shape 103"/>
          <p:cNvPicPr preferRelativeResize="0"/>
          <p:nvPr/>
        </p:nvPicPr>
        <p:blipFill>
          <a:blip r:embed="rId3">
            <a:alphaModFix/>
          </a:blip>
          <a:stretch>
            <a:fillRect/>
          </a:stretch>
        </p:blipFill>
        <p:spPr>
          <a:xfrm>
            <a:off x="7674175" y="155500"/>
            <a:ext cx="1158125" cy="1151750"/>
          </a:xfrm>
          <a:prstGeom prst="rect">
            <a:avLst/>
          </a:prstGeom>
          <a:noFill/>
          <a:ln>
            <a:noFill/>
          </a:ln>
        </p:spPr>
      </p:pic>
      <p:cxnSp>
        <p:nvCxnSpPr>
          <p:cNvPr id="104" name="Shape 104"/>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2083925" y="1767175"/>
            <a:ext cx="4976099" cy="3416400"/>
          </a:xfrm>
          <a:prstGeom prst="rect">
            <a:avLst/>
          </a:prstGeom>
        </p:spPr>
        <p:txBody>
          <a:bodyPr lIns="91425" tIns="91425" rIns="91425" bIns="91425" anchor="t" anchorCtr="0">
            <a:noAutofit/>
          </a:bodyPr>
          <a:lstStyle/>
          <a:p>
            <a:pPr lvl="0" algn="ctr" rtl="0">
              <a:lnSpc>
                <a:spcPct val="150000"/>
              </a:lnSpc>
              <a:spcBef>
                <a:spcPts val="400"/>
              </a:spcBef>
              <a:spcAft>
                <a:spcPts val="0"/>
              </a:spcAft>
              <a:buNone/>
            </a:pPr>
            <a:endParaRPr>
              <a:solidFill>
                <a:schemeClr val="dk1"/>
              </a:solidFill>
              <a:latin typeface="Lato"/>
              <a:ea typeface="Lato"/>
              <a:cs typeface="Lato"/>
              <a:sym typeface="Lato"/>
            </a:endParaRPr>
          </a:p>
          <a:p>
            <a:pPr lvl="0" algn="ctr" rtl="0">
              <a:lnSpc>
                <a:spcPct val="150000"/>
              </a:lnSpc>
              <a:spcBef>
                <a:spcPts val="400"/>
              </a:spcBef>
              <a:spcAft>
                <a:spcPts val="0"/>
              </a:spcAft>
              <a:buNone/>
            </a:pPr>
            <a:r>
              <a:rPr lang="en-GB">
                <a:solidFill>
                  <a:schemeClr val="dk1"/>
                </a:solidFill>
                <a:latin typeface="Lato"/>
                <a:ea typeface="Lato"/>
                <a:cs typeface="Lato"/>
                <a:sym typeface="Lato"/>
              </a:rPr>
              <a:t>Who should take the blame? </a:t>
            </a:r>
          </a:p>
          <a:p>
            <a:pPr lvl="0" rtl="0">
              <a:spcBef>
                <a:spcPts val="0"/>
              </a:spcBef>
              <a:buNone/>
            </a:pPr>
            <a:endParaRPr>
              <a:latin typeface="Lato"/>
              <a:ea typeface="Lato"/>
              <a:cs typeface="Lato"/>
              <a:sym typeface="Lato"/>
            </a:endParaRPr>
          </a:p>
        </p:txBody>
      </p:sp>
      <p:sp>
        <p:nvSpPr>
          <p:cNvPr id="110" name="Shape 110"/>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GB">
                <a:latin typeface="Lato"/>
                <a:ea typeface="Lato"/>
                <a:cs typeface="Lato"/>
                <a:sym typeface="Lato"/>
              </a:rPr>
              <a:t>Questions to discuss</a:t>
            </a:r>
          </a:p>
        </p:txBody>
      </p:sp>
      <p:pic>
        <p:nvPicPr>
          <p:cNvPr id="111" name="Shape 111"/>
          <p:cNvPicPr preferRelativeResize="0"/>
          <p:nvPr/>
        </p:nvPicPr>
        <p:blipFill>
          <a:blip r:embed="rId3">
            <a:alphaModFix/>
          </a:blip>
          <a:stretch>
            <a:fillRect/>
          </a:stretch>
        </p:blipFill>
        <p:spPr>
          <a:xfrm>
            <a:off x="7674175" y="155500"/>
            <a:ext cx="1158125" cy="1151750"/>
          </a:xfrm>
          <a:prstGeom prst="rect">
            <a:avLst/>
          </a:prstGeom>
          <a:noFill/>
          <a:ln>
            <a:noFill/>
          </a:ln>
        </p:spPr>
      </p:pic>
      <p:cxnSp>
        <p:nvCxnSpPr>
          <p:cNvPr id="112" name="Shape 112"/>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GB">
                <a:latin typeface="Lato"/>
                <a:ea typeface="Lato"/>
                <a:cs typeface="Lato"/>
                <a:sym typeface="Lato"/>
              </a:rPr>
              <a:t>Questions to discuss</a:t>
            </a:r>
          </a:p>
        </p:txBody>
      </p:sp>
      <p:sp>
        <p:nvSpPr>
          <p:cNvPr id="118" name="Shape 118"/>
          <p:cNvSpPr txBox="1">
            <a:spLocks noGrp="1"/>
          </p:cNvSpPr>
          <p:nvPr>
            <p:ph type="body" idx="1"/>
          </p:nvPr>
        </p:nvSpPr>
        <p:spPr>
          <a:xfrm>
            <a:off x="1143800" y="1767175"/>
            <a:ext cx="6856199" cy="3416400"/>
          </a:xfrm>
          <a:prstGeom prst="rect">
            <a:avLst/>
          </a:prstGeom>
        </p:spPr>
        <p:txBody>
          <a:bodyPr lIns="91425" tIns="91425" rIns="91425" bIns="91425" anchor="t" anchorCtr="0">
            <a:noAutofit/>
          </a:bodyPr>
          <a:lstStyle/>
          <a:p>
            <a:pPr lvl="0" algn="ctr" rtl="0">
              <a:lnSpc>
                <a:spcPct val="150000"/>
              </a:lnSpc>
              <a:spcBef>
                <a:spcPts val="400"/>
              </a:spcBef>
              <a:spcAft>
                <a:spcPts val="0"/>
              </a:spcAft>
              <a:buNone/>
            </a:pPr>
            <a:endParaRPr>
              <a:solidFill>
                <a:schemeClr val="dk1"/>
              </a:solidFill>
              <a:latin typeface="Lato"/>
              <a:ea typeface="Lato"/>
              <a:cs typeface="Lato"/>
              <a:sym typeface="Lato"/>
            </a:endParaRPr>
          </a:p>
          <a:p>
            <a:pPr lvl="0" algn="ctr" rtl="0">
              <a:lnSpc>
                <a:spcPct val="150000"/>
              </a:lnSpc>
              <a:spcBef>
                <a:spcPts val="400"/>
              </a:spcBef>
              <a:spcAft>
                <a:spcPts val="0"/>
              </a:spcAft>
              <a:buNone/>
            </a:pPr>
            <a:r>
              <a:rPr lang="en-GB">
                <a:solidFill>
                  <a:schemeClr val="dk1"/>
                </a:solidFill>
                <a:latin typeface="Lato"/>
                <a:ea typeface="Lato"/>
                <a:cs typeface="Lato"/>
                <a:sym typeface="Lato"/>
              </a:rPr>
              <a:t>What actions should the new CEO take?</a:t>
            </a:r>
          </a:p>
        </p:txBody>
      </p:sp>
      <p:pic>
        <p:nvPicPr>
          <p:cNvPr id="119" name="Shape 119"/>
          <p:cNvPicPr preferRelativeResize="0"/>
          <p:nvPr/>
        </p:nvPicPr>
        <p:blipFill>
          <a:blip r:embed="rId3">
            <a:alphaModFix/>
          </a:blip>
          <a:stretch>
            <a:fillRect/>
          </a:stretch>
        </p:blipFill>
        <p:spPr>
          <a:xfrm>
            <a:off x="7674175" y="155500"/>
            <a:ext cx="1158125" cy="1151750"/>
          </a:xfrm>
          <a:prstGeom prst="rect">
            <a:avLst/>
          </a:prstGeom>
          <a:noFill/>
          <a:ln>
            <a:noFill/>
          </a:ln>
        </p:spPr>
      </p:pic>
      <p:cxnSp>
        <p:nvCxnSpPr>
          <p:cNvPr id="120" name="Shape 120"/>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In February 2014 the recalls of cars started</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800.000 cars produced between 2005-2007</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A week later 600.000 more</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CEO made a public statement of the matter in early March</a:t>
            </a:r>
          </a:p>
          <a:p>
            <a:pPr marL="457200" lvl="0" indent="-304800" algn="just" rtl="0">
              <a:lnSpc>
                <a:spcPct val="200000"/>
              </a:lnSpc>
              <a:spcBef>
                <a:spcPts val="0"/>
              </a:spcBef>
              <a:spcAft>
                <a:spcPts val="800"/>
              </a:spcAft>
              <a:buClr>
                <a:srgbClr val="000000"/>
              </a:buClr>
              <a:buSzPct val="100000"/>
              <a:buFont typeface="Lato"/>
              <a:buChar char="-"/>
            </a:pPr>
            <a:r>
              <a:rPr lang="en-GB" sz="1200">
                <a:solidFill>
                  <a:srgbClr val="000000"/>
                </a:solidFill>
                <a:latin typeface="Lato"/>
                <a:ea typeface="Lato"/>
                <a:cs typeface="Lato"/>
                <a:sym typeface="Lato"/>
              </a:rPr>
              <a:t>Barra emphasized the importance of transparency</a:t>
            </a:r>
          </a:p>
          <a:p>
            <a:pPr marL="457200" lvl="0" indent="-304800" algn="just" rtl="0">
              <a:lnSpc>
                <a:spcPct val="200000"/>
              </a:lnSpc>
              <a:spcBef>
                <a:spcPts val="0"/>
              </a:spcBef>
              <a:spcAft>
                <a:spcPts val="800"/>
              </a:spcAft>
              <a:buClr>
                <a:srgbClr val="000000"/>
              </a:buClr>
              <a:buSzPct val="100000"/>
              <a:buFont typeface="Lato"/>
              <a:buChar char="-"/>
            </a:pPr>
            <a:r>
              <a:rPr lang="en-GB" sz="1200">
                <a:solidFill>
                  <a:srgbClr val="000000"/>
                </a:solidFill>
                <a:latin typeface="Lato"/>
                <a:ea typeface="Lato"/>
                <a:cs typeface="Lato"/>
                <a:sym typeface="Lato"/>
              </a:rPr>
              <a:t>The CEO also released a four minute long video explaining the problems and actions</a:t>
            </a:r>
          </a:p>
          <a:p>
            <a:pPr marL="457200" lvl="0" indent="-304800" algn="just" rtl="0">
              <a:lnSpc>
                <a:spcPct val="200000"/>
              </a:lnSpc>
              <a:spcBef>
                <a:spcPts val="0"/>
              </a:spcBef>
              <a:spcAft>
                <a:spcPts val="800"/>
              </a:spcAft>
              <a:buClr>
                <a:srgbClr val="000000"/>
              </a:buClr>
              <a:buSzPct val="100000"/>
              <a:buFont typeface="Lato"/>
              <a:buChar char="-"/>
            </a:pPr>
            <a:r>
              <a:rPr lang="en-GB" sz="1200">
                <a:solidFill>
                  <a:srgbClr val="000000"/>
                </a:solidFill>
                <a:latin typeface="Lato"/>
                <a:ea typeface="Lato"/>
                <a:cs typeface="Lato"/>
                <a:sym typeface="Lato"/>
              </a:rPr>
              <a:t>15 employees are fired and 5 disciplined</a:t>
            </a:r>
          </a:p>
          <a:p>
            <a:pPr marL="457200" lvl="0" indent="-304800" algn="just" rtl="0">
              <a:lnSpc>
                <a:spcPct val="200000"/>
              </a:lnSpc>
              <a:spcBef>
                <a:spcPts val="0"/>
              </a:spcBef>
              <a:spcAft>
                <a:spcPts val="800"/>
              </a:spcAft>
              <a:buClr>
                <a:srgbClr val="000000"/>
              </a:buClr>
              <a:buSzPct val="100000"/>
              <a:buFont typeface="Lato"/>
              <a:buChar char="-"/>
            </a:pPr>
            <a:r>
              <a:rPr lang="en-GB" sz="1200">
                <a:solidFill>
                  <a:srgbClr val="000000"/>
                </a:solidFill>
                <a:latin typeface="Lato"/>
                <a:ea typeface="Lato"/>
                <a:cs typeface="Lato"/>
                <a:sym typeface="Lato"/>
              </a:rPr>
              <a:t>3 million more cars was recalled because of new found problems</a:t>
            </a:r>
          </a:p>
        </p:txBody>
      </p:sp>
      <p:sp>
        <p:nvSpPr>
          <p:cNvPr id="126" name="Shape 126"/>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GB">
                <a:latin typeface="Lato"/>
                <a:ea typeface="Lato"/>
                <a:cs typeface="Lato"/>
                <a:sym typeface="Lato"/>
              </a:rPr>
              <a:t>What actually happened</a:t>
            </a:r>
          </a:p>
        </p:txBody>
      </p:sp>
      <p:pic>
        <p:nvPicPr>
          <p:cNvPr id="127" name="Shape 127"/>
          <p:cNvPicPr preferRelativeResize="0"/>
          <p:nvPr/>
        </p:nvPicPr>
        <p:blipFill>
          <a:blip r:embed="rId3">
            <a:alphaModFix/>
          </a:blip>
          <a:stretch>
            <a:fillRect/>
          </a:stretch>
        </p:blipFill>
        <p:spPr>
          <a:xfrm>
            <a:off x="7674175" y="155500"/>
            <a:ext cx="1158125" cy="1151750"/>
          </a:xfrm>
          <a:prstGeom prst="rect">
            <a:avLst/>
          </a:prstGeom>
          <a:noFill/>
          <a:ln>
            <a:noFill/>
          </a:ln>
        </p:spPr>
      </p:pic>
      <p:cxnSp>
        <p:nvCxnSpPr>
          <p:cNvPr id="128" name="Shape 128"/>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A fifth big recall because of faulty seatbelts</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First 6 months in 2014, 30 million cars was recalled</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Total costs was over 4 billion USD</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Fined for 35 million USD by National Traffic Safety</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Payed 900 USD in damages </a:t>
            </a:r>
          </a:p>
          <a:p>
            <a:pPr marL="457200" lvl="0" indent="-304800" algn="just" rtl="0">
              <a:lnSpc>
                <a:spcPct val="200000"/>
              </a:lnSpc>
              <a:spcBef>
                <a:spcPts val="400"/>
              </a:spcBef>
              <a:spcAft>
                <a:spcPts val="0"/>
              </a:spcAft>
              <a:buClr>
                <a:srgbClr val="000000"/>
              </a:buClr>
              <a:buSzPct val="100000"/>
              <a:buFont typeface="Lato"/>
              <a:buChar char="-"/>
            </a:pPr>
            <a:r>
              <a:rPr lang="en-GB" sz="1200">
                <a:solidFill>
                  <a:srgbClr val="000000"/>
                </a:solidFill>
                <a:latin typeface="Lato"/>
                <a:ea typeface="Lato"/>
                <a:cs typeface="Lato"/>
                <a:sym typeface="Lato"/>
              </a:rPr>
              <a:t>Set up </a:t>
            </a:r>
            <a:r>
              <a:rPr lang="en-GB" sz="1200">
                <a:solidFill>
                  <a:schemeClr val="dk1"/>
                </a:solidFill>
                <a:latin typeface="Lato"/>
                <a:ea typeface="Lato"/>
                <a:cs typeface="Lato"/>
                <a:sym typeface="Lato"/>
              </a:rPr>
              <a:t>compensation funds for families and victims</a:t>
            </a:r>
          </a:p>
          <a:p>
            <a:pPr lvl="0" algn="just" rtl="0">
              <a:lnSpc>
                <a:spcPct val="200000"/>
              </a:lnSpc>
              <a:spcBef>
                <a:spcPts val="0"/>
              </a:spcBef>
              <a:spcAft>
                <a:spcPts val="800"/>
              </a:spcAft>
              <a:buNone/>
            </a:pPr>
            <a:endParaRPr sz="1200">
              <a:solidFill>
                <a:srgbClr val="000000"/>
              </a:solidFill>
              <a:latin typeface="Lato"/>
              <a:ea typeface="Lato"/>
              <a:cs typeface="Lato"/>
              <a:sym typeface="Lato"/>
            </a:endParaRPr>
          </a:p>
          <a:p>
            <a:pPr lvl="0" algn="just" rtl="0">
              <a:lnSpc>
                <a:spcPct val="200000"/>
              </a:lnSpc>
              <a:spcBef>
                <a:spcPts val="0"/>
              </a:spcBef>
              <a:spcAft>
                <a:spcPts val="800"/>
              </a:spcAft>
              <a:buNone/>
            </a:pPr>
            <a:endParaRPr sz="1200">
              <a:solidFill>
                <a:srgbClr val="000000"/>
              </a:solidFill>
              <a:latin typeface="Lato"/>
              <a:ea typeface="Lato"/>
              <a:cs typeface="Lato"/>
              <a:sym typeface="Lato"/>
            </a:endParaRPr>
          </a:p>
        </p:txBody>
      </p:sp>
      <p:sp>
        <p:nvSpPr>
          <p:cNvPr id="134" name="Shape 134"/>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GB">
                <a:latin typeface="Lato"/>
                <a:ea typeface="Lato"/>
                <a:cs typeface="Lato"/>
                <a:sym typeface="Lato"/>
              </a:rPr>
              <a:t>What actually happened</a:t>
            </a:r>
          </a:p>
        </p:txBody>
      </p:sp>
      <p:pic>
        <p:nvPicPr>
          <p:cNvPr id="135" name="Shape 135"/>
          <p:cNvPicPr preferRelativeResize="0"/>
          <p:nvPr/>
        </p:nvPicPr>
        <p:blipFill>
          <a:blip r:embed="rId3">
            <a:alphaModFix/>
          </a:blip>
          <a:stretch>
            <a:fillRect/>
          </a:stretch>
        </p:blipFill>
        <p:spPr>
          <a:xfrm>
            <a:off x="7674175" y="155500"/>
            <a:ext cx="1158125" cy="1151750"/>
          </a:xfrm>
          <a:prstGeom prst="rect">
            <a:avLst/>
          </a:prstGeom>
          <a:noFill/>
          <a:ln>
            <a:noFill/>
          </a:ln>
        </p:spPr>
      </p:pic>
      <p:cxnSp>
        <p:nvCxnSpPr>
          <p:cNvPr id="136" name="Shape 136"/>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lvl="0" algn="just" rtl="0">
              <a:lnSpc>
                <a:spcPct val="200000"/>
              </a:lnSpc>
              <a:spcBef>
                <a:spcPts val="400"/>
              </a:spcBef>
              <a:spcAft>
                <a:spcPts val="0"/>
              </a:spcAft>
              <a:buNone/>
            </a:pPr>
            <a:endParaRPr sz="1200">
              <a:solidFill>
                <a:srgbClr val="000000"/>
              </a:solidFill>
              <a:latin typeface="Lato"/>
              <a:ea typeface="Lato"/>
              <a:cs typeface="Lato"/>
              <a:sym typeface="Lato"/>
            </a:endParaRPr>
          </a:p>
          <a:p>
            <a:pPr lvl="0" algn="just" rtl="0">
              <a:lnSpc>
                <a:spcPct val="179990"/>
              </a:lnSpc>
              <a:spcBef>
                <a:spcPts val="0"/>
              </a:spcBef>
              <a:spcAft>
                <a:spcPts val="800"/>
              </a:spcAft>
              <a:buNone/>
            </a:pPr>
            <a:endParaRPr sz="1200">
              <a:solidFill>
                <a:srgbClr val="000000"/>
              </a:solidFill>
              <a:latin typeface="Lato"/>
              <a:ea typeface="Lato"/>
              <a:cs typeface="Lato"/>
              <a:sym typeface="Lato"/>
            </a:endParaRPr>
          </a:p>
          <a:p>
            <a:pPr lvl="0" algn="just" rtl="0">
              <a:lnSpc>
                <a:spcPct val="179990"/>
              </a:lnSpc>
              <a:spcBef>
                <a:spcPts val="0"/>
              </a:spcBef>
              <a:spcAft>
                <a:spcPts val="800"/>
              </a:spcAft>
              <a:buNone/>
            </a:pPr>
            <a:endParaRPr sz="1200">
              <a:solidFill>
                <a:srgbClr val="000000"/>
              </a:solidFill>
              <a:latin typeface="Lato"/>
              <a:ea typeface="Lato"/>
              <a:cs typeface="Lato"/>
              <a:sym typeface="Lato"/>
            </a:endParaRPr>
          </a:p>
        </p:txBody>
      </p:sp>
      <p:sp>
        <p:nvSpPr>
          <p:cNvPr id="142" name="Shape 142"/>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GB">
                <a:latin typeface="Lato"/>
                <a:ea typeface="Lato"/>
                <a:cs typeface="Lato"/>
                <a:sym typeface="Lato"/>
              </a:rPr>
              <a:t>Changes in stock prices</a:t>
            </a:r>
          </a:p>
        </p:txBody>
      </p:sp>
      <p:pic>
        <p:nvPicPr>
          <p:cNvPr id="143" name="Shape 143"/>
          <p:cNvPicPr preferRelativeResize="0"/>
          <p:nvPr/>
        </p:nvPicPr>
        <p:blipFill>
          <a:blip r:embed="rId3">
            <a:alphaModFix/>
          </a:blip>
          <a:stretch>
            <a:fillRect/>
          </a:stretch>
        </p:blipFill>
        <p:spPr>
          <a:xfrm>
            <a:off x="1091187" y="1607212"/>
            <a:ext cx="7248525" cy="3257550"/>
          </a:xfrm>
          <a:prstGeom prst="rect">
            <a:avLst/>
          </a:prstGeom>
          <a:noFill/>
          <a:ln>
            <a:noFill/>
          </a:ln>
        </p:spPr>
      </p:pic>
      <p:cxnSp>
        <p:nvCxnSpPr>
          <p:cNvPr id="144" name="Shape 144"/>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
        <p:nvSpPr>
          <p:cNvPr id="145" name="Shape 145"/>
          <p:cNvSpPr txBox="1"/>
          <p:nvPr/>
        </p:nvSpPr>
        <p:spPr>
          <a:xfrm>
            <a:off x="4631625" y="1254725"/>
            <a:ext cx="1510200" cy="352499"/>
          </a:xfrm>
          <a:prstGeom prst="rect">
            <a:avLst/>
          </a:prstGeom>
          <a:noFill/>
          <a:ln>
            <a:noFill/>
          </a:ln>
        </p:spPr>
        <p:txBody>
          <a:bodyPr lIns="91425" tIns="91425" rIns="91425" bIns="91425" anchor="t" anchorCtr="0">
            <a:noAutofit/>
          </a:bodyPr>
          <a:lstStyle/>
          <a:p>
            <a:pPr>
              <a:spcBef>
                <a:spcPts val="0"/>
              </a:spcBef>
              <a:buNone/>
            </a:pPr>
            <a:r>
              <a:rPr lang="en-GB"/>
              <a:t>January 2014</a:t>
            </a:r>
          </a:p>
        </p:txBody>
      </p:sp>
      <p:cxnSp>
        <p:nvCxnSpPr>
          <p:cNvPr id="146" name="Shape 146"/>
          <p:cNvCxnSpPr/>
          <p:nvPr/>
        </p:nvCxnSpPr>
        <p:spPr>
          <a:xfrm>
            <a:off x="5344775" y="1607225"/>
            <a:ext cx="0" cy="3284700"/>
          </a:xfrm>
          <a:prstGeom prst="straightConnector1">
            <a:avLst/>
          </a:prstGeom>
          <a:noFill/>
          <a:ln w="19050" cap="flat" cmpd="sng">
            <a:solidFill>
              <a:srgbClr val="FF0000"/>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Clr>
                <a:schemeClr val="dk1"/>
              </a:buClr>
              <a:buSzPct val="39285"/>
              <a:buFont typeface="Arial"/>
              <a:buNone/>
            </a:pPr>
            <a:r>
              <a:rPr lang="en-GB">
                <a:latin typeface="Lato"/>
                <a:ea typeface="Lato"/>
                <a:cs typeface="Lato"/>
                <a:sym typeface="Lato"/>
              </a:rPr>
              <a:t>Final questions &amp; ideas</a:t>
            </a:r>
          </a:p>
          <a:p>
            <a:pPr lvl="0" rtl="0">
              <a:spcBef>
                <a:spcPts val="0"/>
              </a:spcBef>
              <a:buNone/>
            </a:pPr>
            <a:endParaRPr>
              <a:latin typeface="Lato"/>
              <a:ea typeface="Lato"/>
              <a:cs typeface="Lato"/>
              <a:sym typeface="Lato"/>
            </a:endParaRPr>
          </a:p>
        </p:txBody>
      </p:sp>
      <p:sp>
        <p:nvSpPr>
          <p:cNvPr id="152" name="Shape 152"/>
          <p:cNvSpPr txBox="1">
            <a:spLocks noGrp="1"/>
          </p:cNvSpPr>
          <p:nvPr>
            <p:ph type="body" idx="1"/>
          </p:nvPr>
        </p:nvSpPr>
        <p:spPr>
          <a:xfrm>
            <a:off x="1143800" y="1374800"/>
            <a:ext cx="6856199" cy="3416400"/>
          </a:xfrm>
          <a:prstGeom prst="rect">
            <a:avLst/>
          </a:prstGeom>
        </p:spPr>
        <p:txBody>
          <a:bodyPr lIns="91425" tIns="91425" rIns="91425" bIns="91425" anchor="t" anchorCtr="0">
            <a:noAutofit/>
          </a:bodyPr>
          <a:lstStyle/>
          <a:p>
            <a:pPr lvl="0" algn="ctr" rtl="0">
              <a:lnSpc>
                <a:spcPct val="150000"/>
              </a:lnSpc>
              <a:spcBef>
                <a:spcPts val="400"/>
              </a:spcBef>
              <a:spcAft>
                <a:spcPts val="0"/>
              </a:spcAft>
              <a:buNone/>
            </a:pPr>
            <a:endParaRPr>
              <a:solidFill>
                <a:schemeClr val="dk1"/>
              </a:solidFill>
              <a:latin typeface="Lato"/>
              <a:ea typeface="Lato"/>
              <a:cs typeface="Lato"/>
              <a:sym typeface="Lato"/>
            </a:endParaRPr>
          </a:p>
          <a:p>
            <a:pPr lvl="0" algn="ctr" rtl="0">
              <a:lnSpc>
                <a:spcPct val="150000"/>
              </a:lnSpc>
              <a:spcBef>
                <a:spcPts val="400"/>
              </a:spcBef>
              <a:spcAft>
                <a:spcPts val="0"/>
              </a:spcAft>
              <a:buNone/>
            </a:pPr>
            <a:r>
              <a:rPr lang="en-GB">
                <a:solidFill>
                  <a:schemeClr val="dk1"/>
                </a:solidFill>
                <a:latin typeface="Lato"/>
                <a:ea typeface="Lato"/>
                <a:cs typeface="Lato"/>
                <a:sym typeface="Lato"/>
              </a:rPr>
              <a:t>After one problem was found, more issues came to the surface</a:t>
            </a:r>
          </a:p>
          <a:p>
            <a:pPr lvl="0" algn="ctr" rtl="0">
              <a:lnSpc>
                <a:spcPct val="150000"/>
              </a:lnSpc>
              <a:spcBef>
                <a:spcPts val="400"/>
              </a:spcBef>
              <a:spcAft>
                <a:spcPts val="0"/>
              </a:spcAft>
              <a:buNone/>
            </a:pPr>
            <a:endParaRPr>
              <a:solidFill>
                <a:schemeClr val="dk1"/>
              </a:solidFill>
              <a:latin typeface="Lato"/>
              <a:ea typeface="Lato"/>
              <a:cs typeface="Lato"/>
              <a:sym typeface="Lato"/>
            </a:endParaRPr>
          </a:p>
          <a:p>
            <a:pPr lvl="0" algn="ctr" rtl="0">
              <a:lnSpc>
                <a:spcPct val="150000"/>
              </a:lnSpc>
              <a:spcBef>
                <a:spcPts val="400"/>
              </a:spcBef>
              <a:spcAft>
                <a:spcPts val="0"/>
              </a:spcAft>
              <a:buNone/>
            </a:pPr>
            <a:r>
              <a:rPr lang="en-GB">
                <a:solidFill>
                  <a:schemeClr val="dk1"/>
                </a:solidFill>
                <a:latin typeface="Lato"/>
                <a:ea typeface="Lato"/>
                <a:cs typeface="Lato"/>
                <a:sym typeface="Lato"/>
              </a:rPr>
              <a:t>What does that tell us about the corporate culture?</a:t>
            </a:r>
          </a:p>
          <a:p>
            <a:pPr lvl="0" algn="ctr" rtl="0">
              <a:lnSpc>
                <a:spcPct val="150000"/>
              </a:lnSpc>
              <a:spcBef>
                <a:spcPts val="400"/>
              </a:spcBef>
              <a:spcAft>
                <a:spcPts val="0"/>
              </a:spcAft>
              <a:buNone/>
            </a:pPr>
            <a:endParaRPr>
              <a:solidFill>
                <a:schemeClr val="dk1"/>
              </a:solidFill>
              <a:latin typeface="Lato"/>
              <a:ea typeface="Lato"/>
              <a:cs typeface="Lato"/>
              <a:sym typeface="Lato"/>
            </a:endParaRPr>
          </a:p>
          <a:p>
            <a:pPr lvl="0" algn="ctr" rtl="0">
              <a:lnSpc>
                <a:spcPct val="150000"/>
              </a:lnSpc>
              <a:spcBef>
                <a:spcPts val="400"/>
              </a:spcBef>
              <a:spcAft>
                <a:spcPts val="0"/>
              </a:spcAft>
              <a:buNone/>
            </a:pPr>
            <a:r>
              <a:rPr lang="en-GB">
                <a:solidFill>
                  <a:schemeClr val="dk1"/>
                </a:solidFill>
                <a:latin typeface="Lato"/>
                <a:ea typeface="Lato"/>
                <a:cs typeface="Lato"/>
                <a:sym typeface="Lato"/>
              </a:rPr>
              <a:t>What could have been handled differently?</a:t>
            </a:r>
          </a:p>
        </p:txBody>
      </p:sp>
      <p:pic>
        <p:nvPicPr>
          <p:cNvPr id="153" name="Shape 153"/>
          <p:cNvPicPr preferRelativeResize="0"/>
          <p:nvPr/>
        </p:nvPicPr>
        <p:blipFill>
          <a:blip r:embed="rId3">
            <a:alphaModFix/>
          </a:blip>
          <a:stretch>
            <a:fillRect/>
          </a:stretch>
        </p:blipFill>
        <p:spPr>
          <a:xfrm>
            <a:off x="7674175" y="155500"/>
            <a:ext cx="1158125" cy="1151750"/>
          </a:xfrm>
          <a:prstGeom prst="rect">
            <a:avLst/>
          </a:prstGeom>
          <a:noFill/>
          <a:ln>
            <a:noFill/>
          </a:ln>
        </p:spPr>
      </p:pic>
      <p:cxnSp>
        <p:nvCxnSpPr>
          <p:cNvPr id="154" name="Shape 154"/>
          <p:cNvCxnSpPr/>
          <p:nvPr/>
        </p:nvCxnSpPr>
        <p:spPr>
          <a:xfrm>
            <a:off x="411150" y="1017725"/>
            <a:ext cx="4322399" cy="0"/>
          </a:xfrm>
          <a:prstGeom prst="straightConnector1">
            <a:avLst/>
          </a:prstGeom>
          <a:noFill/>
          <a:ln w="28575" cap="flat" cmpd="sng">
            <a:solidFill>
              <a:srgbClr val="0B5394"/>
            </a:solidFill>
            <a:prstDash val="solid"/>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1967</Words>
  <Application>Microsoft Macintosh PowerPoint</Application>
  <PresentationFormat>Bildspel på skärmen (16:9)</PresentationFormat>
  <Paragraphs>196</Paragraphs>
  <Slides>13</Slides>
  <Notes>13</Notes>
  <HiddenSlides>0</HiddenSlides>
  <MMClips>1</MMClips>
  <ScaleCrop>false</ScaleCrop>
  <HeadingPairs>
    <vt:vector size="6" baseType="variant">
      <vt:variant>
        <vt:lpstr>Använt typsnitt</vt:lpstr>
      </vt:variant>
      <vt:variant>
        <vt:i4>1</vt:i4>
      </vt:variant>
      <vt:variant>
        <vt:lpstr>Tema</vt:lpstr>
      </vt:variant>
      <vt:variant>
        <vt:i4>1</vt:i4>
      </vt:variant>
      <vt:variant>
        <vt:lpstr>Bildrubriker</vt:lpstr>
      </vt:variant>
      <vt:variant>
        <vt:i4>13</vt:i4>
      </vt:variant>
    </vt:vector>
  </HeadingPairs>
  <TitlesOfParts>
    <vt:vector size="15" baseType="lpstr">
      <vt:lpstr>Lato</vt:lpstr>
      <vt:lpstr>simple-light-2</vt:lpstr>
      <vt:lpstr>A switch between life and death</vt:lpstr>
      <vt:lpstr>Background about GM</vt:lpstr>
      <vt:lpstr> A problem rises </vt:lpstr>
      <vt:lpstr>PowerPoint-presentation</vt:lpstr>
      <vt:lpstr>Timeline</vt:lpstr>
      <vt:lpstr>Timeline</vt:lpstr>
      <vt:lpstr>Questions to discuss</vt:lpstr>
      <vt:lpstr>Questions to discuss</vt:lpstr>
      <vt:lpstr>Questions to discuss</vt:lpstr>
      <vt:lpstr>What actually happened</vt:lpstr>
      <vt:lpstr>What actually happened</vt:lpstr>
      <vt:lpstr>Changes in stock prices</vt:lpstr>
      <vt:lpstr>Final questions &amp; ideas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switch between life and death</dc:title>
  <dc:creator>Niklas Sjölund</dc:creator>
  <cp:lastModifiedBy>Mats Urde</cp:lastModifiedBy>
  <cp:revision>13</cp:revision>
  <dcterms:modified xsi:type="dcterms:W3CDTF">2016-06-01T14:11:14Z</dcterms:modified>
</cp:coreProperties>
</file>