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sldIdLst>
    <p:sldId id="256" r:id="rId5"/>
    <p:sldId id="513" r:id="rId6"/>
    <p:sldId id="476" r:id="rId7"/>
    <p:sldId id="501" r:id="rId8"/>
    <p:sldId id="503" r:id="rId9"/>
    <p:sldId id="515" r:id="rId10"/>
    <p:sldId id="479" r:id="rId11"/>
    <p:sldId id="481" r:id="rId12"/>
    <p:sldId id="516" r:id="rId13"/>
    <p:sldId id="333" r:id="rId14"/>
    <p:sldId id="521" r:id="rId15"/>
    <p:sldId id="520" r:id="rId16"/>
    <p:sldId id="522" r:id="rId17"/>
    <p:sldId id="523" r:id="rId18"/>
    <p:sldId id="417" r:id="rId19"/>
    <p:sldId id="526" r:id="rId20"/>
    <p:sldId id="527" r:id="rId21"/>
    <p:sldId id="524" r:id="rId22"/>
    <p:sldId id="538" r:id="rId23"/>
    <p:sldId id="528" r:id="rId24"/>
    <p:sldId id="529" r:id="rId25"/>
    <p:sldId id="525" r:id="rId26"/>
    <p:sldId id="494" r:id="rId27"/>
    <p:sldId id="530" r:id="rId28"/>
    <p:sldId id="531" r:id="rId29"/>
    <p:sldId id="482" r:id="rId30"/>
    <p:sldId id="533" r:id="rId31"/>
    <p:sldId id="534" r:id="rId32"/>
    <p:sldId id="536" r:id="rId33"/>
    <p:sldId id="535" r:id="rId34"/>
    <p:sldId id="537" r:id="rId35"/>
    <p:sldId id="415" r:id="rId36"/>
  </p:sldIdLst>
  <p:sldSz cx="9144000" cy="6858000" type="screen4x3"/>
  <p:notesSz cx="6805613" cy="9944100"/>
  <p:defaultTextStyle>
    <a:defPPr>
      <a:defRPr lang="sv-SE"/>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 xmlns:p15="http://schemas.microsoft.com/office/powerpoint/2012/main">
        <p15:guide id="1" orient="horz" pos="36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9" autoAdjust="0"/>
    <p:restoredTop sz="85340" autoAdjust="0"/>
  </p:normalViewPr>
  <p:slideViewPr>
    <p:cSldViewPr>
      <p:cViewPr>
        <p:scale>
          <a:sx n="100" d="100"/>
          <a:sy n="100" d="100"/>
        </p:scale>
        <p:origin x="-1496" y="-456"/>
      </p:cViewPr>
      <p:guideLst>
        <p:guide orient="horz" pos="3612"/>
        <p:guide pos="2880"/>
      </p:guideLst>
    </p:cSldViewPr>
  </p:slid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notesMaster" Target="notesMasters/notes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A920B5-7FE5-8742-A043-31FB446FDBFF}" type="doc">
      <dgm:prSet loTypeId="urn:microsoft.com/office/officeart/2008/layout/LinedList" loCatId="" qsTypeId="urn:microsoft.com/office/officeart/2005/8/quickstyle/simple4" qsCatId="simple" csTypeId="urn:microsoft.com/office/officeart/2005/8/colors/accent1_2" csCatId="accent1" phldr="1"/>
      <dgm:spPr/>
      <dgm:t>
        <a:bodyPr/>
        <a:lstStyle/>
        <a:p>
          <a:endParaRPr lang="en-US"/>
        </a:p>
      </dgm:t>
    </dgm:pt>
    <dgm:pt modelId="{FCA50D57-45B8-514D-A4B4-F8F84ED27461}">
      <dgm:prSet phldrT="[Text]"/>
      <dgm:spPr/>
      <dgm:t>
        <a:bodyPr/>
        <a:lstStyle/>
        <a:p>
          <a:r>
            <a:rPr lang="en-US" dirty="0" smtClean="0">
              <a:solidFill>
                <a:schemeClr val="bg1">
                  <a:lumMod val="50000"/>
                </a:schemeClr>
              </a:solidFill>
            </a:rPr>
            <a:t>Timeline</a:t>
          </a:r>
          <a:endParaRPr lang="en-US" dirty="0">
            <a:solidFill>
              <a:schemeClr val="bg1">
                <a:lumMod val="50000"/>
              </a:schemeClr>
            </a:solidFill>
          </a:endParaRPr>
        </a:p>
      </dgm:t>
    </dgm:pt>
    <dgm:pt modelId="{6A2D30AA-752C-C342-8B41-A0D7ADB44208}" type="parTrans" cxnId="{1307B03B-20E1-9045-945C-C686E32E6DB6}">
      <dgm:prSet/>
      <dgm:spPr/>
      <dgm:t>
        <a:bodyPr/>
        <a:lstStyle/>
        <a:p>
          <a:endParaRPr lang="en-US"/>
        </a:p>
      </dgm:t>
    </dgm:pt>
    <dgm:pt modelId="{409C15C1-1C80-2F43-AB31-E22A7A53DF22}" type="sibTrans" cxnId="{1307B03B-20E1-9045-945C-C686E32E6DB6}">
      <dgm:prSet/>
      <dgm:spPr/>
      <dgm:t>
        <a:bodyPr/>
        <a:lstStyle/>
        <a:p>
          <a:endParaRPr lang="en-US"/>
        </a:p>
      </dgm:t>
    </dgm:pt>
    <dgm:pt modelId="{34EB171D-3517-DC42-BF43-B8E428F3AB7B}">
      <dgm:prSet phldrT="[Text]" custT="1"/>
      <dgm:spPr/>
      <dgm:t>
        <a:bodyPr/>
        <a:lstStyle/>
        <a:p>
          <a:r>
            <a:rPr lang="en-US" sz="2000" b="1" dirty="0" smtClean="0"/>
            <a:t>1923</a:t>
          </a:r>
          <a:endParaRPr lang="en-US" sz="1500" b="1" baseline="0" dirty="0" smtClean="0"/>
        </a:p>
        <a:p>
          <a:r>
            <a:rPr lang="en-US" sz="1800" baseline="0" dirty="0" err="1" smtClean="0"/>
            <a:t>Intrum</a:t>
          </a:r>
          <a:r>
            <a:rPr lang="en-US" sz="1800" baseline="0" dirty="0" smtClean="0"/>
            <a:t> </a:t>
          </a:r>
          <a:r>
            <a:rPr lang="en-US" sz="1800" baseline="0" dirty="0" err="1" smtClean="0"/>
            <a:t>Justitia</a:t>
          </a:r>
          <a:r>
            <a:rPr lang="en-US" sz="1800" baseline="0" dirty="0" smtClean="0"/>
            <a:t> was founded</a:t>
          </a:r>
          <a:endParaRPr lang="en-US" sz="1800" dirty="0"/>
        </a:p>
      </dgm:t>
    </dgm:pt>
    <dgm:pt modelId="{164CD5C5-C7D3-974C-BA60-5C22979D0B2A}" type="parTrans" cxnId="{0B9F1858-617B-6846-94A6-6D93CA3B1DCC}">
      <dgm:prSet/>
      <dgm:spPr/>
      <dgm:t>
        <a:bodyPr/>
        <a:lstStyle/>
        <a:p>
          <a:endParaRPr lang="en-US"/>
        </a:p>
      </dgm:t>
    </dgm:pt>
    <dgm:pt modelId="{99A97D3C-DCB9-6349-A4C3-574A420C1AC1}" type="sibTrans" cxnId="{0B9F1858-617B-6846-94A6-6D93CA3B1DCC}">
      <dgm:prSet/>
      <dgm:spPr/>
      <dgm:t>
        <a:bodyPr/>
        <a:lstStyle/>
        <a:p>
          <a:endParaRPr lang="en-US"/>
        </a:p>
      </dgm:t>
    </dgm:pt>
    <dgm:pt modelId="{AF6D085B-C4BF-4849-92BC-606A11D03BDB}">
      <dgm:prSet phldrT="[Text]" custT="1"/>
      <dgm:spPr/>
      <dgm:t>
        <a:bodyPr/>
        <a:lstStyle/>
        <a:p>
          <a:r>
            <a:rPr lang="en-US" sz="2000" b="1" dirty="0" smtClean="0"/>
            <a:t>1970's</a:t>
          </a:r>
          <a:r>
            <a:rPr lang="en-US" sz="2000" dirty="0" smtClean="0"/>
            <a:t> </a:t>
          </a:r>
          <a:r>
            <a:rPr lang="en-US" sz="1900" dirty="0" smtClean="0"/>
            <a:t/>
          </a:r>
          <a:br>
            <a:rPr lang="en-US" sz="1900" dirty="0" smtClean="0"/>
          </a:br>
          <a:r>
            <a:rPr lang="nl-NL" sz="1800" dirty="0" smtClean="0"/>
            <a:t>Bo </a:t>
          </a:r>
          <a:r>
            <a:rPr lang="nl-NL" sz="1800" dirty="0" err="1" smtClean="0"/>
            <a:t>Göransson</a:t>
          </a:r>
          <a:r>
            <a:rPr lang="nl-NL" sz="1800" dirty="0" smtClean="0"/>
            <a:t> </a:t>
          </a:r>
          <a:r>
            <a:rPr lang="nl-NL" sz="1800" dirty="0" err="1" smtClean="0"/>
            <a:t>started</a:t>
          </a:r>
          <a:r>
            <a:rPr lang="nl-NL" sz="1800" dirty="0" smtClean="0"/>
            <a:t> </a:t>
          </a:r>
          <a:r>
            <a:rPr lang="nl-NL" sz="1800" dirty="0" err="1" smtClean="0"/>
            <a:t>to</a:t>
          </a:r>
          <a:r>
            <a:rPr lang="nl-NL" sz="1800" dirty="0" smtClean="0"/>
            <a:t> focus on </a:t>
          </a:r>
          <a:r>
            <a:rPr lang="nl-NL" sz="1800" dirty="0" err="1" smtClean="0"/>
            <a:t>organic</a:t>
          </a:r>
          <a:r>
            <a:rPr lang="nl-NL" sz="1800" dirty="0" smtClean="0"/>
            <a:t> </a:t>
          </a:r>
          <a:r>
            <a:rPr lang="nl-NL" sz="1800" dirty="0" err="1" smtClean="0"/>
            <a:t>growth</a:t>
          </a:r>
          <a:r>
            <a:rPr lang="nl-NL" sz="1800" dirty="0" smtClean="0"/>
            <a:t> </a:t>
          </a:r>
          <a:r>
            <a:rPr lang="nl-NL" sz="1800" dirty="0" err="1" smtClean="0"/>
            <a:t>and</a:t>
          </a:r>
          <a:r>
            <a:rPr lang="nl-NL" sz="1800" dirty="0" smtClean="0"/>
            <a:t> </a:t>
          </a:r>
          <a:r>
            <a:rPr lang="nl-NL" sz="1800" dirty="0" err="1" smtClean="0"/>
            <a:t>acquisitions</a:t>
          </a:r>
          <a:r>
            <a:rPr lang="nl-NL" sz="1800" dirty="0" smtClean="0"/>
            <a:t>. </a:t>
          </a:r>
          <a:r>
            <a:rPr lang="nl-NL" sz="1800" dirty="0" err="1" smtClean="0"/>
            <a:t>Further</a:t>
          </a:r>
          <a:r>
            <a:rPr lang="nl-NL" sz="1800" dirty="0" smtClean="0"/>
            <a:t> </a:t>
          </a:r>
          <a:r>
            <a:rPr lang="nl-NL" sz="1800" dirty="0" err="1" smtClean="0"/>
            <a:t>international</a:t>
          </a:r>
          <a:r>
            <a:rPr lang="nl-NL" sz="1800" dirty="0" smtClean="0"/>
            <a:t> </a:t>
          </a:r>
          <a:r>
            <a:rPr lang="nl-NL" sz="1800" dirty="0" err="1" smtClean="0"/>
            <a:t>expansions</a:t>
          </a:r>
          <a:r>
            <a:rPr lang="nl-NL" sz="1800" dirty="0" smtClean="0"/>
            <a:t> </a:t>
          </a:r>
          <a:r>
            <a:rPr lang="nl-NL" sz="1800" dirty="0" err="1" smtClean="0"/>
            <a:t>through</a:t>
          </a:r>
          <a:r>
            <a:rPr lang="nl-NL" sz="1800" dirty="0" smtClean="0"/>
            <a:t> </a:t>
          </a:r>
          <a:r>
            <a:rPr lang="nl-NL" sz="1800" dirty="0" err="1" smtClean="0"/>
            <a:t>organic</a:t>
          </a:r>
          <a:r>
            <a:rPr lang="nl-NL" sz="1800" dirty="0" smtClean="0"/>
            <a:t> </a:t>
          </a:r>
          <a:r>
            <a:rPr lang="nl-NL" sz="1800" dirty="0" err="1" smtClean="0"/>
            <a:t>growth</a:t>
          </a:r>
          <a:r>
            <a:rPr lang="nl-NL" sz="1800" dirty="0" smtClean="0"/>
            <a:t> </a:t>
          </a:r>
          <a:r>
            <a:rPr lang="nl-NL" sz="1800" dirty="0" err="1" smtClean="0"/>
            <a:t>and</a:t>
          </a:r>
          <a:r>
            <a:rPr lang="nl-NL" sz="1800" dirty="0" smtClean="0"/>
            <a:t> </a:t>
          </a:r>
          <a:r>
            <a:rPr lang="nl-NL" sz="1800" dirty="0" err="1" smtClean="0"/>
            <a:t>incremental</a:t>
          </a:r>
          <a:r>
            <a:rPr lang="nl-NL" sz="1800" dirty="0" smtClean="0"/>
            <a:t> </a:t>
          </a:r>
          <a:r>
            <a:rPr lang="nl-NL" sz="1800" dirty="0" err="1" smtClean="0"/>
            <a:t>acquisition</a:t>
          </a:r>
          <a:r>
            <a:rPr lang="nl-NL" sz="1800" dirty="0" smtClean="0"/>
            <a:t> </a:t>
          </a:r>
          <a:r>
            <a:rPr lang="nl-NL" sz="1800" dirty="0" err="1" smtClean="0"/>
            <a:t>followed</a:t>
          </a:r>
          <a:r>
            <a:rPr lang="nl-NL" sz="1800" dirty="0" smtClean="0"/>
            <a:t>. </a:t>
          </a:r>
          <a:endParaRPr lang="en-US" sz="1900" dirty="0"/>
        </a:p>
      </dgm:t>
    </dgm:pt>
    <dgm:pt modelId="{93CAD6BD-197D-C74C-B160-B4FBF9D68455}" type="parTrans" cxnId="{821CCF6E-DE16-D145-B130-284D18EEB445}">
      <dgm:prSet/>
      <dgm:spPr/>
      <dgm:t>
        <a:bodyPr/>
        <a:lstStyle/>
        <a:p>
          <a:endParaRPr lang="en-US"/>
        </a:p>
      </dgm:t>
    </dgm:pt>
    <dgm:pt modelId="{15BA3FD5-D9F3-AD4F-AE3A-7A9FFA7A4C9F}" type="sibTrans" cxnId="{821CCF6E-DE16-D145-B130-284D18EEB445}">
      <dgm:prSet/>
      <dgm:spPr/>
      <dgm:t>
        <a:bodyPr/>
        <a:lstStyle/>
        <a:p>
          <a:endParaRPr lang="en-US"/>
        </a:p>
      </dgm:t>
    </dgm:pt>
    <dgm:pt modelId="{D8C5B98F-CA10-8E45-8C1C-11BA9F46244E}">
      <dgm:prSet phldrT="[Text]" custT="1"/>
      <dgm:spPr/>
      <dgm:t>
        <a:bodyPr/>
        <a:lstStyle/>
        <a:p>
          <a:r>
            <a:rPr lang="en-US" sz="2000" b="1" dirty="0" smtClean="0"/>
            <a:t>2007</a:t>
          </a:r>
          <a:r>
            <a:rPr lang="en-US" sz="2300" dirty="0" smtClean="0"/>
            <a:t/>
          </a:r>
          <a:br>
            <a:rPr lang="en-US" sz="2300" dirty="0" smtClean="0"/>
          </a:br>
          <a:r>
            <a:rPr lang="en-US" sz="1800" dirty="0" smtClean="0"/>
            <a:t>Strategic review process initiated</a:t>
          </a:r>
          <a:endParaRPr lang="en-US" sz="1800" dirty="0"/>
        </a:p>
      </dgm:t>
    </dgm:pt>
    <dgm:pt modelId="{CBE46346-53C7-704A-82F5-F9749D6A2B82}" type="parTrans" cxnId="{F97F9F22-3762-F04E-AE40-13468170F2C8}">
      <dgm:prSet/>
      <dgm:spPr/>
      <dgm:t>
        <a:bodyPr/>
        <a:lstStyle/>
        <a:p>
          <a:endParaRPr lang="en-US"/>
        </a:p>
      </dgm:t>
    </dgm:pt>
    <dgm:pt modelId="{BAFB5214-89BD-D64D-A386-47D764D2E61F}" type="sibTrans" cxnId="{F97F9F22-3762-F04E-AE40-13468170F2C8}">
      <dgm:prSet/>
      <dgm:spPr/>
      <dgm:t>
        <a:bodyPr/>
        <a:lstStyle/>
        <a:p>
          <a:endParaRPr lang="en-US"/>
        </a:p>
      </dgm:t>
    </dgm:pt>
    <dgm:pt modelId="{AF73717B-9E55-0B4D-8864-588AC00528C0}" type="pres">
      <dgm:prSet presAssocID="{A5A920B5-7FE5-8742-A043-31FB446FDBFF}" presName="vert0" presStyleCnt="0">
        <dgm:presLayoutVars>
          <dgm:dir/>
          <dgm:animOne val="branch"/>
          <dgm:animLvl val="lvl"/>
        </dgm:presLayoutVars>
      </dgm:prSet>
      <dgm:spPr/>
      <dgm:t>
        <a:bodyPr/>
        <a:lstStyle/>
        <a:p>
          <a:endParaRPr lang="en-US"/>
        </a:p>
      </dgm:t>
    </dgm:pt>
    <dgm:pt modelId="{2929FF73-E709-D748-845A-C2202E096334}" type="pres">
      <dgm:prSet presAssocID="{FCA50D57-45B8-514D-A4B4-F8F84ED27461}" presName="thickLine" presStyleLbl="alignNode1" presStyleIdx="0" presStyleCnt="1"/>
      <dgm:spPr/>
    </dgm:pt>
    <dgm:pt modelId="{A7443AF9-9505-5F4B-A8FE-DB883589249E}" type="pres">
      <dgm:prSet presAssocID="{FCA50D57-45B8-514D-A4B4-F8F84ED27461}" presName="horz1" presStyleCnt="0"/>
      <dgm:spPr/>
    </dgm:pt>
    <dgm:pt modelId="{5501082B-EB6C-FB44-9222-E408E96BA6C6}" type="pres">
      <dgm:prSet presAssocID="{FCA50D57-45B8-514D-A4B4-F8F84ED27461}" presName="tx1" presStyleLbl="revTx" presStyleIdx="0" presStyleCnt="4"/>
      <dgm:spPr/>
      <dgm:t>
        <a:bodyPr/>
        <a:lstStyle/>
        <a:p>
          <a:endParaRPr lang="en-US"/>
        </a:p>
      </dgm:t>
    </dgm:pt>
    <dgm:pt modelId="{61B9A026-F1A0-0B4C-92A4-E57C32F5EA5A}" type="pres">
      <dgm:prSet presAssocID="{FCA50D57-45B8-514D-A4B4-F8F84ED27461}" presName="vert1" presStyleCnt="0"/>
      <dgm:spPr/>
    </dgm:pt>
    <dgm:pt modelId="{BC96E3DF-C18D-B646-BF10-810C45EDFADF}" type="pres">
      <dgm:prSet presAssocID="{34EB171D-3517-DC42-BF43-B8E428F3AB7B}" presName="vertSpace2a" presStyleCnt="0"/>
      <dgm:spPr/>
    </dgm:pt>
    <dgm:pt modelId="{D06A9878-A165-B045-B776-8B72715738FE}" type="pres">
      <dgm:prSet presAssocID="{34EB171D-3517-DC42-BF43-B8E428F3AB7B}" presName="horz2" presStyleCnt="0"/>
      <dgm:spPr/>
    </dgm:pt>
    <dgm:pt modelId="{6C43CA35-AAB6-3943-8463-34F94037988D}" type="pres">
      <dgm:prSet presAssocID="{34EB171D-3517-DC42-BF43-B8E428F3AB7B}" presName="horzSpace2" presStyleCnt="0"/>
      <dgm:spPr/>
    </dgm:pt>
    <dgm:pt modelId="{E5FB8AC1-48DB-BA46-90BF-B22F54B65618}" type="pres">
      <dgm:prSet presAssocID="{34EB171D-3517-DC42-BF43-B8E428F3AB7B}" presName="tx2" presStyleLbl="revTx" presStyleIdx="1" presStyleCnt="4"/>
      <dgm:spPr/>
      <dgm:t>
        <a:bodyPr/>
        <a:lstStyle/>
        <a:p>
          <a:endParaRPr lang="en-US"/>
        </a:p>
      </dgm:t>
    </dgm:pt>
    <dgm:pt modelId="{3E83B7C9-BEAF-4345-A397-DCEA9057C4A3}" type="pres">
      <dgm:prSet presAssocID="{34EB171D-3517-DC42-BF43-B8E428F3AB7B}" presName="vert2" presStyleCnt="0"/>
      <dgm:spPr/>
    </dgm:pt>
    <dgm:pt modelId="{5BAFECC4-6DE2-8C44-A181-F71B11B257E3}" type="pres">
      <dgm:prSet presAssocID="{34EB171D-3517-DC42-BF43-B8E428F3AB7B}" presName="thinLine2b" presStyleLbl="callout" presStyleIdx="0" presStyleCnt="3"/>
      <dgm:spPr/>
    </dgm:pt>
    <dgm:pt modelId="{A2EC3619-6E40-4B4F-955B-D5C6BA00E267}" type="pres">
      <dgm:prSet presAssocID="{34EB171D-3517-DC42-BF43-B8E428F3AB7B}" presName="vertSpace2b" presStyleCnt="0"/>
      <dgm:spPr/>
    </dgm:pt>
    <dgm:pt modelId="{F80EA54D-4A01-974C-AEC4-2232E38CE5FE}" type="pres">
      <dgm:prSet presAssocID="{AF6D085B-C4BF-4849-92BC-606A11D03BDB}" presName="horz2" presStyleCnt="0"/>
      <dgm:spPr/>
    </dgm:pt>
    <dgm:pt modelId="{18C42D5B-02CF-C644-8B26-BEDA6A994441}" type="pres">
      <dgm:prSet presAssocID="{AF6D085B-C4BF-4849-92BC-606A11D03BDB}" presName="horzSpace2" presStyleCnt="0"/>
      <dgm:spPr/>
    </dgm:pt>
    <dgm:pt modelId="{D0903480-4A4C-7B41-BB6E-A78E3CB657BF}" type="pres">
      <dgm:prSet presAssocID="{AF6D085B-C4BF-4849-92BC-606A11D03BDB}" presName="tx2" presStyleLbl="revTx" presStyleIdx="2" presStyleCnt="4" custScaleY="147417"/>
      <dgm:spPr/>
      <dgm:t>
        <a:bodyPr/>
        <a:lstStyle/>
        <a:p>
          <a:endParaRPr lang="en-US"/>
        </a:p>
      </dgm:t>
    </dgm:pt>
    <dgm:pt modelId="{74B723EF-6CDA-B34D-B576-652705FC0510}" type="pres">
      <dgm:prSet presAssocID="{AF6D085B-C4BF-4849-92BC-606A11D03BDB}" presName="vert2" presStyleCnt="0"/>
      <dgm:spPr/>
    </dgm:pt>
    <dgm:pt modelId="{AA435B2C-CA73-2A43-B452-DBBFE01BC4B8}" type="pres">
      <dgm:prSet presAssocID="{AF6D085B-C4BF-4849-92BC-606A11D03BDB}" presName="thinLine2b" presStyleLbl="callout" presStyleIdx="1" presStyleCnt="3"/>
      <dgm:spPr/>
    </dgm:pt>
    <dgm:pt modelId="{50EA4740-40BA-D84E-AF11-1C14CC859635}" type="pres">
      <dgm:prSet presAssocID="{AF6D085B-C4BF-4849-92BC-606A11D03BDB}" presName="vertSpace2b" presStyleCnt="0"/>
      <dgm:spPr/>
    </dgm:pt>
    <dgm:pt modelId="{4DE59BB5-7E1D-CA45-81DA-ABE5E35B60B7}" type="pres">
      <dgm:prSet presAssocID="{D8C5B98F-CA10-8E45-8C1C-11BA9F46244E}" presName="horz2" presStyleCnt="0"/>
      <dgm:spPr/>
    </dgm:pt>
    <dgm:pt modelId="{50FAE1B6-A791-354D-AFD3-CFB4D5200109}" type="pres">
      <dgm:prSet presAssocID="{D8C5B98F-CA10-8E45-8C1C-11BA9F46244E}" presName="horzSpace2" presStyleCnt="0"/>
      <dgm:spPr/>
    </dgm:pt>
    <dgm:pt modelId="{0F998473-245F-0C44-9463-A743A5B1F4D8}" type="pres">
      <dgm:prSet presAssocID="{D8C5B98F-CA10-8E45-8C1C-11BA9F46244E}" presName="tx2" presStyleLbl="revTx" presStyleIdx="3" presStyleCnt="4"/>
      <dgm:spPr/>
      <dgm:t>
        <a:bodyPr/>
        <a:lstStyle/>
        <a:p>
          <a:endParaRPr lang="en-US"/>
        </a:p>
      </dgm:t>
    </dgm:pt>
    <dgm:pt modelId="{CF864538-BDC0-614A-A2A8-73A65C361707}" type="pres">
      <dgm:prSet presAssocID="{D8C5B98F-CA10-8E45-8C1C-11BA9F46244E}" presName="vert2" presStyleCnt="0"/>
      <dgm:spPr/>
    </dgm:pt>
    <dgm:pt modelId="{F2CDDD99-4007-D14F-9006-C3C309677EF3}" type="pres">
      <dgm:prSet presAssocID="{D8C5B98F-CA10-8E45-8C1C-11BA9F46244E}" presName="thinLine2b" presStyleLbl="callout" presStyleIdx="2" presStyleCnt="3"/>
      <dgm:spPr/>
    </dgm:pt>
    <dgm:pt modelId="{F9FE8DFA-76A1-FB4F-AFE0-CD06FD15FB6B}" type="pres">
      <dgm:prSet presAssocID="{D8C5B98F-CA10-8E45-8C1C-11BA9F46244E}" presName="vertSpace2b" presStyleCnt="0"/>
      <dgm:spPr/>
    </dgm:pt>
  </dgm:ptLst>
  <dgm:cxnLst>
    <dgm:cxn modelId="{C57374F0-19F8-A24B-AB99-AA61769EB17B}" type="presOf" srcId="{A5A920B5-7FE5-8742-A043-31FB446FDBFF}" destId="{AF73717B-9E55-0B4D-8864-588AC00528C0}" srcOrd="0" destOrd="0" presId="urn:microsoft.com/office/officeart/2008/layout/LinedList"/>
    <dgm:cxn modelId="{1307B03B-20E1-9045-945C-C686E32E6DB6}" srcId="{A5A920B5-7FE5-8742-A043-31FB446FDBFF}" destId="{FCA50D57-45B8-514D-A4B4-F8F84ED27461}" srcOrd="0" destOrd="0" parTransId="{6A2D30AA-752C-C342-8B41-A0D7ADB44208}" sibTransId="{409C15C1-1C80-2F43-AB31-E22A7A53DF22}"/>
    <dgm:cxn modelId="{821CCF6E-DE16-D145-B130-284D18EEB445}" srcId="{FCA50D57-45B8-514D-A4B4-F8F84ED27461}" destId="{AF6D085B-C4BF-4849-92BC-606A11D03BDB}" srcOrd="1" destOrd="0" parTransId="{93CAD6BD-197D-C74C-B160-B4FBF9D68455}" sibTransId="{15BA3FD5-D9F3-AD4F-AE3A-7A9FFA7A4C9F}"/>
    <dgm:cxn modelId="{FEF43817-903A-5146-9A17-E3C00685F570}" type="presOf" srcId="{FCA50D57-45B8-514D-A4B4-F8F84ED27461}" destId="{5501082B-EB6C-FB44-9222-E408E96BA6C6}" srcOrd="0" destOrd="0" presId="urn:microsoft.com/office/officeart/2008/layout/LinedList"/>
    <dgm:cxn modelId="{4AAEE8D6-B264-BD41-83C2-8B9BE8BC326F}" type="presOf" srcId="{AF6D085B-C4BF-4849-92BC-606A11D03BDB}" destId="{D0903480-4A4C-7B41-BB6E-A78E3CB657BF}" srcOrd="0" destOrd="0" presId="urn:microsoft.com/office/officeart/2008/layout/LinedList"/>
    <dgm:cxn modelId="{0B9F1858-617B-6846-94A6-6D93CA3B1DCC}" srcId="{FCA50D57-45B8-514D-A4B4-F8F84ED27461}" destId="{34EB171D-3517-DC42-BF43-B8E428F3AB7B}" srcOrd="0" destOrd="0" parTransId="{164CD5C5-C7D3-974C-BA60-5C22979D0B2A}" sibTransId="{99A97D3C-DCB9-6349-A4C3-574A420C1AC1}"/>
    <dgm:cxn modelId="{FF3DE7B9-6930-BD42-B906-C5F505AA9412}" type="presOf" srcId="{D8C5B98F-CA10-8E45-8C1C-11BA9F46244E}" destId="{0F998473-245F-0C44-9463-A743A5B1F4D8}" srcOrd="0" destOrd="0" presId="urn:microsoft.com/office/officeart/2008/layout/LinedList"/>
    <dgm:cxn modelId="{F97F9F22-3762-F04E-AE40-13468170F2C8}" srcId="{FCA50D57-45B8-514D-A4B4-F8F84ED27461}" destId="{D8C5B98F-CA10-8E45-8C1C-11BA9F46244E}" srcOrd="2" destOrd="0" parTransId="{CBE46346-53C7-704A-82F5-F9749D6A2B82}" sibTransId="{BAFB5214-89BD-D64D-A386-47D764D2E61F}"/>
    <dgm:cxn modelId="{D7171576-F39C-DE47-84D7-ABDD9C1527B0}" type="presOf" srcId="{34EB171D-3517-DC42-BF43-B8E428F3AB7B}" destId="{E5FB8AC1-48DB-BA46-90BF-B22F54B65618}" srcOrd="0" destOrd="0" presId="urn:microsoft.com/office/officeart/2008/layout/LinedList"/>
    <dgm:cxn modelId="{EC2464F1-7EC8-BB43-AE69-D31CD66249D5}" type="presParOf" srcId="{AF73717B-9E55-0B4D-8864-588AC00528C0}" destId="{2929FF73-E709-D748-845A-C2202E096334}" srcOrd="0" destOrd="0" presId="urn:microsoft.com/office/officeart/2008/layout/LinedList"/>
    <dgm:cxn modelId="{AD33C044-FB4C-D343-BE0E-5BA7D82FD6E5}" type="presParOf" srcId="{AF73717B-9E55-0B4D-8864-588AC00528C0}" destId="{A7443AF9-9505-5F4B-A8FE-DB883589249E}" srcOrd="1" destOrd="0" presId="urn:microsoft.com/office/officeart/2008/layout/LinedList"/>
    <dgm:cxn modelId="{AFA5A949-05C0-724B-929E-3BE3D157999F}" type="presParOf" srcId="{A7443AF9-9505-5F4B-A8FE-DB883589249E}" destId="{5501082B-EB6C-FB44-9222-E408E96BA6C6}" srcOrd="0" destOrd="0" presId="urn:microsoft.com/office/officeart/2008/layout/LinedList"/>
    <dgm:cxn modelId="{8EBCB106-193E-1D4B-8EE1-C8C171036E09}" type="presParOf" srcId="{A7443AF9-9505-5F4B-A8FE-DB883589249E}" destId="{61B9A026-F1A0-0B4C-92A4-E57C32F5EA5A}" srcOrd="1" destOrd="0" presId="urn:microsoft.com/office/officeart/2008/layout/LinedList"/>
    <dgm:cxn modelId="{2DFDCFF5-55F4-ED48-8F41-635DAC88FC81}" type="presParOf" srcId="{61B9A026-F1A0-0B4C-92A4-E57C32F5EA5A}" destId="{BC96E3DF-C18D-B646-BF10-810C45EDFADF}" srcOrd="0" destOrd="0" presId="urn:microsoft.com/office/officeart/2008/layout/LinedList"/>
    <dgm:cxn modelId="{96948095-E37B-5E48-956D-F13745F2661B}" type="presParOf" srcId="{61B9A026-F1A0-0B4C-92A4-E57C32F5EA5A}" destId="{D06A9878-A165-B045-B776-8B72715738FE}" srcOrd="1" destOrd="0" presId="urn:microsoft.com/office/officeart/2008/layout/LinedList"/>
    <dgm:cxn modelId="{DED9F8B2-07DC-8D48-8F1D-B76BD642769F}" type="presParOf" srcId="{D06A9878-A165-B045-B776-8B72715738FE}" destId="{6C43CA35-AAB6-3943-8463-34F94037988D}" srcOrd="0" destOrd="0" presId="urn:microsoft.com/office/officeart/2008/layout/LinedList"/>
    <dgm:cxn modelId="{7BF8DCE0-0C10-F644-9711-F164FCCB0BC0}" type="presParOf" srcId="{D06A9878-A165-B045-B776-8B72715738FE}" destId="{E5FB8AC1-48DB-BA46-90BF-B22F54B65618}" srcOrd="1" destOrd="0" presId="urn:microsoft.com/office/officeart/2008/layout/LinedList"/>
    <dgm:cxn modelId="{B162E611-6568-994B-824F-E23A1307EA3E}" type="presParOf" srcId="{D06A9878-A165-B045-B776-8B72715738FE}" destId="{3E83B7C9-BEAF-4345-A397-DCEA9057C4A3}" srcOrd="2" destOrd="0" presId="urn:microsoft.com/office/officeart/2008/layout/LinedList"/>
    <dgm:cxn modelId="{457656C7-9565-7E4A-BC34-08E02312FB10}" type="presParOf" srcId="{61B9A026-F1A0-0B4C-92A4-E57C32F5EA5A}" destId="{5BAFECC4-6DE2-8C44-A181-F71B11B257E3}" srcOrd="2" destOrd="0" presId="urn:microsoft.com/office/officeart/2008/layout/LinedList"/>
    <dgm:cxn modelId="{0F82B47A-2B76-CE4C-9D27-4A60F18F01E1}" type="presParOf" srcId="{61B9A026-F1A0-0B4C-92A4-E57C32F5EA5A}" destId="{A2EC3619-6E40-4B4F-955B-D5C6BA00E267}" srcOrd="3" destOrd="0" presId="urn:microsoft.com/office/officeart/2008/layout/LinedList"/>
    <dgm:cxn modelId="{9F76AABD-921D-534F-9059-6BAFADA7A7D2}" type="presParOf" srcId="{61B9A026-F1A0-0B4C-92A4-E57C32F5EA5A}" destId="{F80EA54D-4A01-974C-AEC4-2232E38CE5FE}" srcOrd="4" destOrd="0" presId="urn:microsoft.com/office/officeart/2008/layout/LinedList"/>
    <dgm:cxn modelId="{301D229C-0BE5-5145-8586-97C30B3B993F}" type="presParOf" srcId="{F80EA54D-4A01-974C-AEC4-2232E38CE5FE}" destId="{18C42D5B-02CF-C644-8B26-BEDA6A994441}" srcOrd="0" destOrd="0" presId="urn:microsoft.com/office/officeart/2008/layout/LinedList"/>
    <dgm:cxn modelId="{EC466C59-6CAE-2E4D-AE54-6A1D4D42E9E8}" type="presParOf" srcId="{F80EA54D-4A01-974C-AEC4-2232E38CE5FE}" destId="{D0903480-4A4C-7B41-BB6E-A78E3CB657BF}" srcOrd="1" destOrd="0" presId="urn:microsoft.com/office/officeart/2008/layout/LinedList"/>
    <dgm:cxn modelId="{97FE14E1-5628-EC4D-AA6D-90F00AA7BA18}" type="presParOf" srcId="{F80EA54D-4A01-974C-AEC4-2232E38CE5FE}" destId="{74B723EF-6CDA-B34D-B576-652705FC0510}" srcOrd="2" destOrd="0" presId="urn:microsoft.com/office/officeart/2008/layout/LinedList"/>
    <dgm:cxn modelId="{53E380EB-8FFA-3F46-96DD-A6767164B145}" type="presParOf" srcId="{61B9A026-F1A0-0B4C-92A4-E57C32F5EA5A}" destId="{AA435B2C-CA73-2A43-B452-DBBFE01BC4B8}" srcOrd="5" destOrd="0" presId="urn:microsoft.com/office/officeart/2008/layout/LinedList"/>
    <dgm:cxn modelId="{84D3E752-4CD6-D04E-8DD3-22EA2E8FCCE7}" type="presParOf" srcId="{61B9A026-F1A0-0B4C-92A4-E57C32F5EA5A}" destId="{50EA4740-40BA-D84E-AF11-1C14CC859635}" srcOrd="6" destOrd="0" presId="urn:microsoft.com/office/officeart/2008/layout/LinedList"/>
    <dgm:cxn modelId="{80211640-287A-874F-9D13-AB7B56F9F4E2}" type="presParOf" srcId="{61B9A026-F1A0-0B4C-92A4-E57C32F5EA5A}" destId="{4DE59BB5-7E1D-CA45-81DA-ABE5E35B60B7}" srcOrd="7" destOrd="0" presId="urn:microsoft.com/office/officeart/2008/layout/LinedList"/>
    <dgm:cxn modelId="{095047CE-0549-294D-A2EE-6805FAA09326}" type="presParOf" srcId="{4DE59BB5-7E1D-CA45-81DA-ABE5E35B60B7}" destId="{50FAE1B6-A791-354D-AFD3-CFB4D5200109}" srcOrd="0" destOrd="0" presId="urn:microsoft.com/office/officeart/2008/layout/LinedList"/>
    <dgm:cxn modelId="{DA04B38C-2665-D344-870D-9CDE352EF75F}" type="presParOf" srcId="{4DE59BB5-7E1D-CA45-81DA-ABE5E35B60B7}" destId="{0F998473-245F-0C44-9463-A743A5B1F4D8}" srcOrd="1" destOrd="0" presId="urn:microsoft.com/office/officeart/2008/layout/LinedList"/>
    <dgm:cxn modelId="{5C3E846F-C000-4748-84E7-B0FA6EE521C1}" type="presParOf" srcId="{4DE59BB5-7E1D-CA45-81DA-ABE5E35B60B7}" destId="{CF864538-BDC0-614A-A2A8-73A65C361707}" srcOrd="2" destOrd="0" presId="urn:microsoft.com/office/officeart/2008/layout/LinedList"/>
    <dgm:cxn modelId="{1FD9679E-707A-E741-ACD0-C0131FBD899F}" type="presParOf" srcId="{61B9A026-F1A0-0B4C-92A4-E57C32F5EA5A}" destId="{F2CDDD99-4007-D14F-9006-C3C309677EF3}" srcOrd="8" destOrd="0" presId="urn:microsoft.com/office/officeart/2008/layout/LinedList"/>
    <dgm:cxn modelId="{16217B2D-ED02-9C49-BF15-2EF593967D0B}" type="presParOf" srcId="{61B9A026-F1A0-0B4C-92A4-E57C32F5EA5A}" destId="{F9FE8DFA-76A1-FB4F-AFE0-CD06FD15FB6B}" srcOrd="9"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F82D80-81B7-4C58-91D3-07DB7A79D50F}" type="doc">
      <dgm:prSet loTypeId="urn:microsoft.com/office/officeart/2005/8/layout/target1" loCatId="relationship" qsTypeId="urn:microsoft.com/office/officeart/2005/8/quickstyle/simple1" qsCatId="simple" csTypeId="urn:microsoft.com/office/officeart/2005/8/colors/accent1_2" csCatId="accent1" phldr="1"/>
      <dgm:spPr/>
    </dgm:pt>
    <dgm:pt modelId="{423D8F57-755F-40FF-88E9-B3154A860EEC}">
      <dgm:prSet phldrT="[Text]" custT="1"/>
      <dgm:spPr/>
      <dgm:t>
        <a:bodyPr/>
        <a:lstStyle/>
        <a:p>
          <a:r>
            <a:rPr lang="en-GB" sz="2000" b="1" dirty="0" smtClean="0">
              <a:latin typeface="+mj-lt"/>
            </a:rPr>
            <a:t>Why</a:t>
          </a:r>
          <a:r>
            <a:rPr lang="en-GB" sz="2000" dirty="0" smtClean="0">
              <a:latin typeface="+mj-lt"/>
            </a:rPr>
            <a:t> (Culture)</a:t>
          </a:r>
          <a:endParaRPr lang="en-GB" sz="2000" dirty="0">
            <a:latin typeface="+mj-lt"/>
          </a:endParaRPr>
        </a:p>
      </dgm:t>
    </dgm:pt>
    <dgm:pt modelId="{3AF06FEF-78B1-467F-8F1F-0580C611A99F}" type="parTrans" cxnId="{2C45CFB9-B583-4D36-8702-4BCD00C2CEE3}">
      <dgm:prSet/>
      <dgm:spPr/>
      <dgm:t>
        <a:bodyPr/>
        <a:lstStyle/>
        <a:p>
          <a:endParaRPr lang="en-GB"/>
        </a:p>
      </dgm:t>
    </dgm:pt>
    <dgm:pt modelId="{EEE41F25-1E7E-4892-94F3-2A9DE9EF796B}" type="sibTrans" cxnId="{2C45CFB9-B583-4D36-8702-4BCD00C2CEE3}">
      <dgm:prSet/>
      <dgm:spPr/>
      <dgm:t>
        <a:bodyPr/>
        <a:lstStyle/>
        <a:p>
          <a:endParaRPr lang="en-GB"/>
        </a:p>
      </dgm:t>
    </dgm:pt>
    <dgm:pt modelId="{88131E5C-3489-4E22-895F-B20AEE754A0D}">
      <dgm:prSet phldrT="[Text]" custT="1"/>
      <dgm:spPr/>
      <dgm:t>
        <a:bodyPr/>
        <a:lstStyle/>
        <a:p>
          <a:r>
            <a:rPr lang="en-GB" sz="2000" b="1" dirty="0" smtClean="0">
              <a:latin typeface="+mj-lt"/>
            </a:rPr>
            <a:t>How</a:t>
          </a:r>
          <a:r>
            <a:rPr lang="en-GB" sz="2000" dirty="0" smtClean="0">
              <a:latin typeface="+mj-lt"/>
            </a:rPr>
            <a:t> (Structure)</a:t>
          </a:r>
          <a:endParaRPr lang="en-GB" sz="2000" dirty="0">
            <a:latin typeface="+mj-lt"/>
          </a:endParaRPr>
        </a:p>
      </dgm:t>
    </dgm:pt>
    <dgm:pt modelId="{4AC23ACB-CF67-47DB-9295-5E163162E5F9}" type="parTrans" cxnId="{F06A7AE5-9C15-4003-8F15-8B2CCC418FDD}">
      <dgm:prSet/>
      <dgm:spPr/>
      <dgm:t>
        <a:bodyPr/>
        <a:lstStyle/>
        <a:p>
          <a:endParaRPr lang="en-GB"/>
        </a:p>
      </dgm:t>
    </dgm:pt>
    <dgm:pt modelId="{5A17A57A-17A0-4468-8F17-1DBEAB8086CC}" type="sibTrans" cxnId="{F06A7AE5-9C15-4003-8F15-8B2CCC418FDD}">
      <dgm:prSet/>
      <dgm:spPr/>
      <dgm:t>
        <a:bodyPr/>
        <a:lstStyle/>
        <a:p>
          <a:endParaRPr lang="en-GB"/>
        </a:p>
      </dgm:t>
    </dgm:pt>
    <dgm:pt modelId="{6DDFD0FF-CC69-48A3-91C3-39E71BF54D9D}">
      <dgm:prSet phldrT="[Text]" custT="1"/>
      <dgm:spPr/>
      <dgm:t>
        <a:bodyPr/>
        <a:lstStyle/>
        <a:p>
          <a:r>
            <a:rPr lang="en-GB" sz="2000" b="1" dirty="0" smtClean="0">
              <a:latin typeface="+mj-lt"/>
            </a:rPr>
            <a:t>What</a:t>
          </a:r>
          <a:r>
            <a:rPr lang="en-GB" sz="2000" dirty="0" smtClean="0">
              <a:latin typeface="+mj-lt"/>
            </a:rPr>
            <a:t> (Action)</a:t>
          </a:r>
          <a:endParaRPr lang="en-GB" sz="2000" dirty="0">
            <a:latin typeface="+mj-lt"/>
          </a:endParaRPr>
        </a:p>
      </dgm:t>
    </dgm:pt>
    <dgm:pt modelId="{D249B0C9-4CC1-4435-ACB1-9C6A00921282}" type="parTrans" cxnId="{4E6AC6E9-4623-478B-A5B1-DAFD96630147}">
      <dgm:prSet/>
      <dgm:spPr/>
      <dgm:t>
        <a:bodyPr/>
        <a:lstStyle/>
        <a:p>
          <a:endParaRPr lang="en-GB"/>
        </a:p>
      </dgm:t>
    </dgm:pt>
    <dgm:pt modelId="{3AA3B47D-4710-4656-8E1B-7E834AABD1CD}" type="sibTrans" cxnId="{4E6AC6E9-4623-478B-A5B1-DAFD96630147}">
      <dgm:prSet/>
      <dgm:spPr/>
      <dgm:t>
        <a:bodyPr/>
        <a:lstStyle/>
        <a:p>
          <a:endParaRPr lang="en-GB"/>
        </a:p>
      </dgm:t>
    </dgm:pt>
    <dgm:pt modelId="{EA0E1EC7-6819-4332-9F19-D6293603074A}" type="pres">
      <dgm:prSet presAssocID="{71F82D80-81B7-4C58-91D3-07DB7A79D50F}" presName="composite" presStyleCnt="0">
        <dgm:presLayoutVars>
          <dgm:chMax val="5"/>
          <dgm:dir/>
          <dgm:resizeHandles val="exact"/>
        </dgm:presLayoutVars>
      </dgm:prSet>
      <dgm:spPr/>
    </dgm:pt>
    <dgm:pt modelId="{3CC6C6AF-DFFC-4CC5-8F1B-410960487030}" type="pres">
      <dgm:prSet presAssocID="{423D8F57-755F-40FF-88E9-B3154A860EEC}" presName="circle1" presStyleLbl="lnNode1" presStyleIdx="0" presStyleCnt="3"/>
      <dgm:spPr/>
    </dgm:pt>
    <dgm:pt modelId="{4775FCD0-493E-42C3-8042-BCCE0822E5FC}" type="pres">
      <dgm:prSet presAssocID="{423D8F57-755F-40FF-88E9-B3154A860EEC}" presName="text1" presStyleLbl="revTx" presStyleIdx="0" presStyleCnt="3">
        <dgm:presLayoutVars>
          <dgm:bulletEnabled val="1"/>
        </dgm:presLayoutVars>
      </dgm:prSet>
      <dgm:spPr/>
      <dgm:t>
        <a:bodyPr/>
        <a:lstStyle/>
        <a:p>
          <a:endParaRPr lang="en-GB"/>
        </a:p>
      </dgm:t>
    </dgm:pt>
    <dgm:pt modelId="{233CD3DE-9C72-4847-AC7C-89273534023E}" type="pres">
      <dgm:prSet presAssocID="{423D8F57-755F-40FF-88E9-B3154A860EEC}" presName="line1" presStyleLbl="callout" presStyleIdx="0" presStyleCnt="6"/>
      <dgm:spPr/>
    </dgm:pt>
    <dgm:pt modelId="{69CA37C6-FE6A-4924-ABC9-593CF3713A08}" type="pres">
      <dgm:prSet presAssocID="{423D8F57-755F-40FF-88E9-B3154A860EEC}" presName="d1" presStyleLbl="callout" presStyleIdx="1" presStyleCnt="6"/>
      <dgm:spPr/>
    </dgm:pt>
    <dgm:pt modelId="{31B1AC99-ADDA-4B16-AA59-84C82CCF9BCC}" type="pres">
      <dgm:prSet presAssocID="{88131E5C-3489-4E22-895F-B20AEE754A0D}" presName="circle2" presStyleLbl="lnNode1" presStyleIdx="1" presStyleCnt="3"/>
      <dgm:spPr/>
    </dgm:pt>
    <dgm:pt modelId="{4D9189C2-B93B-479E-86BF-12DBCEA649A4}" type="pres">
      <dgm:prSet presAssocID="{88131E5C-3489-4E22-895F-B20AEE754A0D}" presName="text2" presStyleLbl="revTx" presStyleIdx="1" presStyleCnt="3">
        <dgm:presLayoutVars>
          <dgm:bulletEnabled val="1"/>
        </dgm:presLayoutVars>
      </dgm:prSet>
      <dgm:spPr/>
      <dgm:t>
        <a:bodyPr/>
        <a:lstStyle/>
        <a:p>
          <a:endParaRPr lang="en-GB"/>
        </a:p>
      </dgm:t>
    </dgm:pt>
    <dgm:pt modelId="{3958F86E-B32F-484A-8D04-64F0B74CB34A}" type="pres">
      <dgm:prSet presAssocID="{88131E5C-3489-4E22-895F-B20AEE754A0D}" presName="line2" presStyleLbl="callout" presStyleIdx="2" presStyleCnt="6"/>
      <dgm:spPr/>
    </dgm:pt>
    <dgm:pt modelId="{A18C40F6-6688-4950-A69E-BAC1B03BE2D8}" type="pres">
      <dgm:prSet presAssocID="{88131E5C-3489-4E22-895F-B20AEE754A0D}" presName="d2" presStyleLbl="callout" presStyleIdx="3" presStyleCnt="6"/>
      <dgm:spPr/>
    </dgm:pt>
    <dgm:pt modelId="{B4968D4A-34ED-4B72-A618-95CC11E2475B}" type="pres">
      <dgm:prSet presAssocID="{6DDFD0FF-CC69-48A3-91C3-39E71BF54D9D}" presName="circle3" presStyleLbl="lnNode1" presStyleIdx="2" presStyleCnt="3"/>
      <dgm:spPr/>
    </dgm:pt>
    <dgm:pt modelId="{DF9D72D0-7FE6-4D24-9555-2059C6AD4A3D}" type="pres">
      <dgm:prSet presAssocID="{6DDFD0FF-CC69-48A3-91C3-39E71BF54D9D}" presName="text3" presStyleLbl="revTx" presStyleIdx="2" presStyleCnt="3">
        <dgm:presLayoutVars>
          <dgm:bulletEnabled val="1"/>
        </dgm:presLayoutVars>
      </dgm:prSet>
      <dgm:spPr/>
      <dgm:t>
        <a:bodyPr/>
        <a:lstStyle/>
        <a:p>
          <a:endParaRPr lang="en-GB"/>
        </a:p>
      </dgm:t>
    </dgm:pt>
    <dgm:pt modelId="{AC26FDE6-03BC-4B20-8942-2E9E23E8132A}" type="pres">
      <dgm:prSet presAssocID="{6DDFD0FF-CC69-48A3-91C3-39E71BF54D9D}" presName="line3" presStyleLbl="callout" presStyleIdx="4" presStyleCnt="6"/>
      <dgm:spPr/>
    </dgm:pt>
    <dgm:pt modelId="{C132C34B-999C-4638-AF91-91B3D98F1C71}" type="pres">
      <dgm:prSet presAssocID="{6DDFD0FF-CC69-48A3-91C3-39E71BF54D9D}" presName="d3" presStyleLbl="callout" presStyleIdx="5" presStyleCnt="6"/>
      <dgm:spPr/>
    </dgm:pt>
  </dgm:ptLst>
  <dgm:cxnLst>
    <dgm:cxn modelId="{4E6AC6E9-4623-478B-A5B1-DAFD96630147}" srcId="{71F82D80-81B7-4C58-91D3-07DB7A79D50F}" destId="{6DDFD0FF-CC69-48A3-91C3-39E71BF54D9D}" srcOrd="2" destOrd="0" parTransId="{D249B0C9-4CC1-4435-ACB1-9C6A00921282}" sibTransId="{3AA3B47D-4710-4656-8E1B-7E834AABD1CD}"/>
    <dgm:cxn modelId="{A1280F99-09B0-427E-BE11-8E88DA48B2B0}" type="presOf" srcId="{423D8F57-755F-40FF-88E9-B3154A860EEC}" destId="{4775FCD0-493E-42C3-8042-BCCE0822E5FC}" srcOrd="0" destOrd="0" presId="urn:microsoft.com/office/officeart/2005/8/layout/target1"/>
    <dgm:cxn modelId="{301E39B1-057F-43FC-AC25-B86B392E0922}" type="presOf" srcId="{88131E5C-3489-4E22-895F-B20AEE754A0D}" destId="{4D9189C2-B93B-479E-86BF-12DBCEA649A4}" srcOrd="0" destOrd="0" presId="urn:microsoft.com/office/officeart/2005/8/layout/target1"/>
    <dgm:cxn modelId="{EB42BE75-B531-442B-812C-17C9E1F378AF}" type="presOf" srcId="{71F82D80-81B7-4C58-91D3-07DB7A79D50F}" destId="{EA0E1EC7-6819-4332-9F19-D6293603074A}" srcOrd="0" destOrd="0" presId="urn:microsoft.com/office/officeart/2005/8/layout/target1"/>
    <dgm:cxn modelId="{2C45CFB9-B583-4D36-8702-4BCD00C2CEE3}" srcId="{71F82D80-81B7-4C58-91D3-07DB7A79D50F}" destId="{423D8F57-755F-40FF-88E9-B3154A860EEC}" srcOrd="0" destOrd="0" parTransId="{3AF06FEF-78B1-467F-8F1F-0580C611A99F}" sibTransId="{EEE41F25-1E7E-4892-94F3-2A9DE9EF796B}"/>
    <dgm:cxn modelId="{F06A7AE5-9C15-4003-8F15-8B2CCC418FDD}" srcId="{71F82D80-81B7-4C58-91D3-07DB7A79D50F}" destId="{88131E5C-3489-4E22-895F-B20AEE754A0D}" srcOrd="1" destOrd="0" parTransId="{4AC23ACB-CF67-47DB-9295-5E163162E5F9}" sibTransId="{5A17A57A-17A0-4468-8F17-1DBEAB8086CC}"/>
    <dgm:cxn modelId="{44693E5B-2736-4813-878D-32C44BDF72DB}" type="presOf" srcId="{6DDFD0FF-CC69-48A3-91C3-39E71BF54D9D}" destId="{DF9D72D0-7FE6-4D24-9555-2059C6AD4A3D}" srcOrd="0" destOrd="0" presId="urn:microsoft.com/office/officeart/2005/8/layout/target1"/>
    <dgm:cxn modelId="{DF1FB65A-2D5E-4B2D-82AA-78F95EC7B248}" type="presParOf" srcId="{EA0E1EC7-6819-4332-9F19-D6293603074A}" destId="{3CC6C6AF-DFFC-4CC5-8F1B-410960487030}" srcOrd="0" destOrd="0" presId="urn:microsoft.com/office/officeart/2005/8/layout/target1"/>
    <dgm:cxn modelId="{0C0A27E5-A923-43B4-BCDF-F5B0E59EAD7C}" type="presParOf" srcId="{EA0E1EC7-6819-4332-9F19-D6293603074A}" destId="{4775FCD0-493E-42C3-8042-BCCE0822E5FC}" srcOrd="1" destOrd="0" presId="urn:microsoft.com/office/officeart/2005/8/layout/target1"/>
    <dgm:cxn modelId="{89E0D4DD-483A-4E27-98AE-13D5C56E8076}" type="presParOf" srcId="{EA0E1EC7-6819-4332-9F19-D6293603074A}" destId="{233CD3DE-9C72-4847-AC7C-89273534023E}" srcOrd="2" destOrd="0" presId="urn:microsoft.com/office/officeart/2005/8/layout/target1"/>
    <dgm:cxn modelId="{999B98B9-3969-48F6-B886-02709EAC8F4E}" type="presParOf" srcId="{EA0E1EC7-6819-4332-9F19-D6293603074A}" destId="{69CA37C6-FE6A-4924-ABC9-593CF3713A08}" srcOrd="3" destOrd="0" presId="urn:microsoft.com/office/officeart/2005/8/layout/target1"/>
    <dgm:cxn modelId="{9F4B89B0-5D4C-4C63-A231-6F07C341431D}" type="presParOf" srcId="{EA0E1EC7-6819-4332-9F19-D6293603074A}" destId="{31B1AC99-ADDA-4B16-AA59-84C82CCF9BCC}" srcOrd="4" destOrd="0" presId="urn:microsoft.com/office/officeart/2005/8/layout/target1"/>
    <dgm:cxn modelId="{6AB6EF6B-B4BD-498F-B43A-324EADFB8698}" type="presParOf" srcId="{EA0E1EC7-6819-4332-9F19-D6293603074A}" destId="{4D9189C2-B93B-479E-86BF-12DBCEA649A4}" srcOrd="5" destOrd="0" presId="urn:microsoft.com/office/officeart/2005/8/layout/target1"/>
    <dgm:cxn modelId="{DC6191B5-3FC0-4C00-A705-D244157926F0}" type="presParOf" srcId="{EA0E1EC7-6819-4332-9F19-D6293603074A}" destId="{3958F86E-B32F-484A-8D04-64F0B74CB34A}" srcOrd="6" destOrd="0" presId="urn:microsoft.com/office/officeart/2005/8/layout/target1"/>
    <dgm:cxn modelId="{EE30BB99-CE0A-4967-82B6-22D0B864DFD1}" type="presParOf" srcId="{EA0E1EC7-6819-4332-9F19-D6293603074A}" destId="{A18C40F6-6688-4950-A69E-BAC1B03BE2D8}" srcOrd="7" destOrd="0" presId="urn:microsoft.com/office/officeart/2005/8/layout/target1"/>
    <dgm:cxn modelId="{BC5C840D-64BE-42E1-8B77-63C176F44BB7}" type="presParOf" srcId="{EA0E1EC7-6819-4332-9F19-D6293603074A}" destId="{B4968D4A-34ED-4B72-A618-95CC11E2475B}" srcOrd="8" destOrd="0" presId="urn:microsoft.com/office/officeart/2005/8/layout/target1"/>
    <dgm:cxn modelId="{FC334D3D-831C-4BC2-936A-21DFEE6C47E5}" type="presParOf" srcId="{EA0E1EC7-6819-4332-9F19-D6293603074A}" destId="{DF9D72D0-7FE6-4D24-9555-2059C6AD4A3D}" srcOrd="9" destOrd="0" presId="urn:microsoft.com/office/officeart/2005/8/layout/target1"/>
    <dgm:cxn modelId="{2D736BC7-DE5E-43F5-80ED-EBBC2E1768A6}" type="presParOf" srcId="{EA0E1EC7-6819-4332-9F19-D6293603074A}" destId="{AC26FDE6-03BC-4B20-8942-2E9E23E8132A}" srcOrd="10" destOrd="0" presId="urn:microsoft.com/office/officeart/2005/8/layout/target1"/>
    <dgm:cxn modelId="{ECC52B55-FD0C-42A8-BF86-1985CB82FE81}" type="presParOf" srcId="{EA0E1EC7-6819-4332-9F19-D6293603074A}" destId="{C132C34B-999C-4638-AF91-91B3D98F1C71}" srcOrd="11"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29FF73-E709-D748-845A-C2202E096334}">
      <dsp:nvSpPr>
        <dsp:cNvPr id="0" name=""/>
        <dsp:cNvSpPr/>
      </dsp:nvSpPr>
      <dsp:spPr>
        <a:xfrm>
          <a:off x="0" y="0"/>
          <a:ext cx="7776864" cy="0"/>
        </a:xfrm>
        <a:prstGeom prst="lin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5501082B-EB6C-FB44-9222-E408E96BA6C6}">
      <dsp:nvSpPr>
        <dsp:cNvPr id="0" name=""/>
        <dsp:cNvSpPr/>
      </dsp:nvSpPr>
      <dsp:spPr>
        <a:xfrm>
          <a:off x="0" y="0"/>
          <a:ext cx="1555372" cy="31435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lvl="0" algn="l" defTabSz="1333500">
            <a:lnSpc>
              <a:spcPct val="90000"/>
            </a:lnSpc>
            <a:spcBef>
              <a:spcPct val="0"/>
            </a:spcBef>
            <a:spcAft>
              <a:spcPct val="35000"/>
            </a:spcAft>
          </a:pPr>
          <a:r>
            <a:rPr lang="en-US" sz="3000" kern="1200" dirty="0" smtClean="0">
              <a:solidFill>
                <a:schemeClr val="bg1">
                  <a:lumMod val="50000"/>
                </a:schemeClr>
              </a:solidFill>
            </a:rPr>
            <a:t>Timeline</a:t>
          </a:r>
          <a:endParaRPr lang="en-US" sz="3000" kern="1200" dirty="0">
            <a:solidFill>
              <a:schemeClr val="bg1">
                <a:lumMod val="50000"/>
              </a:schemeClr>
            </a:solidFill>
          </a:endParaRPr>
        </a:p>
      </dsp:txBody>
      <dsp:txXfrm>
        <a:off x="0" y="0"/>
        <a:ext cx="1555372" cy="3143571"/>
      </dsp:txXfrm>
    </dsp:sp>
    <dsp:sp modelId="{E5FB8AC1-48DB-BA46-90BF-B22F54B65618}">
      <dsp:nvSpPr>
        <dsp:cNvPr id="0" name=""/>
        <dsp:cNvSpPr/>
      </dsp:nvSpPr>
      <dsp:spPr>
        <a:xfrm>
          <a:off x="1672025" y="42748"/>
          <a:ext cx="6104838" cy="8549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b="1" kern="1200" dirty="0" smtClean="0"/>
            <a:t>1923</a:t>
          </a:r>
          <a:endParaRPr lang="en-US" sz="1500" b="1" kern="1200" baseline="0" dirty="0" smtClean="0"/>
        </a:p>
        <a:p>
          <a:pPr lvl="0" algn="l" defTabSz="889000">
            <a:lnSpc>
              <a:spcPct val="90000"/>
            </a:lnSpc>
            <a:spcBef>
              <a:spcPct val="0"/>
            </a:spcBef>
            <a:spcAft>
              <a:spcPct val="35000"/>
            </a:spcAft>
          </a:pPr>
          <a:r>
            <a:rPr lang="en-US" sz="1800" kern="1200" baseline="0" dirty="0" err="1" smtClean="0"/>
            <a:t>Intrum</a:t>
          </a:r>
          <a:r>
            <a:rPr lang="en-US" sz="1800" kern="1200" baseline="0" dirty="0" smtClean="0"/>
            <a:t> </a:t>
          </a:r>
          <a:r>
            <a:rPr lang="en-US" sz="1800" kern="1200" baseline="0" dirty="0" err="1" smtClean="0"/>
            <a:t>Justitia</a:t>
          </a:r>
          <a:r>
            <a:rPr lang="en-US" sz="1800" kern="1200" baseline="0" dirty="0" smtClean="0"/>
            <a:t> was founded</a:t>
          </a:r>
          <a:endParaRPr lang="en-US" sz="1800" kern="1200" dirty="0"/>
        </a:p>
      </dsp:txBody>
      <dsp:txXfrm>
        <a:off x="1672025" y="42748"/>
        <a:ext cx="6104838" cy="854965"/>
      </dsp:txXfrm>
    </dsp:sp>
    <dsp:sp modelId="{5BAFECC4-6DE2-8C44-A181-F71B11B257E3}">
      <dsp:nvSpPr>
        <dsp:cNvPr id="0" name=""/>
        <dsp:cNvSpPr/>
      </dsp:nvSpPr>
      <dsp:spPr>
        <a:xfrm>
          <a:off x="1555372" y="897713"/>
          <a:ext cx="6221491"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D0903480-4A4C-7B41-BB6E-A78E3CB657BF}">
      <dsp:nvSpPr>
        <dsp:cNvPr id="0" name=""/>
        <dsp:cNvSpPr/>
      </dsp:nvSpPr>
      <dsp:spPr>
        <a:xfrm>
          <a:off x="1672025" y="940462"/>
          <a:ext cx="6104838" cy="1260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b="1" kern="1200" dirty="0" smtClean="0"/>
            <a:t>1970's</a:t>
          </a:r>
          <a:r>
            <a:rPr lang="en-US" sz="2000" kern="1200" dirty="0" smtClean="0"/>
            <a:t> </a:t>
          </a:r>
          <a:r>
            <a:rPr lang="en-US" sz="1900" kern="1200" dirty="0" smtClean="0"/>
            <a:t/>
          </a:r>
          <a:br>
            <a:rPr lang="en-US" sz="1900" kern="1200" dirty="0" smtClean="0"/>
          </a:br>
          <a:r>
            <a:rPr lang="nl-NL" sz="1800" kern="1200" dirty="0" smtClean="0"/>
            <a:t>Bo </a:t>
          </a:r>
          <a:r>
            <a:rPr lang="nl-NL" sz="1800" kern="1200" dirty="0" err="1" smtClean="0"/>
            <a:t>Göransson</a:t>
          </a:r>
          <a:r>
            <a:rPr lang="nl-NL" sz="1800" kern="1200" dirty="0" smtClean="0"/>
            <a:t> </a:t>
          </a:r>
          <a:r>
            <a:rPr lang="nl-NL" sz="1800" kern="1200" dirty="0" err="1" smtClean="0"/>
            <a:t>started</a:t>
          </a:r>
          <a:r>
            <a:rPr lang="nl-NL" sz="1800" kern="1200" dirty="0" smtClean="0"/>
            <a:t> </a:t>
          </a:r>
          <a:r>
            <a:rPr lang="nl-NL" sz="1800" kern="1200" dirty="0" err="1" smtClean="0"/>
            <a:t>to</a:t>
          </a:r>
          <a:r>
            <a:rPr lang="nl-NL" sz="1800" kern="1200" dirty="0" smtClean="0"/>
            <a:t> focus on </a:t>
          </a:r>
          <a:r>
            <a:rPr lang="nl-NL" sz="1800" kern="1200" dirty="0" err="1" smtClean="0"/>
            <a:t>organic</a:t>
          </a:r>
          <a:r>
            <a:rPr lang="nl-NL" sz="1800" kern="1200" dirty="0" smtClean="0"/>
            <a:t> </a:t>
          </a:r>
          <a:r>
            <a:rPr lang="nl-NL" sz="1800" kern="1200" dirty="0" err="1" smtClean="0"/>
            <a:t>growth</a:t>
          </a:r>
          <a:r>
            <a:rPr lang="nl-NL" sz="1800" kern="1200" dirty="0" smtClean="0"/>
            <a:t> </a:t>
          </a:r>
          <a:r>
            <a:rPr lang="nl-NL" sz="1800" kern="1200" dirty="0" err="1" smtClean="0"/>
            <a:t>and</a:t>
          </a:r>
          <a:r>
            <a:rPr lang="nl-NL" sz="1800" kern="1200" dirty="0" smtClean="0"/>
            <a:t> </a:t>
          </a:r>
          <a:r>
            <a:rPr lang="nl-NL" sz="1800" kern="1200" dirty="0" err="1" smtClean="0"/>
            <a:t>acquisitions</a:t>
          </a:r>
          <a:r>
            <a:rPr lang="nl-NL" sz="1800" kern="1200" dirty="0" smtClean="0"/>
            <a:t>. </a:t>
          </a:r>
          <a:r>
            <a:rPr lang="nl-NL" sz="1800" kern="1200" dirty="0" err="1" smtClean="0"/>
            <a:t>Further</a:t>
          </a:r>
          <a:r>
            <a:rPr lang="nl-NL" sz="1800" kern="1200" dirty="0" smtClean="0"/>
            <a:t> </a:t>
          </a:r>
          <a:r>
            <a:rPr lang="nl-NL" sz="1800" kern="1200" dirty="0" err="1" smtClean="0"/>
            <a:t>international</a:t>
          </a:r>
          <a:r>
            <a:rPr lang="nl-NL" sz="1800" kern="1200" dirty="0" smtClean="0"/>
            <a:t> </a:t>
          </a:r>
          <a:r>
            <a:rPr lang="nl-NL" sz="1800" kern="1200" dirty="0" err="1" smtClean="0"/>
            <a:t>expansions</a:t>
          </a:r>
          <a:r>
            <a:rPr lang="nl-NL" sz="1800" kern="1200" dirty="0" smtClean="0"/>
            <a:t> </a:t>
          </a:r>
          <a:r>
            <a:rPr lang="nl-NL" sz="1800" kern="1200" dirty="0" err="1" smtClean="0"/>
            <a:t>through</a:t>
          </a:r>
          <a:r>
            <a:rPr lang="nl-NL" sz="1800" kern="1200" dirty="0" smtClean="0"/>
            <a:t> </a:t>
          </a:r>
          <a:r>
            <a:rPr lang="nl-NL" sz="1800" kern="1200" dirty="0" err="1" smtClean="0"/>
            <a:t>organic</a:t>
          </a:r>
          <a:r>
            <a:rPr lang="nl-NL" sz="1800" kern="1200" dirty="0" smtClean="0"/>
            <a:t> </a:t>
          </a:r>
          <a:r>
            <a:rPr lang="nl-NL" sz="1800" kern="1200" dirty="0" err="1" smtClean="0"/>
            <a:t>growth</a:t>
          </a:r>
          <a:r>
            <a:rPr lang="nl-NL" sz="1800" kern="1200" dirty="0" smtClean="0"/>
            <a:t> </a:t>
          </a:r>
          <a:r>
            <a:rPr lang="nl-NL" sz="1800" kern="1200" dirty="0" err="1" smtClean="0"/>
            <a:t>and</a:t>
          </a:r>
          <a:r>
            <a:rPr lang="nl-NL" sz="1800" kern="1200" dirty="0" smtClean="0"/>
            <a:t> </a:t>
          </a:r>
          <a:r>
            <a:rPr lang="nl-NL" sz="1800" kern="1200" dirty="0" err="1" smtClean="0"/>
            <a:t>incremental</a:t>
          </a:r>
          <a:r>
            <a:rPr lang="nl-NL" sz="1800" kern="1200" dirty="0" smtClean="0"/>
            <a:t> </a:t>
          </a:r>
          <a:r>
            <a:rPr lang="nl-NL" sz="1800" kern="1200" dirty="0" err="1" smtClean="0"/>
            <a:t>acquisition</a:t>
          </a:r>
          <a:r>
            <a:rPr lang="nl-NL" sz="1800" kern="1200" dirty="0" smtClean="0"/>
            <a:t> </a:t>
          </a:r>
          <a:r>
            <a:rPr lang="nl-NL" sz="1800" kern="1200" dirty="0" err="1" smtClean="0"/>
            <a:t>followed</a:t>
          </a:r>
          <a:r>
            <a:rPr lang="nl-NL" sz="1800" kern="1200" dirty="0" smtClean="0"/>
            <a:t>. </a:t>
          </a:r>
          <a:endParaRPr lang="en-US" sz="1900" kern="1200" dirty="0"/>
        </a:p>
      </dsp:txBody>
      <dsp:txXfrm>
        <a:off x="1672025" y="940462"/>
        <a:ext cx="6104838" cy="1260364"/>
      </dsp:txXfrm>
    </dsp:sp>
    <dsp:sp modelId="{AA435B2C-CA73-2A43-B452-DBBFE01BC4B8}">
      <dsp:nvSpPr>
        <dsp:cNvPr id="0" name=""/>
        <dsp:cNvSpPr/>
      </dsp:nvSpPr>
      <dsp:spPr>
        <a:xfrm>
          <a:off x="1555372" y="2200826"/>
          <a:ext cx="6221491"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0F998473-245F-0C44-9463-A743A5B1F4D8}">
      <dsp:nvSpPr>
        <dsp:cNvPr id="0" name=""/>
        <dsp:cNvSpPr/>
      </dsp:nvSpPr>
      <dsp:spPr>
        <a:xfrm>
          <a:off x="1672025" y="2243575"/>
          <a:ext cx="6104838" cy="8549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b="1" kern="1200" dirty="0" smtClean="0"/>
            <a:t>2007</a:t>
          </a:r>
          <a:r>
            <a:rPr lang="en-US" sz="2300" kern="1200" dirty="0" smtClean="0"/>
            <a:t/>
          </a:r>
          <a:br>
            <a:rPr lang="en-US" sz="2300" kern="1200" dirty="0" smtClean="0"/>
          </a:br>
          <a:r>
            <a:rPr lang="en-US" sz="1800" kern="1200" dirty="0" smtClean="0"/>
            <a:t>Strategic review process initiated</a:t>
          </a:r>
          <a:endParaRPr lang="en-US" sz="1800" kern="1200" dirty="0"/>
        </a:p>
      </dsp:txBody>
      <dsp:txXfrm>
        <a:off x="1672025" y="2243575"/>
        <a:ext cx="6104838" cy="854965"/>
      </dsp:txXfrm>
    </dsp:sp>
    <dsp:sp modelId="{F2CDDD99-4007-D14F-9006-C3C309677EF3}">
      <dsp:nvSpPr>
        <dsp:cNvPr id="0" name=""/>
        <dsp:cNvSpPr/>
      </dsp:nvSpPr>
      <dsp:spPr>
        <a:xfrm>
          <a:off x="1555372" y="3098540"/>
          <a:ext cx="6221491"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9575"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sv-SE"/>
          </a:p>
        </p:txBody>
      </p:sp>
      <p:sp>
        <p:nvSpPr>
          <p:cNvPr id="3" name="Platshållare för datum 2"/>
          <p:cNvSpPr>
            <a:spLocks noGrp="1"/>
          </p:cNvSpPr>
          <p:nvPr>
            <p:ph type="dt" idx="1"/>
          </p:nvPr>
        </p:nvSpPr>
        <p:spPr>
          <a:xfrm>
            <a:off x="3854450" y="0"/>
            <a:ext cx="2949575"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2E60344F-1A1B-4FB1-BE35-ABCD530C50EE}" type="datetimeFigureOut">
              <a:rPr lang="sv-SE"/>
              <a:pPr>
                <a:defRPr/>
              </a:pPr>
              <a:t>16-06-01</a:t>
            </a:fld>
            <a:endParaRPr lang="sv-SE"/>
          </a:p>
        </p:txBody>
      </p:sp>
      <p:sp>
        <p:nvSpPr>
          <p:cNvPr id="4" name="Platshållare för bildobjekt 3"/>
          <p:cNvSpPr>
            <a:spLocks noGrp="1" noRot="1" noChangeAspect="1"/>
          </p:cNvSpPr>
          <p:nvPr>
            <p:ph type="sldImg" idx="2"/>
          </p:nvPr>
        </p:nvSpPr>
        <p:spPr>
          <a:xfrm>
            <a:off x="917575" y="746125"/>
            <a:ext cx="4972050" cy="3729038"/>
          </a:xfrm>
          <a:prstGeom prst="rect">
            <a:avLst/>
          </a:prstGeom>
          <a:noFill/>
          <a:ln w="12700">
            <a:solidFill>
              <a:prstClr val="black"/>
            </a:solidFill>
          </a:ln>
        </p:spPr>
        <p:txBody>
          <a:bodyPr vert="horz" lIns="91440" tIns="45720" rIns="91440" bIns="45720" rtlCol="0" anchor="ctr"/>
          <a:lstStyle/>
          <a:p>
            <a:pPr lvl="0"/>
            <a:endParaRPr lang="sv-SE" noProof="0"/>
          </a:p>
        </p:txBody>
      </p:sp>
      <p:sp>
        <p:nvSpPr>
          <p:cNvPr id="5" name="Platshållare för anteckningar 4"/>
          <p:cNvSpPr>
            <a:spLocks noGrp="1"/>
          </p:cNvSpPr>
          <p:nvPr>
            <p:ph type="body" sz="quarter" idx="3"/>
          </p:nvPr>
        </p:nvSpPr>
        <p:spPr>
          <a:xfrm>
            <a:off x="681038" y="4722813"/>
            <a:ext cx="5443537" cy="4475162"/>
          </a:xfrm>
          <a:prstGeom prst="rect">
            <a:avLst/>
          </a:prstGeom>
        </p:spPr>
        <p:txBody>
          <a:bodyPr vert="horz" lIns="91440" tIns="45720" rIns="91440" bIns="45720" rtlCol="0">
            <a:normAutofit/>
          </a:bodyPr>
          <a:lstStyle/>
          <a:p>
            <a:pPr lvl="0"/>
            <a:r>
              <a:rPr lang="sv-SE" noProof="0" smtClean="0"/>
              <a:t>Klicka här för att ändra format på bakgrundstexten</a:t>
            </a:r>
          </a:p>
          <a:p>
            <a:pPr lvl="1"/>
            <a:r>
              <a:rPr lang="sv-SE" noProof="0" smtClean="0"/>
              <a:t>Nivå två</a:t>
            </a:r>
          </a:p>
          <a:p>
            <a:pPr lvl="2"/>
            <a:r>
              <a:rPr lang="sv-SE" noProof="0" smtClean="0"/>
              <a:t>Nivå tre</a:t>
            </a:r>
          </a:p>
          <a:p>
            <a:pPr lvl="3"/>
            <a:r>
              <a:rPr lang="sv-SE" noProof="0" smtClean="0"/>
              <a:t>Nivå fyra</a:t>
            </a:r>
          </a:p>
          <a:p>
            <a:pPr lvl="4"/>
            <a:r>
              <a:rPr lang="sv-SE" noProof="0" smtClean="0"/>
              <a:t>Nivå fem</a:t>
            </a:r>
            <a:endParaRPr lang="sv-SE" noProof="0"/>
          </a:p>
        </p:txBody>
      </p:sp>
      <p:sp>
        <p:nvSpPr>
          <p:cNvPr id="6" name="Platshållare för sidfot 5"/>
          <p:cNvSpPr>
            <a:spLocks noGrp="1"/>
          </p:cNvSpPr>
          <p:nvPr>
            <p:ph type="ftr" sz="quarter" idx="4"/>
          </p:nvPr>
        </p:nvSpPr>
        <p:spPr>
          <a:xfrm>
            <a:off x="0" y="9445625"/>
            <a:ext cx="2949575" cy="49688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sv-SE"/>
          </a:p>
        </p:txBody>
      </p:sp>
      <p:sp>
        <p:nvSpPr>
          <p:cNvPr id="7" name="Platshållare för bildnummer 6"/>
          <p:cNvSpPr>
            <a:spLocks noGrp="1"/>
          </p:cNvSpPr>
          <p:nvPr>
            <p:ph type="sldNum" sz="quarter" idx="5"/>
          </p:nvPr>
        </p:nvSpPr>
        <p:spPr>
          <a:xfrm>
            <a:off x="3854450" y="9445625"/>
            <a:ext cx="2949575" cy="49688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0E2E5EE-1355-457C-B8FF-F918E44C82BE}" type="slidenum">
              <a:rPr lang="sv-SE"/>
              <a:pPr>
                <a:defRPr/>
              </a:pPr>
              <a:t>‹Nr.›</a:t>
            </a:fld>
            <a:endParaRPr lang="sv-SE"/>
          </a:p>
        </p:txBody>
      </p:sp>
    </p:spTree>
    <p:extLst>
      <p:ext uri="{BB962C8B-B14F-4D97-AF65-F5344CB8AC3E}">
        <p14:creationId xmlns:p14="http://schemas.microsoft.com/office/powerpoint/2010/main" val="26606161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hyperlink" Target="http://www.investopedia.com/terms/s/statute-of-limitations.asp"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www.investopedia.com/terms/s/statute-of-limitations.asp"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sv-SE" dirty="0"/>
          </a:p>
        </p:txBody>
      </p:sp>
      <p:sp>
        <p:nvSpPr>
          <p:cNvPr id="4" name="Platshållare för bildnummer 3"/>
          <p:cNvSpPr>
            <a:spLocks noGrp="1"/>
          </p:cNvSpPr>
          <p:nvPr>
            <p:ph type="sldNum" sz="quarter" idx="10"/>
          </p:nvPr>
        </p:nvSpPr>
        <p:spPr/>
        <p:txBody>
          <a:bodyPr/>
          <a:lstStyle/>
          <a:p>
            <a:pPr>
              <a:defRPr/>
            </a:pPr>
            <a:fld id="{F0E2E5EE-1355-457C-B8FF-F918E44C82BE}" type="slidenum">
              <a:rPr lang="sv-SE" smtClean="0"/>
              <a:pPr>
                <a:defRPr/>
              </a:pPr>
              <a:t>1</a:t>
            </a:fld>
            <a:endParaRPr lang="sv-SE"/>
          </a:p>
        </p:txBody>
      </p:sp>
    </p:spTree>
    <p:extLst>
      <p:ext uri="{BB962C8B-B14F-4D97-AF65-F5344CB8AC3E}">
        <p14:creationId xmlns:p14="http://schemas.microsoft.com/office/powerpoint/2010/main" val="746253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856313" y="9448979"/>
            <a:ext cx="2949302" cy="495123"/>
          </a:xfrm>
          <a:prstGeom prst="rect">
            <a:avLst/>
          </a:prstGeom>
          <a:noFill/>
          <a:ln w="9525">
            <a:noFill/>
            <a:miter lim="800000"/>
            <a:headEnd/>
            <a:tailEnd/>
          </a:ln>
        </p:spPr>
        <p:txBody>
          <a:bodyPr lIns="88314" tIns="44158" rIns="88314" bIns="44158" anchor="b"/>
          <a:lstStyle/>
          <a:p>
            <a:pPr algn="r" defTabSz="881542" eaLnBrk="0" hangingPunct="0"/>
            <a:fld id="{CEE32989-EC8C-4379-9BA1-7F17D8EFC37F}" type="slidenum">
              <a:rPr lang="sv-SE" sz="1100"/>
              <a:pPr algn="r" defTabSz="881542" eaLnBrk="0" hangingPunct="0"/>
              <a:t>2</a:t>
            </a:fld>
            <a:endParaRPr lang="sv-SE" sz="1100" dirty="0"/>
          </a:p>
        </p:txBody>
      </p:sp>
      <p:sp>
        <p:nvSpPr>
          <p:cNvPr id="68611" name="Rectangle 2"/>
          <p:cNvSpPr>
            <a:spLocks noGrp="1" noRot="1" noChangeAspect="1" noChangeArrowheads="1" noTextEdit="1"/>
          </p:cNvSpPr>
          <p:nvPr>
            <p:ph type="sldImg"/>
          </p:nvPr>
        </p:nvSpPr>
        <p:spPr>
          <a:xfrm>
            <a:off x="920750" y="744538"/>
            <a:ext cx="4940300" cy="3705225"/>
          </a:xfrm>
          <a:ln/>
        </p:spPr>
      </p:sp>
      <p:sp>
        <p:nvSpPr>
          <p:cNvPr id="68612" name="Rectangle 3"/>
          <p:cNvSpPr>
            <a:spLocks noGrp="1" noChangeArrowheads="1"/>
          </p:cNvSpPr>
          <p:nvPr>
            <p:ph type="body" idx="1"/>
          </p:nvPr>
        </p:nvSpPr>
        <p:spPr>
          <a:xfrm>
            <a:off x="951145" y="4738373"/>
            <a:ext cx="4903328" cy="4408289"/>
          </a:xfrm>
          <a:noFill/>
          <a:ln/>
        </p:spPr>
        <p:txBody>
          <a:bodyPr lIns="87468" tIns="42966" rIns="87468" bIns="42966"/>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Historically,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has taken on the traditional role as a credit management services (CMS) company with a focus on debt collection. As most credit management services companies,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hunts down debtors in order to make sure that they pay what they owe. Consequently, in the consumer mind the term credit management services and debt collection is not something one wants to be associated with and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is left to be perceived as “the bad guy”. </a:t>
            </a:r>
            <a:endParaRPr lang="sv-SE" sz="1200" kern="1200" dirty="0" smtClean="0">
              <a:solidFill>
                <a:schemeClr val="tx1"/>
              </a:solidFill>
              <a:effectLst/>
              <a:latin typeface="+mn-lt"/>
              <a:ea typeface="+mn-ea"/>
              <a:cs typeface="+mn-cs"/>
            </a:endParaRPr>
          </a:p>
          <a:p>
            <a:endParaRPr lang="en-US" dirty="0" smtClean="0"/>
          </a:p>
          <a:p>
            <a:pPr eaLnBrk="1" hangingPunct="1"/>
            <a:endParaRPr lang="en-GB" dirty="0" smtClean="0">
              <a:latin typeface="Arial" pitchFamily="34" charset="0"/>
              <a:ea typeface="ＭＳ Ｐゴシック"/>
            </a:endParaRPr>
          </a:p>
        </p:txBody>
      </p:sp>
    </p:spTree>
    <p:extLst>
      <p:ext uri="{BB962C8B-B14F-4D97-AF65-F5344CB8AC3E}">
        <p14:creationId xmlns:p14="http://schemas.microsoft.com/office/powerpoint/2010/main" val="979202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lgn="r" rtl="0" fontAlgn="base">
              <a:spcBef>
                <a:spcPct val="0"/>
              </a:spcBef>
              <a:spcAft>
                <a:spcPct val="0"/>
              </a:spcAft>
            </a:pPr>
            <a:fld id="{45277DA1-3557-40E1-AB20-413AC5A67A72}" type="slidenum">
              <a:rPr lang="sv-SE" sz="1200" kern="1200">
                <a:solidFill>
                  <a:prstClr val="black"/>
                </a:solidFill>
                <a:latin typeface="Times" pitchFamily="-128" charset="0"/>
                <a:ea typeface="+mn-ea"/>
                <a:cs typeface="Arial" charset="0"/>
              </a:rPr>
              <a:pPr algn="r" rtl="0" fontAlgn="base">
                <a:spcBef>
                  <a:spcPct val="0"/>
                </a:spcBef>
                <a:spcAft>
                  <a:spcPct val="0"/>
                </a:spcAft>
              </a:pPr>
              <a:t>3</a:t>
            </a:fld>
            <a:endParaRPr lang="sv-SE" sz="1200" kern="1200">
              <a:solidFill>
                <a:prstClr val="black"/>
              </a:solidFill>
              <a:latin typeface="Times" pitchFamily="-128" charset="0"/>
              <a:ea typeface="+mn-ea"/>
              <a:cs typeface="Arial" charset="0"/>
            </a:endParaRP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pPr>
              <a:lnSpc>
                <a:spcPct val="150000"/>
              </a:lnSpc>
            </a:pPr>
            <a:r>
              <a:rPr lang="nl-NL" dirty="0" err="1" smtClean="0"/>
              <a:t>Founded</a:t>
            </a:r>
            <a:r>
              <a:rPr lang="nl-NL" dirty="0" smtClean="0"/>
              <a:t> </a:t>
            </a:r>
            <a:r>
              <a:rPr lang="nl-NL" b="1" dirty="0" smtClean="0"/>
              <a:t>1923</a:t>
            </a:r>
            <a:endParaRPr lang="nl-NL" dirty="0" smtClean="0"/>
          </a:p>
          <a:p>
            <a:pPr>
              <a:lnSpc>
                <a:spcPct val="150000"/>
              </a:lnSpc>
            </a:pPr>
            <a:endParaRPr lang="nl-NL" dirty="0" smtClean="0"/>
          </a:p>
          <a:p>
            <a:pPr>
              <a:lnSpc>
                <a:spcPct val="150000"/>
              </a:lnSpc>
            </a:pPr>
            <a:r>
              <a:rPr lang="nl-NL" b="1" dirty="0" smtClean="0"/>
              <a:t>1970’s - </a:t>
            </a:r>
            <a:r>
              <a:rPr lang="nl-NL" dirty="0" smtClean="0"/>
              <a:t> Bo </a:t>
            </a:r>
            <a:r>
              <a:rPr lang="nl-NL" dirty="0" err="1" smtClean="0"/>
              <a:t>Göransson</a:t>
            </a:r>
            <a:r>
              <a:rPr lang="nl-NL" dirty="0" smtClean="0"/>
              <a:t> </a:t>
            </a:r>
            <a:r>
              <a:rPr lang="nl-NL" dirty="0" err="1" smtClean="0"/>
              <a:t>started</a:t>
            </a:r>
            <a:r>
              <a:rPr lang="nl-NL" dirty="0" smtClean="0"/>
              <a:t> </a:t>
            </a:r>
            <a:r>
              <a:rPr lang="nl-NL" dirty="0" err="1" smtClean="0"/>
              <a:t>to</a:t>
            </a:r>
            <a:r>
              <a:rPr lang="nl-NL" dirty="0" smtClean="0"/>
              <a:t> focus on </a:t>
            </a:r>
            <a:r>
              <a:rPr lang="nl-NL" dirty="0" err="1" smtClean="0"/>
              <a:t>organic</a:t>
            </a:r>
            <a:r>
              <a:rPr lang="nl-NL" dirty="0" smtClean="0"/>
              <a:t> </a:t>
            </a:r>
            <a:r>
              <a:rPr lang="nl-NL" dirty="0" err="1" smtClean="0"/>
              <a:t>growth</a:t>
            </a:r>
            <a:r>
              <a:rPr lang="nl-NL" dirty="0" smtClean="0"/>
              <a:t> </a:t>
            </a:r>
            <a:r>
              <a:rPr lang="nl-NL" dirty="0" err="1" smtClean="0"/>
              <a:t>and</a:t>
            </a:r>
            <a:r>
              <a:rPr lang="nl-NL" dirty="0" smtClean="0"/>
              <a:t> </a:t>
            </a:r>
            <a:r>
              <a:rPr lang="nl-NL" dirty="0" err="1" smtClean="0"/>
              <a:t>acquisitions</a:t>
            </a:r>
            <a:r>
              <a:rPr lang="nl-NL" dirty="0" smtClean="0"/>
              <a:t>. </a:t>
            </a:r>
            <a:r>
              <a:rPr lang="nl-NL" dirty="0" err="1" smtClean="0"/>
              <a:t>Further</a:t>
            </a:r>
            <a:r>
              <a:rPr lang="nl-NL" dirty="0" smtClean="0"/>
              <a:t> </a:t>
            </a:r>
            <a:r>
              <a:rPr lang="nl-NL" dirty="0" err="1" smtClean="0"/>
              <a:t>international</a:t>
            </a:r>
            <a:r>
              <a:rPr lang="nl-NL" dirty="0" smtClean="0"/>
              <a:t> </a:t>
            </a:r>
            <a:r>
              <a:rPr lang="nl-NL" dirty="0" err="1" smtClean="0"/>
              <a:t>expansions</a:t>
            </a:r>
            <a:r>
              <a:rPr lang="nl-NL" dirty="0" smtClean="0"/>
              <a:t> </a:t>
            </a:r>
            <a:r>
              <a:rPr lang="nl-NL" dirty="0" err="1" smtClean="0"/>
              <a:t>through</a:t>
            </a:r>
            <a:r>
              <a:rPr lang="nl-NL" dirty="0" smtClean="0"/>
              <a:t> </a:t>
            </a:r>
            <a:r>
              <a:rPr lang="nl-NL" dirty="0" err="1" smtClean="0"/>
              <a:t>organic</a:t>
            </a:r>
            <a:r>
              <a:rPr lang="nl-NL" dirty="0" smtClean="0"/>
              <a:t> </a:t>
            </a:r>
            <a:r>
              <a:rPr lang="nl-NL" dirty="0" err="1" smtClean="0"/>
              <a:t>growth</a:t>
            </a:r>
            <a:r>
              <a:rPr lang="nl-NL" dirty="0" smtClean="0"/>
              <a:t> </a:t>
            </a:r>
            <a:r>
              <a:rPr lang="nl-NL" dirty="0" err="1" smtClean="0"/>
              <a:t>and</a:t>
            </a:r>
            <a:r>
              <a:rPr lang="nl-NL" dirty="0" smtClean="0"/>
              <a:t> </a:t>
            </a:r>
            <a:r>
              <a:rPr lang="nl-NL" dirty="0" err="1" smtClean="0"/>
              <a:t>incremental</a:t>
            </a:r>
            <a:r>
              <a:rPr lang="nl-NL" dirty="0" smtClean="0"/>
              <a:t> </a:t>
            </a:r>
            <a:r>
              <a:rPr lang="nl-NL" dirty="0" err="1" smtClean="0"/>
              <a:t>acquisition</a:t>
            </a:r>
            <a:r>
              <a:rPr lang="nl-NL" dirty="0" smtClean="0"/>
              <a:t> </a:t>
            </a:r>
            <a:r>
              <a:rPr lang="nl-NL" dirty="0" err="1" smtClean="0"/>
              <a:t>followed</a:t>
            </a:r>
            <a:r>
              <a:rPr lang="nl-NL" dirty="0" smtClean="0"/>
              <a:t>. </a:t>
            </a:r>
          </a:p>
          <a:p>
            <a:pPr>
              <a:lnSpc>
                <a:spcPct val="150000"/>
              </a:lnSpc>
            </a:pPr>
            <a:endParaRPr lang="nl-NL" dirty="0" smtClean="0"/>
          </a:p>
          <a:p>
            <a:pPr>
              <a:lnSpc>
                <a:spcPct val="150000"/>
              </a:lnSpc>
            </a:pPr>
            <a:r>
              <a:rPr lang="nl-NL" dirty="0" smtClean="0"/>
              <a:t>In </a:t>
            </a:r>
            <a:r>
              <a:rPr lang="nl-NL" b="1" dirty="0" smtClean="0"/>
              <a:t>2007</a:t>
            </a:r>
            <a:r>
              <a:rPr lang="nl-NL" dirty="0" smtClean="0"/>
              <a:t> was </a:t>
            </a:r>
            <a:r>
              <a:rPr lang="nl-NL" dirty="0" err="1" smtClean="0"/>
              <a:t>the</a:t>
            </a:r>
            <a:r>
              <a:rPr lang="nl-NL" dirty="0" smtClean="0"/>
              <a:t> </a:t>
            </a:r>
            <a:r>
              <a:rPr lang="nl-NL" dirty="0" err="1" smtClean="0"/>
              <a:t>strategic</a:t>
            </a:r>
            <a:r>
              <a:rPr lang="nl-NL" dirty="0" smtClean="0"/>
              <a:t> review </a:t>
            </a:r>
            <a:r>
              <a:rPr lang="nl-NL" dirty="0" err="1" smtClean="0"/>
              <a:t>process</a:t>
            </a:r>
            <a:endParaRPr lang="nl-NL" dirty="0" smtClean="0"/>
          </a:p>
          <a:p>
            <a:endParaRPr lang="sv-SE" dirty="0"/>
          </a:p>
        </p:txBody>
      </p:sp>
    </p:spTree>
    <p:extLst>
      <p:ext uri="{BB962C8B-B14F-4D97-AF65-F5344CB8AC3E}">
        <p14:creationId xmlns:p14="http://schemas.microsoft.com/office/powerpoint/2010/main" val="2400010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A year at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has a wide focus. Everyone and every company that owes money are seen as a customer to the company. However, leading up to 2006 the focus has also been local. That is to say,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has a different logo and a different image depending on where in the 20 countries they are active and the debt is collected. Below are some of the examples of logos used for the local offices.</a:t>
            </a:r>
            <a:endParaRPr lang="sv-SE"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59593C57-E40D-499F-B153-7BA388B07266}" type="slidenum">
              <a:rPr lang="sv-SE" smtClean="0"/>
              <a:pPr/>
              <a:t>4</a:t>
            </a:fld>
            <a:endParaRPr lang="sv-SE"/>
          </a:p>
        </p:txBody>
      </p:sp>
    </p:spTree>
    <p:extLst>
      <p:ext uri="{BB962C8B-B14F-4D97-AF65-F5344CB8AC3E}">
        <p14:creationId xmlns:p14="http://schemas.microsoft.com/office/powerpoint/2010/main" val="2001943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TextEdit="1"/>
          </p:cNvSpPr>
          <p:nvPr>
            <p:ph type="sldImg"/>
          </p:nvPr>
        </p:nvSpPr>
        <p:spPr bwMode="auto">
          <a:noFill/>
          <a:ln>
            <a:solidFill>
              <a:srgbClr val="000000"/>
            </a:solidFill>
            <a:miter lim="800000"/>
            <a:headEnd/>
            <a:tailEnd/>
          </a:ln>
        </p:spPr>
      </p:sp>
      <p:sp>
        <p:nvSpPr>
          <p:cNvPr id="48131" name="Rectangle 3"/>
          <p:cNvSpPr>
            <a:spLocks noGrp="1"/>
          </p:cNvSpPr>
          <p:nvPr>
            <p:ph type="body" idx="1"/>
          </p:nvPr>
        </p:nvSpPr>
        <p:spPr bwMode="auto">
          <a:xfrm>
            <a:off x="907312" y="4724842"/>
            <a:ext cx="4990994" cy="4473652"/>
          </a:xfrm>
          <a:noFill/>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b="0" i="0" kern="1200" dirty="0" smtClean="0">
                <a:solidFill>
                  <a:schemeClr val="tx1"/>
                </a:solidFill>
                <a:effectLst/>
                <a:latin typeface="+mn-lt"/>
                <a:ea typeface="+mn-ea"/>
                <a:cs typeface="+mn-cs"/>
              </a:rPr>
              <a:t>Debt collection agencies make money by contracting with creditors and collecting money for fees or by buying debt cheaply and collecting the money to keep. Old debt that is past the </a:t>
            </a:r>
            <a:r>
              <a:rPr lang="sv-SE" sz="1200" b="0" i="0" u="none" strike="noStrike" kern="1200" dirty="0" smtClean="0">
                <a:solidFill>
                  <a:schemeClr val="tx1"/>
                </a:solidFill>
                <a:effectLst/>
                <a:latin typeface="+mn-lt"/>
                <a:ea typeface="+mn-ea"/>
                <a:cs typeface="+mn-cs"/>
                <a:hlinkClick r:id="rId3"/>
              </a:rPr>
              <a:t>statute of limitations</a:t>
            </a:r>
            <a:r>
              <a:rPr lang="sv-SE" sz="1200" b="0" i="0" kern="1200" dirty="0" smtClean="0">
                <a:solidFill>
                  <a:schemeClr val="tx1"/>
                </a:solidFill>
                <a:effectLst/>
                <a:latin typeface="+mn-lt"/>
                <a:ea typeface="+mn-ea"/>
                <a:cs typeface="+mn-cs"/>
              </a:rPr>
              <a:t> or is otherwise deemed uncollectable is bought for pennies on the dollar, making collectors big profits.</a:t>
            </a:r>
            <a:r>
              <a:rPr lang="sv-SE" sz="1200" b="0" i="0" kern="1200" baseline="0" dirty="0" smtClean="0">
                <a:solidFill>
                  <a:schemeClr val="tx1"/>
                </a:solidFill>
                <a:effectLst/>
                <a:latin typeface="+mn-lt"/>
                <a:ea typeface="+mn-ea"/>
                <a:cs typeface="+mn-cs"/>
              </a:rPr>
              <a:t> (Investopedia)</a:t>
            </a:r>
            <a:r>
              <a:rPr lang="sv-SE" sz="1200" b="0" i="0" kern="1200" dirty="0" smtClean="0">
                <a:solidFill>
                  <a:schemeClr val="tx1"/>
                </a:solidFill>
                <a:effectLst/>
                <a:latin typeface="+mn-lt"/>
                <a:ea typeface="+mn-ea"/>
                <a:cs typeface="+mn-cs"/>
              </a:rPr>
              <a:t/>
            </a:r>
            <a:br>
              <a:rPr lang="sv-SE" sz="1200" b="0" i="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Every year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sends out 10,000 invoices to individuals and companies. From these invoices 1,000 reminders are sent out, which means that the original invoice has not yet been paid. Out of the 1,000 reminders, 300-500 result in actual cases and it can take up to 120-360 days before a debtor reaches this point. That is more than a case per day, highlighting that everyone who owes a debt is a customer to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The more cases the company receives the more effort and time has to be put into a wide variety of customers, leading to less of a personal connection between the company and the customer. Out of these 300-500 cases, 100-200 are taken in for debt surveillance and for these 100-200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cannot escape the image of “the bad guy”. </a:t>
            </a:r>
          </a:p>
          <a:p>
            <a:pPr marL="0" marR="0" indent="0" algn="l" defTabSz="914400" rtl="0" eaLnBrk="1" fontAlgn="auto" latinLnBrk="0" hangingPunct="1">
              <a:lnSpc>
                <a:spcPct val="100000"/>
              </a:lnSpc>
              <a:spcBef>
                <a:spcPts val="0"/>
              </a:spcBef>
              <a:spcAft>
                <a:spcPts val="0"/>
              </a:spcAft>
              <a:buClrTx/>
              <a:buSzTx/>
              <a:buFontTx/>
              <a:buNone/>
              <a:tabLst/>
              <a:defRPr/>
            </a:pPr>
            <a:endParaRPr lang="sv-SE" sz="12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4293688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TextEdit="1"/>
          </p:cNvSpPr>
          <p:nvPr>
            <p:ph type="sldImg"/>
          </p:nvPr>
        </p:nvSpPr>
        <p:spPr bwMode="auto">
          <a:noFill/>
          <a:ln>
            <a:solidFill>
              <a:srgbClr val="000000"/>
            </a:solidFill>
            <a:miter lim="800000"/>
            <a:headEnd/>
            <a:tailEnd/>
          </a:ln>
        </p:spPr>
      </p:sp>
      <p:sp>
        <p:nvSpPr>
          <p:cNvPr id="50179" name="Rectangle 3"/>
          <p:cNvSpPr>
            <a:spLocks noGrp="1"/>
          </p:cNvSpPr>
          <p:nvPr>
            <p:ph type="body" idx="1"/>
          </p:nvPr>
        </p:nvSpPr>
        <p:spPr bwMode="auto">
          <a:xfrm>
            <a:off x="907312" y="4724842"/>
            <a:ext cx="4990994" cy="4473652"/>
          </a:xfrm>
          <a:noFill/>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b="0" i="0" kern="1200" dirty="0" smtClean="0">
                <a:solidFill>
                  <a:schemeClr val="tx1"/>
                </a:solidFill>
                <a:effectLst/>
                <a:latin typeface="+mn-lt"/>
                <a:ea typeface="+mn-ea"/>
                <a:cs typeface="+mn-cs"/>
              </a:rPr>
              <a:t>Debt collection agencies make money by contracting with creditors and collecting money for fees or by buying debt cheaply and collecting the money to keep. Old debt that is past the </a:t>
            </a:r>
            <a:r>
              <a:rPr lang="sv-SE" sz="1200" b="0" i="0" u="none" strike="noStrike" kern="1200" dirty="0" smtClean="0">
                <a:solidFill>
                  <a:schemeClr val="tx1"/>
                </a:solidFill>
                <a:effectLst/>
                <a:latin typeface="+mn-lt"/>
                <a:ea typeface="+mn-ea"/>
                <a:cs typeface="+mn-cs"/>
                <a:hlinkClick r:id="rId3"/>
              </a:rPr>
              <a:t>statute of limitations</a:t>
            </a:r>
            <a:r>
              <a:rPr lang="sv-SE" sz="1200" b="0" i="0" kern="1200" dirty="0" smtClean="0">
                <a:solidFill>
                  <a:schemeClr val="tx1"/>
                </a:solidFill>
                <a:effectLst/>
                <a:latin typeface="+mn-lt"/>
                <a:ea typeface="+mn-ea"/>
                <a:cs typeface="+mn-cs"/>
              </a:rPr>
              <a:t> or is otherwise deemed uncollectable is bought for pennies on the dollar, making collectors big profits.</a:t>
            </a:r>
            <a:r>
              <a:rPr lang="sv-SE" sz="1200" b="0" i="0" kern="1200" baseline="0" dirty="0" smtClean="0">
                <a:solidFill>
                  <a:schemeClr val="tx1"/>
                </a:solidFill>
                <a:effectLst/>
                <a:latin typeface="+mn-lt"/>
                <a:ea typeface="+mn-ea"/>
                <a:cs typeface="+mn-cs"/>
              </a:rPr>
              <a:t> (Investopedia)</a:t>
            </a:r>
            <a:r>
              <a:rPr lang="sv-SE" sz="1200" b="0" i="0" kern="1200" dirty="0" smtClean="0">
                <a:solidFill>
                  <a:schemeClr val="tx1"/>
                </a:solidFill>
                <a:effectLst/>
                <a:latin typeface="+mn-lt"/>
                <a:ea typeface="+mn-ea"/>
                <a:cs typeface="+mn-cs"/>
              </a:rPr>
              <a:t/>
            </a:r>
            <a:br>
              <a:rPr lang="sv-SE" sz="1200" b="0" i="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Every year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sends out 10,000 invoices to individuals and companies. From these invoices 1,000 reminders are sent out, which means that the original invoice has not yet been paid. Out of the 1,000 reminders, 300-500 result in actual cases and it can take up to 120-360 days before a debtor reaches this point. That is more than a case per day, highlighting that everyone who owes a debt is a customer to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The more cases the company receives the more effort and time has to be put into a wide variety of customers, leading to less of a personal connection between the company and the customer. Out of these 300-500 cases, 100-200 are taken in for debt surveillance and for these 100-200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cannot escape the image of “the bad guy”. </a:t>
            </a:r>
          </a:p>
          <a:p>
            <a:pPr marL="0" marR="0" indent="0" algn="l" defTabSz="914400" rtl="0" eaLnBrk="1" fontAlgn="auto" latinLnBrk="0" hangingPunct="1">
              <a:lnSpc>
                <a:spcPct val="100000"/>
              </a:lnSpc>
              <a:spcBef>
                <a:spcPts val="0"/>
              </a:spcBef>
              <a:spcAft>
                <a:spcPts val="0"/>
              </a:spcAft>
              <a:buClrTx/>
              <a:buSzTx/>
              <a:buFontTx/>
              <a:buNone/>
              <a:tabLst/>
              <a:defRPr/>
            </a:pPr>
            <a:endParaRPr lang="sv-SE" sz="1200" kern="1200" dirty="0" smtClean="0">
              <a:solidFill>
                <a:schemeClr val="tx1"/>
              </a:solidFill>
              <a:effectLst/>
              <a:latin typeface="+mn-lt"/>
              <a:ea typeface="+mn-ea"/>
              <a:cs typeface="+mn-cs"/>
            </a:endParaRPr>
          </a:p>
          <a:p>
            <a:endParaRPr lang="en-US" dirty="0" smtClean="0"/>
          </a:p>
          <a:p>
            <a:pPr lvl="0"/>
            <a:endParaRPr lang="sv-SE" dirty="0" smtClean="0"/>
          </a:p>
        </p:txBody>
      </p:sp>
    </p:spTree>
    <p:extLst>
      <p:ext uri="{BB962C8B-B14F-4D97-AF65-F5344CB8AC3E}">
        <p14:creationId xmlns:p14="http://schemas.microsoft.com/office/powerpoint/2010/main" val="767199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60419"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dirty="0" smtClean="0"/>
          </a:p>
        </p:txBody>
      </p:sp>
      <p:sp>
        <p:nvSpPr>
          <p:cNvPr id="48132" name="Platshållare för bild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0EE1FF-E7BA-4505-B18F-EB0DCDCB8E3D}" type="slidenum">
              <a:rPr lang="sv-SE"/>
              <a:pPr fontAlgn="base">
                <a:spcBef>
                  <a:spcPct val="0"/>
                </a:spcBef>
                <a:spcAft>
                  <a:spcPct val="0"/>
                </a:spcAft>
                <a:defRPr/>
              </a:pPr>
              <a:t>10</a:t>
            </a:fld>
            <a:endParaRPr lang="sv-SE"/>
          </a:p>
        </p:txBody>
      </p:sp>
    </p:spTree>
    <p:extLst>
      <p:ext uri="{BB962C8B-B14F-4D97-AF65-F5344CB8AC3E}">
        <p14:creationId xmlns:p14="http://schemas.microsoft.com/office/powerpoint/2010/main" val="1413487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60419"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smtClean="0"/>
          </a:p>
        </p:txBody>
      </p:sp>
      <p:sp>
        <p:nvSpPr>
          <p:cNvPr id="48132" name="Platshållare för bild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0EE1FF-E7BA-4505-B18F-EB0DCDCB8E3D}" type="slidenum">
              <a:rPr lang="sv-SE"/>
              <a:pPr fontAlgn="base">
                <a:spcBef>
                  <a:spcPct val="0"/>
                </a:spcBef>
                <a:spcAft>
                  <a:spcPct val="0"/>
                </a:spcAft>
                <a:defRPr/>
              </a:pPr>
              <a:t>11</a:t>
            </a:fld>
            <a:endParaRPr lang="sv-SE"/>
          </a:p>
        </p:txBody>
      </p:sp>
    </p:spTree>
    <p:extLst>
      <p:ext uri="{BB962C8B-B14F-4D97-AF65-F5344CB8AC3E}">
        <p14:creationId xmlns:p14="http://schemas.microsoft.com/office/powerpoint/2010/main" val="1016679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60419"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v-SE" dirty="0" smtClean="0"/>
          </a:p>
        </p:txBody>
      </p:sp>
      <p:sp>
        <p:nvSpPr>
          <p:cNvPr id="48132" name="Platshållare för bild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0EE1FF-E7BA-4505-B18F-EB0DCDCB8E3D}" type="slidenum">
              <a:rPr lang="sv-SE"/>
              <a:pPr fontAlgn="base">
                <a:spcBef>
                  <a:spcPct val="0"/>
                </a:spcBef>
                <a:spcAft>
                  <a:spcPct val="0"/>
                </a:spcAft>
                <a:defRPr/>
              </a:pPr>
              <a:t>12</a:t>
            </a:fld>
            <a:endParaRPr lang="sv-SE"/>
          </a:p>
        </p:txBody>
      </p:sp>
    </p:spTree>
    <p:extLst>
      <p:ext uri="{BB962C8B-B14F-4D97-AF65-F5344CB8AC3E}">
        <p14:creationId xmlns:p14="http://schemas.microsoft.com/office/powerpoint/2010/main" val="1945301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kern="1200" dirty="0" smtClean="0">
                <a:solidFill>
                  <a:schemeClr val="tx1"/>
                </a:solidFill>
                <a:effectLst/>
                <a:latin typeface="+mn-lt"/>
                <a:ea typeface="+mn-ea"/>
                <a:cs typeface="+mn-cs"/>
              </a:rPr>
              <a:t>Jean Luc and his colleagues are looking at the information that has just been presented. They have come to the conclusion that any brand that is perceived as “the bad guy” does not have an optimal customer relationship</a:t>
            </a:r>
            <a:r>
              <a:rPr lang="sv-SE" sz="1200" kern="1200" dirty="0" smtClean="0">
                <a:solidFill>
                  <a:schemeClr val="tx1"/>
                </a:solidFill>
                <a:effectLst/>
                <a:latin typeface="+mn-lt"/>
                <a:ea typeface="+mn-ea"/>
                <a:cs typeface="+mn-cs"/>
              </a:rPr>
              <a:t>.</a:t>
            </a:r>
            <a:r>
              <a:rPr lang="sv-SE" sz="1200" kern="1200" baseline="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Since most of the team comes from human resources, many believe that the company should start internally, while others believe that in order for changes to be made, the whole company needs to be analyzed first. The team to look into what needs to be changed in order to step away from “the bad guy” image of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a:t>
            </a:r>
            <a:endParaRPr lang="sv-S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sv-SE" sz="1200" kern="1200" dirty="0" smtClean="0">
              <a:solidFill>
                <a:srgbClr val="FF0000"/>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endParaRPr lang="sv-SE" sz="1200" kern="1200" dirty="0" smtClean="0">
              <a:solidFill>
                <a:schemeClr val="tx1"/>
              </a:solidFill>
              <a:effectLst/>
              <a:latin typeface="+mn-lt"/>
              <a:ea typeface="+mn-ea"/>
              <a:cs typeface="+mn-cs"/>
            </a:endParaRPr>
          </a:p>
          <a:p>
            <a:endParaRPr lang="en-US" dirty="0" smtClean="0"/>
          </a:p>
          <a:p>
            <a:endParaRPr lang="nl-NL" dirty="0"/>
          </a:p>
        </p:txBody>
      </p:sp>
      <p:sp>
        <p:nvSpPr>
          <p:cNvPr id="4" name="Tijdelijke aanduiding voor dianummer 3"/>
          <p:cNvSpPr>
            <a:spLocks noGrp="1"/>
          </p:cNvSpPr>
          <p:nvPr>
            <p:ph type="sldNum" sz="quarter" idx="10"/>
          </p:nvPr>
        </p:nvSpPr>
        <p:spPr/>
        <p:txBody>
          <a:bodyPr/>
          <a:lstStyle/>
          <a:p>
            <a:pPr>
              <a:defRPr/>
            </a:pPr>
            <a:fld id="{F0E2E5EE-1355-457C-B8FF-F918E44C82BE}" type="slidenum">
              <a:rPr lang="sv-SE" smtClean="0"/>
              <a:pPr>
                <a:defRPr/>
              </a:pPr>
              <a:t>13</a:t>
            </a:fld>
            <a:endParaRPr lang="sv-SE"/>
          </a:p>
        </p:txBody>
      </p:sp>
    </p:spTree>
    <p:extLst>
      <p:ext uri="{BB962C8B-B14F-4D97-AF65-F5344CB8AC3E}">
        <p14:creationId xmlns:p14="http://schemas.microsoft.com/office/powerpoint/2010/main" val="2863217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85000" lnSpcReduction="20000"/>
          </a:bodyPr>
          <a:lstStyle/>
          <a:p>
            <a:r>
              <a:rPr lang="en-US" sz="1200" b="1" kern="1200" dirty="0" smtClean="0">
                <a:solidFill>
                  <a:schemeClr val="tx1"/>
                </a:solidFill>
                <a:effectLst/>
                <a:latin typeface="+mn-lt"/>
                <a:ea typeface="+mn-ea"/>
                <a:cs typeface="+mn-cs"/>
              </a:rPr>
              <a:t>Let’s begin by talking about the CMS industry. What are the main areas and characteristics of this industry? </a:t>
            </a:r>
            <a:endParaRPr lang="sv-SE"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sv-S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Negatively loaded business?</a:t>
            </a:r>
            <a:endParaRPr lang="sv-S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less affiliation you have to this industry, the better?</a:t>
            </a:r>
          </a:p>
          <a:p>
            <a:r>
              <a:rPr lang="en-US" sz="1200" kern="1200" dirty="0" smtClean="0">
                <a:solidFill>
                  <a:schemeClr val="tx1"/>
                </a:solidFill>
                <a:effectLst/>
                <a:latin typeface="+mn-lt"/>
                <a:ea typeface="+mn-ea"/>
                <a:cs typeface="+mn-cs"/>
              </a:rPr>
              <a:t>Unavoidable bad-guy</a:t>
            </a:r>
            <a:r>
              <a:rPr lang="en-US" sz="1200" kern="1200" baseline="0" dirty="0" smtClean="0">
                <a:solidFill>
                  <a:schemeClr val="tx1"/>
                </a:solidFill>
                <a:effectLst/>
                <a:latin typeface="+mn-lt"/>
                <a:ea typeface="+mn-ea"/>
                <a:cs typeface="+mn-cs"/>
              </a:rPr>
              <a:t> reputation? </a:t>
            </a:r>
            <a:endParaRPr lang="sv-S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sv-SE"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As an external observer, what do you consider to be the key issues in </a:t>
            </a:r>
            <a:r>
              <a:rPr lang="en-US" sz="1200" b="1" kern="1200" dirty="0" err="1" smtClean="0">
                <a:solidFill>
                  <a:schemeClr val="tx1"/>
                </a:solidFill>
                <a:effectLst/>
                <a:latin typeface="+mn-lt"/>
                <a:ea typeface="+mn-ea"/>
                <a:cs typeface="+mn-cs"/>
              </a:rPr>
              <a:t>Intrum</a:t>
            </a:r>
            <a:r>
              <a:rPr lang="en-US" sz="1200" b="1" kern="1200" dirty="0" smtClean="0">
                <a:solidFill>
                  <a:schemeClr val="tx1"/>
                </a:solidFill>
                <a:effectLst/>
                <a:latin typeface="+mn-lt"/>
                <a:ea typeface="+mn-ea"/>
                <a:cs typeface="+mn-cs"/>
              </a:rPr>
              <a:t> Justitia’s current situation?</a:t>
            </a:r>
            <a:endParaRPr lang="sv-SE"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sv-SE"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External issues</a:t>
            </a:r>
            <a:endParaRPr lang="sv-SE"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Trad</a:t>
            </a:r>
            <a:r>
              <a:rPr lang="en-US" sz="1200" kern="1200" dirty="0" smtClean="0">
                <a:solidFill>
                  <a:schemeClr val="tx1"/>
                </a:solidFill>
                <a:effectLst/>
                <a:latin typeface="+mn-lt"/>
                <a:ea typeface="+mn-ea"/>
                <a:cs typeface="+mn-cs"/>
              </a:rPr>
              <a:t>. Debt collector” </a:t>
            </a:r>
            <a:endParaRPr lang="sv-S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Bad guy</a:t>
            </a:r>
            <a:endParaRPr lang="sv-S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Warnings and threats</a:t>
            </a:r>
            <a:endParaRPr lang="sv-S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Hunting customers</a:t>
            </a:r>
            <a:endParaRPr lang="sv-S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Executor – we do something that our clients do not want to be affiliated with. </a:t>
            </a:r>
            <a:endParaRPr lang="sv-S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Our business is something that in the best of cases does not exist. </a:t>
            </a:r>
            <a:endParaRPr lang="sv-S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sv-SE"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Internal issues</a:t>
            </a:r>
            <a:endParaRPr lang="sv-SE"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People do not want to work with this business</a:t>
            </a:r>
            <a:endParaRPr lang="sv-S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negatively charged industry</a:t>
            </a:r>
            <a:endParaRPr lang="sv-S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sv-SE"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Brand issues</a:t>
            </a:r>
            <a:endParaRPr lang="sv-SE"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No coherent graphical charter</a:t>
            </a:r>
            <a:endParaRPr lang="sv-S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sv-SE"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How can </a:t>
            </a:r>
            <a:r>
              <a:rPr lang="en-US" sz="1200" b="1" kern="1200" dirty="0" err="1" smtClean="0">
                <a:solidFill>
                  <a:schemeClr val="tx1"/>
                </a:solidFill>
                <a:effectLst/>
                <a:latin typeface="+mn-lt"/>
                <a:ea typeface="+mn-ea"/>
                <a:cs typeface="+mn-cs"/>
              </a:rPr>
              <a:t>Intrum</a:t>
            </a:r>
            <a:r>
              <a:rPr lang="en-US" sz="1200" b="1" kern="1200" dirty="0" smtClean="0">
                <a:solidFill>
                  <a:schemeClr val="tx1"/>
                </a:solidFill>
                <a:effectLst/>
                <a:latin typeface="+mn-lt"/>
                <a:ea typeface="+mn-ea"/>
                <a:cs typeface="+mn-cs"/>
              </a:rPr>
              <a:t> Justitia, as a market leader, deal with these issues? </a:t>
            </a:r>
            <a:endParaRPr lang="sv-SE" sz="1200" b="1" kern="1200" dirty="0" smtClean="0">
              <a:solidFill>
                <a:schemeClr val="tx1"/>
              </a:solidFill>
              <a:effectLst/>
              <a:latin typeface="+mn-lt"/>
              <a:ea typeface="+mn-ea"/>
              <a:cs typeface="+mn-cs"/>
            </a:endParaRPr>
          </a:p>
          <a:p>
            <a:endParaRPr lang="en-US" dirty="0" smtClean="0"/>
          </a:p>
          <a:p>
            <a:endParaRPr lang="nl-NL" dirty="0"/>
          </a:p>
        </p:txBody>
      </p:sp>
      <p:sp>
        <p:nvSpPr>
          <p:cNvPr id="4" name="Tijdelijke aanduiding voor dianummer 3"/>
          <p:cNvSpPr>
            <a:spLocks noGrp="1"/>
          </p:cNvSpPr>
          <p:nvPr>
            <p:ph type="sldNum" sz="quarter" idx="10"/>
          </p:nvPr>
        </p:nvSpPr>
        <p:spPr/>
        <p:txBody>
          <a:bodyPr/>
          <a:lstStyle/>
          <a:p>
            <a:pPr>
              <a:defRPr/>
            </a:pPr>
            <a:fld id="{F0E2E5EE-1355-457C-B8FF-F918E44C82BE}" type="slidenum">
              <a:rPr lang="sv-SE" smtClean="0"/>
              <a:pPr>
                <a:defRPr/>
              </a:pPr>
              <a:t>14</a:t>
            </a:fld>
            <a:endParaRPr lang="sv-SE"/>
          </a:p>
        </p:txBody>
      </p:sp>
    </p:spTree>
    <p:extLst>
      <p:ext uri="{BB962C8B-B14F-4D97-AF65-F5344CB8AC3E}">
        <p14:creationId xmlns:p14="http://schemas.microsoft.com/office/powerpoint/2010/main" val="733512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a:defRPr/>
            </a:pPr>
            <a:fld id="{F0E2E5EE-1355-457C-B8FF-F918E44C82BE}" type="slidenum">
              <a:rPr lang="sv-SE" smtClean="0"/>
              <a:pPr>
                <a:defRPr/>
              </a:pPr>
              <a:t>15</a:t>
            </a:fld>
            <a:endParaRPr lang="sv-SE"/>
          </a:p>
        </p:txBody>
      </p:sp>
    </p:spTree>
    <p:extLst>
      <p:ext uri="{BB962C8B-B14F-4D97-AF65-F5344CB8AC3E}">
        <p14:creationId xmlns:p14="http://schemas.microsoft.com/office/powerpoint/2010/main" val="12664620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ID" sz="1200" kern="1200" dirty="0" smtClean="0">
                <a:solidFill>
                  <a:schemeClr val="tx1"/>
                </a:solidFill>
                <a:effectLst/>
                <a:latin typeface="+mn-lt"/>
                <a:ea typeface="+mn-ea"/>
                <a:cs typeface="+mn-cs"/>
              </a:rPr>
              <a:t>The statements were turned into values that will most benefit </a:t>
            </a:r>
            <a:r>
              <a:rPr lang="en-ID" sz="1200" kern="1200" dirty="0" err="1" smtClean="0">
                <a:solidFill>
                  <a:schemeClr val="tx1"/>
                </a:solidFill>
                <a:effectLst/>
                <a:latin typeface="+mn-lt"/>
                <a:ea typeface="+mn-ea"/>
                <a:cs typeface="+mn-cs"/>
              </a:rPr>
              <a:t>Intrum</a:t>
            </a:r>
            <a:r>
              <a:rPr lang="en-ID" sz="1200" kern="1200" dirty="0" smtClean="0">
                <a:solidFill>
                  <a:schemeClr val="tx1"/>
                </a:solidFill>
                <a:effectLst/>
                <a:latin typeface="+mn-lt"/>
                <a:ea typeface="+mn-ea"/>
                <a:cs typeface="+mn-cs"/>
              </a:rPr>
              <a:t> Justitia, our clients and their clients. ‘Fair’, ‘fair pay’, ‘partner’, ‘ethical’, ‘respect’, ‘customer care’ and ‘debtor care’ are for example values which people stated, which is distilled into the value:  “understanding people”. Different business scenarios were discussed in line with the brand promise to ensure that brand and business were fully supporting each other. The brand promise was defined by the purpose, vision and the core values (see table 1). </a:t>
            </a:r>
            <a:endParaRPr lang="nl-NL" sz="1200" kern="1200" dirty="0" smtClean="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pPr>
              <a:defRPr/>
            </a:pPr>
            <a:fld id="{F0E2E5EE-1355-457C-B8FF-F918E44C82BE}" type="slidenum">
              <a:rPr lang="sv-SE" smtClean="0"/>
              <a:pPr>
                <a:defRPr/>
              </a:pPr>
              <a:t>16</a:t>
            </a:fld>
            <a:endParaRPr lang="sv-SE"/>
          </a:p>
        </p:txBody>
      </p:sp>
    </p:spTree>
    <p:extLst>
      <p:ext uri="{BB962C8B-B14F-4D97-AF65-F5344CB8AC3E}">
        <p14:creationId xmlns:p14="http://schemas.microsoft.com/office/powerpoint/2010/main" val="14205360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a:defRPr/>
            </a:pPr>
            <a:fld id="{F0E2E5EE-1355-457C-B8FF-F918E44C82BE}" type="slidenum">
              <a:rPr lang="sv-SE" smtClean="0"/>
              <a:pPr>
                <a:defRPr/>
              </a:pPr>
              <a:t>19</a:t>
            </a:fld>
            <a:endParaRPr lang="sv-SE"/>
          </a:p>
        </p:txBody>
      </p:sp>
    </p:spTree>
    <p:extLst>
      <p:ext uri="{BB962C8B-B14F-4D97-AF65-F5344CB8AC3E}">
        <p14:creationId xmlns:p14="http://schemas.microsoft.com/office/powerpoint/2010/main" val="38259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smtClean="0"/>
              <a:t>Making </a:t>
            </a:r>
            <a:r>
              <a:rPr lang="nl-NL" sz="1200" dirty="0" err="1" smtClean="0"/>
              <a:t>trade</a:t>
            </a:r>
            <a:r>
              <a:rPr lang="nl-NL" sz="1200" dirty="0" smtClean="0"/>
              <a:t> </a:t>
            </a:r>
            <a:r>
              <a:rPr lang="nl-NL" sz="1200" dirty="0" err="1" smtClean="0"/>
              <a:t>simple</a:t>
            </a:r>
            <a:r>
              <a:rPr lang="nl-NL" sz="1200" dirty="0" smtClean="0"/>
              <a:t>, safe </a:t>
            </a:r>
            <a:r>
              <a:rPr lang="nl-NL" sz="1200" dirty="0" err="1" smtClean="0"/>
              <a:t>and</a:t>
            </a:r>
            <a:r>
              <a:rPr lang="nl-NL" sz="1200" dirty="0" smtClean="0"/>
              <a:t> fair, </a:t>
            </a:r>
            <a:r>
              <a:rPr lang="en-ID" sz="1200" dirty="0" smtClean="0"/>
              <a:t> they make it easier for money to change hands, and the risk that the buyer will not pay smaller</a:t>
            </a:r>
            <a:endParaRPr lang="nl-NL" sz="1200" dirty="0" smtClean="0"/>
          </a:p>
          <a:p>
            <a:r>
              <a:rPr lang="nl-NL" sz="1200" dirty="0" err="1" smtClean="0"/>
              <a:t>To</a:t>
            </a:r>
            <a:r>
              <a:rPr lang="nl-NL" sz="1200" dirty="0" smtClean="0"/>
              <a:t> help </a:t>
            </a:r>
            <a:r>
              <a:rPr lang="nl-NL" sz="1200" dirty="0" err="1" smtClean="0"/>
              <a:t>ensure</a:t>
            </a:r>
            <a:r>
              <a:rPr lang="nl-NL" sz="1200" dirty="0" smtClean="0"/>
              <a:t> </a:t>
            </a:r>
            <a:r>
              <a:rPr lang="nl-NL" sz="1200" dirty="0" err="1" smtClean="0"/>
              <a:t>that</a:t>
            </a:r>
            <a:r>
              <a:rPr lang="nl-NL" sz="1200" dirty="0" smtClean="0"/>
              <a:t> </a:t>
            </a:r>
            <a:r>
              <a:rPr lang="nl-NL" sz="1200" dirty="0" err="1" smtClean="0"/>
              <a:t>payments</a:t>
            </a:r>
            <a:r>
              <a:rPr lang="nl-NL" sz="1200" dirty="0" smtClean="0"/>
              <a:t> flow as </a:t>
            </a:r>
            <a:r>
              <a:rPr lang="nl-NL" sz="1200" dirty="0" err="1" smtClean="0"/>
              <a:t>they</a:t>
            </a:r>
            <a:r>
              <a:rPr lang="nl-NL" sz="1200" dirty="0" smtClean="0"/>
              <a:t> </a:t>
            </a:r>
            <a:r>
              <a:rPr lang="nl-NL" sz="1200" dirty="0" err="1" smtClean="0"/>
              <a:t>should</a:t>
            </a:r>
            <a:r>
              <a:rPr lang="nl-NL" sz="1200" dirty="0" smtClean="0"/>
              <a:t> in society </a:t>
            </a:r>
            <a:r>
              <a:rPr lang="en-ID" sz="1200" dirty="0" smtClean="0"/>
              <a:t>– to engender a sound business climate</a:t>
            </a:r>
          </a:p>
          <a:p>
            <a:r>
              <a:rPr lang="en-ID" sz="1200" dirty="0" smtClean="0"/>
              <a:t>The </a:t>
            </a:r>
            <a:r>
              <a:rPr lang="en-ID" sz="1200" i="1" dirty="0" smtClean="0"/>
              <a:t>sound</a:t>
            </a:r>
            <a:r>
              <a:rPr lang="en-ID" sz="1200" dirty="0" smtClean="0"/>
              <a:t> relates to helping both sides of the deal and promoting long-term value-creating relationships between parties</a:t>
            </a:r>
          </a:p>
          <a:p>
            <a:r>
              <a:rPr lang="en-ID" sz="1200" dirty="0" smtClean="0"/>
              <a:t>Not only to collect debt, but to provide other financial solutions that stimulate trade and facilitate business</a:t>
            </a:r>
          </a:p>
          <a:p>
            <a:endParaRPr lang="nl-NL" dirty="0"/>
          </a:p>
        </p:txBody>
      </p:sp>
      <p:sp>
        <p:nvSpPr>
          <p:cNvPr id="4" name="Tijdelijke aanduiding voor dianummer 3"/>
          <p:cNvSpPr>
            <a:spLocks noGrp="1"/>
          </p:cNvSpPr>
          <p:nvPr>
            <p:ph type="sldNum" sz="quarter" idx="10"/>
          </p:nvPr>
        </p:nvSpPr>
        <p:spPr/>
        <p:txBody>
          <a:bodyPr/>
          <a:lstStyle/>
          <a:p>
            <a:pPr>
              <a:defRPr/>
            </a:pPr>
            <a:fld id="{F0E2E5EE-1355-457C-B8FF-F918E44C82BE}" type="slidenum">
              <a:rPr lang="sv-SE" smtClean="0"/>
              <a:pPr>
                <a:defRPr/>
              </a:pPr>
              <a:t>20</a:t>
            </a:fld>
            <a:endParaRPr lang="sv-SE"/>
          </a:p>
        </p:txBody>
      </p:sp>
    </p:spTree>
    <p:extLst>
      <p:ext uri="{BB962C8B-B14F-4D97-AF65-F5344CB8AC3E}">
        <p14:creationId xmlns:p14="http://schemas.microsoft.com/office/powerpoint/2010/main" val="346981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ID" sz="1200" kern="1200" dirty="0" smtClean="0">
                <a:solidFill>
                  <a:schemeClr val="tx1"/>
                </a:solidFill>
                <a:effectLst/>
                <a:latin typeface="+mn-lt"/>
                <a:ea typeface="+mn-ea"/>
                <a:cs typeface="+mn-cs"/>
              </a:rPr>
              <a:t>Their vision is to fully transform the company into a true people-focused company providing high value added credit management and financial services. </a:t>
            </a:r>
            <a:r>
              <a:rPr lang="en-ID" sz="1200" kern="1200" dirty="0" err="1" smtClean="0">
                <a:solidFill>
                  <a:schemeClr val="tx1"/>
                </a:solidFill>
                <a:effectLst/>
                <a:latin typeface="+mn-lt"/>
                <a:ea typeface="+mn-ea"/>
                <a:cs typeface="+mn-cs"/>
              </a:rPr>
              <a:t>Intrum</a:t>
            </a:r>
            <a:r>
              <a:rPr lang="en-ID" sz="1200" kern="1200" dirty="0" smtClean="0">
                <a:solidFill>
                  <a:schemeClr val="tx1"/>
                </a:solidFill>
                <a:effectLst/>
                <a:latin typeface="+mn-lt"/>
                <a:ea typeface="+mn-ea"/>
                <a:cs typeface="+mn-cs"/>
              </a:rPr>
              <a:t> </a:t>
            </a:r>
            <a:r>
              <a:rPr lang="en-ID" sz="1200" kern="1200" dirty="0" err="1" smtClean="0">
                <a:solidFill>
                  <a:schemeClr val="tx1"/>
                </a:solidFill>
                <a:effectLst/>
                <a:latin typeface="+mn-lt"/>
                <a:ea typeface="+mn-ea"/>
                <a:cs typeface="+mn-cs"/>
              </a:rPr>
              <a:t>Justita</a:t>
            </a:r>
            <a:r>
              <a:rPr lang="en-ID" sz="1200" kern="1200" dirty="0" smtClean="0">
                <a:solidFill>
                  <a:schemeClr val="tx1"/>
                </a:solidFill>
                <a:effectLst/>
                <a:latin typeface="+mn-lt"/>
                <a:ea typeface="+mn-ea"/>
                <a:cs typeface="+mn-cs"/>
              </a:rPr>
              <a:t> believed that people are part of the key issues and the solution to advance the state of the company and the industry. </a:t>
            </a:r>
            <a:endParaRPr lang="nl-NL" sz="1200" kern="1200" dirty="0" smtClean="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pPr>
              <a:defRPr/>
            </a:pPr>
            <a:fld id="{F0E2E5EE-1355-457C-B8FF-F918E44C82BE}" type="slidenum">
              <a:rPr lang="sv-SE" smtClean="0"/>
              <a:pPr>
                <a:defRPr/>
              </a:pPr>
              <a:t>22</a:t>
            </a:fld>
            <a:endParaRPr lang="sv-SE"/>
          </a:p>
        </p:txBody>
      </p:sp>
    </p:spTree>
    <p:extLst>
      <p:ext uri="{BB962C8B-B14F-4D97-AF65-F5344CB8AC3E}">
        <p14:creationId xmlns:p14="http://schemas.microsoft.com/office/powerpoint/2010/main" val="927585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The one</a:t>
            </a:r>
            <a:r>
              <a:rPr lang="en-US" sz="1200" kern="1200" baseline="0" dirty="0" smtClean="0">
                <a:solidFill>
                  <a:schemeClr val="tx1"/>
                </a:solidFill>
                <a:effectLst/>
                <a:latin typeface="+mn-lt"/>
                <a:ea typeface="+mn-ea"/>
                <a:cs typeface="+mn-cs"/>
              </a:rPr>
              <a:t> brand strategy </a:t>
            </a:r>
            <a:r>
              <a:rPr lang="en-US" sz="1200" kern="1200" dirty="0" smtClean="0">
                <a:solidFill>
                  <a:schemeClr val="tx1"/>
                </a:solidFill>
                <a:effectLst/>
                <a:latin typeface="+mn-lt"/>
                <a:ea typeface="+mn-ea"/>
                <a:cs typeface="+mn-cs"/>
              </a:rPr>
              <a:t>included their next step which was differentiation through color. As you can see in the image below (see figure 5), many financial firms are dedicated to the color blue. As this color is associated with the old ‘bad image’ of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and the industry, they decided to differentiate from the others and go for the color ‘green’ and used the brand as a motor of change. </a:t>
            </a:r>
            <a:endParaRPr lang="nl-NL"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F0E2E5EE-1355-457C-B8FF-F918E44C82BE}" type="slidenum">
              <a:rPr lang="sv-SE" smtClean="0"/>
              <a:pPr>
                <a:defRPr/>
              </a:pPr>
              <a:t>23</a:t>
            </a:fld>
            <a:endParaRPr lang="sv-SE"/>
          </a:p>
        </p:txBody>
      </p:sp>
    </p:spTree>
    <p:extLst>
      <p:ext uri="{BB962C8B-B14F-4D97-AF65-F5344CB8AC3E}">
        <p14:creationId xmlns:p14="http://schemas.microsoft.com/office/powerpoint/2010/main" val="19746090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The new corporate brand had two major jobs: (1) to guide and engage the internal forces (and thereby increase performance) and (2) to express the corporate brand externally in order to attract key stakeholders and increase sales. </a:t>
            </a:r>
            <a:r>
              <a:rPr lang="en-ID" sz="1200" kern="1200" dirty="0" smtClean="0">
                <a:solidFill>
                  <a:schemeClr val="tx1"/>
                </a:solidFill>
                <a:effectLst/>
                <a:latin typeface="+mn-lt"/>
                <a:ea typeface="+mn-ea"/>
                <a:cs typeface="+mn-cs"/>
              </a:rPr>
              <a:t>The brand promise was implemented in all offices and a new visual identity was created to express the new </a:t>
            </a:r>
            <a:r>
              <a:rPr lang="en-ID" sz="1200" kern="1200" dirty="0" err="1" smtClean="0">
                <a:solidFill>
                  <a:schemeClr val="tx1"/>
                </a:solidFill>
                <a:effectLst/>
                <a:latin typeface="+mn-lt"/>
                <a:ea typeface="+mn-ea"/>
                <a:cs typeface="+mn-cs"/>
              </a:rPr>
              <a:t>Intrum</a:t>
            </a:r>
            <a:r>
              <a:rPr lang="en-ID" sz="1200" kern="1200" dirty="0" smtClean="0">
                <a:solidFill>
                  <a:schemeClr val="tx1"/>
                </a:solidFill>
                <a:effectLst/>
                <a:latin typeface="+mn-lt"/>
                <a:ea typeface="+mn-ea"/>
                <a:cs typeface="+mn-cs"/>
              </a:rPr>
              <a:t> Justitia. All companies got a brand promise kit for communication of all countries including games, posters, etc. Now everyone had the same business cards, wherever they are. Also all companies got a brand manual with local explanation about the outcome of the Brand Insight Survey and the explanation of the defined core values. </a:t>
            </a:r>
            <a:r>
              <a:rPr lang="en-US" sz="1200" kern="1200" dirty="0" smtClean="0">
                <a:solidFill>
                  <a:schemeClr val="tx1"/>
                </a:solidFill>
                <a:effectLst/>
                <a:latin typeface="+mn-lt"/>
                <a:ea typeface="+mn-ea"/>
                <a:cs typeface="+mn-cs"/>
              </a:rPr>
              <a:t>The head office had everything prepared, so all countries were aligned at the same time with the same messages and material. Every employee had to sign for the core values as everybody was aimed to live up to the core values. Everything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does or says affects the brand, therefore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ensured that their brand was integrated with all daily business (e.g. how to answer the phone, deal with a client or a client’s client, etc.).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Next to this, did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organize workshops to find out what it meant for the people who work for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to have a community challenge. Additionally, a leadership program was set up in order to gather all managers and educate them about academic knowledge of brand management and the transfer to leadership. During this program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constantly repeated how important it is to build one unified group with a meaningful corporate culture based on the core values. These sessions made the view of the own business internally change. Leaders and employees believed in the company and saw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change into a ‘good company’. Accordingly, new colleagues had to do a fine-tuned survey to see if they fit and understand the corporate brand. </a:t>
            </a:r>
            <a:endParaRPr lang="nl-NL"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nl-NL" sz="1200" kern="1200" dirty="0" smtClean="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pPr>
              <a:defRPr/>
            </a:pPr>
            <a:fld id="{F0E2E5EE-1355-457C-B8FF-F918E44C82BE}" type="slidenum">
              <a:rPr lang="sv-SE" smtClean="0"/>
              <a:pPr>
                <a:defRPr/>
              </a:pPr>
              <a:t>25</a:t>
            </a:fld>
            <a:endParaRPr lang="sv-SE"/>
          </a:p>
        </p:txBody>
      </p:sp>
    </p:spTree>
    <p:extLst>
      <p:ext uri="{BB962C8B-B14F-4D97-AF65-F5344CB8AC3E}">
        <p14:creationId xmlns:p14="http://schemas.microsoft.com/office/powerpoint/2010/main" val="14718555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6463" y="9446497"/>
            <a:ext cx="2949152" cy="497603"/>
          </a:xfrm>
          <a:prstGeom prst="rect">
            <a:avLst/>
          </a:prstGeom>
          <a:noFill/>
          <a:ln w="9525">
            <a:noFill/>
            <a:miter lim="800000"/>
            <a:headEnd/>
            <a:tailEnd/>
          </a:ln>
        </p:spPr>
        <p:txBody>
          <a:bodyPr lIns="93441" tIns="46721" rIns="93441" bIns="46721" anchor="b"/>
          <a:lstStyle/>
          <a:p>
            <a:pPr algn="r" rtl="0" eaLnBrk="0" fontAlgn="base" hangingPunct="0">
              <a:spcBef>
                <a:spcPct val="0"/>
              </a:spcBef>
              <a:spcAft>
                <a:spcPct val="0"/>
              </a:spcAft>
            </a:pPr>
            <a:fld id="{FBEF6C83-435A-464F-8E0E-A3CF33CCD41D}" type="slidenum">
              <a:rPr lang="sv-SE" sz="1200" kern="1200">
                <a:solidFill>
                  <a:prstClr val="black"/>
                </a:solidFill>
                <a:latin typeface="Times" pitchFamily="-128" charset="0"/>
                <a:ea typeface="MS PGothic" pitchFamily="34" charset="-128"/>
                <a:cs typeface="Arial" charset="0"/>
              </a:rPr>
              <a:pPr algn="r" rtl="0" eaLnBrk="0" fontAlgn="base" hangingPunct="0">
                <a:spcBef>
                  <a:spcPct val="0"/>
                </a:spcBef>
                <a:spcAft>
                  <a:spcPct val="0"/>
                </a:spcAft>
              </a:pPr>
              <a:t>26</a:t>
            </a:fld>
            <a:endParaRPr lang="sv-SE" sz="1200" kern="1200" dirty="0">
              <a:solidFill>
                <a:prstClr val="black"/>
              </a:solidFill>
              <a:latin typeface="Times" pitchFamily="-128" charset="0"/>
              <a:ea typeface="MS PGothic" pitchFamily="34" charset="-128"/>
              <a:cs typeface="Arial" charset="0"/>
            </a:endParaRPr>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4" name="Rectangle 3"/>
          <p:cNvSpPr>
            <a:spLocks noGrp="1" noChangeArrowheads="1"/>
          </p:cNvSpPr>
          <p:nvPr>
            <p:ph type="body" idx="1"/>
          </p:nvPr>
        </p:nvSpPr>
        <p:spPr bwMode="auto">
          <a:xfrm>
            <a:off x="907312" y="4724842"/>
            <a:ext cx="4990994" cy="4473652"/>
          </a:xfrm>
          <a:noFill/>
        </p:spPr>
        <p:txBody>
          <a:bodyPr wrap="square" lIns="93441" tIns="46721" rIns="93441" bIns="46721" numCol="1" anchor="t" anchorCtr="0" compatLnSpc="1">
            <a:prstTxWarp prst="textNoShape">
              <a:avLst/>
            </a:prstTxWarp>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The strategic journey from blue to green was defined as the following (see figure 6). This transformation required employees to understand and deliver according the new strategy and promise and that clients understand, experience and demand the new possibilities.</a:t>
            </a:r>
            <a:endParaRPr lang="nl-NL" sz="1200" kern="1200" dirty="0" smtClean="0">
              <a:solidFill>
                <a:schemeClr val="tx1"/>
              </a:solidFill>
              <a:effectLst/>
              <a:latin typeface="+mn-lt"/>
              <a:ea typeface="+mn-ea"/>
              <a:cs typeface="+mn-cs"/>
            </a:endParaRPr>
          </a:p>
          <a:p>
            <a:pPr eaLnBrk="1" hangingPunct="1"/>
            <a:endParaRPr lang="en-US" dirty="0" smtClean="0"/>
          </a:p>
        </p:txBody>
      </p:sp>
    </p:spTree>
    <p:extLst>
      <p:ext uri="{BB962C8B-B14F-4D97-AF65-F5344CB8AC3E}">
        <p14:creationId xmlns:p14="http://schemas.microsoft.com/office/powerpoint/2010/main" val="13033335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Externally,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launched a new campaign in 2008 with the slogans “Boosting Europe” and “a Better Business for All”. This campaign included the communication package that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from now on is operating as one brand, one unified company. During this campaign they promoted that the company will contribute to improve the future of Europe. They focused on their ability to create jobs and to improve the economy. Credit management is a key factor in boosting Europe’s economy and solving the unemployment. </a:t>
            </a:r>
            <a:endParaRPr lang="nl-NL" sz="1200" kern="1200" dirty="0" smtClean="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pPr>
              <a:defRPr/>
            </a:pPr>
            <a:fld id="{F0E2E5EE-1355-457C-B8FF-F918E44C82BE}" type="slidenum">
              <a:rPr lang="sv-SE" smtClean="0"/>
              <a:pPr>
                <a:defRPr/>
              </a:pPr>
              <a:t>28</a:t>
            </a:fld>
            <a:endParaRPr lang="sv-SE"/>
          </a:p>
        </p:txBody>
      </p:sp>
    </p:spTree>
    <p:extLst>
      <p:ext uri="{BB962C8B-B14F-4D97-AF65-F5344CB8AC3E}">
        <p14:creationId xmlns:p14="http://schemas.microsoft.com/office/powerpoint/2010/main" val="40334971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kern="1200" dirty="0" smtClean="0">
                <a:solidFill>
                  <a:schemeClr val="tx1"/>
                </a:solidFill>
                <a:effectLst/>
                <a:latin typeface="+mn-lt"/>
                <a:ea typeface="+mn-ea"/>
                <a:cs typeface="+mn-cs"/>
              </a:rPr>
              <a:t>However, from 2015 Europe got a different meaning.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defined their mission, position, core values, target groups, brand personality and brand promise (see table 2) and decided to use these as a new communication concept. They turned ‘Boosting Europe’ into ‘Boosting You’ and ‘Boosting Your Business’. This campaign focused on the fact that people should do things which they are good at. A few slogans of this campaign are: ‘We think a barista should spend his days making coffee’, ‘Tomas wants to talk to his client about fast internet connections, not slow payments’ and ‘You might think Luc is in the credit management business, but actually, he is in the job creation business’. This campaign showed that if people do what they are good at, and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does what they are good at, it is a better solution for everyone. </a:t>
            </a:r>
            <a:endParaRPr lang="nl-NL"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a:t>
            </a:r>
            <a:endParaRPr lang="nl-NL" sz="1200" kern="1200" dirty="0" smtClean="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pPr>
              <a:defRPr/>
            </a:pPr>
            <a:fld id="{F0E2E5EE-1355-457C-B8FF-F918E44C82BE}" type="slidenum">
              <a:rPr lang="sv-SE" smtClean="0"/>
              <a:pPr>
                <a:defRPr/>
              </a:pPr>
              <a:t>29</a:t>
            </a:fld>
            <a:endParaRPr lang="sv-SE"/>
          </a:p>
        </p:txBody>
      </p:sp>
    </p:spTree>
    <p:extLst>
      <p:ext uri="{BB962C8B-B14F-4D97-AF65-F5344CB8AC3E}">
        <p14:creationId xmlns:p14="http://schemas.microsoft.com/office/powerpoint/2010/main" val="38117656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kern="1200" dirty="0" smtClean="0">
                <a:solidFill>
                  <a:schemeClr val="tx1"/>
                </a:solidFill>
                <a:effectLst/>
                <a:latin typeface="+mn-lt"/>
                <a:ea typeface="+mn-ea"/>
                <a:cs typeface="+mn-cs"/>
              </a:rPr>
              <a:t>However, from 2015 Europe got a different meaning.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defined their mission, position, core values, target groups, brand personality and brand promise (see table 2) and decided to use these as a new communication concept. They turned ‘Boosting Europe’ into ‘Boosting You’ and ‘Boosting Your Business’. This campaign focused on the fact that people should do things which they are good at. A few slogans of this campaign are: ‘We think a barista should spend his days making coffee’, ‘Tomas wants to talk to his client about fast internet connections, not slow payments’ and ‘You might think Luc is in the credit management business, but actually, he is in the job creation business’. This campaign showed that if people do what they are good at, and </a:t>
            </a:r>
            <a:r>
              <a:rPr lang="en-US" sz="1200" kern="1200" dirty="0" err="1" smtClean="0">
                <a:solidFill>
                  <a:schemeClr val="tx1"/>
                </a:solidFill>
                <a:effectLst/>
                <a:latin typeface="+mn-lt"/>
                <a:ea typeface="+mn-ea"/>
                <a:cs typeface="+mn-cs"/>
              </a:rPr>
              <a:t>Intrum</a:t>
            </a:r>
            <a:r>
              <a:rPr lang="en-US" sz="1200" kern="1200" dirty="0" smtClean="0">
                <a:solidFill>
                  <a:schemeClr val="tx1"/>
                </a:solidFill>
                <a:effectLst/>
                <a:latin typeface="+mn-lt"/>
                <a:ea typeface="+mn-ea"/>
                <a:cs typeface="+mn-cs"/>
              </a:rPr>
              <a:t> Justitia does what they are good at, it is a better solution for everyone. </a:t>
            </a:r>
            <a:endParaRPr lang="nl-NL"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a:t>
            </a: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pPr>
              <a:defRPr/>
            </a:pPr>
            <a:fld id="{F0E2E5EE-1355-457C-B8FF-F918E44C82BE}" type="slidenum">
              <a:rPr lang="sv-SE" smtClean="0"/>
              <a:pPr>
                <a:defRPr/>
              </a:pPr>
              <a:t>30</a:t>
            </a:fld>
            <a:endParaRPr lang="sv-SE"/>
          </a:p>
        </p:txBody>
      </p:sp>
    </p:spTree>
    <p:extLst>
      <p:ext uri="{BB962C8B-B14F-4D97-AF65-F5344CB8AC3E}">
        <p14:creationId xmlns:p14="http://schemas.microsoft.com/office/powerpoint/2010/main" val="1797660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um - Rubriksida">
    <p:spTree>
      <p:nvGrpSpPr>
        <p:cNvPr id="1" name=""/>
        <p:cNvGrpSpPr/>
        <p:nvPr/>
      </p:nvGrpSpPr>
      <p:grpSpPr>
        <a:xfrm>
          <a:off x="0" y="0"/>
          <a:ext cx="0" cy="0"/>
          <a:chOff x="0" y="0"/>
          <a:chExt cx="0" cy="0"/>
        </a:xfrm>
      </p:grpSpPr>
      <p:pic>
        <p:nvPicPr>
          <p:cNvPr id="4" name="Picture 8" descr="Intrum PPT mall startsida.jpg                                  0026C56BMacintosh HD                   BF695DC2:"/>
          <p:cNvPicPr>
            <a:picLocks noChangeAspect="1" noChangeArrowheads="1"/>
          </p:cNvPicPr>
          <p:nvPr userDrawn="1"/>
        </p:nvPicPr>
        <p:blipFill>
          <a:blip r:embed="rId2" cstate="print"/>
          <a:srcRect/>
          <a:stretch>
            <a:fillRect/>
          </a:stretch>
        </p:blipFill>
        <p:spPr bwMode="auto">
          <a:xfrm>
            <a:off x="0" y="0"/>
            <a:ext cx="9145588" cy="6859588"/>
          </a:xfrm>
          <a:prstGeom prst="rect">
            <a:avLst/>
          </a:prstGeom>
          <a:noFill/>
          <a:ln w="9525">
            <a:noFill/>
            <a:miter lim="800000"/>
            <a:headEnd/>
            <a:tailEnd/>
          </a:ln>
        </p:spPr>
      </p:pic>
      <p:sp>
        <p:nvSpPr>
          <p:cNvPr id="8" name="Rectangle 3"/>
          <p:cNvSpPr>
            <a:spLocks noGrp="1" noChangeArrowheads="1"/>
          </p:cNvSpPr>
          <p:nvPr>
            <p:ph type="ctrTitle"/>
          </p:nvPr>
        </p:nvSpPr>
        <p:spPr>
          <a:xfrm>
            <a:off x="838200" y="1295400"/>
            <a:ext cx="7467600" cy="1143000"/>
          </a:xfrm>
        </p:spPr>
        <p:txBody>
          <a:bodyPr/>
          <a:lstStyle>
            <a:lvl1pPr algn="r">
              <a:defRPr>
                <a:solidFill>
                  <a:schemeClr val="bg1"/>
                </a:solidFill>
              </a:defRPr>
            </a:lvl1pPr>
          </a:lstStyle>
          <a:p>
            <a:r>
              <a:rPr lang="sv-SE" smtClean="0"/>
              <a:t>Klicka här för att ändra format</a:t>
            </a:r>
            <a:endParaRPr lang="sv-SE" dirty="0"/>
          </a:p>
        </p:txBody>
      </p:sp>
      <p:sp>
        <p:nvSpPr>
          <p:cNvPr id="9" name="Rectangle 4"/>
          <p:cNvSpPr>
            <a:spLocks noGrp="1" noChangeArrowheads="1"/>
          </p:cNvSpPr>
          <p:nvPr>
            <p:ph type="subTitle" idx="1"/>
          </p:nvPr>
        </p:nvSpPr>
        <p:spPr>
          <a:xfrm>
            <a:off x="1524000" y="2438400"/>
            <a:ext cx="6781800" cy="1066800"/>
          </a:xfrm>
        </p:spPr>
        <p:txBody>
          <a:bodyPr/>
          <a:lstStyle>
            <a:lvl1pPr marL="0" indent="0" algn="r">
              <a:buFontTx/>
              <a:buNone/>
              <a:defRPr>
                <a:solidFill>
                  <a:schemeClr val="bg1"/>
                </a:solidFill>
              </a:defRPr>
            </a:lvl1pPr>
          </a:lstStyle>
          <a:p>
            <a:r>
              <a:rPr lang="sv-SE" smtClean="0"/>
              <a:t>Klicka här för att ändra format på underrubrik i bakgrunden</a:t>
            </a:r>
            <a:endParaRPr lang="sv-SE"/>
          </a:p>
        </p:txBody>
      </p:sp>
      <p:sp>
        <p:nvSpPr>
          <p:cNvPr id="5" name="Platshållare för datum 3"/>
          <p:cNvSpPr>
            <a:spLocks noGrp="1"/>
          </p:cNvSpPr>
          <p:nvPr>
            <p:ph type="dt" sz="half" idx="10"/>
          </p:nvPr>
        </p:nvSpPr>
        <p:spPr/>
        <p:txBody>
          <a:bodyPr/>
          <a:lstStyle>
            <a:lvl1pPr>
              <a:defRPr/>
            </a:lvl1pPr>
          </a:lstStyle>
          <a:p>
            <a:pPr>
              <a:defRPr/>
            </a:pPr>
            <a:fld id="{6E180E7A-110C-468B-A0DB-E007344E5C49}" type="datetimeFigureOut">
              <a:rPr lang="sv-SE"/>
              <a:pPr>
                <a:defRPr/>
              </a:pPr>
              <a:t>16-06-01</a:t>
            </a:fld>
            <a:endParaRPr lang="sv-SE"/>
          </a:p>
        </p:txBody>
      </p:sp>
      <p:sp>
        <p:nvSpPr>
          <p:cNvPr id="6" name="Platshållare för sidfot 4"/>
          <p:cNvSpPr>
            <a:spLocks noGrp="1"/>
          </p:cNvSpPr>
          <p:nvPr>
            <p:ph type="ftr" sz="quarter" idx="11"/>
          </p:nvPr>
        </p:nvSpPr>
        <p:spPr/>
        <p:txBody>
          <a:bodyPr/>
          <a:lstStyle>
            <a:lvl1pPr>
              <a:defRPr/>
            </a:lvl1pPr>
          </a:lstStyle>
          <a:p>
            <a:pPr>
              <a:defRPr/>
            </a:pPr>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Intrum - Punktlista">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a:xfrm>
            <a:off x="457200" y="1600201"/>
            <a:ext cx="8229600" cy="4133849"/>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fld id="{59876A1E-AA46-468E-B9BB-4835CB286F82}" type="datetimeFigureOut">
              <a:rPr lang="sv-SE"/>
              <a:pPr>
                <a:defRPr/>
              </a:pPr>
              <a:t>16-06-01</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Intrum - Punktlista 2 spal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1"/>
            <a:ext cx="4038600" cy="4114816"/>
          </a:xfrm>
        </p:spPr>
        <p:txBody>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4648200" y="1600201"/>
            <a:ext cx="4038600" cy="4114816"/>
          </a:xfrm>
        </p:spPr>
        <p:txBody>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0"/>
          </p:nvPr>
        </p:nvSpPr>
        <p:spPr/>
        <p:txBody>
          <a:bodyPr/>
          <a:lstStyle>
            <a:lvl1pPr>
              <a:defRPr/>
            </a:lvl1pPr>
          </a:lstStyle>
          <a:p>
            <a:pPr>
              <a:defRPr/>
            </a:pPr>
            <a:fld id="{E6EAC0A8-B2A8-43B0-96FA-1DD191D8B0F5}" type="datetimeFigureOut">
              <a:rPr lang="sv-SE"/>
              <a:pPr>
                <a:defRPr/>
              </a:pPr>
              <a:t>16-06-01</a:t>
            </a:fld>
            <a:endParaRPr lang="sv-SE"/>
          </a:p>
        </p:txBody>
      </p:sp>
      <p:sp>
        <p:nvSpPr>
          <p:cNvPr id="6" name="Platshållare för sidfot 4"/>
          <p:cNvSpPr>
            <a:spLocks noGrp="1"/>
          </p:cNvSpPr>
          <p:nvPr>
            <p:ph type="ftr" sz="quarter" idx="11"/>
          </p:nvPr>
        </p:nvSpPr>
        <p:spPr/>
        <p:txBody>
          <a:bodyPr/>
          <a:lstStyle>
            <a:lvl1pPr>
              <a:defRPr/>
            </a:lvl1pPr>
          </a:lstStyle>
          <a:p>
            <a:pPr>
              <a:defRPr/>
            </a:pPr>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Intrum - Bildlayout med rubr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3"/>
          <p:cNvSpPr>
            <a:spLocks noGrp="1"/>
          </p:cNvSpPr>
          <p:nvPr>
            <p:ph type="dt" sz="half" idx="10"/>
          </p:nvPr>
        </p:nvSpPr>
        <p:spPr/>
        <p:txBody>
          <a:bodyPr/>
          <a:lstStyle>
            <a:lvl1pPr>
              <a:defRPr/>
            </a:lvl1pPr>
          </a:lstStyle>
          <a:p>
            <a:pPr>
              <a:defRPr/>
            </a:pPr>
            <a:fld id="{31E05445-2F5C-4450-BCCE-F9BCD6011220}" type="datetimeFigureOut">
              <a:rPr lang="sv-SE"/>
              <a:pPr>
                <a:defRPr/>
              </a:pPr>
              <a:t>16-06-01</a:t>
            </a:fld>
            <a:endParaRPr lang="sv-SE"/>
          </a:p>
        </p:txBody>
      </p:sp>
      <p:sp>
        <p:nvSpPr>
          <p:cNvPr id="4" name="Platshållare för sidfot 4"/>
          <p:cNvSpPr>
            <a:spLocks noGrp="1"/>
          </p:cNvSpPr>
          <p:nvPr>
            <p:ph type="ftr" sz="quarter" idx="11"/>
          </p:nvPr>
        </p:nvSpPr>
        <p:spPr/>
        <p:txBody>
          <a:bodyPr/>
          <a:lstStyle>
            <a:lvl1pPr>
              <a:defRPr/>
            </a:lvl1pPr>
          </a:lstStyle>
          <a:p>
            <a:pPr>
              <a:defRPr/>
            </a:pPr>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Intrum - Tom">
    <p:spTree>
      <p:nvGrpSpPr>
        <p:cNvPr id="1" name=""/>
        <p:cNvGrpSpPr/>
        <p:nvPr/>
      </p:nvGrpSpPr>
      <p:grpSpPr>
        <a:xfrm>
          <a:off x="0" y="0"/>
          <a:ext cx="0" cy="0"/>
          <a:chOff x="0" y="0"/>
          <a:chExt cx="0" cy="0"/>
        </a:xfrm>
      </p:grpSpPr>
      <p:sp>
        <p:nvSpPr>
          <p:cNvPr id="2" name="Platshållare för datum 3"/>
          <p:cNvSpPr>
            <a:spLocks noGrp="1"/>
          </p:cNvSpPr>
          <p:nvPr>
            <p:ph type="dt" sz="half" idx="10"/>
          </p:nvPr>
        </p:nvSpPr>
        <p:spPr/>
        <p:txBody>
          <a:bodyPr/>
          <a:lstStyle>
            <a:lvl1pPr>
              <a:defRPr/>
            </a:lvl1pPr>
          </a:lstStyle>
          <a:p>
            <a:pPr>
              <a:defRPr/>
            </a:pPr>
            <a:fld id="{1413FA4D-7597-43A9-9BFD-6D39EBF2A128}" type="datetimeFigureOut">
              <a:rPr lang="sv-SE"/>
              <a:pPr>
                <a:defRPr/>
              </a:pPr>
              <a:t>16-06-01</a:t>
            </a:fld>
            <a:endParaRPr lang="sv-SE"/>
          </a:p>
        </p:txBody>
      </p:sp>
      <p:sp>
        <p:nvSpPr>
          <p:cNvPr id="3" name="Platshållare för sidfot 4"/>
          <p:cNvSpPr>
            <a:spLocks noGrp="1"/>
          </p:cNvSpPr>
          <p:nvPr>
            <p:ph type="ftr" sz="quarter" idx="11"/>
          </p:nvPr>
        </p:nvSpPr>
        <p:spPr/>
        <p:txBody>
          <a:bodyPr/>
          <a:lstStyle>
            <a:lvl1pPr>
              <a:defRPr/>
            </a:lvl1pPr>
          </a:lstStyle>
          <a:p>
            <a:pPr>
              <a:defRPr/>
            </a:pPr>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Headin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baseline="0">
                <a:solidFill>
                  <a:schemeClr val="bg2"/>
                </a:solidFill>
              </a:defRPr>
            </a:lvl1pPr>
          </a:lstStyle>
          <a:p>
            <a:r>
              <a:rPr lang="sv-SE" noProof="0" smtClean="0"/>
              <a:t>Klicka här för att ändra format</a:t>
            </a:r>
            <a:endParaRPr lang="en-GB" noProof="0"/>
          </a:p>
        </p:txBody>
      </p:sp>
      <p:sp>
        <p:nvSpPr>
          <p:cNvPr id="3" name="Date Placeholder 11"/>
          <p:cNvSpPr>
            <a:spLocks noGrp="1"/>
          </p:cNvSpPr>
          <p:nvPr>
            <p:ph type="dt" sz="half" idx="10"/>
          </p:nvPr>
        </p:nvSpPr>
        <p:spPr/>
        <p:txBody>
          <a:bodyPr/>
          <a:lstStyle>
            <a:lvl1pPr>
              <a:defRPr/>
            </a:lvl1pPr>
          </a:lstStyle>
          <a:p>
            <a:pPr>
              <a:defRPr/>
            </a:pPr>
            <a:endParaRPr lang="sv-SE"/>
          </a:p>
        </p:txBody>
      </p:sp>
      <p:sp>
        <p:nvSpPr>
          <p:cNvPr id="4" name="Slide Number Placeholder 12"/>
          <p:cNvSpPr>
            <a:spLocks noGrp="1"/>
          </p:cNvSpPr>
          <p:nvPr>
            <p:ph type="sldNum" sz="quarter" idx="11"/>
          </p:nvPr>
        </p:nvSpPr>
        <p:spPr>
          <a:xfrm>
            <a:off x="0" y="6026150"/>
            <a:ext cx="576263" cy="474663"/>
          </a:xfrm>
          <a:prstGeom prst="rect">
            <a:avLst/>
          </a:prstGeom>
        </p:spPr>
        <p:txBody>
          <a:bodyPr vert="horz" wrap="square" lIns="91440" tIns="45720" rIns="91440" bIns="45720" numCol="1" anchor="t" anchorCtr="0" compatLnSpc="1">
            <a:prstTxWarp prst="textNoShape">
              <a:avLst/>
            </a:prstTxWarp>
          </a:bodyPr>
          <a:lstStyle>
            <a:lvl1pPr>
              <a:spcBef>
                <a:spcPct val="20000"/>
              </a:spcBef>
              <a:buClr>
                <a:schemeClr val="accent1"/>
              </a:buClr>
              <a:defRPr/>
            </a:lvl1pPr>
          </a:lstStyle>
          <a:p>
            <a:pPr>
              <a:defRPr/>
            </a:pPr>
            <a:fld id="{FC78F13D-E8B9-47F7-A8A4-BB6D63A925AB}" type="slidenum">
              <a:rPr lang="sv-SE"/>
              <a:pPr>
                <a:defRPr/>
              </a:pPr>
              <a:t>‹Nr.›</a:t>
            </a:fld>
            <a:r>
              <a:rPr lang="sv-SE"/>
              <a:t>(##)</a:t>
            </a:r>
          </a:p>
        </p:txBody>
      </p:sp>
      <p:sp>
        <p:nvSpPr>
          <p:cNvPr id="5" name="Footer Placeholder 13"/>
          <p:cNvSpPr>
            <a:spLocks noGrp="1"/>
          </p:cNvSpPr>
          <p:nvPr>
            <p:ph type="ftr" sz="quarter" idx="12"/>
          </p:nvPr>
        </p:nvSpPr>
        <p:spPr/>
        <p:txBody>
          <a:bodyPr/>
          <a:lstStyle>
            <a:lvl1pPr>
              <a:defRPr/>
            </a:lvl1pPr>
          </a:lstStyle>
          <a:p>
            <a:pPr>
              <a:defRPr/>
            </a:pPr>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Empty layout">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sv-SE"/>
          </a:p>
        </p:txBody>
      </p:sp>
      <p:sp>
        <p:nvSpPr>
          <p:cNvPr id="3" name="Slide Number Placeholder 10"/>
          <p:cNvSpPr>
            <a:spLocks noGrp="1"/>
          </p:cNvSpPr>
          <p:nvPr>
            <p:ph type="sldNum" sz="quarter" idx="11"/>
          </p:nvPr>
        </p:nvSpPr>
        <p:spPr>
          <a:xfrm>
            <a:off x="0" y="6026150"/>
            <a:ext cx="576263" cy="474663"/>
          </a:xfrm>
          <a:prstGeom prst="rect">
            <a:avLst/>
          </a:prstGeom>
        </p:spPr>
        <p:txBody>
          <a:bodyPr vert="horz" wrap="square" lIns="91440" tIns="45720" rIns="91440" bIns="45720" numCol="1" anchor="t" anchorCtr="0" compatLnSpc="1">
            <a:prstTxWarp prst="textNoShape">
              <a:avLst/>
            </a:prstTxWarp>
          </a:bodyPr>
          <a:lstStyle>
            <a:lvl1pPr>
              <a:spcBef>
                <a:spcPct val="20000"/>
              </a:spcBef>
              <a:buClr>
                <a:schemeClr val="accent1"/>
              </a:buClr>
              <a:defRPr/>
            </a:lvl1pPr>
          </a:lstStyle>
          <a:p>
            <a:pPr>
              <a:defRPr/>
            </a:pPr>
            <a:fld id="{B1E81BA1-92C0-4CE6-AE84-CE4BAB126F47}" type="slidenum">
              <a:rPr lang="sv-SE"/>
              <a:pPr>
                <a:defRPr/>
              </a:pPr>
              <a:t>‹Nr.›</a:t>
            </a:fld>
            <a:r>
              <a:rPr lang="sv-SE"/>
              <a:t>(##)</a:t>
            </a:r>
          </a:p>
        </p:txBody>
      </p:sp>
      <p:sp>
        <p:nvSpPr>
          <p:cNvPr id="4" name="Footer Placeholder 11"/>
          <p:cNvSpPr>
            <a:spLocks noGrp="1"/>
          </p:cNvSpPr>
          <p:nvPr>
            <p:ph type="ftr" sz="quarter" idx="12"/>
          </p:nvPr>
        </p:nvSpPr>
        <p:spPr/>
        <p:txBody>
          <a:bodyPr/>
          <a:lstStyle>
            <a:lvl1pPr>
              <a:defRPr/>
            </a:lvl1pPr>
          </a:lstStyle>
          <a:p>
            <a:pPr>
              <a:defRPr/>
            </a:pPr>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New chapter page">
    <p:spTree>
      <p:nvGrpSpPr>
        <p:cNvPr id="1" name=""/>
        <p:cNvGrpSpPr/>
        <p:nvPr/>
      </p:nvGrpSpPr>
      <p:grpSpPr>
        <a:xfrm>
          <a:off x="0" y="0"/>
          <a:ext cx="0" cy="0"/>
          <a:chOff x="0" y="0"/>
          <a:chExt cx="0" cy="0"/>
        </a:xfrm>
      </p:grpSpPr>
      <p:pic>
        <p:nvPicPr>
          <p:cNvPr id="4" name="Picture 3" descr="Kapitelsida_grön.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 name="Rectangle 3"/>
          <p:cNvSpPr>
            <a:spLocks noGrp="1" noChangeArrowheads="1"/>
          </p:cNvSpPr>
          <p:nvPr>
            <p:ph type="ctrTitle"/>
          </p:nvPr>
        </p:nvSpPr>
        <p:spPr>
          <a:xfrm>
            <a:off x="838200" y="1295400"/>
            <a:ext cx="7467600" cy="1143000"/>
          </a:xfrm>
        </p:spPr>
        <p:txBody>
          <a:bodyPr/>
          <a:lstStyle>
            <a:lvl1pPr algn="r">
              <a:defRPr>
                <a:solidFill>
                  <a:schemeClr val="bg1"/>
                </a:solidFill>
              </a:defRPr>
            </a:lvl1pPr>
          </a:lstStyle>
          <a:p>
            <a:r>
              <a:rPr lang="sv-SE" noProof="0" smtClean="0"/>
              <a:t>Klicka här för att ändra format</a:t>
            </a:r>
            <a:endParaRPr lang="en-GB" noProof="0"/>
          </a:p>
        </p:txBody>
      </p:sp>
      <p:sp>
        <p:nvSpPr>
          <p:cNvPr id="9" name="Rectangle 4"/>
          <p:cNvSpPr>
            <a:spLocks noGrp="1" noChangeArrowheads="1"/>
          </p:cNvSpPr>
          <p:nvPr>
            <p:ph type="subTitle" idx="1"/>
          </p:nvPr>
        </p:nvSpPr>
        <p:spPr>
          <a:xfrm>
            <a:off x="1524000" y="2438400"/>
            <a:ext cx="6781800" cy="1066800"/>
          </a:xfrm>
        </p:spPr>
        <p:txBody>
          <a:bodyPr/>
          <a:lstStyle>
            <a:lvl1pPr marL="0" indent="0" algn="r">
              <a:buFontTx/>
              <a:buNone/>
              <a:defRPr>
                <a:solidFill>
                  <a:schemeClr val="bg1"/>
                </a:solidFill>
              </a:defRPr>
            </a:lvl1pPr>
          </a:lstStyle>
          <a:p>
            <a:r>
              <a:rPr lang="sv-SE" noProof="0" smtClean="0"/>
              <a:t>Klicka här för att ändra format på underrubrik i bakgrunden</a:t>
            </a:r>
            <a:endParaRPr lang="en-GB" noProof="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Heading and bullet list">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bg2"/>
                </a:solidFill>
              </a:defRPr>
            </a:lvl1pPr>
          </a:lstStyle>
          <a:p>
            <a:r>
              <a:rPr lang="en-GB" noProof="0" smtClean="0"/>
              <a:t>Click to add title</a:t>
            </a:r>
            <a:endParaRPr lang="en-GB" noProof="0"/>
          </a:p>
        </p:txBody>
      </p:sp>
      <p:sp>
        <p:nvSpPr>
          <p:cNvPr id="7" name="Content Placeholder 6"/>
          <p:cNvSpPr>
            <a:spLocks noGrp="1"/>
          </p:cNvSpPr>
          <p:nvPr>
            <p:ph sz="quarter" idx="12"/>
          </p:nvPr>
        </p:nvSpPr>
        <p:spPr>
          <a:xfrm>
            <a:off x="457200" y="1602000"/>
            <a:ext cx="8229600" cy="4132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Date Placeholder 12"/>
          <p:cNvSpPr>
            <a:spLocks noGrp="1"/>
          </p:cNvSpPr>
          <p:nvPr>
            <p:ph type="dt" sz="half" idx="13"/>
          </p:nvPr>
        </p:nvSpPr>
        <p:spPr/>
        <p:txBody>
          <a:bodyPr/>
          <a:lstStyle/>
          <a:p>
            <a:endParaRPr lang="sv-SE" dirty="0"/>
          </a:p>
        </p:txBody>
      </p:sp>
      <p:sp>
        <p:nvSpPr>
          <p:cNvPr id="14" name="Slide Number Placeholder 13"/>
          <p:cNvSpPr>
            <a:spLocks noGrp="1"/>
          </p:cNvSpPr>
          <p:nvPr>
            <p:ph type="sldNum" sz="quarter" idx="14"/>
          </p:nvPr>
        </p:nvSpPr>
        <p:spPr>
          <a:xfrm>
            <a:off x="0" y="6025634"/>
            <a:ext cx="576000" cy="475200"/>
          </a:xfrm>
          <a:prstGeom prst="rect">
            <a:avLst/>
          </a:prstGeom>
        </p:spPr>
        <p:txBody>
          <a:bodyPr/>
          <a:lstStyle/>
          <a:p>
            <a:pPr>
              <a:defRPr/>
            </a:pPr>
            <a:fld id="{2C1631E5-3495-4EA1-8271-0A067D2BD9C3}" type="slidenum">
              <a:rPr lang="en-US" smtClean="0"/>
              <a:pPr>
                <a:defRPr/>
              </a:pPr>
              <a:t>‹Nr.›</a:t>
            </a:fld>
            <a:endParaRPr lang="en-US"/>
          </a:p>
        </p:txBody>
      </p:sp>
      <p:sp>
        <p:nvSpPr>
          <p:cNvPr id="15" name="Footer Placeholder 14"/>
          <p:cNvSpPr>
            <a:spLocks noGrp="1"/>
          </p:cNvSpPr>
          <p:nvPr>
            <p:ph type="ftr" sz="quarter" idx="15"/>
          </p:nvPr>
        </p:nvSpPr>
        <p:spPr/>
        <p:txBody>
          <a:bodyPr/>
          <a:lstStyle/>
          <a:p>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50" name="Picture 15" descr="Intrum PPT mall undersida.jpg                                  0026C56BMacintosh HD                   BF695DC2:"/>
          <p:cNvPicPr>
            <a:picLocks noChangeAspect="1" noChangeArrowheads="1"/>
          </p:cNvPicPr>
          <p:nvPr/>
        </p:nvPicPr>
        <p:blipFill>
          <a:blip r:embed="rId11" cstate="print"/>
          <a:srcRect/>
          <a:stretch>
            <a:fillRect/>
          </a:stretch>
        </p:blipFill>
        <p:spPr bwMode="auto">
          <a:xfrm>
            <a:off x="0" y="0"/>
            <a:ext cx="9145588" cy="6859588"/>
          </a:xfrm>
          <a:prstGeom prst="rect">
            <a:avLst/>
          </a:prstGeom>
          <a:noFill/>
          <a:ln w="9525">
            <a:noFill/>
            <a:miter lim="800000"/>
            <a:headEnd/>
            <a:tailEnd/>
          </a:ln>
        </p:spPr>
      </p:pic>
      <p:sp>
        <p:nvSpPr>
          <p:cNvPr id="2051" name="Platshållare för rubrik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v-SE" smtClean="0"/>
              <a:t>Klicka här för att ändra format</a:t>
            </a:r>
          </a:p>
        </p:txBody>
      </p:sp>
      <p:sp>
        <p:nvSpPr>
          <p:cNvPr id="2052" name="Platshållare för text 2"/>
          <p:cNvSpPr>
            <a:spLocks noGrp="1"/>
          </p:cNvSpPr>
          <p:nvPr>
            <p:ph type="body" idx="1"/>
          </p:nvPr>
        </p:nvSpPr>
        <p:spPr bwMode="auto">
          <a:xfrm>
            <a:off x="457200" y="1600200"/>
            <a:ext cx="8229600" cy="4133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55537BE8-340C-4080-B20E-2463E5A05E28}" type="datetimeFigureOut">
              <a:rPr lang="sv-SE"/>
              <a:pPr>
                <a:defRPr/>
              </a:pPr>
              <a:t>16-06-01</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sv-SE"/>
          </a:p>
        </p:txBody>
      </p:sp>
      <p:sp>
        <p:nvSpPr>
          <p:cNvPr id="8" name="Rectangle 5"/>
          <p:cNvSpPr txBox="1">
            <a:spLocks noChangeArrowheads="1"/>
          </p:cNvSpPr>
          <p:nvPr/>
        </p:nvSpPr>
        <p:spPr bwMode="auto">
          <a:xfrm>
            <a:off x="107950" y="6048375"/>
            <a:ext cx="468313" cy="476250"/>
          </a:xfrm>
          <a:prstGeom prst="rect">
            <a:avLst/>
          </a:prstGeom>
          <a:noFill/>
          <a:ln w="9525">
            <a:noFill/>
            <a:miter lim="800000"/>
            <a:headEnd/>
            <a:tailEnd/>
          </a:ln>
          <a:effectLst/>
        </p:spPr>
        <p:txBody>
          <a:bodyPr/>
          <a:lstStyle>
            <a:lvl1pPr algn="r" eaLnBrk="0" hangingPunct="0">
              <a:defRPr sz="1000">
                <a:latin typeface="Helvetica" pitchFamily="34" charset="0"/>
              </a:defRPr>
            </a:lvl1pPr>
          </a:lstStyle>
          <a:p>
            <a:pPr fontAlgn="auto">
              <a:spcBef>
                <a:spcPts val="0"/>
              </a:spcBef>
              <a:spcAft>
                <a:spcPts val="0"/>
              </a:spcAft>
              <a:defRPr/>
            </a:pPr>
            <a:fld id="{92354140-1655-44D4-A346-559B7A2B1E59}" type="slidenum">
              <a:rPr lang="sv-SE" smtClean="0"/>
              <a:pPr fontAlgn="auto">
                <a:spcBef>
                  <a:spcPts val="0"/>
                </a:spcBef>
                <a:spcAft>
                  <a:spcPts val="0"/>
                </a:spcAft>
                <a:defRPr/>
              </a:pPr>
              <a:t>‹Nr.›</a:t>
            </a:fld>
            <a:endParaRPr lang="sv-SE" dirty="0" smtClean="0"/>
          </a:p>
        </p:txBody>
      </p:sp>
    </p:spTree>
  </p:cSld>
  <p:clrMap bg1="lt1" tx1="dk1" bg2="lt2" tx2="dk2" accent1="accent1" accent2="accent2" accent3="accent3" accent4="accent4" accent5="accent5" accent6="accent6" hlink="hlink" folHlink="folHlink"/>
  <p:sldLayoutIdLst>
    <p:sldLayoutId id="2147483779" r:id="rId1"/>
    <p:sldLayoutId id="2147483775" r:id="rId2"/>
    <p:sldLayoutId id="2147483776" r:id="rId3"/>
    <p:sldLayoutId id="2147483777" r:id="rId4"/>
    <p:sldLayoutId id="2147483778" r:id="rId5"/>
    <p:sldLayoutId id="2147483781" r:id="rId6"/>
    <p:sldLayoutId id="2147483783" r:id="rId7"/>
    <p:sldLayoutId id="2147483786" r:id="rId8"/>
    <p:sldLayoutId id="2147483788" r:id="rId9"/>
  </p:sldLayoutIdLst>
  <p:txStyles>
    <p:titleStyle>
      <a:lvl1pPr algn="l" rtl="0" eaLnBrk="0" fontAlgn="base" hangingPunct="0">
        <a:spcBef>
          <a:spcPct val="0"/>
        </a:spcBef>
        <a:spcAft>
          <a:spcPct val="0"/>
        </a:spcAft>
        <a:defRPr sz="3000" kern="1200">
          <a:solidFill>
            <a:schemeClr val="tx1"/>
          </a:solidFill>
          <a:latin typeface="Helvetica" pitchFamily="34" charset="0"/>
          <a:ea typeface="+mj-ea"/>
          <a:cs typeface="+mj-cs"/>
        </a:defRPr>
      </a:lvl1pPr>
      <a:lvl2pPr algn="l" rtl="0" eaLnBrk="0" fontAlgn="base" hangingPunct="0">
        <a:spcBef>
          <a:spcPct val="0"/>
        </a:spcBef>
        <a:spcAft>
          <a:spcPct val="0"/>
        </a:spcAft>
        <a:defRPr sz="3000">
          <a:solidFill>
            <a:schemeClr val="tx1"/>
          </a:solidFill>
          <a:latin typeface="Helvetica" pitchFamily="34" charset="0"/>
        </a:defRPr>
      </a:lvl2pPr>
      <a:lvl3pPr algn="l" rtl="0" eaLnBrk="0" fontAlgn="base" hangingPunct="0">
        <a:spcBef>
          <a:spcPct val="0"/>
        </a:spcBef>
        <a:spcAft>
          <a:spcPct val="0"/>
        </a:spcAft>
        <a:defRPr sz="3000">
          <a:solidFill>
            <a:schemeClr val="tx1"/>
          </a:solidFill>
          <a:latin typeface="Helvetica" pitchFamily="34" charset="0"/>
        </a:defRPr>
      </a:lvl3pPr>
      <a:lvl4pPr algn="l" rtl="0" eaLnBrk="0" fontAlgn="base" hangingPunct="0">
        <a:spcBef>
          <a:spcPct val="0"/>
        </a:spcBef>
        <a:spcAft>
          <a:spcPct val="0"/>
        </a:spcAft>
        <a:defRPr sz="3000">
          <a:solidFill>
            <a:schemeClr val="tx1"/>
          </a:solidFill>
          <a:latin typeface="Helvetica" pitchFamily="34" charset="0"/>
        </a:defRPr>
      </a:lvl4pPr>
      <a:lvl5pPr algn="l" rtl="0" eaLnBrk="0" fontAlgn="base" hangingPunct="0">
        <a:spcBef>
          <a:spcPct val="0"/>
        </a:spcBef>
        <a:spcAft>
          <a:spcPct val="0"/>
        </a:spcAft>
        <a:defRPr sz="3000">
          <a:solidFill>
            <a:schemeClr val="tx1"/>
          </a:solidFill>
          <a:latin typeface="Helvetica" pitchFamily="34" charset="0"/>
        </a:defRPr>
      </a:lvl5pPr>
      <a:lvl6pPr marL="457200" algn="l" rtl="0" fontAlgn="base">
        <a:spcBef>
          <a:spcPct val="0"/>
        </a:spcBef>
        <a:spcAft>
          <a:spcPct val="0"/>
        </a:spcAft>
        <a:defRPr sz="3000">
          <a:solidFill>
            <a:schemeClr val="tx1"/>
          </a:solidFill>
          <a:latin typeface="Helvetica" pitchFamily="34" charset="0"/>
        </a:defRPr>
      </a:lvl6pPr>
      <a:lvl7pPr marL="914400" algn="l" rtl="0" fontAlgn="base">
        <a:spcBef>
          <a:spcPct val="0"/>
        </a:spcBef>
        <a:spcAft>
          <a:spcPct val="0"/>
        </a:spcAft>
        <a:defRPr sz="3000">
          <a:solidFill>
            <a:schemeClr val="tx1"/>
          </a:solidFill>
          <a:latin typeface="Helvetica" pitchFamily="34" charset="0"/>
        </a:defRPr>
      </a:lvl7pPr>
      <a:lvl8pPr marL="1371600" algn="l" rtl="0" fontAlgn="base">
        <a:spcBef>
          <a:spcPct val="0"/>
        </a:spcBef>
        <a:spcAft>
          <a:spcPct val="0"/>
        </a:spcAft>
        <a:defRPr sz="3000">
          <a:solidFill>
            <a:schemeClr val="tx1"/>
          </a:solidFill>
          <a:latin typeface="Helvetica" pitchFamily="34" charset="0"/>
        </a:defRPr>
      </a:lvl8pPr>
      <a:lvl9pPr marL="1828800" algn="l" rtl="0" fontAlgn="base">
        <a:spcBef>
          <a:spcPct val="0"/>
        </a:spcBef>
        <a:spcAft>
          <a:spcPct val="0"/>
        </a:spcAft>
        <a:defRPr sz="3000">
          <a:solidFill>
            <a:schemeClr val="tx1"/>
          </a:solidFill>
          <a:latin typeface="Helvetica" pitchFamily="34" charset="0"/>
        </a:defRPr>
      </a:lvl9pPr>
    </p:titleStyle>
    <p:bodyStyle>
      <a:lvl1pPr marL="342900" indent="-342900" algn="l" rtl="0" eaLnBrk="0" fontAlgn="base" hangingPunct="0">
        <a:spcBef>
          <a:spcPct val="20000"/>
        </a:spcBef>
        <a:spcAft>
          <a:spcPct val="0"/>
        </a:spcAft>
        <a:buFont typeface="Arial" pitchFamily="34" charset="0"/>
        <a:buChar char="•"/>
        <a:defRPr kern="1200">
          <a:solidFill>
            <a:schemeClr val="tx1"/>
          </a:solidFill>
          <a:latin typeface="Helvetica" pitchFamily="34" charset="0"/>
          <a:ea typeface="+mn-ea"/>
          <a:cs typeface="+mn-cs"/>
        </a:defRPr>
      </a:lvl1pPr>
      <a:lvl2pPr marL="622300" indent="-265113" algn="l" rtl="0" eaLnBrk="0" fontAlgn="base" hangingPunct="0">
        <a:spcBef>
          <a:spcPct val="20000"/>
        </a:spcBef>
        <a:spcAft>
          <a:spcPct val="0"/>
        </a:spcAft>
        <a:buFont typeface="Arial" pitchFamily="34" charset="0"/>
        <a:buChar char="–"/>
        <a:defRPr sz="1600" kern="1200">
          <a:solidFill>
            <a:schemeClr val="tx1"/>
          </a:solidFill>
          <a:latin typeface="Helvetica" pitchFamily="34" charset="0"/>
          <a:ea typeface="+mn-ea"/>
          <a:cs typeface="+mn-cs"/>
        </a:defRPr>
      </a:lvl2pPr>
      <a:lvl3pPr marL="895350" indent="-265113" algn="l" rtl="0" eaLnBrk="0" fontAlgn="base" hangingPunct="0">
        <a:spcBef>
          <a:spcPct val="20000"/>
        </a:spcBef>
        <a:spcAft>
          <a:spcPct val="0"/>
        </a:spcAft>
        <a:buFont typeface="Intellecta Sans"/>
        <a:buChar char="–"/>
        <a:defRPr sz="1400" kern="1200">
          <a:solidFill>
            <a:schemeClr val="tx1"/>
          </a:solidFill>
          <a:latin typeface="Helvetica" pitchFamily="34" charset="0"/>
          <a:ea typeface="+mn-ea"/>
          <a:cs typeface="+mn-cs"/>
        </a:defRPr>
      </a:lvl3pPr>
      <a:lvl4pPr marL="1162050" indent="-266700" algn="l" rtl="0" eaLnBrk="0" fontAlgn="base" hangingPunct="0">
        <a:spcBef>
          <a:spcPct val="20000"/>
        </a:spcBef>
        <a:spcAft>
          <a:spcPct val="0"/>
        </a:spcAft>
        <a:buFont typeface="Arial" pitchFamily="34" charset="0"/>
        <a:buChar char="–"/>
        <a:defRPr sz="1200" kern="1200">
          <a:solidFill>
            <a:schemeClr val="tx1"/>
          </a:solidFill>
          <a:latin typeface="Helvetica" pitchFamily="34" charset="0"/>
          <a:ea typeface="+mn-ea"/>
          <a:cs typeface="+mn-cs"/>
        </a:defRPr>
      </a:lvl4pPr>
      <a:lvl5pPr marL="1435100" indent="-273050" algn="l" rtl="0" eaLnBrk="0" fontAlgn="base" hangingPunct="0">
        <a:spcBef>
          <a:spcPct val="20000"/>
        </a:spcBef>
        <a:spcAft>
          <a:spcPct val="0"/>
        </a:spcAft>
        <a:buFont typeface="Intellecta Sans"/>
        <a:buChar char="–"/>
        <a:defRPr sz="1000" kern="1200">
          <a:solidFill>
            <a:schemeClr val="tx1"/>
          </a:solidFill>
          <a:latin typeface="Helvetic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4.tiff"/></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9.xml"/><Relationship Id="rId2" Type="http://schemas.openxmlformats.org/officeDocument/2006/relationships/diagramData" Target="../diagrams/data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ubrik 5"/>
          <p:cNvSpPr>
            <a:spLocks noGrp="1"/>
          </p:cNvSpPr>
          <p:nvPr>
            <p:ph type="ctrTitle"/>
          </p:nvPr>
        </p:nvSpPr>
        <p:spPr/>
        <p:txBody>
          <a:bodyPr/>
          <a:lstStyle/>
          <a:p>
            <a:pPr eaLnBrk="1" hangingPunct="1"/>
            <a:r>
              <a:rPr lang="sv-SE" dirty="0" smtClean="0"/>
              <a:t>Reshaping the image of an industry </a:t>
            </a:r>
          </a:p>
        </p:txBody>
      </p:sp>
      <p:sp>
        <p:nvSpPr>
          <p:cNvPr id="12291" name="Underrubrik 6"/>
          <p:cNvSpPr>
            <a:spLocks noGrp="1"/>
          </p:cNvSpPr>
          <p:nvPr>
            <p:ph type="subTitle" idx="1"/>
          </p:nvPr>
        </p:nvSpPr>
        <p:spPr/>
        <p:txBody>
          <a:bodyPr/>
          <a:lstStyle/>
          <a:p>
            <a:pPr eaLnBrk="1" hangingPunct="1"/>
            <a:r>
              <a:rPr lang="en-GB" dirty="0" err="1" smtClean="0"/>
              <a:t>Intrum</a:t>
            </a:r>
            <a:r>
              <a:rPr lang="en-GB" dirty="0" smtClean="0"/>
              <a:t> Justitia Case </a:t>
            </a:r>
          </a:p>
          <a:p>
            <a:pPr eaLnBrk="1" hangingPunct="1"/>
            <a:r>
              <a:rPr lang="en-GB" dirty="0" smtClean="0"/>
              <a:t>BUSN35 Corporate Brand Management and Reputation</a:t>
            </a:r>
          </a:p>
          <a:p>
            <a:pPr eaLnBrk="1" hangingPunct="1"/>
            <a:endParaRPr lang="en-GB" dirty="0"/>
          </a:p>
          <a:p>
            <a:pPr eaLnBrk="1" hangingPunct="1"/>
            <a:r>
              <a:rPr lang="en-GB" dirty="0" smtClean="0"/>
              <a:t>Gustav </a:t>
            </a:r>
            <a:r>
              <a:rPr lang="en-GB" dirty="0" err="1" smtClean="0"/>
              <a:t>Silvegren</a:t>
            </a:r>
            <a:r>
              <a:rPr lang="en-GB" dirty="0" smtClean="0"/>
              <a:t>, Hanna </a:t>
            </a:r>
            <a:r>
              <a:rPr lang="en-GB" dirty="0" err="1" smtClean="0"/>
              <a:t>Sjöstrand</a:t>
            </a:r>
            <a:r>
              <a:rPr lang="en-GB" dirty="0"/>
              <a:t> </a:t>
            </a:r>
            <a:r>
              <a:rPr lang="en-GB" dirty="0" smtClean="0"/>
              <a:t>&amp; Michelle </a:t>
            </a:r>
            <a:r>
              <a:rPr lang="en-GB" dirty="0" err="1" smtClean="0"/>
              <a:t>Volbeda</a:t>
            </a:r>
            <a:r>
              <a:rPr lang="en-GB" dirty="0" smtClean="0"/>
              <a:t> </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Rectangle 140"/>
          <p:cNvSpPr>
            <a:spLocks noGrp="1" noChangeArrowheads="1"/>
          </p:cNvSpPr>
          <p:nvPr>
            <p:ph type="title"/>
          </p:nvPr>
        </p:nvSpPr>
        <p:spPr>
          <a:xfrm>
            <a:off x="380180" y="197572"/>
            <a:ext cx="8229600" cy="1143000"/>
          </a:xfrm>
        </p:spPr>
        <p:txBody>
          <a:bodyPr>
            <a:normAutofit/>
          </a:bodyPr>
          <a:lstStyle/>
          <a:p>
            <a:pPr eaLnBrk="1" hangingPunct="1"/>
            <a:r>
              <a:rPr lang="sv-SE" sz="3600" b="1" dirty="0">
                <a:solidFill>
                  <a:srgbClr val="000000"/>
                </a:solidFill>
                <a:latin typeface="Arial" pitchFamily="34" charset="0"/>
              </a:rPr>
              <a:t>Intrum</a:t>
            </a:r>
            <a:r>
              <a:rPr lang="sv-SE" sz="2800" dirty="0" smtClean="0"/>
              <a:t> </a:t>
            </a:r>
            <a:r>
              <a:rPr lang="sv-SE" sz="3600" b="1" dirty="0">
                <a:solidFill>
                  <a:srgbClr val="000000"/>
                </a:solidFill>
                <a:latin typeface="Arial" pitchFamily="34" charset="0"/>
              </a:rPr>
              <a:t>Justitia</a:t>
            </a:r>
            <a:r>
              <a:rPr lang="sv-SE" sz="2800" dirty="0" smtClean="0"/>
              <a:t> </a:t>
            </a:r>
          </a:p>
        </p:txBody>
      </p:sp>
      <p:sp>
        <p:nvSpPr>
          <p:cNvPr id="5" name="TextBox 4"/>
          <p:cNvSpPr txBox="1"/>
          <p:nvPr/>
        </p:nvSpPr>
        <p:spPr>
          <a:xfrm>
            <a:off x="319569" y="1047625"/>
            <a:ext cx="5309845" cy="4616648"/>
          </a:xfrm>
          <a:prstGeom prst="rect">
            <a:avLst/>
          </a:prstGeom>
          <a:noFill/>
        </p:spPr>
        <p:txBody>
          <a:bodyPr wrap="square" rtlCol="0">
            <a:spAutoFit/>
          </a:bodyPr>
          <a:lstStyle/>
          <a:p>
            <a:pPr marL="285750" indent="-285750">
              <a:lnSpc>
                <a:spcPct val="150000"/>
              </a:lnSpc>
              <a:buFont typeface="Arial" pitchFamily="34" charset="0"/>
              <a:buChar char="•"/>
            </a:pPr>
            <a:r>
              <a:rPr lang="en-US" sz="2000" dirty="0" smtClean="0"/>
              <a:t>Leading credit management services provider in Europe</a:t>
            </a:r>
          </a:p>
          <a:p>
            <a:pPr marL="285750" indent="-285750">
              <a:lnSpc>
                <a:spcPct val="150000"/>
              </a:lnSpc>
              <a:buFont typeface="Arial" pitchFamily="34" charset="0"/>
              <a:buChar char="•"/>
            </a:pPr>
            <a:r>
              <a:rPr lang="en-US" sz="2000" dirty="0" smtClean="0"/>
              <a:t>Credit management services (CMS) with a focus on debt collection</a:t>
            </a:r>
          </a:p>
          <a:p>
            <a:pPr marL="285750" indent="-285750">
              <a:lnSpc>
                <a:spcPct val="150000"/>
              </a:lnSpc>
              <a:buFont typeface="Arial" pitchFamily="34" charset="0"/>
              <a:buChar char="•"/>
            </a:pPr>
            <a:r>
              <a:rPr lang="en-US" sz="2000" dirty="0" smtClean="0"/>
              <a:t>“Hunts down” debtors in order to make sure that they pay what they owe</a:t>
            </a:r>
          </a:p>
          <a:p>
            <a:pPr marL="285750" indent="-285750">
              <a:lnSpc>
                <a:spcPct val="150000"/>
              </a:lnSpc>
              <a:buFont typeface="Arial" pitchFamily="34" charset="0"/>
              <a:buChar char="•"/>
            </a:pPr>
            <a:r>
              <a:rPr lang="en-US" sz="2000" dirty="0" smtClean="0"/>
              <a:t>Everyone and every company that owes money are seen as a customer to the company </a:t>
            </a:r>
            <a:r>
              <a:rPr lang="en-US" sz="1600" dirty="0" smtClean="0"/>
              <a:t/>
            </a:r>
            <a:br>
              <a:rPr lang="en-US" sz="1600" dirty="0" smtClean="0"/>
            </a:br>
            <a:endParaRPr lang="sv-SE" sz="1600" dirty="0"/>
          </a:p>
        </p:txBody>
      </p:sp>
      <p:pic>
        <p:nvPicPr>
          <p:cNvPr id="361" name="Platshållare för innehåll 4"/>
          <p:cNvPicPr>
            <a:picLocks noChangeAspect="1"/>
          </p:cNvPicPr>
          <p:nvPr/>
        </p:nvPicPr>
        <p:blipFill>
          <a:blip r:embed="rId3"/>
          <a:stretch>
            <a:fillRect/>
          </a:stretch>
        </p:blipFill>
        <p:spPr>
          <a:xfrm>
            <a:off x="5796136" y="1340572"/>
            <a:ext cx="2994779" cy="3571275"/>
          </a:xfrm>
          <a:prstGeom prst="rect">
            <a:avLst/>
          </a:prstGeom>
        </p:spPr>
      </p:pic>
    </p:spTree>
    <p:extLst>
      <p:ext uri="{BB962C8B-B14F-4D97-AF65-F5344CB8AC3E}">
        <p14:creationId xmlns:p14="http://schemas.microsoft.com/office/powerpoint/2010/main" val="202182744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59" y="332656"/>
            <a:ext cx="8124679" cy="2160240"/>
          </a:xfrm>
          <a:prstGeom prst="rect">
            <a:avLst/>
          </a:prstGeom>
        </p:spPr>
      </p:pic>
      <p:graphicFrame>
        <p:nvGraphicFramePr>
          <p:cNvPr id="3" name="Diagram 2"/>
          <p:cNvGraphicFramePr/>
          <p:nvPr>
            <p:extLst>
              <p:ext uri="{D42A27DB-BD31-4B8C-83A1-F6EECF244321}">
                <p14:modId xmlns:p14="http://schemas.microsoft.com/office/powerpoint/2010/main" val="1372904696"/>
              </p:ext>
            </p:extLst>
          </p:nvPr>
        </p:nvGraphicFramePr>
        <p:xfrm>
          <a:off x="785466" y="2509292"/>
          <a:ext cx="7776864" cy="31435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395536" y="428625"/>
            <a:ext cx="5334000" cy="1143000"/>
          </a:xfrm>
          <a:prstGeom prst="rect">
            <a:avLst/>
          </a:prstGeom>
        </p:spPr>
        <p:txBody>
          <a:bodyPr/>
          <a:lstStyle>
            <a:lvl1pPr algn="l" rtl="0" eaLnBrk="0" fontAlgn="base" hangingPunct="0">
              <a:spcBef>
                <a:spcPct val="0"/>
              </a:spcBef>
              <a:spcAft>
                <a:spcPct val="0"/>
              </a:spcAft>
              <a:defRPr sz="3000" kern="1200">
                <a:solidFill>
                  <a:schemeClr val="tx1"/>
                </a:solidFill>
                <a:latin typeface="Helvetica" pitchFamily="34" charset="0"/>
                <a:ea typeface="+mj-ea"/>
                <a:cs typeface="+mj-cs"/>
              </a:defRPr>
            </a:lvl1pPr>
            <a:lvl2pPr algn="l" rtl="0" eaLnBrk="0" fontAlgn="base" hangingPunct="0">
              <a:spcBef>
                <a:spcPct val="0"/>
              </a:spcBef>
              <a:spcAft>
                <a:spcPct val="0"/>
              </a:spcAft>
              <a:defRPr sz="3000">
                <a:solidFill>
                  <a:schemeClr val="tx1"/>
                </a:solidFill>
                <a:latin typeface="Helvetica" pitchFamily="34" charset="0"/>
              </a:defRPr>
            </a:lvl2pPr>
            <a:lvl3pPr algn="l" rtl="0" eaLnBrk="0" fontAlgn="base" hangingPunct="0">
              <a:spcBef>
                <a:spcPct val="0"/>
              </a:spcBef>
              <a:spcAft>
                <a:spcPct val="0"/>
              </a:spcAft>
              <a:defRPr sz="3000">
                <a:solidFill>
                  <a:schemeClr val="tx1"/>
                </a:solidFill>
                <a:latin typeface="Helvetica" pitchFamily="34" charset="0"/>
              </a:defRPr>
            </a:lvl3pPr>
            <a:lvl4pPr algn="l" rtl="0" eaLnBrk="0" fontAlgn="base" hangingPunct="0">
              <a:spcBef>
                <a:spcPct val="0"/>
              </a:spcBef>
              <a:spcAft>
                <a:spcPct val="0"/>
              </a:spcAft>
              <a:defRPr sz="3000">
                <a:solidFill>
                  <a:schemeClr val="tx1"/>
                </a:solidFill>
                <a:latin typeface="Helvetica" pitchFamily="34" charset="0"/>
              </a:defRPr>
            </a:lvl4pPr>
            <a:lvl5pPr algn="l" rtl="0" eaLnBrk="0" fontAlgn="base" hangingPunct="0">
              <a:spcBef>
                <a:spcPct val="0"/>
              </a:spcBef>
              <a:spcAft>
                <a:spcPct val="0"/>
              </a:spcAft>
              <a:defRPr sz="3000">
                <a:solidFill>
                  <a:schemeClr val="tx1"/>
                </a:solidFill>
                <a:latin typeface="Helvetica" pitchFamily="34" charset="0"/>
              </a:defRPr>
            </a:lvl5pPr>
            <a:lvl6pPr marL="457200" algn="l" rtl="0" fontAlgn="base">
              <a:spcBef>
                <a:spcPct val="0"/>
              </a:spcBef>
              <a:spcAft>
                <a:spcPct val="0"/>
              </a:spcAft>
              <a:defRPr sz="3000">
                <a:solidFill>
                  <a:schemeClr val="tx1"/>
                </a:solidFill>
                <a:latin typeface="Helvetica" pitchFamily="34" charset="0"/>
              </a:defRPr>
            </a:lvl6pPr>
            <a:lvl7pPr marL="914400" algn="l" rtl="0" fontAlgn="base">
              <a:spcBef>
                <a:spcPct val="0"/>
              </a:spcBef>
              <a:spcAft>
                <a:spcPct val="0"/>
              </a:spcAft>
              <a:defRPr sz="3000">
                <a:solidFill>
                  <a:schemeClr val="tx1"/>
                </a:solidFill>
                <a:latin typeface="Helvetica" pitchFamily="34" charset="0"/>
              </a:defRPr>
            </a:lvl7pPr>
            <a:lvl8pPr marL="1371600" algn="l" rtl="0" fontAlgn="base">
              <a:spcBef>
                <a:spcPct val="0"/>
              </a:spcBef>
              <a:spcAft>
                <a:spcPct val="0"/>
              </a:spcAft>
              <a:defRPr sz="3000">
                <a:solidFill>
                  <a:schemeClr val="tx1"/>
                </a:solidFill>
                <a:latin typeface="Helvetica" pitchFamily="34" charset="0"/>
              </a:defRPr>
            </a:lvl8pPr>
            <a:lvl9pPr marL="1828800" algn="l" rtl="0" fontAlgn="base">
              <a:spcBef>
                <a:spcPct val="0"/>
              </a:spcBef>
              <a:spcAft>
                <a:spcPct val="0"/>
              </a:spcAft>
              <a:defRPr sz="3000">
                <a:solidFill>
                  <a:schemeClr val="tx1"/>
                </a:solidFill>
                <a:latin typeface="Helvetica" pitchFamily="34" charset="0"/>
              </a:defRPr>
            </a:lvl9pPr>
          </a:lstStyle>
          <a:p>
            <a:pPr eaLnBrk="1" hangingPunct="1"/>
            <a:r>
              <a:rPr lang="en-GB" sz="3600" b="1" dirty="0" err="1" smtClean="0">
                <a:solidFill>
                  <a:srgbClr val="000000"/>
                </a:solidFill>
                <a:latin typeface="Arial" pitchFamily="34" charset="0"/>
              </a:rPr>
              <a:t>Intrum</a:t>
            </a:r>
            <a:r>
              <a:rPr lang="en-GB" sz="3600" b="1" dirty="0" smtClean="0">
                <a:solidFill>
                  <a:srgbClr val="000000"/>
                </a:solidFill>
                <a:latin typeface="Arial" pitchFamily="34" charset="0"/>
              </a:rPr>
              <a:t> Justitia in 2006</a:t>
            </a:r>
            <a:r>
              <a:rPr lang="en-GB" sz="3200" baseline="30000" dirty="0" smtClean="0">
                <a:solidFill>
                  <a:srgbClr val="000000"/>
                </a:solidFill>
                <a:latin typeface="Arial" pitchFamily="34" charset="0"/>
              </a:rPr>
              <a:t/>
            </a:r>
            <a:br>
              <a:rPr lang="en-GB" sz="3200" baseline="30000" dirty="0" smtClean="0">
                <a:solidFill>
                  <a:srgbClr val="000000"/>
                </a:solidFill>
                <a:latin typeface="Arial" pitchFamily="34" charset="0"/>
              </a:rPr>
            </a:br>
            <a:endParaRPr lang="en-GB" sz="3200" baseline="30000" dirty="0" smtClean="0">
              <a:solidFill>
                <a:srgbClr val="000000"/>
              </a:solidFill>
              <a:latin typeface="Arial" pitchFamily="34" charset="0"/>
            </a:endParaRPr>
          </a:p>
        </p:txBody>
      </p:sp>
      <p:pic>
        <p:nvPicPr>
          <p:cNvPr id="4" name="Platshållare för innehåll 4"/>
          <p:cNvPicPr>
            <a:picLocks/>
          </p:cNvPicPr>
          <p:nvPr/>
        </p:nvPicPr>
        <p:blipFill>
          <a:blip r:embed="rId3">
            <a:extLst>
              <a:ext uri="{28A0092B-C50C-407E-A947-70E740481C1C}">
                <a14:useLocalDpi xmlns:a14="http://schemas.microsoft.com/office/drawing/2010/main" val="0"/>
              </a:ext>
            </a:extLst>
          </a:blip>
          <a:stretch>
            <a:fillRect/>
          </a:stretch>
        </p:blipFill>
        <p:spPr>
          <a:xfrm>
            <a:off x="2918520" y="1442475"/>
            <a:ext cx="6045968" cy="3642709"/>
          </a:xfrm>
          <a:prstGeom prst="rect">
            <a:avLst/>
          </a:prstGeom>
        </p:spPr>
      </p:pic>
      <p:sp>
        <p:nvSpPr>
          <p:cNvPr id="2" name="Tekstvak 1"/>
          <p:cNvSpPr txBox="1"/>
          <p:nvPr/>
        </p:nvSpPr>
        <p:spPr>
          <a:xfrm>
            <a:off x="251520" y="1196752"/>
            <a:ext cx="2667000" cy="3785652"/>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Presence in 20 countries with a local approach</a:t>
            </a:r>
          </a:p>
          <a:p>
            <a:pPr marL="285750" indent="-285750">
              <a:buFont typeface="Arial" panose="020B0604020202020204" pitchFamily="34" charset="0"/>
              <a:buChar char="•"/>
            </a:pPr>
            <a:endParaRPr lang="en-US" sz="2000" dirty="0" smtClean="0"/>
          </a:p>
          <a:p>
            <a:pPr marL="285750" indent="-285750">
              <a:buFont typeface="Arial" panose="020B0604020202020204" pitchFamily="34" charset="0"/>
              <a:buChar char="•"/>
            </a:pPr>
            <a:r>
              <a:rPr lang="en-US" sz="2000" dirty="0" smtClean="0"/>
              <a:t>A variety of logo’s with different images depending on the market</a:t>
            </a:r>
          </a:p>
          <a:p>
            <a:pPr marL="285750" indent="-285750">
              <a:buFont typeface="Arial" panose="020B0604020202020204" pitchFamily="34" charset="0"/>
              <a:buChar char="•"/>
            </a:pPr>
            <a:endParaRPr lang="en-US" sz="2000" dirty="0" smtClean="0"/>
          </a:p>
          <a:p>
            <a:pPr marL="285750" indent="-285750">
              <a:buFont typeface="Arial" panose="020B0604020202020204" pitchFamily="34" charset="0"/>
              <a:buChar char="•"/>
            </a:pPr>
            <a:r>
              <a:rPr lang="en-US" sz="2000" dirty="0" smtClean="0"/>
              <a:t>Emphasis being put on each country individually</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In 2006, Jean Luc </a:t>
            </a:r>
            <a:r>
              <a:rPr lang="fr-FR" dirty="0" err="1" smtClean="0"/>
              <a:t>Ferraton</a:t>
            </a:r>
            <a:r>
              <a:rPr lang="fr-FR" dirty="0"/>
              <a:t> </a:t>
            </a:r>
            <a:r>
              <a:rPr lang="fr-FR" dirty="0" err="1" smtClean="0"/>
              <a:t>together</a:t>
            </a:r>
            <a:r>
              <a:rPr lang="fr-FR" dirty="0" smtClean="0"/>
              <a:t> </a:t>
            </a:r>
            <a:r>
              <a:rPr lang="fr-FR" dirty="0" err="1" smtClean="0"/>
              <a:t>with</a:t>
            </a:r>
            <a:r>
              <a:rPr lang="fr-FR" dirty="0" smtClean="0"/>
              <a:t> the </a:t>
            </a:r>
            <a:r>
              <a:rPr lang="fr-FR" dirty="0" err="1" smtClean="0"/>
              <a:t>rest</a:t>
            </a:r>
            <a:r>
              <a:rPr lang="fr-FR" dirty="0" smtClean="0"/>
              <a:t> of the </a:t>
            </a:r>
            <a:r>
              <a:rPr lang="fr-FR" dirty="0" err="1" smtClean="0"/>
              <a:t>Human</a:t>
            </a:r>
            <a:r>
              <a:rPr lang="fr-FR" dirty="0" smtClean="0"/>
              <a:t> </a:t>
            </a:r>
            <a:r>
              <a:rPr lang="fr-FR" dirty="0" err="1" smtClean="0"/>
              <a:t>Resources</a:t>
            </a:r>
            <a:r>
              <a:rPr lang="fr-FR" dirty="0" smtClean="0"/>
              <a:t> team at </a:t>
            </a:r>
            <a:r>
              <a:rPr lang="fr-FR" dirty="0" err="1" smtClean="0"/>
              <a:t>Intrum</a:t>
            </a:r>
            <a:r>
              <a:rPr lang="fr-FR" dirty="0" smtClean="0"/>
              <a:t> </a:t>
            </a:r>
            <a:r>
              <a:rPr lang="fr-FR" dirty="0" err="1" smtClean="0"/>
              <a:t>Justitia</a:t>
            </a:r>
            <a:r>
              <a:rPr lang="fr-FR" dirty="0" smtClean="0"/>
              <a:t> are scanning the </a:t>
            </a:r>
            <a:r>
              <a:rPr lang="fr-FR" dirty="0" err="1" smtClean="0"/>
              <a:t>company’s</a:t>
            </a:r>
            <a:r>
              <a:rPr lang="fr-FR" dirty="0" smtClean="0"/>
              <a:t> position… </a:t>
            </a:r>
            <a:endParaRPr lang="fr-FR"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What</a:t>
            </a:r>
            <a:r>
              <a:rPr lang="nl-NL" dirty="0" smtClean="0"/>
              <a:t> </a:t>
            </a:r>
            <a:r>
              <a:rPr lang="nl-NL" dirty="0" err="1" smtClean="0"/>
              <a:t>did</a:t>
            </a:r>
            <a:r>
              <a:rPr lang="nl-NL" dirty="0" smtClean="0"/>
              <a:t> </a:t>
            </a:r>
            <a:r>
              <a:rPr lang="nl-NL" dirty="0" err="1" smtClean="0"/>
              <a:t>they</a:t>
            </a:r>
            <a:r>
              <a:rPr lang="nl-NL" dirty="0" smtClean="0"/>
              <a:t> </a:t>
            </a:r>
            <a:r>
              <a:rPr lang="nl-NL" dirty="0" err="1" smtClean="0"/>
              <a:t>find</a:t>
            </a:r>
            <a:r>
              <a:rPr lang="nl-NL" dirty="0" smtClean="0"/>
              <a:t>?</a:t>
            </a:r>
            <a:endParaRPr lang="nl-NL" dirty="0"/>
          </a:p>
        </p:txBody>
      </p:sp>
      <p:sp>
        <p:nvSpPr>
          <p:cNvPr id="3" name="Tijdelijke aanduiding voor inhoud 2"/>
          <p:cNvSpPr>
            <a:spLocks noGrp="1"/>
          </p:cNvSpPr>
          <p:nvPr>
            <p:ph idx="1"/>
          </p:nvPr>
        </p:nvSpPr>
        <p:spPr/>
        <p:txBody>
          <a:bodyPr/>
          <a:lstStyle/>
          <a:p>
            <a:pPr>
              <a:lnSpc>
                <a:spcPct val="150000"/>
              </a:lnSpc>
            </a:pPr>
            <a:r>
              <a:rPr lang="en-US" sz="2000" dirty="0" smtClean="0"/>
              <a:t>Lack of unification among employees</a:t>
            </a:r>
          </a:p>
          <a:p>
            <a:pPr>
              <a:lnSpc>
                <a:spcPct val="150000"/>
              </a:lnSpc>
            </a:pPr>
            <a:r>
              <a:rPr lang="en-US" sz="2000" dirty="0" smtClean="0"/>
              <a:t>Employees do not feel like being a part of </a:t>
            </a:r>
            <a:r>
              <a:rPr lang="en-US" sz="2000" dirty="0" err="1" smtClean="0"/>
              <a:t>Intrum</a:t>
            </a:r>
            <a:r>
              <a:rPr lang="en-US" sz="2000" dirty="0" smtClean="0"/>
              <a:t> </a:t>
            </a:r>
            <a:r>
              <a:rPr lang="en-US" sz="2000" dirty="0" err="1" smtClean="0"/>
              <a:t>Justitia</a:t>
            </a:r>
            <a:endParaRPr lang="en-US" sz="2000" dirty="0" smtClean="0"/>
          </a:p>
          <a:p>
            <a:pPr>
              <a:lnSpc>
                <a:spcPct val="150000"/>
              </a:lnSpc>
            </a:pPr>
            <a:r>
              <a:rPr lang="en-US" sz="2000" dirty="0" smtClean="0"/>
              <a:t>Employees lack motivation</a:t>
            </a:r>
          </a:p>
          <a:p>
            <a:pPr>
              <a:lnSpc>
                <a:spcPct val="150000"/>
              </a:lnSpc>
            </a:pPr>
            <a:r>
              <a:rPr lang="en-US" sz="2000" dirty="0" smtClean="0"/>
              <a:t>No red line through the corporation with an undefined core and unclear values</a:t>
            </a:r>
          </a:p>
          <a:p>
            <a:pPr>
              <a:lnSpc>
                <a:spcPct val="150000"/>
              </a:lnSpc>
            </a:pPr>
            <a:r>
              <a:rPr lang="en-US" sz="2000" dirty="0" smtClean="0"/>
              <a:t>Work separately in a wide variety of cultures as the local presence is very strong </a:t>
            </a:r>
            <a:endParaRPr lang="en-US" sz="2000" dirty="0"/>
          </a:p>
        </p:txBody>
      </p:sp>
    </p:spTree>
    <p:extLst>
      <p:ext uri="{BB962C8B-B14F-4D97-AF65-F5344CB8AC3E}">
        <p14:creationId xmlns:p14="http://schemas.microsoft.com/office/powerpoint/2010/main" val="1332256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476622" y="548680"/>
            <a:ext cx="8229600" cy="1143000"/>
          </a:xfrm>
        </p:spPr>
        <p:txBody>
          <a:bodyPr/>
          <a:lstStyle/>
          <a:p>
            <a:r>
              <a:rPr lang="sv-SE" sz="3600" dirty="0" smtClean="0"/>
              <a:t>The business model today</a:t>
            </a:r>
            <a:r>
              <a:rPr lang="sv-SE" dirty="0" smtClean="0"/>
              <a:t/>
            </a:r>
            <a:br>
              <a:rPr lang="sv-SE" dirty="0" smtClean="0"/>
            </a:br>
            <a:r>
              <a:rPr lang="sv-SE" sz="2000" dirty="0" smtClean="0"/>
              <a:t>Making money through contracting, collecting money for fees or buying debt cheaply and collecting the money to keep </a:t>
            </a:r>
            <a:endParaRPr lang="en-US" sz="2000" dirty="0" smtClean="0"/>
          </a:p>
        </p:txBody>
      </p:sp>
      <p:pic>
        <p:nvPicPr>
          <p:cNvPr id="3" name="Bildobjekt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233" y="2348880"/>
            <a:ext cx="8472377" cy="3240360"/>
          </a:xfrm>
          <a:prstGeom prst="rect">
            <a:avLst/>
          </a:prstGeom>
        </p:spPr>
      </p:pic>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 y="1789464"/>
            <a:ext cx="9144000" cy="3871784"/>
          </a:xfrm>
          <a:prstGeom prst="rect">
            <a:avLst/>
          </a:prstGeom>
        </p:spPr>
      </p:pic>
      <p:sp>
        <p:nvSpPr>
          <p:cNvPr id="14339" name="Rectangle 2"/>
          <p:cNvSpPr>
            <a:spLocks noGrp="1" noChangeArrowheads="1"/>
          </p:cNvSpPr>
          <p:nvPr>
            <p:ph type="title"/>
          </p:nvPr>
        </p:nvSpPr>
        <p:spPr>
          <a:xfrm>
            <a:off x="438150" y="836712"/>
            <a:ext cx="8229600" cy="1143000"/>
          </a:xfrm>
        </p:spPr>
        <p:txBody>
          <a:bodyPr/>
          <a:lstStyle/>
          <a:p>
            <a:r>
              <a:rPr lang="sv-SE" sz="3600" dirty="0" smtClean="0"/>
              <a:t>What we want to achieve</a:t>
            </a:r>
            <a:br>
              <a:rPr lang="sv-SE" sz="3600" dirty="0" smtClean="0"/>
            </a:br>
            <a:r>
              <a:rPr lang="sv-SE" sz="2000" dirty="0" smtClean="0"/>
              <a:t>A more personal connection to the debtors and customers. A more focused customer base, not including everyone.</a:t>
            </a:r>
            <a:r>
              <a:rPr lang="sv-SE" sz="1200" dirty="0" smtClean="0"/>
              <a:t> </a:t>
            </a:r>
            <a:r>
              <a:rPr lang="sv-SE" dirty="0" smtClean="0"/>
              <a:t/>
            </a:r>
            <a:br>
              <a:rPr lang="sv-SE" dirty="0" smtClean="0"/>
            </a:br>
            <a:endParaRPr lang="en-US" dirty="0" smtClean="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t>“We </a:t>
            </a:r>
            <a:r>
              <a:rPr lang="nl-NL" dirty="0" err="1" smtClean="0"/>
              <a:t>need</a:t>
            </a:r>
            <a:r>
              <a:rPr lang="nl-NL" dirty="0" smtClean="0"/>
              <a:t> </a:t>
            </a:r>
            <a:r>
              <a:rPr lang="nl-NL" dirty="0" err="1" smtClean="0"/>
              <a:t>to</a:t>
            </a:r>
            <a:r>
              <a:rPr lang="nl-NL" dirty="0" smtClean="0"/>
              <a:t> change”</a:t>
            </a:r>
            <a:endParaRPr lang="nl-NL" dirty="0"/>
          </a:p>
        </p:txBody>
      </p:sp>
      <p:sp>
        <p:nvSpPr>
          <p:cNvPr id="3" name="Ondertitel 2"/>
          <p:cNvSpPr>
            <a:spLocks noGrp="1"/>
          </p:cNvSpPr>
          <p:nvPr>
            <p:ph type="subTitle" idx="1"/>
          </p:nvPr>
        </p:nvSpPr>
        <p:spPr/>
        <p:txBody>
          <a:bodyPr/>
          <a:lstStyle/>
          <a:p>
            <a:r>
              <a:rPr lang="nl-NL" dirty="0" err="1" smtClean="0"/>
              <a:t>Where</a:t>
            </a:r>
            <a:r>
              <a:rPr lang="nl-NL" dirty="0" smtClean="0"/>
              <a:t> do we want </a:t>
            </a:r>
            <a:r>
              <a:rPr lang="nl-NL" dirty="0" err="1" smtClean="0"/>
              <a:t>to</a:t>
            </a:r>
            <a:r>
              <a:rPr lang="nl-NL" dirty="0" smtClean="0"/>
              <a:t> </a:t>
            </a:r>
            <a:r>
              <a:rPr lang="nl-NL" dirty="0" err="1" smtClean="0"/>
              <a:t>be</a:t>
            </a:r>
            <a:r>
              <a:rPr lang="nl-NL" dirty="0" smtClean="0"/>
              <a:t>? </a:t>
            </a:r>
            <a:endParaRPr lang="nl-NL" dirty="0"/>
          </a:p>
        </p:txBody>
      </p:sp>
    </p:spTree>
    <p:extLst>
      <p:ext uri="{BB962C8B-B14F-4D97-AF65-F5344CB8AC3E}">
        <p14:creationId xmlns:p14="http://schemas.microsoft.com/office/powerpoint/2010/main" val="3894757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68313" y="549275"/>
            <a:ext cx="8229600" cy="941388"/>
          </a:xfrm>
        </p:spPr>
        <p:txBody>
          <a:bodyPr/>
          <a:lstStyle/>
          <a:p>
            <a:r>
              <a:rPr lang="en-US" sz="3600" b="1" dirty="0" smtClean="0"/>
              <a:t>Ambitions</a:t>
            </a:r>
            <a:r>
              <a:rPr lang="en-US" sz="2400" b="1" dirty="0" smtClean="0"/>
              <a:t/>
            </a:r>
            <a:br>
              <a:rPr lang="en-US" sz="2400" b="1" dirty="0" smtClean="0"/>
            </a:br>
            <a:r>
              <a:rPr lang="en-US" sz="2000" b="1" dirty="0" smtClean="0"/>
              <a:t>Change of image</a:t>
            </a:r>
            <a:r>
              <a:rPr lang="en-US" sz="1600" dirty="0" smtClean="0"/>
              <a:t/>
            </a:r>
            <a:br>
              <a:rPr lang="en-US" sz="1600" dirty="0" smtClean="0"/>
            </a:br>
            <a:endParaRPr lang="en-US" sz="1600" i="1" dirty="0" smtClean="0"/>
          </a:p>
        </p:txBody>
      </p:sp>
      <p:graphicFrame>
        <p:nvGraphicFramePr>
          <p:cNvPr id="3" name="Tabel 2"/>
          <p:cNvGraphicFramePr>
            <a:graphicFrameLocks noGrp="1"/>
          </p:cNvGraphicFramePr>
          <p:nvPr>
            <p:extLst>
              <p:ext uri="{D42A27DB-BD31-4B8C-83A1-F6EECF244321}">
                <p14:modId xmlns:p14="http://schemas.microsoft.com/office/powerpoint/2010/main" val="1882046760"/>
              </p:ext>
            </p:extLst>
          </p:nvPr>
        </p:nvGraphicFramePr>
        <p:xfrm>
          <a:off x="468313" y="1628800"/>
          <a:ext cx="8229600" cy="2664297"/>
        </p:xfrm>
        <a:graphic>
          <a:graphicData uri="http://schemas.openxmlformats.org/drawingml/2006/table">
            <a:tbl>
              <a:tblPr firstRow="1" bandRow="1">
                <a:tableStyleId>{5C22544A-7EE6-4342-B048-85BDC9FD1C3A}</a:tableStyleId>
              </a:tblPr>
              <a:tblGrid>
                <a:gridCol w="4114800"/>
                <a:gridCol w="4114800"/>
              </a:tblGrid>
              <a:tr h="463356">
                <a:tc>
                  <a:txBody>
                    <a:bodyPr/>
                    <a:lstStyle/>
                    <a:p>
                      <a:r>
                        <a:rPr lang="nl-NL" dirty="0" err="1" smtClean="0"/>
                        <a:t>From</a:t>
                      </a:r>
                      <a:endParaRPr lang="nl-NL" dirty="0"/>
                    </a:p>
                  </a:txBody>
                  <a:tcPr/>
                </a:tc>
                <a:tc>
                  <a:txBody>
                    <a:bodyPr/>
                    <a:lstStyle/>
                    <a:p>
                      <a:r>
                        <a:rPr lang="nl-NL" dirty="0" err="1" smtClean="0"/>
                        <a:t>To</a:t>
                      </a:r>
                      <a:endParaRPr lang="nl-NL" dirty="0"/>
                    </a:p>
                  </a:txBody>
                  <a:tcPr/>
                </a:tc>
              </a:tr>
              <a:tr h="810873">
                <a:tc>
                  <a:txBody>
                    <a:bodyPr/>
                    <a:lstStyle/>
                    <a:p>
                      <a:r>
                        <a:rPr lang="nl-NL" dirty="0" smtClean="0"/>
                        <a:t>Traditional </a:t>
                      </a:r>
                      <a:r>
                        <a:rPr lang="nl-NL" dirty="0" err="1" smtClean="0"/>
                        <a:t>debt</a:t>
                      </a:r>
                      <a:r>
                        <a:rPr lang="nl-NL" dirty="0" smtClean="0"/>
                        <a:t>-collector</a:t>
                      </a:r>
                      <a:endParaRPr lang="nl-NL" dirty="0"/>
                    </a:p>
                  </a:txBody>
                  <a:tcPr/>
                </a:tc>
                <a:tc>
                  <a:txBody>
                    <a:bodyPr/>
                    <a:lstStyle/>
                    <a:p>
                      <a:r>
                        <a:rPr lang="nl-NL" dirty="0" smtClean="0"/>
                        <a:t>Business  (sales) facilitator/service provider</a:t>
                      </a:r>
                    </a:p>
                  </a:txBody>
                  <a:tcPr/>
                </a:tc>
              </a:tr>
              <a:tr h="463356">
                <a:tc>
                  <a:txBody>
                    <a:bodyPr/>
                    <a:lstStyle/>
                    <a:p>
                      <a:r>
                        <a:rPr lang="nl-NL" dirty="0" err="1" smtClean="0"/>
                        <a:t>Warnings</a:t>
                      </a:r>
                      <a:r>
                        <a:rPr lang="nl-NL" dirty="0" smtClean="0"/>
                        <a:t> – </a:t>
                      </a:r>
                      <a:r>
                        <a:rPr lang="nl-NL" dirty="0" err="1" smtClean="0"/>
                        <a:t>threats</a:t>
                      </a:r>
                      <a:endParaRPr lang="nl-NL" dirty="0"/>
                    </a:p>
                  </a:txBody>
                  <a:tcPr/>
                </a:tc>
                <a:tc>
                  <a:txBody>
                    <a:bodyPr/>
                    <a:lstStyle/>
                    <a:p>
                      <a:r>
                        <a:rPr lang="nl-NL" dirty="0" err="1" smtClean="0"/>
                        <a:t>Advice</a:t>
                      </a:r>
                      <a:r>
                        <a:rPr lang="nl-NL" dirty="0" smtClean="0"/>
                        <a:t>, help</a:t>
                      </a:r>
                      <a:r>
                        <a:rPr lang="nl-NL" baseline="0" dirty="0" smtClean="0"/>
                        <a:t> &amp; assist</a:t>
                      </a:r>
                      <a:endParaRPr lang="nl-NL" dirty="0"/>
                    </a:p>
                  </a:txBody>
                  <a:tcPr/>
                </a:tc>
              </a:tr>
              <a:tr h="463356">
                <a:tc>
                  <a:txBody>
                    <a:bodyPr/>
                    <a:lstStyle/>
                    <a:p>
                      <a:r>
                        <a:rPr lang="nl-NL" dirty="0" smtClean="0"/>
                        <a:t>“Bad </a:t>
                      </a:r>
                      <a:r>
                        <a:rPr lang="nl-NL" dirty="0" err="1" smtClean="0"/>
                        <a:t>guy</a:t>
                      </a:r>
                      <a:r>
                        <a:rPr lang="nl-NL" dirty="0" smtClean="0"/>
                        <a:t>” image</a:t>
                      </a:r>
                      <a:endParaRPr lang="nl-NL" dirty="0"/>
                    </a:p>
                  </a:txBody>
                  <a:tcPr/>
                </a:tc>
                <a:tc>
                  <a:txBody>
                    <a:bodyPr/>
                    <a:lstStyle/>
                    <a:p>
                      <a:r>
                        <a:rPr lang="nl-NL" dirty="0" smtClean="0"/>
                        <a:t>“</a:t>
                      </a:r>
                      <a:r>
                        <a:rPr lang="nl-NL" dirty="0" err="1" smtClean="0"/>
                        <a:t>Good</a:t>
                      </a:r>
                      <a:r>
                        <a:rPr lang="nl-NL" dirty="0" smtClean="0"/>
                        <a:t> </a:t>
                      </a:r>
                      <a:r>
                        <a:rPr lang="nl-NL" dirty="0" err="1" smtClean="0"/>
                        <a:t>guy</a:t>
                      </a:r>
                      <a:r>
                        <a:rPr lang="nl-NL" dirty="0" smtClean="0"/>
                        <a:t>” image</a:t>
                      </a:r>
                      <a:endParaRPr lang="nl-NL" dirty="0"/>
                    </a:p>
                  </a:txBody>
                  <a:tcPr/>
                </a:tc>
              </a:tr>
              <a:tr h="463356">
                <a:tc>
                  <a:txBody>
                    <a:bodyPr/>
                    <a:lstStyle/>
                    <a:p>
                      <a:r>
                        <a:rPr lang="nl-NL" dirty="0" smtClean="0"/>
                        <a:t>Bad </a:t>
                      </a:r>
                      <a:r>
                        <a:rPr lang="nl-NL" dirty="0" err="1" smtClean="0"/>
                        <a:t>reputation</a:t>
                      </a:r>
                      <a:endParaRPr lang="nl-NL" dirty="0"/>
                    </a:p>
                  </a:txBody>
                  <a:tcPr/>
                </a:tc>
                <a:tc>
                  <a:txBody>
                    <a:bodyPr/>
                    <a:lstStyle/>
                    <a:p>
                      <a:r>
                        <a:rPr lang="nl-NL" dirty="0" err="1" smtClean="0"/>
                        <a:t>Positive</a:t>
                      </a:r>
                      <a:r>
                        <a:rPr lang="nl-NL" baseline="0" dirty="0" smtClean="0"/>
                        <a:t> </a:t>
                      </a:r>
                      <a:r>
                        <a:rPr lang="nl-NL" baseline="0" dirty="0" err="1" smtClean="0"/>
                        <a:t>reputation</a:t>
                      </a:r>
                      <a:r>
                        <a:rPr lang="nl-NL" baseline="0" dirty="0" smtClean="0"/>
                        <a:t> </a:t>
                      </a:r>
                      <a:r>
                        <a:rPr lang="nl-NL" baseline="0" dirty="0" smtClean="0">
                          <a:sym typeface="Wingdings"/>
                        </a:rPr>
                        <a:t></a:t>
                      </a:r>
                      <a:r>
                        <a:rPr lang="nl-NL" baseline="0" dirty="0" smtClean="0"/>
                        <a:t> </a:t>
                      </a:r>
                      <a:r>
                        <a:rPr lang="nl-NL" baseline="0" dirty="0" err="1" smtClean="0"/>
                        <a:t>helping</a:t>
                      </a:r>
                      <a:r>
                        <a:rPr lang="nl-NL" baseline="0" dirty="0" smtClean="0"/>
                        <a:t> hand</a:t>
                      </a:r>
                      <a:endParaRPr lang="nl-NL" dirty="0"/>
                    </a:p>
                  </a:txBody>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68313" y="549275"/>
            <a:ext cx="8229600" cy="941388"/>
          </a:xfrm>
        </p:spPr>
        <p:txBody>
          <a:bodyPr/>
          <a:lstStyle/>
          <a:p>
            <a:r>
              <a:rPr lang="en-US" sz="3600" b="1" dirty="0" smtClean="0"/>
              <a:t>Ambitions</a:t>
            </a:r>
            <a:r>
              <a:rPr lang="en-US" sz="2400" b="1" dirty="0" smtClean="0"/>
              <a:t/>
            </a:r>
            <a:br>
              <a:rPr lang="en-US" sz="2400" b="1" dirty="0" smtClean="0"/>
            </a:br>
            <a:r>
              <a:rPr lang="en-US" sz="2000" b="1" dirty="0" smtClean="0"/>
              <a:t>Employee branding</a:t>
            </a:r>
            <a:endParaRPr lang="en-US" sz="1600" i="1" dirty="0" smtClean="0"/>
          </a:p>
        </p:txBody>
      </p:sp>
      <p:graphicFrame>
        <p:nvGraphicFramePr>
          <p:cNvPr id="3" name="Tabel 2"/>
          <p:cNvGraphicFramePr>
            <a:graphicFrameLocks noGrp="1"/>
          </p:cNvGraphicFramePr>
          <p:nvPr>
            <p:extLst>
              <p:ext uri="{D42A27DB-BD31-4B8C-83A1-F6EECF244321}">
                <p14:modId xmlns:p14="http://schemas.microsoft.com/office/powerpoint/2010/main" val="12291909"/>
              </p:ext>
            </p:extLst>
          </p:nvPr>
        </p:nvGraphicFramePr>
        <p:xfrm>
          <a:off x="539936" y="1772816"/>
          <a:ext cx="8086354" cy="3096344"/>
        </p:xfrm>
        <a:graphic>
          <a:graphicData uri="http://schemas.openxmlformats.org/drawingml/2006/table">
            <a:tbl>
              <a:tblPr firstRow="1" bandRow="1">
                <a:tableStyleId>{5C22544A-7EE6-4342-B048-85BDC9FD1C3A}</a:tableStyleId>
              </a:tblPr>
              <a:tblGrid>
                <a:gridCol w="4043177"/>
                <a:gridCol w="4043177"/>
              </a:tblGrid>
              <a:tr h="439006">
                <a:tc>
                  <a:txBody>
                    <a:bodyPr/>
                    <a:lstStyle/>
                    <a:p>
                      <a:r>
                        <a:rPr lang="nl-NL" dirty="0" err="1" smtClean="0"/>
                        <a:t>From</a:t>
                      </a:r>
                      <a:endParaRPr lang="nl-NL" dirty="0"/>
                    </a:p>
                  </a:txBody>
                  <a:tcPr/>
                </a:tc>
                <a:tc>
                  <a:txBody>
                    <a:bodyPr/>
                    <a:lstStyle/>
                    <a:p>
                      <a:r>
                        <a:rPr lang="nl-NL" dirty="0" err="1" smtClean="0"/>
                        <a:t>To</a:t>
                      </a:r>
                      <a:endParaRPr lang="nl-NL" dirty="0"/>
                    </a:p>
                  </a:txBody>
                  <a:tcPr/>
                </a:tc>
              </a:tr>
              <a:tr h="857415">
                <a:tc>
                  <a:txBody>
                    <a:bodyPr/>
                    <a:lstStyle/>
                    <a:p>
                      <a:r>
                        <a:rPr lang="nl-NL" dirty="0" err="1" smtClean="0"/>
                        <a:t>Terminology</a:t>
                      </a:r>
                      <a:r>
                        <a:rPr lang="nl-NL" dirty="0" smtClean="0"/>
                        <a:t>: “</a:t>
                      </a:r>
                      <a:r>
                        <a:rPr lang="nl-NL" dirty="0" err="1" smtClean="0"/>
                        <a:t>Debtor</a:t>
                      </a:r>
                      <a:r>
                        <a:rPr lang="nl-NL" dirty="0" smtClean="0"/>
                        <a:t>”</a:t>
                      </a:r>
                      <a:endParaRPr lang="nl-NL" dirty="0"/>
                    </a:p>
                  </a:txBody>
                  <a:tcPr/>
                </a:tc>
                <a:tc>
                  <a:txBody>
                    <a:bodyPr/>
                    <a:lstStyle/>
                    <a:p>
                      <a:pPr>
                        <a:lnSpc>
                          <a:spcPct val="90000"/>
                        </a:lnSpc>
                        <a:buFontTx/>
                        <a:buNone/>
                      </a:pPr>
                      <a:r>
                        <a:rPr lang="en-US" sz="1800" dirty="0" smtClean="0"/>
                        <a:t>Terminology: ”Client”, ”Client’s customer” or Customer</a:t>
                      </a:r>
                    </a:p>
                  </a:txBody>
                  <a:tcPr/>
                </a:tc>
              </a:tr>
              <a:tr h="702409">
                <a:tc>
                  <a:txBody>
                    <a:bodyPr/>
                    <a:lstStyle/>
                    <a:p>
                      <a:pPr algn="l">
                        <a:lnSpc>
                          <a:spcPct val="90000"/>
                        </a:lnSpc>
                        <a:buFontTx/>
                        <a:buNone/>
                      </a:pPr>
                      <a:r>
                        <a:rPr lang="en-US" sz="1800" dirty="0" smtClean="0"/>
                        <a:t>Seeing the job as work only</a:t>
                      </a:r>
                    </a:p>
                  </a:txBody>
                  <a:tcPr/>
                </a:tc>
                <a:tc>
                  <a:txBody>
                    <a:bodyPr/>
                    <a:lstStyle/>
                    <a:p>
                      <a:pPr>
                        <a:lnSpc>
                          <a:spcPct val="90000"/>
                        </a:lnSpc>
                        <a:buFontTx/>
                        <a:buNone/>
                      </a:pPr>
                      <a:r>
                        <a:rPr lang="en-US" sz="1800" dirty="0" smtClean="0"/>
                        <a:t>Sense of belonging and inspiring</a:t>
                      </a:r>
                      <a:r>
                        <a:rPr lang="en-US" sz="1800" baseline="0" dirty="0" smtClean="0"/>
                        <a:t> work environment</a:t>
                      </a:r>
                      <a:endParaRPr lang="en-US" sz="1800" dirty="0" smtClean="0"/>
                    </a:p>
                  </a:txBody>
                  <a:tcPr/>
                </a:tc>
              </a:tr>
              <a:tr h="109751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Get the cash</a:t>
                      </a:r>
                    </a:p>
                    <a:p>
                      <a:endParaRPr lang="nl-NL"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In-depth understanding of Client &amp; Clients’ Customer</a:t>
                      </a:r>
                    </a:p>
                    <a:p>
                      <a:endParaRPr lang="nl-NL" dirty="0"/>
                    </a:p>
                  </a:txBody>
                  <a:tcPr/>
                </a:tc>
              </a:tr>
            </a:tbl>
          </a:graphicData>
        </a:graphic>
      </p:graphicFrame>
    </p:spTree>
    <p:extLst>
      <p:ext uri="{BB962C8B-B14F-4D97-AF65-F5344CB8AC3E}">
        <p14:creationId xmlns:p14="http://schemas.microsoft.com/office/powerpoint/2010/main" val="99674388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68313" y="549275"/>
            <a:ext cx="8229600" cy="941388"/>
          </a:xfrm>
        </p:spPr>
        <p:txBody>
          <a:bodyPr/>
          <a:lstStyle/>
          <a:p>
            <a:r>
              <a:rPr lang="en-US" sz="3600" b="1" dirty="0" smtClean="0"/>
              <a:t>Ambitions</a:t>
            </a:r>
            <a:r>
              <a:rPr lang="en-US" sz="2400" b="1" dirty="0" smtClean="0"/>
              <a:t/>
            </a:r>
            <a:br>
              <a:rPr lang="en-US" sz="2400" b="1" dirty="0" smtClean="0"/>
            </a:br>
            <a:r>
              <a:rPr lang="en-US" sz="2000" b="1" dirty="0" smtClean="0"/>
              <a:t>Change of focus and services</a:t>
            </a:r>
            <a:r>
              <a:rPr lang="en-US" sz="1600" dirty="0" smtClean="0"/>
              <a:t/>
            </a:r>
            <a:br>
              <a:rPr lang="en-US" sz="1600" dirty="0" smtClean="0"/>
            </a:br>
            <a:endParaRPr lang="en-US" sz="1600" i="1" dirty="0" smtClean="0"/>
          </a:p>
        </p:txBody>
      </p:sp>
      <p:graphicFrame>
        <p:nvGraphicFramePr>
          <p:cNvPr id="3" name="Tabel 2"/>
          <p:cNvGraphicFramePr>
            <a:graphicFrameLocks noGrp="1"/>
          </p:cNvGraphicFramePr>
          <p:nvPr>
            <p:extLst>
              <p:ext uri="{D42A27DB-BD31-4B8C-83A1-F6EECF244321}">
                <p14:modId xmlns:p14="http://schemas.microsoft.com/office/powerpoint/2010/main" val="257069806"/>
              </p:ext>
            </p:extLst>
          </p:nvPr>
        </p:nvGraphicFramePr>
        <p:xfrm>
          <a:off x="468313" y="1490663"/>
          <a:ext cx="8158362" cy="4253844"/>
        </p:xfrm>
        <a:graphic>
          <a:graphicData uri="http://schemas.openxmlformats.org/drawingml/2006/table">
            <a:tbl>
              <a:tblPr firstRow="1" bandRow="1">
                <a:tableStyleId>{5C22544A-7EE6-4342-B048-85BDC9FD1C3A}</a:tableStyleId>
              </a:tblPr>
              <a:tblGrid>
                <a:gridCol w="4079181"/>
                <a:gridCol w="4079181"/>
              </a:tblGrid>
              <a:tr h="347619">
                <a:tc>
                  <a:txBody>
                    <a:bodyPr/>
                    <a:lstStyle/>
                    <a:p>
                      <a:r>
                        <a:rPr lang="nl-NL" dirty="0" err="1" smtClean="0"/>
                        <a:t>From</a:t>
                      </a:r>
                      <a:endParaRPr lang="nl-NL" dirty="0"/>
                    </a:p>
                  </a:txBody>
                  <a:tcPr/>
                </a:tc>
                <a:tc>
                  <a:txBody>
                    <a:bodyPr/>
                    <a:lstStyle/>
                    <a:p>
                      <a:r>
                        <a:rPr lang="nl-NL" dirty="0" err="1" smtClean="0"/>
                        <a:t>To</a:t>
                      </a:r>
                      <a:endParaRPr lang="nl-NL" dirty="0"/>
                    </a:p>
                  </a:txBody>
                  <a:tcPr/>
                </a:tc>
              </a:tr>
              <a:tr h="842977">
                <a:tc>
                  <a:txBody>
                    <a:bodyPr/>
                    <a:lstStyle/>
                    <a:p>
                      <a:pPr algn="l">
                        <a:lnSpc>
                          <a:spcPct val="90000"/>
                        </a:lnSpc>
                        <a:buFontTx/>
                        <a:buNone/>
                      </a:pPr>
                      <a:r>
                        <a:rPr lang="en-US" sz="1800" dirty="0" smtClean="0"/>
                        <a:t>No focus</a:t>
                      </a:r>
                    </a:p>
                  </a:txBody>
                  <a:tcPr/>
                </a:tc>
                <a:tc>
                  <a:txBody>
                    <a:bodyPr/>
                    <a:lstStyle/>
                    <a:p>
                      <a:pPr>
                        <a:lnSpc>
                          <a:spcPct val="90000"/>
                        </a:lnSpc>
                        <a:buFontTx/>
                        <a:buNone/>
                      </a:pPr>
                      <a:r>
                        <a:rPr lang="en-US" sz="1800" dirty="0" smtClean="0"/>
                        <a:t>Industry focus</a:t>
                      </a:r>
                    </a:p>
                    <a:p>
                      <a:endParaRPr lang="nl-NL" dirty="0" smtClean="0"/>
                    </a:p>
                    <a:p>
                      <a:endParaRPr lang="nl-NL" dirty="0"/>
                    </a:p>
                  </a:txBody>
                  <a:tcPr/>
                </a:tc>
              </a:tr>
              <a:tr h="11297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Local actor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A contributor to healthy credit and payment behavior in society </a:t>
                      </a:r>
                    </a:p>
                    <a:p>
                      <a:endParaRPr lang="nl-NL" dirty="0" smtClean="0"/>
                    </a:p>
                    <a:p>
                      <a:endParaRPr lang="nl-NL" dirty="0"/>
                    </a:p>
                  </a:txBody>
                  <a:tcPr/>
                </a:tc>
              </a:tr>
              <a:tr h="544121">
                <a:tc>
                  <a:txBody>
                    <a:bodyPr/>
                    <a:lstStyle/>
                    <a:p>
                      <a:r>
                        <a:rPr lang="nl-NL" dirty="0" err="1" smtClean="0"/>
                        <a:t>Executor</a:t>
                      </a:r>
                      <a:endParaRPr lang="nl-NL" dirty="0" smtClean="0"/>
                    </a:p>
                  </a:txBody>
                  <a:tcPr/>
                </a:tc>
                <a:tc>
                  <a:txBody>
                    <a:bodyPr/>
                    <a:lstStyle/>
                    <a:p>
                      <a:pPr>
                        <a:lnSpc>
                          <a:spcPct val="90000"/>
                        </a:lnSpc>
                        <a:buFontTx/>
                        <a:buNone/>
                      </a:pPr>
                      <a:r>
                        <a:rPr lang="en-US" sz="1800" dirty="0" smtClean="0"/>
                        <a:t>Problem Solver &amp; proactive prevention</a:t>
                      </a:r>
                    </a:p>
                  </a:txBody>
                  <a:tcPr/>
                </a:tc>
              </a:tr>
              <a:tr h="3476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Reduce credit loss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s-IS" sz="1800" dirty="0" smtClean="0"/>
                        <a:t>… a</a:t>
                      </a:r>
                      <a:r>
                        <a:rPr lang="en-US" sz="1800" dirty="0" err="1" smtClean="0"/>
                        <a:t>nd</a:t>
                      </a:r>
                      <a:r>
                        <a:rPr lang="en-US" sz="1800" dirty="0" smtClean="0"/>
                        <a:t> increase revenue</a:t>
                      </a:r>
                    </a:p>
                  </a:txBody>
                  <a:tcPr/>
                </a:tc>
              </a:tr>
              <a:tr h="511472">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800" dirty="0" smtClean="0"/>
                        <a:t>Product focus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Client &amp; Customer focus / partnerships</a:t>
                      </a:r>
                    </a:p>
                  </a:txBody>
                  <a:tcPr/>
                </a:tc>
              </a:tr>
              <a:tr h="3808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Serve all clients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Serve defined segments</a:t>
                      </a:r>
                    </a:p>
                  </a:txBody>
                  <a:tcPr/>
                </a:tc>
              </a:tr>
            </a:tbl>
          </a:graphicData>
        </a:graphic>
      </p:graphicFrame>
    </p:spTree>
    <p:extLst>
      <p:ext uri="{BB962C8B-B14F-4D97-AF65-F5344CB8AC3E}">
        <p14:creationId xmlns:p14="http://schemas.microsoft.com/office/powerpoint/2010/main" val="99674388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sz="4000" dirty="0" smtClean="0"/>
              <a:t>Time </a:t>
            </a:r>
            <a:r>
              <a:rPr lang="nl-NL" sz="4000" dirty="0" err="1" smtClean="0"/>
              <a:t>for</a:t>
            </a:r>
            <a:r>
              <a:rPr lang="nl-NL" sz="4000" dirty="0" smtClean="0"/>
              <a:t> a change</a:t>
            </a:r>
            <a:endParaRPr lang="nl-NL" sz="4000" dirty="0"/>
          </a:p>
        </p:txBody>
      </p:sp>
      <p:sp>
        <p:nvSpPr>
          <p:cNvPr id="3" name="Ondertitel 2"/>
          <p:cNvSpPr>
            <a:spLocks noGrp="1"/>
          </p:cNvSpPr>
          <p:nvPr>
            <p:ph type="subTitle" idx="1"/>
          </p:nvPr>
        </p:nvSpPr>
        <p:spPr/>
        <p:txBody>
          <a:bodyPr/>
          <a:lstStyle/>
          <a:p>
            <a:r>
              <a:rPr lang="nl-NL" sz="2400" dirty="0" smtClean="0"/>
              <a:t>The Human Resources team </a:t>
            </a:r>
            <a:r>
              <a:rPr lang="nl-NL" sz="2400" dirty="0" err="1" smtClean="0"/>
              <a:t>needs</a:t>
            </a:r>
            <a:r>
              <a:rPr lang="nl-NL" sz="2400" dirty="0" smtClean="0"/>
              <a:t> help </a:t>
            </a:r>
            <a:r>
              <a:rPr lang="nl-NL" sz="2400" dirty="0" err="1" smtClean="0"/>
              <a:t>to</a:t>
            </a:r>
            <a:r>
              <a:rPr lang="nl-NL" sz="2400" dirty="0" smtClean="0"/>
              <a:t> get </a:t>
            </a:r>
            <a:r>
              <a:rPr lang="nl-NL" sz="2400" dirty="0" err="1" smtClean="0"/>
              <a:t>rid</a:t>
            </a:r>
            <a:r>
              <a:rPr lang="nl-NL" sz="2400" dirty="0" smtClean="0"/>
              <a:t> of </a:t>
            </a:r>
            <a:r>
              <a:rPr lang="nl-NL" sz="2400" dirty="0" err="1" smtClean="0"/>
              <a:t>the</a:t>
            </a:r>
            <a:r>
              <a:rPr lang="nl-NL" sz="2400" dirty="0" smtClean="0"/>
              <a:t> bad image of </a:t>
            </a:r>
            <a:r>
              <a:rPr lang="nl-NL" sz="2400" dirty="0" err="1" smtClean="0"/>
              <a:t>the</a:t>
            </a:r>
            <a:r>
              <a:rPr lang="nl-NL" sz="2400" dirty="0" smtClean="0"/>
              <a:t> company </a:t>
            </a:r>
            <a:r>
              <a:rPr lang="nl-NL" sz="2400" dirty="0" err="1" smtClean="0"/>
              <a:t>and</a:t>
            </a:r>
            <a:r>
              <a:rPr lang="nl-NL" sz="2400" dirty="0" smtClean="0"/>
              <a:t> </a:t>
            </a:r>
            <a:r>
              <a:rPr lang="nl-NL" sz="2400" dirty="0" err="1" smtClean="0"/>
              <a:t>the</a:t>
            </a:r>
            <a:r>
              <a:rPr lang="nl-NL" sz="2400" dirty="0" smtClean="0"/>
              <a:t> </a:t>
            </a:r>
            <a:r>
              <a:rPr lang="nl-NL" sz="2400" dirty="0" err="1" smtClean="0"/>
              <a:t>industry</a:t>
            </a:r>
            <a:endParaRPr lang="nl-NL" sz="2400" dirty="0" smtClean="0"/>
          </a:p>
          <a:p>
            <a:endParaRPr lang="nl-NL" sz="2400" dirty="0"/>
          </a:p>
          <a:p>
            <a:r>
              <a:rPr lang="nl-NL" sz="2400" dirty="0" smtClean="0"/>
              <a:t>How </a:t>
            </a:r>
            <a:r>
              <a:rPr lang="nl-NL" sz="2400" dirty="0" err="1" smtClean="0"/>
              <a:t>should</a:t>
            </a:r>
            <a:r>
              <a:rPr lang="nl-NL" sz="2400" dirty="0" smtClean="0"/>
              <a:t> we do </a:t>
            </a:r>
            <a:r>
              <a:rPr lang="nl-NL" sz="2400" dirty="0" err="1" smtClean="0"/>
              <a:t>this</a:t>
            </a:r>
            <a:r>
              <a:rPr lang="nl-NL" sz="2400" dirty="0" smtClean="0"/>
              <a:t>? </a:t>
            </a:r>
            <a:endParaRPr lang="nl-NL" sz="2400" dirty="0"/>
          </a:p>
        </p:txBody>
      </p:sp>
    </p:spTree>
    <p:extLst>
      <p:ext uri="{BB962C8B-B14F-4D97-AF65-F5344CB8AC3E}">
        <p14:creationId xmlns:p14="http://schemas.microsoft.com/office/powerpoint/2010/main" val="759608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pPr algn="l"/>
            <a:r>
              <a:rPr lang="nl-NL" dirty="0" err="1" smtClean="0"/>
              <a:t>Questions</a:t>
            </a:r>
            <a:r>
              <a:rPr lang="nl-NL" dirty="0" smtClean="0"/>
              <a:t> </a:t>
            </a:r>
            <a:r>
              <a:rPr lang="nl-NL" dirty="0" err="1" smtClean="0"/>
              <a:t>to</a:t>
            </a:r>
            <a:r>
              <a:rPr lang="nl-NL" dirty="0" smtClean="0"/>
              <a:t> </a:t>
            </a:r>
            <a:r>
              <a:rPr lang="nl-NL" dirty="0" err="1" smtClean="0"/>
              <a:t>you</a:t>
            </a:r>
            <a:r>
              <a:rPr lang="nl-NL" dirty="0" smtClean="0"/>
              <a:t> as HR-team </a:t>
            </a:r>
            <a:endParaRPr lang="nl-NL" dirty="0"/>
          </a:p>
        </p:txBody>
      </p:sp>
      <p:sp>
        <p:nvSpPr>
          <p:cNvPr id="3" name="Ondertitel 2"/>
          <p:cNvSpPr>
            <a:spLocks noGrp="1"/>
          </p:cNvSpPr>
          <p:nvPr>
            <p:ph type="subTitle" idx="1"/>
          </p:nvPr>
        </p:nvSpPr>
        <p:spPr>
          <a:xfrm>
            <a:off x="1524000" y="2438400"/>
            <a:ext cx="7080448" cy="3654896"/>
          </a:xfrm>
        </p:spPr>
        <p:txBody>
          <a:bodyPr/>
          <a:lstStyle/>
          <a:p>
            <a:pPr marL="342900" lvl="0" indent="-342900" algn="l">
              <a:buAutoNum type="arabicParenBoth"/>
            </a:pPr>
            <a:r>
              <a:rPr lang="en-US" sz="2400" dirty="0" smtClean="0"/>
              <a:t> What </a:t>
            </a:r>
            <a:r>
              <a:rPr lang="en-US" sz="2400" b="1" dirty="0"/>
              <a:t>challenges</a:t>
            </a:r>
            <a:r>
              <a:rPr lang="en-US" sz="2400" dirty="0"/>
              <a:t> </a:t>
            </a:r>
            <a:r>
              <a:rPr lang="en-US" sz="2400" dirty="0" smtClean="0"/>
              <a:t>are </a:t>
            </a:r>
            <a:r>
              <a:rPr lang="en-US" sz="2400" dirty="0" err="1" smtClean="0"/>
              <a:t>Intrum</a:t>
            </a:r>
            <a:r>
              <a:rPr lang="en-US" sz="2400" dirty="0" smtClean="0"/>
              <a:t> </a:t>
            </a:r>
            <a:r>
              <a:rPr lang="en-US" sz="2400" dirty="0"/>
              <a:t>Justitia currently </a:t>
            </a:r>
            <a:r>
              <a:rPr lang="en-US" sz="2400" dirty="0" smtClean="0"/>
              <a:t>facing with </a:t>
            </a:r>
            <a:r>
              <a:rPr lang="en-US" sz="2400" dirty="0"/>
              <a:t>its brand and the industry that it is operating </a:t>
            </a:r>
            <a:r>
              <a:rPr lang="en-US" sz="2400" dirty="0" smtClean="0"/>
              <a:t>in?</a:t>
            </a:r>
          </a:p>
          <a:p>
            <a:pPr marL="342900" lvl="0" indent="-342900" algn="l">
              <a:buAutoNum type="arabicParenBoth"/>
            </a:pPr>
            <a:r>
              <a:rPr lang="en-US" sz="2400" dirty="0"/>
              <a:t> </a:t>
            </a:r>
            <a:r>
              <a:rPr lang="en-US" sz="2400" dirty="0" smtClean="0"/>
              <a:t>What are the </a:t>
            </a:r>
            <a:r>
              <a:rPr lang="en-US" sz="2400" b="1" dirty="0" smtClean="0"/>
              <a:t>alternatives</a:t>
            </a:r>
            <a:r>
              <a:rPr lang="en-US" sz="2400" dirty="0" smtClean="0"/>
              <a:t> for </a:t>
            </a:r>
            <a:r>
              <a:rPr lang="en-US" sz="2400" dirty="0" err="1" smtClean="0"/>
              <a:t>Intrum</a:t>
            </a:r>
            <a:r>
              <a:rPr lang="en-US" sz="2400" dirty="0" smtClean="0"/>
              <a:t> Justitia?</a:t>
            </a:r>
          </a:p>
          <a:p>
            <a:pPr marL="342900" lvl="0" indent="-342900" algn="l">
              <a:buAutoNum type="arabicParenBoth"/>
            </a:pPr>
            <a:r>
              <a:rPr lang="en-US" sz="2400" dirty="0"/>
              <a:t> </a:t>
            </a:r>
            <a:r>
              <a:rPr lang="en-US" sz="2400" dirty="0" smtClean="0"/>
              <a:t>What should </a:t>
            </a:r>
            <a:r>
              <a:rPr lang="en-US" sz="2400" dirty="0" err="1" smtClean="0"/>
              <a:t>Intrum</a:t>
            </a:r>
            <a:r>
              <a:rPr lang="en-US" sz="2400" dirty="0" smtClean="0"/>
              <a:t> Justitia do in order to reach the new brand image? (</a:t>
            </a:r>
            <a:r>
              <a:rPr lang="en-US" sz="2400" b="1" dirty="0" smtClean="0"/>
              <a:t>actions</a:t>
            </a:r>
            <a:r>
              <a:rPr lang="en-US" sz="2400" dirty="0" smtClean="0"/>
              <a:t>)</a:t>
            </a:r>
            <a:endParaRPr lang="sv-SE" sz="2400" dirty="0" smtClean="0"/>
          </a:p>
        </p:txBody>
      </p:sp>
    </p:spTree>
    <p:extLst>
      <p:ext uri="{BB962C8B-B14F-4D97-AF65-F5344CB8AC3E}">
        <p14:creationId xmlns:p14="http://schemas.microsoft.com/office/powerpoint/2010/main" val="3679554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err="1" smtClean="0"/>
              <a:t>What</a:t>
            </a:r>
            <a:r>
              <a:rPr lang="fr-FR" dirty="0" smtClean="0"/>
              <a:t> </a:t>
            </a:r>
            <a:r>
              <a:rPr lang="fr-FR" dirty="0" err="1" smtClean="0"/>
              <a:t>did</a:t>
            </a:r>
            <a:r>
              <a:rPr lang="fr-FR" dirty="0" smtClean="0"/>
              <a:t> </a:t>
            </a:r>
            <a:r>
              <a:rPr lang="fr-FR" dirty="0" err="1" smtClean="0"/>
              <a:t>actually</a:t>
            </a:r>
            <a:r>
              <a:rPr lang="fr-FR" dirty="0" smtClean="0"/>
              <a:t> </a:t>
            </a:r>
            <a:r>
              <a:rPr lang="fr-FR" dirty="0" err="1" smtClean="0"/>
              <a:t>happen</a:t>
            </a:r>
            <a:r>
              <a:rPr lang="fr-FR" dirty="0" smtClean="0"/>
              <a:t>? </a:t>
            </a:r>
            <a:endParaRPr lang="fr-FR"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Gathering</a:t>
            </a:r>
            <a:r>
              <a:rPr lang="nl-NL" dirty="0" smtClean="0"/>
              <a:t> of </a:t>
            </a:r>
            <a:r>
              <a:rPr lang="nl-NL" dirty="0" err="1" smtClean="0"/>
              <a:t>crucial</a:t>
            </a:r>
            <a:r>
              <a:rPr lang="nl-NL" dirty="0" smtClean="0"/>
              <a:t> </a:t>
            </a:r>
            <a:r>
              <a:rPr lang="nl-NL" dirty="0" err="1" smtClean="0"/>
              <a:t>insights</a:t>
            </a:r>
            <a:endParaRPr lang="nl-NL" dirty="0"/>
          </a:p>
        </p:txBody>
      </p:sp>
      <p:sp>
        <p:nvSpPr>
          <p:cNvPr id="3" name="Tijdelijke aanduiding voor inhoud 2"/>
          <p:cNvSpPr>
            <a:spLocks noGrp="1"/>
          </p:cNvSpPr>
          <p:nvPr>
            <p:ph idx="1"/>
          </p:nvPr>
        </p:nvSpPr>
        <p:spPr/>
        <p:txBody>
          <a:bodyPr/>
          <a:lstStyle/>
          <a:p>
            <a:r>
              <a:rPr lang="nl-NL" dirty="0" smtClean="0"/>
              <a:t>Big Brand </a:t>
            </a:r>
            <a:r>
              <a:rPr lang="nl-NL" dirty="0" err="1" smtClean="0"/>
              <a:t>Insight</a:t>
            </a:r>
            <a:r>
              <a:rPr lang="nl-NL" dirty="0" smtClean="0"/>
              <a:t> Survey </a:t>
            </a:r>
            <a:r>
              <a:rPr lang="nl-NL" dirty="0" err="1" smtClean="0"/>
              <a:t>internally</a:t>
            </a:r>
            <a:r>
              <a:rPr lang="nl-NL" dirty="0" smtClean="0"/>
              <a:t> </a:t>
            </a:r>
            <a:r>
              <a:rPr lang="nl-NL" dirty="0" err="1" smtClean="0"/>
              <a:t>and</a:t>
            </a:r>
            <a:r>
              <a:rPr lang="nl-NL" dirty="0" smtClean="0"/>
              <a:t> </a:t>
            </a:r>
            <a:r>
              <a:rPr lang="nl-NL" dirty="0" err="1" smtClean="0"/>
              <a:t>externally</a:t>
            </a:r>
            <a:endParaRPr lang="nl-NL" dirty="0" smtClean="0"/>
          </a:p>
          <a:p>
            <a:pPr lvl="1"/>
            <a:r>
              <a:rPr lang="en-ID" sz="1800" dirty="0"/>
              <a:t>(a) how they thought about </a:t>
            </a:r>
            <a:r>
              <a:rPr lang="en-ID" sz="1800" dirty="0" err="1"/>
              <a:t>Intrum</a:t>
            </a:r>
            <a:r>
              <a:rPr lang="en-ID" sz="1800" dirty="0"/>
              <a:t> </a:t>
            </a:r>
            <a:r>
              <a:rPr lang="en-ID" sz="1800" dirty="0" err="1"/>
              <a:t>Justitia’s</a:t>
            </a:r>
            <a:r>
              <a:rPr lang="en-ID" sz="1800" dirty="0"/>
              <a:t> role in the society</a:t>
            </a:r>
          </a:p>
          <a:p>
            <a:pPr lvl="1"/>
            <a:r>
              <a:rPr lang="en-ID" sz="1800" dirty="0"/>
              <a:t>(b) how they thought about </a:t>
            </a:r>
            <a:r>
              <a:rPr lang="en-ID" sz="1800" dirty="0" err="1"/>
              <a:t>Intrum</a:t>
            </a:r>
            <a:r>
              <a:rPr lang="en-ID" sz="1800" dirty="0"/>
              <a:t> </a:t>
            </a:r>
            <a:r>
              <a:rPr lang="en-ID" sz="1800" dirty="0" err="1"/>
              <a:t>Justitia’s</a:t>
            </a:r>
            <a:r>
              <a:rPr lang="en-ID" sz="1800" dirty="0"/>
              <a:t> culture and values</a:t>
            </a:r>
          </a:p>
          <a:p>
            <a:pPr lvl="1"/>
            <a:r>
              <a:rPr lang="en-ID" sz="1800" dirty="0"/>
              <a:t>(c) how they thought about ambitions for the future; what would they like to see from </a:t>
            </a:r>
            <a:r>
              <a:rPr lang="en-ID" sz="1800" dirty="0" err="1"/>
              <a:t>Intrum</a:t>
            </a:r>
            <a:r>
              <a:rPr lang="en-ID" sz="1800" dirty="0"/>
              <a:t> </a:t>
            </a:r>
            <a:r>
              <a:rPr lang="en-ID" sz="1800" dirty="0" err="1"/>
              <a:t>Justitia’s</a:t>
            </a:r>
            <a:r>
              <a:rPr lang="en-ID" sz="1800" dirty="0"/>
              <a:t> within the next five years </a:t>
            </a:r>
          </a:p>
          <a:p>
            <a:pPr lvl="1"/>
            <a:r>
              <a:rPr lang="en-ID" sz="1800" dirty="0"/>
              <a:t>(d) what they could do to make this change happen, and</a:t>
            </a:r>
          </a:p>
          <a:p>
            <a:pPr lvl="1"/>
            <a:r>
              <a:rPr lang="en-ID" sz="1800" dirty="0"/>
              <a:t>(e) how they thought about turning the people of </a:t>
            </a:r>
            <a:r>
              <a:rPr lang="en-ID" sz="1800" dirty="0" err="1"/>
              <a:t>Intrum</a:t>
            </a:r>
            <a:r>
              <a:rPr lang="en-ID" sz="1800" dirty="0"/>
              <a:t> </a:t>
            </a:r>
            <a:r>
              <a:rPr lang="en-ID" sz="1800" dirty="0" err="1"/>
              <a:t>Justitia</a:t>
            </a:r>
            <a:r>
              <a:rPr lang="en-ID" sz="1800" dirty="0"/>
              <a:t> into problem-solving? </a:t>
            </a:r>
            <a:endParaRPr lang="nl-NL" dirty="0" smtClean="0"/>
          </a:p>
          <a:p>
            <a:r>
              <a:rPr lang="nl-NL" dirty="0" err="1" smtClean="0"/>
              <a:t>Insights</a:t>
            </a:r>
            <a:r>
              <a:rPr lang="nl-NL" dirty="0" smtClean="0"/>
              <a:t> </a:t>
            </a:r>
            <a:r>
              <a:rPr lang="nl-NL" dirty="0" err="1" smtClean="0"/>
              <a:t>were</a:t>
            </a:r>
            <a:r>
              <a:rPr lang="nl-NL" dirty="0" smtClean="0"/>
              <a:t> </a:t>
            </a:r>
            <a:r>
              <a:rPr lang="nl-NL" dirty="0" err="1" smtClean="0"/>
              <a:t>processed</a:t>
            </a:r>
            <a:r>
              <a:rPr lang="nl-NL" dirty="0" smtClean="0"/>
              <a:t> </a:t>
            </a:r>
            <a:r>
              <a:rPr lang="nl-NL" dirty="0" err="1" smtClean="0"/>
              <a:t>by</a:t>
            </a:r>
            <a:r>
              <a:rPr lang="nl-NL" dirty="0" smtClean="0"/>
              <a:t> cross-</a:t>
            </a:r>
            <a:r>
              <a:rPr lang="nl-NL" dirty="0" err="1" smtClean="0"/>
              <a:t>functional</a:t>
            </a:r>
            <a:r>
              <a:rPr lang="nl-NL" dirty="0" smtClean="0"/>
              <a:t> </a:t>
            </a:r>
            <a:r>
              <a:rPr lang="nl-NL" dirty="0" err="1" smtClean="0"/>
              <a:t>and</a:t>
            </a:r>
            <a:r>
              <a:rPr lang="nl-NL" dirty="0" smtClean="0"/>
              <a:t> cross-border teams on different levels</a:t>
            </a:r>
          </a:p>
          <a:p>
            <a:r>
              <a:rPr lang="nl-NL" dirty="0" err="1" smtClean="0"/>
              <a:t>Core</a:t>
            </a:r>
            <a:r>
              <a:rPr lang="nl-NL" dirty="0" smtClean="0"/>
              <a:t> </a:t>
            </a:r>
            <a:r>
              <a:rPr lang="nl-NL" dirty="0" err="1" smtClean="0"/>
              <a:t>values</a:t>
            </a:r>
            <a:r>
              <a:rPr lang="nl-NL" dirty="0" smtClean="0"/>
              <a:t> are </a:t>
            </a:r>
            <a:r>
              <a:rPr lang="nl-NL" dirty="0" err="1" smtClean="0"/>
              <a:t>derived</a:t>
            </a:r>
            <a:r>
              <a:rPr lang="nl-NL" dirty="0" smtClean="0"/>
              <a:t> </a:t>
            </a:r>
            <a:r>
              <a:rPr lang="nl-NL" dirty="0" err="1" smtClean="0"/>
              <a:t>from</a:t>
            </a:r>
            <a:r>
              <a:rPr lang="nl-NL" dirty="0" smtClean="0"/>
              <a:t> </a:t>
            </a:r>
            <a:r>
              <a:rPr lang="nl-NL" dirty="0" err="1" smtClean="0"/>
              <a:t>what</a:t>
            </a:r>
            <a:r>
              <a:rPr lang="nl-NL" dirty="0" smtClean="0"/>
              <a:t> </a:t>
            </a:r>
            <a:r>
              <a:rPr lang="nl-NL" dirty="0" err="1" smtClean="0"/>
              <a:t>people</a:t>
            </a:r>
            <a:r>
              <a:rPr lang="nl-NL" dirty="0" smtClean="0"/>
              <a:t> found significant </a:t>
            </a:r>
            <a:r>
              <a:rPr lang="nl-NL" dirty="0" err="1" smtClean="0"/>
              <a:t>for</a:t>
            </a:r>
            <a:r>
              <a:rPr lang="nl-NL" dirty="0" smtClean="0"/>
              <a:t> </a:t>
            </a:r>
            <a:r>
              <a:rPr lang="nl-NL" dirty="0" err="1" smtClean="0"/>
              <a:t>Intrum</a:t>
            </a:r>
            <a:r>
              <a:rPr lang="nl-NL" dirty="0" smtClean="0"/>
              <a:t> Justitia </a:t>
            </a:r>
          </a:p>
          <a:p>
            <a:pPr marL="357187" lvl="1" indent="0">
              <a:buNone/>
            </a:pPr>
            <a:endParaRPr lang="nl-NL" sz="1800" dirty="0"/>
          </a:p>
          <a:p>
            <a:pPr lvl="1"/>
            <a:endParaRPr lang="en-ID" sz="1800" dirty="0"/>
          </a:p>
        </p:txBody>
      </p:sp>
    </p:spTree>
    <p:extLst>
      <p:ext uri="{BB962C8B-B14F-4D97-AF65-F5344CB8AC3E}">
        <p14:creationId xmlns:p14="http://schemas.microsoft.com/office/powerpoint/2010/main" val="3713630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Defining</a:t>
            </a:r>
            <a:r>
              <a:rPr lang="nl-NL" dirty="0" smtClean="0"/>
              <a:t> </a:t>
            </a:r>
            <a:r>
              <a:rPr lang="nl-NL" dirty="0" err="1" smtClean="0"/>
              <a:t>the</a:t>
            </a:r>
            <a:r>
              <a:rPr lang="nl-NL" dirty="0" smtClean="0"/>
              <a:t> brand </a:t>
            </a:r>
            <a:r>
              <a:rPr lang="nl-NL" dirty="0" err="1" smtClean="0"/>
              <a:t>promise</a:t>
            </a:r>
            <a:r>
              <a:rPr lang="nl-NL" dirty="0" smtClean="0"/>
              <a:t> </a:t>
            </a:r>
            <a:endParaRPr lang="nl-NL" dirty="0"/>
          </a:p>
        </p:txBody>
      </p:sp>
      <p:sp>
        <p:nvSpPr>
          <p:cNvPr id="3" name="Tijdelijke aanduiding voor inhoud 2"/>
          <p:cNvSpPr>
            <a:spLocks noGrp="1"/>
          </p:cNvSpPr>
          <p:nvPr>
            <p:ph idx="1"/>
          </p:nvPr>
        </p:nvSpPr>
        <p:spPr/>
        <p:txBody>
          <a:bodyPr/>
          <a:lstStyle/>
          <a:p>
            <a:pPr marL="0" indent="0">
              <a:buNone/>
            </a:pPr>
            <a:r>
              <a:rPr lang="nl-NL" dirty="0" err="1" smtClean="0"/>
              <a:t>Defined</a:t>
            </a:r>
            <a:r>
              <a:rPr lang="nl-NL" dirty="0" smtClean="0"/>
              <a:t> </a:t>
            </a:r>
            <a:r>
              <a:rPr lang="nl-NL" dirty="0" err="1" smtClean="0"/>
              <a:t>by</a:t>
            </a:r>
            <a:r>
              <a:rPr lang="nl-NL" dirty="0" smtClean="0"/>
              <a:t> </a:t>
            </a:r>
            <a:r>
              <a:rPr lang="nl-NL" dirty="0" err="1" smtClean="0"/>
              <a:t>the</a:t>
            </a:r>
            <a:r>
              <a:rPr lang="nl-NL" dirty="0" smtClean="0"/>
              <a:t> </a:t>
            </a:r>
            <a:r>
              <a:rPr lang="nl-NL" dirty="0" err="1" smtClean="0"/>
              <a:t>purpose</a:t>
            </a:r>
            <a:r>
              <a:rPr lang="nl-NL" dirty="0" smtClean="0"/>
              <a:t>, </a:t>
            </a:r>
            <a:r>
              <a:rPr lang="nl-NL" dirty="0" err="1" smtClean="0"/>
              <a:t>vision</a:t>
            </a:r>
            <a:r>
              <a:rPr lang="nl-NL" dirty="0" smtClean="0"/>
              <a:t> </a:t>
            </a:r>
            <a:r>
              <a:rPr lang="nl-NL" dirty="0" err="1" smtClean="0"/>
              <a:t>and</a:t>
            </a:r>
            <a:r>
              <a:rPr lang="nl-NL" dirty="0" smtClean="0"/>
              <a:t> </a:t>
            </a:r>
            <a:r>
              <a:rPr lang="nl-NL" dirty="0" err="1" smtClean="0"/>
              <a:t>the</a:t>
            </a:r>
            <a:r>
              <a:rPr lang="nl-NL" dirty="0" smtClean="0"/>
              <a:t> </a:t>
            </a:r>
            <a:r>
              <a:rPr lang="nl-NL" dirty="0" err="1" smtClean="0"/>
              <a:t>core</a:t>
            </a:r>
            <a:r>
              <a:rPr lang="nl-NL" dirty="0" smtClean="0"/>
              <a:t> </a:t>
            </a:r>
            <a:r>
              <a:rPr lang="nl-NL" dirty="0" err="1" smtClean="0"/>
              <a:t>values</a:t>
            </a:r>
            <a:r>
              <a:rPr lang="nl-NL" dirty="0" smtClean="0"/>
              <a:t>: </a:t>
            </a:r>
          </a:p>
          <a:p>
            <a:pPr marL="0" indent="0">
              <a:buNone/>
            </a:pPr>
            <a:endParaRPr lang="nl-NL" dirty="0"/>
          </a:p>
          <a:p>
            <a:pPr marL="0" indent="0">
              <a:buNone/>
            </a:pPr>
            <a:endParaRPr lang="nl-NL" dirty="0"/>
          </a:p>
        </p:txBody>
      </p:sp>
      <p:graphicFrame>
        <p:nvGraphicFramePr>
          <p:cNvPr id="4" name="Tabel 3"/>
          <p:cNvGraphicFramePr>
            <a:graphicFrameLocks noGrp="1"/>
          </p:cNvGraphicFramePr>
          <p:nvPr>
            <p:extLst>
              <p:ext uri="{D42A27DB-BD31-4B8C-83A1-F6EECF244321}">
                <p14:modId xmlns:p14="http://schemas.microsoft.com/office/powerpoint/2010/main" val="982539978"/>
              </p:ext>
            </p:extLst>
          </p:nvPr>
        </p:nvGraphicFramePr>
        <p:xfrm>
          <a:off x="539552" y="2204865"/>
          <a:ext cx="8147248" cy="3529185"/>
        </p:xfrm>
        <a:graphic>
          <a:graphicData uri="http://schemas.openxmlformats.org/drawingml/2006/table">
            <a:tbl>
              <a:tblPr firstRow="1" firstCol="1" bandRow="1">
                <a:tableStyleId>{5C22544A-7EE6-4342-B048-85BDC9FD1C3A}</a:tableStyleId>
              </a:tblPr>
              <a:tblGrid>
                <a:gridCol w="1433659"/>
                <a:gridCol w="6713589"/>
              </a:tblGrid>
              <a:tr h="340770">
                <a:tc>
                  <a:txBody>
                    <a:bodyPr/>
                    <a:lstStyle/>
                    <a:p>
                      <a:pPr algn="just">
                        <a:spcAft>
                          <a:spcPts val="1200"/>
                        </a:spcAft>
                      </a:pPr>
                      <a:r>
                        <a:rPr lang="en-ID" sz="2000">
                          <a:effectLst/>
                        </a:rPr>
                        <a:t>Purpose</a:t>
                      </a:r>
                      <a:endParaRPr lang="nl-NL" sz="2000">
                        <a:effectLst/>
                        <a:latin typeface="Cambria"/>
                        <a:ea typeface="MS Mincho"/>
                        <a:cs typeface="Times New Roman"/>
                      </a:endParaRPr>
                    </a:p>
                  </a:txBody>
                  <a:tcPr marL="68580" marR="68580" marT="0" marB="0"/>
                </a:tc>
                <a:tc>
                  <a:txBody>
                    <a:bodyPr/>
                    <a:lstStyle/>
                    <a:p>
                      <a:pPr algn="just">
                        <a:spcAft>
                          <a:spcPts val="1200"/>
                        </a:spcAft>
                      </a:pPr>
                      <a:r>
                        <a:rPr lang="en-ID" sz="2000">
                          <a:effectLst/>
                        </a:rPr>
                        <a:t>To be a catalyst for a sound economy</a:t>
                      </a:r>
                      <a:endParaRPr lang="nl-NL" sz="2000">
                        <a:effectLst/>
                        <a:latin typeface="Cambria"/>
                        <a:ea typeface="MS Mincho"/>
                        <a:cs typeface="Times New Roman"/>
                      </a:endParaRPr>
                    </a:p>
                  </a:txBody>
                  <a:tcPr marL="68580" marR="68580" marT="0" marB="0"/>
                </a:tc>
              </a:tr>
              <a:tr h="973406">
                <a:tc>
                  <a:txBody>
                    <a:bodyPr/>
                    <a:lstStyle/>
                    <a:p>
                      <a:pPr algn="just">
                        <a:spcAft>
                          <a:spcPts val="1200"/>
                        </a:spcAft>
                      </a:pPr>
                      <a:r>
                        <a:rPr lang="en-ID" sz="2000" b="0">
                          <a:effectLst/>
                        </a:rPr>
                        <a:t>Vision</a:t>
                      </a:r>
                      <a:endParaRPr lang="nl-NL" sz="2000" b="0">
                        <a:effectLst/>
                        <a:latin typeface="Cambria"/>
                        <a:ea typeface="MS Mincho"/>
                        <a:cs typeface="Times New Roman"/>
                      </a:endParaRPr>
                    </a:p>
                  </a:txBody>
                  <a:tcPr marL="68580" marR="68580" marT="0" marB="0"/>
                </a:tc>
                <a:tc>
                  <a:txBody>
                    <a:bodyPr/>
                    <a:lstStyle/>
                    <a:p>
                      <a:pPr algn="just">
                        <a:spcAft>
                          <a:spcPts val="1200"/>
                        </a:spcAft>
                      </a:pPr>
                      <a:r>
                        <a:rPr lang="en-ID" sz="2000" b="0" dirty="0">
                          <a:effectLst/>
                        </a:rPr>
                        <a:t>To fully transform our company into a true people focused company providing high value added credit management and financial services</a:t>
                      </a:r>
                      <a:endParaRPr lang="nl-NL" sz="2000" b="0" dirty="0">
                        <a:effectLst/>
                        <a:latin typeface="Cambria"/>
                        <a:ea typeface="MS Mincho"/>
                        <a:cs typeface="Times New Roman"/>
                      </a:endParaRPr>
                    </a:p>
                  </a:txBody>
                  <a:tcPr marL="68580" marR="68580" marT="0" marB="0"/>
                </a:tc>
              </a:tr>
              <a:tr h="2215009">
                <a:tc>
                  <a:txBody>
                    <a:bodyPr/>
                    <a:lstStyle/>
                    <a:p>
                      <a:pPr algn="just">
                        <a:spcAft>
                          <a:spcPts val="1200"/>
                        </a:spcAft>
                      </a:pPr>
                      <a:r>
                        <a:rPr lang="en-ID" sz="2000" b="0">
                          <a:effectLst/>
                        </a:rPr>
                        <a:t>Core values</a:t>
                      </a:r>
                      <a:endParaRPr lang="nl-NL" sz="2000" b="0">
                        <a:effectLst/>
                        <a:latin typeface="Cambria"/>
                        <a:ea typeface="MS Mincho"/>
                        <a:cs typeface="Times New Roman"/>
                      </a:endParaRPr>
                    </a:p>
                  </a:txBody>
                  <a:tcPr marL="68580" marR="68580" marT="0" marB="0"/>
                </a:tc>
                <a:tc>
                  <a:txBody>
                    <a:bodyPr/>
                    <a:lstStyle/>
                    <a:p>
                      <a:pPr marL="342900" lvl="0" indent="-342900" algn="just">
                        <a:spcAft>
                          <a:spcPts val="1200"/>
                        </a:spcAft>
                        <a:buFont typeface="Wingdings"/>
                        <a:buChar char=""/>
                      </a:pPr>
                      <a:r>
                        <a:rPr lang="en-ID" sz="2000" b="0" dirty="0">
                          <a:effectLst/>
                        </a:rPr>
                        <a:t>Understanding people</a:t>
                      </a:r>
                      <a:endParaRPr lang="nl-NL" sz="2000" b="0" dirty="0">
                        <a:effectLst/>
                      </a:endParaRPr>
                    </a:p>
                    <a:p>
                      <a:pPr marL="342900" lvl="0" indent="-342900" algn="just">
                        <a:spcAft>
                          <a:spcPts val="1200"/>
                        </a:spcAft>
                        <a:buFont typeface="Wingdings"/>
                        <a:buChar char=""/>
                      </a:pPr>
                      <a:r>
                        <a:rPr lang="en-ID" sz="2000" b="0" dirty="0">
                          <a:effectLst/>
                        </a:rPr>
                        <a:t>Committing to challenge</a:t>
                      </a:r>
                      <a:endParaRPr lang="nl-NL" sz="2000" b="0" dirty="0">
                        <a:effectLst/>
                      </a:endParaRPr>
                    </a:p>
                    <a:p>
                      <a:pPr marL="342900" lvl="0" indent="-342900" algn="just">
                        <a:spcAft>
                          <a:spcPts val="1200"/>
                        </a:spcAft>
                        <a:buFont typeface="Wingdings"/>
                        <a:buChar char=""/>
                      </a:pPr>
                      <a:r>
                        <a:rPr lang="en-ID" sz="2000" b="0" dirty="0">
                          <a:effectLst/>
                        </a:rPr>
                        <a:t>Seeking insight to feed innovation</a:t>
                      </a:r>
                      <a:endParaRPr lang="nl-NL" sz="2000" b="0" dirty="0">
                        <a:effectLst/>
                      </a:endParaRPr>
                    </a:p>
                    <a:p>
                      <a:pPr marL="342900" lvl="0" indent="-342900" algn="just">
                        <a:spcAft>
                          <a:spcPts val="1200"/>
                        </a:spcAft>
                        <a:buFont typeface="Wingdings"/>
                        <a:buChar char=""/>
                      </a:pPr>
                      <a:r>
                        <a:rPr lang="en-ID" sz="2000" b="0" dirty="0">
                          <a:effectLst/>
                        </a:rPr>
                        <a:t>Making a difference</a:t>
                      </a:r>
                      <a:endParaRPr lang="nl-NL" sz="2000" b="0" dirty="0">
                        <a:effectLst/>
                        <a:latin typeface="Cambria"/>
                        <a:ea typeface="MS Mincho"/>
                        <a:cs typeface="Times New Roman"/>
                      </a:endParaRPr>
                    </a:p>
                  </a:txBody>
                  <a:tcPr marL="68580" marR="68580" marT="0" marB="0"/>
                </a:tc>
              </a:tr>
            </a:tbl>
          </a:graphicData>
        </a:graphic>
      </p:graphicFrame>
    </p:spTree>
    <p:extLst>
      <p:ext uri="{BB962C8B-B14F-4D97-AF65-F5344CB8AC3E}">
        <p14:creationId xmlns:p14="http://schemas.microsoft.com/office/powerpoint/2010/main" val="1099587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One</a:t>
            </a:r>
            <a:r>
              <a:rPr lang="nl-NL" dirty="0" smtClean="0"/>
              <a:t> brand, </a:t>
            </a:r>
            <a:r>
              <a:rPr lang="nl-NL" dirty="0" err="1" smtClean="0"/>
              <a:t>one</a:t>
            </a:r>
            <a:r>
              <a:rPr lang="nl-NL" dirty="0" smtClean="0"/>
              <a:t> </a:t>
            </a:r>
            <a:r>
              <a:rPr lang="nl-NL" dirty="0" err="1" smtClean="0"/>
              <a:t>identity</a:t>
            </a:r>
            <a:endParaRPr lang="nl-NL" dirty="0"/>
          </a:p>
        </p:txBody>
      </p:sp>
      <p:sp>
        <p:nvSpPr>
          <p:cNvPr id="3" name="Tijdelijke aanduiding voor inhoud 2"/>
          <p:cNvSpPr>
            <a:spLocks noGrp="1"/>
          </p:cNvSpPr>
          <p:nvPr>
            <p:ph idx="1"/>
          </p:nvPr>
        </p:nvSpPr>
        <p:spPr>
          <a:xfrm>
            <a:off x="611560" y="1412776"/>
            <a:ext cx="8229600" cy="4133849"/>
          </a:xfrm>
        </p:spPr>
        <p:txBody>
          <a:bodyPr/>
          <a:lstStyle/>
          <a:p>
            <a:pPr marL="0" indent="0">
              <a:buNone/>
            </a:pPr>
            <a:r>
              <a:rPr lang="nl-NL" sz="1900" dirty="0" smtClean="0"/>
              <a:t>In order </a:t>
            </a:r>
            <a:r>
              <a:rPr lang="nl-NL" sz="1900" dirty="0" err="1" smtClean="0"/>
              <a:t>to</a:t>
            </a:r>
            <a:r>
              <a:rPr lang="nl-NL" sz="1900" dirty="0" smtClean="0"/>
              <a:t> </a:t>
            </a:r>
            <a:r>
              <a:rPr lang="nl-NL" sz="1900" dirty="0" err="1" smtClean="0"/>
              <a:t>become</a:t>
            </a:r>
            <a:r>
              <a:rPr lang="nl-NL" sz="1900" dirty="0" smtClean="0"/>
              <a:t> a </a:t>
            </a:r>
            <a:r>
              <a:rPr lang="nl-NL" sz="1900" dirty="0" err="1" smtClean="0"/>
              <a:t>true</a:t>
            </a:r>
            <a:r>
              <a:rPr lang="nl-NL" sz="1900" dirty="0" smtClean="0"/>
              <a:t> CMS market leader, </a:t>
            </a:r>
            <a:r>
              <a:rPr lang="nl-NL" sz="1900" dirty="0" err="1" smtClean="0"/>
              <a:t>Intrum</a:t>
            </a:r>
            <a:r>
              <a:rPr lang="nl-NL" sz="1900" dirty="0" smtClean="0"/>
              <a:t> Justitia </a:t>
            </a:r>
            <a:r>
              <a:rPr lang="nl-NL" sz="1900" dirty="0" err="1" smtClean="0"/>
              <a:t>decided</a:t>
            </a:r>
            <a:r>
              <a:rPr lang="nl-NL" sz="1900" dirty="0" smtClean="0"/>
              <a:t> </a:t>
            </a:r>
            <a:r>
              <a:rPr lang="nl-NL" sz="1900" dirty="0" err="1" smtClean="0"/>
              <a:t>there</a:t>
            </a:r>
            <a:r>
              <a:rPr lang="nl-NL" sz="1900" dirty="0" smtClean="0"/>
              <a:t> is a </a:t>
            </a:r>
            <a:r>
              <a:rPr lang="nl-NL" sz="1900" dirty="0" err="1" smtClean="0"/>
              <a:t>need</a:t>
            </a:r>
            <a:r>
              <a:rPr lang="nl-NL" sz="1900" dirty="0" smtClean="0"/>
              <a:t> </a:t>
            </a:r>
            <a:r>
              <a:rPr lang="nl-NL" sz="1900" dirty="0" err="1" smtClean="0"/>
              <a:t>to</a:t>
            </a:r>
            <a:r>
              <a:rPr lang="nl-NL" sz="1900" dirty="0" smtClean="0"/>
              <a:t> focus on </a:t>
            </a:r>
            <a:r>
              <a:rPr lang="nl-NL" sz="1900" dirty="0" err="1" smtClean="0"/>
              <a:t>the</a:t>
            </a:r>
            <a:r>
              <a:rPr lang="nl-NL" sz="1900" dirty="0" smtClean="0"/>
              <a:t> brand </a:t>
            </a:r>
            <a:r>
              <a:rPr lang="nl-NL" sz="1900" dirty="0" err="1" smtClean="0"/>
              <a:t>promise</a:t>
            </a:r>
            <a:r>
              <a:rPr lang="nl-NL" sz="1900" dirty="0" smtClean="0"/>
              <a:t> route, </a:t>
            </a:r>
            <a:r>
              <a:rPr lang="nl-NL" sz="1900" dirty="0" err="1" smtClean="0"/>
              <a:t>this</a:t>
            </a:r>
            <a:r>
              <a:rPr lang="nl-NL" sz="1900" dirty="0" smtClean="0"/>
              <a:t> </a:t>
            </a:r>
            <a:r>
              <a:rPr lang="nl-NL" sz="1900" dirty="0" err="1" smtClean="0"/>
              <a:t>included</a:t>
            </a:r>
            <a:r>
              <a:rPr lang="nl-NL" sz="1900" dirty="0" smtClean="0"/>
              <a:t>:</a:t>
            </a:r>
          </a:p>
          <a:p>
            <a:pPr lvl="1"/>
            <a:r>
              <a:rPr lang="nl-NL" sz="1900" dirty="0" smtClean="0"/>
              <a:t>a </a:t>
            </a:r>
            <a:r>
              <a:rPr lang="nl-NL" sz="1900" dirty="0" err="1" smtClean="0"/>
              <a:t>one</a:t>
            </a:r>
            <a:r>
              <a:rPr lang="nl-NL" sz="1900" dirty="0" smtClean="0"/>
              <a:t>-brand </a:t>
            </a:r>
            <a:r>
              <a:rPr lang="nl-NL" sz="1900" dirty="0" err="1" smtClean="0"/>
              <a:t>strategy</a:t>
            </a:r>
            <a:endParaRPr lang="nl-NL" sz="1900" dirty="0" smtClean="0"/>
          </a:p>
          <a:p>
            <a:pPr lvl="1"/>
            <a:r>
              <a:rPr lang="en-US" sz="1900" dirty="0" smtClean="0"/>
              <a:t>a common look and feel</a:t>
            </a:r>
          </a:p>
          <a:p>
            <a:pPr lvl="1"/>
            <a:r>
              <a:rPr lang="en-US" sz="1900" dirty="0" smtClean="0"/>
              <a:t>understanding it internally</a:t>
            </a:r>
          </a:p>
          <a:p>
            <a:pPr lvl="1"/>
            <a:r>
              <a:rPr lang="en-US" sz="1900" dirty="0" smtClean="0"/>
              <a:t>verbal expression</a:t>
            </a:r>
          </a:p>
          <a:p>
            <a:pPr lvl="1"/>
            <a:r>
              <a:rPr lang="en-US" sz="1900" dirty="0" smtClean="0"/>
              <a:t>understanding it externally</a:t>
            </a:r>
          </a:p>
          <a:p>
            <a:pPr lvl="1"/>
            <a:r>
              <a:rPr lang="en-US" sz="1900" dirty="0" smtClean="0"/>
              <a:t>full service offering delivery</a:t>
            </a:r>
          </a:p>
          <a:p>
            <a:pPr lvl="1"/>
            <a:r>
              <a:rPr lang="en-US" sz="1900" dirty="0" smtClean="0"/>
              <a:t>training to walk the talk</a:t>
            </a:r>
          </a:p>
          <a:p>
            <a:pPr lvl="1"/>
            <a:r>
              <a:rPr lang="en-US" sz="1900" dirty="0" smtClean="0"/>
              <a:t>clear differentiation,</a:t>
            </a:r>
          </a:p>
          <a:p>
            <a:pPr lvl="1"/>
            <a:r>
              <a:rPr lang="en-US" sz="1900" dirty="0" smtClean="0"/>
              <a:t>loyal clients</a:t>
            </a:r>
          </a:p>
          <a:p>
            <a:pPr lvl="1"/>
            <a:r>
              <a:rPr lang="en-US" sz="1900" dirty="0" smtClean="0"/>
              <a:t>celebrate!</a:t>
            </a:r>
            <a:endParaRPr lang="nl-NL" sz="1900" dirty="0" smtClean="0"/>
          </a:p>
        </p:txBody>
      </p:sp>
    </p:spTree>
    <p:extLst>
      <p:ext uri="{BB962C8B-B14F-4D97-AF65-F5344CB8AC3E}">
        <p14:creationId xmlns:p14="http://schemas.microsoft.com/office/powerpoint/2010/main" val="750554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600" dirty="0" err="1" smtClean="0"/>
              <a:t>Vision</a:t>
            </a:r>
            <a:endParaRPr lang="nl-NL" sz="3600" dirty="0"/>
          </a:p>
        </p:txBody>
      </p:sp>
      <p:sp>
        <p:nvSpPr>
          <p:cNvPr id="3" name="Tijdelijke aanduiding voor inhoud 2"/>
          <p:cNvSpPr>
            <a:spLocks noGrp="1"/>
          </p:cNvSpPr>
          <p:nvPr>
            <p:ph idx="1"/>
          </p:nvPr>
        </p:nvSpPr>
        <p:spPr/>
        <p:txBody>
          <a:bodyPr/>
          <a:lstStyle/>
          <a:p>
            <a:pPr marL="0" indent="0">
              <a:buNone/>
            </a:pPr>
            <a:r>
              <a:rPr lang="en-GB" sz="3200" dirty="0" smtClean="0">
                <a:latin typeface="Calibri" panose="020F0502020204030204" pitchFamily="34" charset="0"/>
                <a:cs typeface="Arial" pitchFamily="34" charset="0"/>
              </a:rPr>
              <a:t>To fully transform our company into a true people-focused company providing high value-added credit management and financial services </a:t>
            </a:r>
          </a:p>
          <a:p>
            <a:pPr marL="0" indent="0">
              <a:buNone/>
            </a:pPr>
            <a:endParaRPr lang="en-GB" dirty="0">
              <a:latin typeface="Calibri" panose="020F0502020204030204" pitchFamily="34" charset="0"/>
              <a:cs typeface="Arial" pitchFamily="34" charset="0"/>
            </a:endParaRPr>
          </a:p>
          <a:p>
            <a:r>
              <a:rPr lang="nl-NL" dirty="0" smtClean="0"/>
              <a:t>Understanding People</a:t>
            </a:r>
          </a:p>
          <a:p>
            <a:r>
              <a:rPr lang="nl-NL" dirty="0" err="1" smtClean="0"/>
              <a:t>Achieve</a:t>
            </a:r>
            <a:r>
              <a:rPr lang="nl-NL" dirty="0" smtClean="0"/>
              <a:t> </a:t>
            </a:r>
            <a:r>
              <a:rPr lang="nl-NL" dirty="0" err="1" smtClean="0"/>
              <a:t>results</a:t>
            </a:r>
            <a:endParaRPr lang="nl-NL" dirty="0" smtClean="0"/>
          </a:p>
          <a:p>
            <a:r>
              <a:rPr lang="nl-NL" dirty="0" err="1" smtClean="0"/>
              <a:t>Broader</a:t>
            </a:r>
            <a:r>
              <a:rPr lang="nl-NL" dirty="0" smtClean="0"/>
              <a:t> range of credit management </a:t>
            </a:r>
            <a:r>
              <a:rPr lang="nl-NL" dirty="0" err="1" smtClean="0"/>
              <a:t>and</a:t>
            </a:r>
            <a:r>
              <a:rPr lang="nl-NL" dirty="0" smtClean="0"/>
              <a:t> financial </a:t>
            </a:r>
            <a:r>
              <a:rPr lang="nl-NL" dirty="0" err="1" smtClean="0"/>
              <a:t>solutions</a:t>
            </a:r>
            <a:r>
              <a:rPr lang="nl-NL" dirty="0" smtClean="0"/>
              <a:t> </a:t>
            </a:r>
            <a:r>
              <a:rPr lang="nl-NL" dirty="0" err="1" smtClean="0"/>
              <a:t>by</a:t>
            </a:r>
            <a:r>
              <a:rPr lang="nl-NL" dirty="0" smtClean="0"/>
              <a:t> </a:t>
            </a:r>
            <a:r>
              <a:rPr lang="nl-NL" dirty="0" err="1" smtClean="0"/>
              <a:t>the</a:t>
            </a:r>
            <a:r>
              <a:rPr lang="nl-NL" dirty="0" smtClean="0"/>
              <a:t> end of 2015</a:t>
            </a:r>
            <a:endParaRPr lang="nl-NL" dirty="0"/>
          </a:p>
        </p:txBody>
      </p:sp>
    </p:spTree>
    <p:extLst>
      <p:ext uri="{BB962C8B-B14F-4D97-AF65-F5344CB8AC3E}">
        <p14:creationId xmlns:p14="http://schemas.microsoft.com/office/powerpoint/2010/main" val="3528543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We are a </a:t>
            </a:r>
            <a:r>
              <a:rPr lang="nl-NL" dirty="0" err="1" smtClean="0"/>
              <a:t>catalyst</a:t>
            </a:r>
            <a:r>
              <a:rPr lang="nl-NL" dirty="0" smtClean="0"/>
              <a:t> </a:t>
            </a:r>
            <a:r>
              <a:rPr lang="nl-NL" dirty="0" err="1" smtClean="0"/>
              <a:t>for</a:t>
            </a:r>
            <a:r>
              <a:rPr lang="nl-NL" dirty="0" smtClean="0"/>
              <a:t> a sound </a:t>
            </a:r>
            <a:r>
              <a:rPr lang="nl-NL" dirty="0" err="1" smtClean="0"/>
              <a:t>economy</a:t>
            </a:r>
            <a:endParaRPr lang="nl-NL" dirty="0"/>
          </a:p>
        </p:txBody>
      </p:sp>
      <p:sp>
        <p:nvSpPr>
          <p:cNvPr id="3" name="Tijdelijke aanduiding voor inhoud 2"/>
          <p:cNvSpPr>
            <a:spLocks noGrp="1"/>
          </p:cNvSpPr>
          <p:nvPr>
            <p:ph idx="1"/>
          </p:nvPr>
        </p:nvSpPr>
        <p:spPr>
          <a:xfrm>
            <a:off x="251520" y="1484784"/>
            <a:ext cx="4248472" cy="4032448"/>
          </a:xfrm>
        </p:spPr>
        <p:txBody>
          <a:bodyPr/>
          <a:lstStyle/>
          <a:p>
            <a:pPr marL="0" indent="0">
              <a:buNone/>
            </a:pPr>
            <a:r>
              <a:rPr lang="en-US" dirty="0" smtClean="0"/>
              <a:t>“We </a:t>
            </a:r>
            <a:r>
              <a:rPr lang="en-US" dirty="0"/>
              <a:t>are here to facilitate business and help create sound economies by making trade smooth, safe and fair</a:t>
            </a:r>
            <a:r>
              <a:rPr lang="en-US" dirty="0" smtClean="0"/>
              <a:t>.”</a:t>
            </a:r>
            <a:endParaRPr lang="sv-SE" dirty="0"/>
          </a:p>
          <a:p>
            <a:endParaRPr lang="nl-NL" dirty="0"/>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1340768"/>
            <a:ext cx="3384376" cy="4176464"/>
          </a:xfrm>
          <a:prstGeom prst="rect">
            <a:avLst/>
          </a:prstGeom>
          <a:noFill/>
          <a:ln>
            <a:noFill/>
          </a:ln>
          <a:extLst/>
        </p:spPr>
      </p:pic>
    </p:spTree>
    <p:extLst>
      <p:ext uri="{BB962C8B-B14F-4D97-AF65-F5344CB8AC3E}">
        <p14:creationId xmlns:p14="http://schemas.microsoft.com/office/powerpoint/2010/main" val="3586817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The </a:t>
            </a:r>
            <a:r>
              <a:rPr lang="nl-NL" dirty="0" err="1" smtClean="0"/>
              <a:t>core</a:t>
            </a:r>
            <a:r>
              <a:rPr lang="nl-NL" dirty="0" smtClean="0"/>
              <a:t> </a:t>
            </a:r>
            <a:r>
              <a:rPr lang="nl-NL" dirty="0" err="1" smtClean="0"/>
              <a:t>values</a:t>
            </a:r>
            <a:r>
              <a:rPr lang="nl-NL" dirty="0" smtClean="0"/>
              <a:t> </a:t>
            </a:r>
            <a:endParaRPr lang="nl-NL" dirty="0"/>
          </a:p>
        </p:txBody>
      </p:sp>
      <p:sp>
        <p:nvSpPr>
          <p:cNvPr id="3" name="Tijdelijke aanduiding voor inhoud 2"/>
          <p:cNvSpPr>
            <a:spLocks noGrp="1"/>
          </p:cNvSpPr>
          <p:nvPr>
            <p:ph idx="1"/>
          </p:nvPr>
        </p:nvSpPr>
        <p:spPr>
          <a:xfrm>
            <a:off x="395536" y="1052736"/>
            <a:ext cx="8280920" cy="4824536"/>
          </a:xfrm>
        </p:spPr>
        <p:txBody>
          <a:bodyPr/>
          <a:lstStyle/>
          <a:p>
            <a:pPr>
              <a:lnSpc>
                <a:spcPct val="150000"/>
              </a:lnSpc>
            </a:pPr>
            <a:r>
              <a:rPr lang="nl-NL" b="1" dirty="0" smtClean="0"/>
              <a:t>Understanding </a:t>
            </a:r>
            <a:r>
              <a:rPr lang="nl-NL" b="1" dirty="0" err="1" smtClean="0"/>
              <a:t>people</a:t>
            </a:r>
            <a:r>
              <a:rPr lang="nl-NL" b="1" dirty="0" smtClean="0"/>
              <a:t> </a:t>
            </a:r>
          </a:p>
          <a:p>
            <a:pPr lvl="1">
              <a:lnSpc>
                <a:spcPct val="150000"/>
              </a:lnSpc>
            </a:pPr>
            <a:r>
              <a:rPr lang="nl-NL" dirty="0"/>
              <a:t>e</a:t>
            </a:r>
            <a:r>
              <a:rPr lang="nl-NL" dirty="0" smtClean="0"/>
              <a:t>mployees </a:t>
            </a:r>
            <a:r>
              <a:rPr lang="nl-NL" dirty="0" err="1" smtClean="0"/>
              <a:t>should</a:t>
            </a:r>
            <a:r>
              <a:rPr lang="nl-NL" dirty="0" smtClean="0"/>
              <a:t> </a:t>
            </a:r>
            <a:r>
              <a:rPr lang="nl-NL" dirty="0" err="1" smtClean="0"/>
              <a:t>use</a:t>
            </a:r>
            <a:r>
              <a:rPr lang="nl-NL" dirty="0" smtClean="0"/>
              <a:t> </a:t>
            </a:r>
            <a:r>
              <a:rPr lang="nl-NL" dirty="0" err="1" smtClean="0"/>
              <a:t>their</a:t>
            </a:r>
            <a:r>
              <a:rPr lang="nl-NL" dirty="0" smtClean="0"/>
              <a:t> </a:t>
            </a:r>
            <a:r>
              <a:rPr lang="nl-NL" dirty="0" err="1" smtClean="0"/>
              <a:t>heart</a:t>
            </a:r>
            <a:r>
              <a:rPr lang="nl-NL" dirty="0" smtClean="0"/>
              <a:t> </a:t>
            </a:r>
            <a:r>
              <a:rPr lang="nl-NL" dirty="0" err="1" smtClean="0"/>
              <a:t>and</a:t>
            </a:r>
            <a:r>
              <a:rPr lang="nl-NL" dirty="0" smtClean="0"/>
              <a:t> </a:t>
            </a:r>
            <a:r>
              <a:rPr lang="nl-NL" dirty="0" err="1" smtClean="0"/>
              <a:t>by</a:t>
            </a:r>
            <a:r>
              <a:rPr lang="nl-NL" dirty="0" smtClean="0"/>
              <a:t> </a:t>
            </a:r>
            <a:r>
              <a:rPr lang="nl-NL" dirty="0" err="1" smtClean="0"/>
              <a:t>understanding</a:t>
            </a:r>
            <a:r>
              <a:rPr lang="nl-NL" dirty="0" smtClean="0"/>
              <a:t> </a:t>
            </a:r>
            <a:r>
              <a:rPr lang="nl-NL" dirty="0" err="1" smtClean="0"/>
              <a:t>people</a:t>
            </a:r>
            <a:r>
              <a:rPr lang="nl-NL" dirty="0" smtClean="0"/>
              <a:t> </a:t>
            </a:r>
            <a:r>
              <a:rPr lang="nl-NL" dirty="0" err="1" smtClean="0"/>
              <a:t>find</a:t>
            </a:r>
            <a:r>
              <a:rPr lang="nl-NL" dirty="0" smtClean="0"/>
              <a:t> </a:t>
            </a:r>
            <a:r>
              <a:rPr lang="nl-NL" dirty="0" err="1" smtClean="0"/>
              <a:t>ways</a:t>
            </a:r>
            <a:r>
              <a:rPr lang="nl-NL" dirty="0" smtClean="0"/>
              <a:t> </a:t>
            </a:r>
            <a:r>
              <a:rPr lang="nl-NL" dirty="0" err="1" smtClean="0"/>
              <a:t>to</a:t>
            </a:r>
            <a:r>
              <a:rPr lang="nl-NL" dirty="0" smtClean="0"/>
              <a:t> </a:t>
            </a:r>
            <a:r>
              <a:rPr lang="nl-NL" dirty="0" err="1" smtClean="0"/>
              <a:t>create</a:t>
            </a:r>
            <a:r>
              <a:rPr lang="nl-NL" dirty="0" smtClean="0"/>
              <a:t> </a:t>
            </a:r>
            <a:r>
              <a:rPr lang="nl-NL" dirty="0" err="1" smtClean="0"/>
              <a:t>value</a:t>
            </a:r>
            <a:r>
              <a:rPr lang="nl-NL" dirty="0" smtClean="0"/>
              <a:t> </a:t>
            </a:r>
            <a:r>
              <a:rPr lang="nl-NL" dirty="0" err="1" smtClean="0"/>
              <a:t>for</a:t>
            </a:r>
            <a:r>
              <a:rPr lang="nl-NL" dirty="0" smtClean="0"/>
              <a:t> </a:t>
            </a:r>
            <a:r>
              <a:rPr lang="nl-NL" dirty="0" err="1" smtClean="0"/>
              <a:t>all</a:t>
            </a:r>
            <a:r>
              <a:rPr lang="nl-NL" dirty="0" smtClean="0"/>
              <a:t> </a:t>
            </a:r>
          </a:p>
          <a:p>
            <a:pPr>
              <a:lnSpc>
                <a:spcPct val="150000"/>
              </a:lnSpc>
            </a:pPr>
            <a:r>
              <a:rPr lang="nl-NL" b="1" dirty="0" err="1" smtClean="0"/>
              <a:t>Seeking</a:t>
            </a:r>
            <a:r>
              <a:rPr lang="nl-NL" b="1" dirty="0" smtClean="0"/>
              <a:t> </a:t>
            </a:r>
            <a:r>
              <a:rPr lang="nl-NL" b="1" dirty="0" err="1" smtClean="0"/>
              <a:t>insight</a:t>
            </a:r>
            <a:r>
              <a:rPr lang="nl-NL" b="1" dirty="0" smtClean="0"/>
              <a:t> </a:t>
            </a:r>
            <a:r>
              <a:rPr lang="nl-NL" b="1" dirty="0" err="1" smtClean="0"/>
              <a:t>to</a:t>
            </a:r>
            <a:r>
              <a:rPr lang="nl-NL" b="1" dirty="0" smtClean="0"/>
              <a:t> feed </a:t>
            </a:r>
            <a:r>
              <a:rPr lang="nl-NL" b="1" dirty="0" err="1" smtClean="0"/>
              <a:t>innovation</a:t>
            </a:r>
            <a:endParaRPr lang="nl-NL" b="1" dirty="0" smtClean="0"/>
          </a:p>
          <a:p>
            <a:pPr lvl="1">
              <a:lnSpc>
                <a:spcPct val="150000"/>
              </a:lnSpc>
            </a:pPr>
            <a:r>
              <a:rPr lang="en-ID" dirty="0"/>
              <a:t>the company should collect and make use of their knowledge and turn that into new innovations</a:t>
            </a:r>
            <a:endParaRPr lang="nl-NL" dirty="0" smtClean="0"/>
          </a:p>
          <a:p>
            <a:pPr>
              <a:lnSpc>
                <a:spcPct val="150000"/>
              </a:lnSpc>
            </a:pPr>
            <a:r>
              <a:rPr lang="nl-NL" b="1" dirty="0" err="1" smtClean="0"/>
              <a:t>Committing</a:t>
            </a:r>
            <a:r>
              <a:rPr lang="nl-NL" b="1" dirty="0" smtClean="0"/>
              <a:t> </a:t>
            </a:r>
            <a:r>
              <a:rPr lang="nl-NL" b="1" dirty="0" err="1" smtClean="0"/>
              <a:t>to</a:t>
            </a:r>
            <a:r>
              <a:rPr lang="nl-NL" b="1" dirty="0" smtClean="0"/>
              <a:t> </a:t>
            </a:r>
            <a:r>
              <a:rPr lang="nl-NL" b="1" dirty="0" err="1" smtClean="0"/>
              <a:t>challenge</a:t>
            </a:r>
            <a:endParaRPr lang="nl-NL" b="1" dirty="0" smtClean="0"/>
          </a:p>
          <a:p>
            <a:pPr lvl="1">
              <a:lnSpc>
                <a:spcPct val="150000"/>
              </a:lnSpc>
            </a:pPr>
            <a:r>
              <a:rPr lang="en-ID" dirty="0"/>
              <a:t>represents dedication and guts when facing tough situations and still remain calm, friendly &amp; proactive</a:t>
            </a:r>
            <a:endParaRPr lang="nl-NL" dirty="0" smtClean="0"/>
          </a:p>
          <a:p>
            <a:pPr>
              <a:lnSpc>
                <a:spcPct val="150000"/>
              </a:lnSpc>
            </a:pPr>
            <a:r>
              <a:rPr lang="nl-NL" b="1" dirty="0" smtClean="0"/>
              <a:t>Making a </a:t>
            </a:r>
            <a:r>
              <a:rPr lang="nl-NL" b="1" dirty="0" err="1" smtClean="0"/>
              <a:t>difference</a:t>
            </a:r>
            <a:r>
              <a:rPr lang="nl-NL" b="1" dirty="0" smtClean="0"/>
              <a:t> </a:t>
            </a:r>
          </a:p>
          <a:p>
            <a:pPr lvl="1">
              <a:lnSpc>
                <a:spcPct val="150000"/>
              </a:lnSpc>
            </a:pPr>
            <a:r>
              <a:rPr lang="en-ID" dirty="0"/>
              <a:t>reflects the responsibility for the clients, owners and society. </a:t>
            </a:r>
            <a:endParaRPr lang="nl-NL" dirty="0"/>
          </a:p>
        </p:txBody>
      </p:sp>
    </p:spTree>
    <p:extLst>
      <p:ext uri="{BB962C8B-B14F-4D97-AF65-F5344CB8AC3E}">
        <p14:creationId xmlns:p14="http://schemas.microsoft.com/office/powerpoint/2010/main" val="18736354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The brand as </a:t>
            </a:r>
            <a:r>
              <a:rPr lang="nl-NL" dirty="0" err="1" smtClean="0"/>
              <a:t>the</a:t>
            </a:r>
            <a:r>
              <a:rPr lang="nl-NL" dirty="0" smtClean="0"/>
              <a:t> motor of change</a:t>
            </a:r>
            <a:endParaRPr lang="nl-NL" dirty="0"/>
          </a:p>
        </p:txBody>
      </p:sp>
      <p:sp>
        <p:nvSpPr>
          <p:cNvPr id="3" name="Tijdelijke aanduiding voor inhoud 2"/>
          <p:cNvSpPr>
            <a:spLocks noGrp="1"/>
          </p:cNvSpPr>
          <p:nvPr>
            <p:ph idx="1"/>
          </p:nvPr>
        </p:nvSpPr>
        <p:spPr/>
        <p:txBody>
          <a:bodyPr/>
          <a:lstStyle/>
          <a:p>
            <a:r>
              <a:rPr lang="nl-NL" sz="2400" dirty="0" err="1" smtClean="0"/>
              <a:t>Reputation</a:t>
            </a:r>
            <a:r>
              <a:rPr lang="nl-NL" sz="2400" dirty="0" smtClean="0"/>
              <a:t> is built </a:t>
            </a:r>
            <a:r>
              <a:rPr lang="nl-NL" sz="2400" dirty="0" err="1" smtClean="0"/>
              <a:t>through</a:t>
            </a:r>
            <a:r>
              <a:rPr lang="nl-NL" sz="2400" dirty="0" smtClean="0"/>
              <a:t> </a:t>
            </a:r>
            <a:r>
              <a:rPr lang="nl-NL" sz="2400" dirty="0" err="1" smtClean="0"/>
              <a:t>how</a:t>
            </a:r>
            <a:r>
              <a:rPr lang="nl-NL" sz="2400" dirty="0" smtClean="0"/>
              <a:t> </a:t>
            </a:r>
            <a:r>
              <a:rPr lang="nl-NL" sz="2400" dirty="0" err="1" smtClean="0"/>
              <a:t>you</a:t>
            </a:r>
            <a:r>
              <a:rPr lang="nl-NL" sz="2400" dirty="0" smtClean="0"/>
              <a:t> act </a:t>
            </a:r>
            <a:r>
              <a:rPr lang="nl-NL" sz="2400" dirty="0" err="1" smtClean="0"/>
              <a:t>and</a:t>
            </a:r>
            <a:r>
              <a:rPr lang="nl-NL" sz="2400" dirty="0" smtClean="0"/>
              <a:t> </a:t>
            </a:r>
            <a:r>
              <a:rPr lang="nl-NL" sz="2400" dirty="0" err="1" smtClean="0"/>
              <a:t>appear</a:t>
            </a:r>
            <a:r>
              <a:rPr lang="nl-NL" sz="2400" dirty="0" smtClean="0"/>
              <a:t> </a:t>
            </a:r>
            <a:r>
              <a:rPr lang="nl-NL" sz="2400" dirty="0" err="1" smtClean="0"/>
              <a:t>every</a:t>
            </a:r>
            <a:r>
              <a:rPr lang="nl-NL" sz="2400" dirty="0" smtClean="0"/>
              <a:t> </a:t>
            </a:r>
            <a:r>
              <a:rPr lang="nl-NL" sz="2400" dirty="0" err="1" smtClean="0"/>
              <a:t>day</a:t>
            </a:r>
            <a:r>
              <a:rPr lang="nl-NL" sz="2400" dirty="0" smtClean="0"/>
              <a:t> </a:t>
            </a:r>
          </a:p>
          <a:p>
            <a:pPr lvl="1"/>
            <a:r>
              <a:rPr lang="nl-NL" sz="2400" dirty="0" err="1" smtClean="0"/>
              <a:t>So</a:t>
            </a:r>
            <a:r>
              <a:rPr lang="nl-NL" sz="2400" dirty="0" smtClean="0"/>
              <a:t>, </a:t>
            </a:r>
            <a:r>
              <a:rPr lang="nl-NL" sz="2400" dirty="0" err="1" smtClean="0"/>
              <a:t>every</a:t>
            </a:r>
            <a:r>
              <a:rPr lang="nl-NL" sz="2400" dirty="0" smtClean="0"/>
              <a:t> </a:t>
            </a:r>
            <a:r>
              <a:rPr lang="nl-NL" sz="2400" dirty="0" err="1" smtClean="0"/>
              <a:t>activity</a:t>
            </a:r>
            <a:r>
              <a:rPr lang="nl-NL" sz="2400" dirty="0" smtClean="0"/>
              <a:t> is </a:t>
            </a:r>
            <a:r>
              <a:rPr lang="nl-NL" sz="2400" dirty="0" err="1" smtClean="0"/>
              <a:t>supposed</a:t>
            </a:r>
            <a:r>
              <a:rPr lang="nl-NL" sz="2400" dirty="0" smtClean="0"/>
              <a:t> </a:t>
            </a:r>
            <a:r>
              <a:rPr lang="nl-NL" sz="2400" dirty="0" err="1" smtClean="0"/>
              <a:t>to</a:t>
            </a:r>
            <a:r>
              <a:rPr lang="nl-NL" sz="2400" dirty="0" smtClean="0"/>
              <a:t> load </a:t>
            </a:r>
            <a:r>
              <a:rPr lang="nl-NL" sz="2400" dirty="0" err="1" smtClean="0"/>
              <a:t>the</a:t>
            </a:r>
            <a:r>
              <a:rPr lang="nl-NL" sz="2400" dirty="0" smtClean="0"/>
              <a:t> brand </a:t>
            </a:r>
            <a:r>
              <a:rPr lang="nl-NL" sz="2400" dirty="0" err="1" smtClean="0"/>
              <a:t>positively</a:t>
            </a:r>
            <a:r>
              <a:rPr lang="nl-NL" sz="2400" dirty="0" smtClean="0"/>
              <a:t> </a:t>
            </a:r>
            <a:r>
              <a:rPr lang="nl-NL" sz="2400" dirty="0" err="1" smtClean="0"/>
              <a:t>and</a:t>
            </a:r>
            <a:r>
              <a:rPr lang="nl-NL" sz="2400" dirty="0" smtClean="0"/>
              <a:t> </a:t>
            </a:r>
            <a:r>
              <a:rPr lang="nl-NL" sz="2400" dirty="0" err="1" smtClean="0"/>
              <a:t>all</a:t>
            </a:r>
            <a:r>
              <a:rPr lang="nl-NL" sz="2400" dirty="0" smtClean="0"/>
              <a:t> </a:t>
            </a:r>
            <a:r>
              <a:rPr lang="nl-NL" sz="2400" dirty="0" err="1" smtClean="0"/>
              <a:t>with</a:t>
            </a:r>
            <a:r>
              <a:rPr lang="nl-NL" sz="2400" dirty="0" smtClean="0"/>
              <a:t> </a:t>
            </a:r>
            <a:r>
              <a:rPr lang="nl-NL" sz="2400" dirty="0" err="1" smtClean="0"/>
              <a:t>the</a:t>
            </a:r>
            <a:r>
              <a:rPr lang="nl-NL" sz="2400" dirty="0" smtClean="0"/>
              <a:t> </a:t>
            </a:r>
            <a:r>
              <a:rPr lang="nl-NL" sz="2400" dirty="0" err="1" smtClean="0"/>
              <a:t>same</a:t>
            </a:r>
            <a:r>
              <a:rPr lang="nl-NL" sz="2400" dirty="0" smtClean="0"/>
              <a:t> </a:t>
            </a:r>
            <a:r>
              <a:rPr lang="nl-NL" sz="2400" dirty="0" err="1" smtClean="0"/>
              <a:t>values</a:t>
            </a:r>
            <a:r>
              <a:rPr lang="nl-NL" sz="2400" dirty="0" smtClean="0"/>
              <a:t> in </a:t>
            </a:r>
            <a:r>
              <a:rPr lang="nl-NL" sz="2400" dirty="0" err="1" smtClean="0"/>
              <a:t>all</a:t>
            </a:r>
            <a:r>
              <a:rPr lang="nl-NL" sz="2400" dirty="0" smtClean="0"/>
              <a:t> </a:t>
            </a:r>
            <a:r>
              <a:rPr lang="nl-NL" sz="2400" dirty="0" err="1" smtClean="0"/>
              <a:t>markets</a:t>
            </a:r>
            <a:r>
              <a:rPr lang="nl-NL" sz="2400" dirty="0" smtClean="0"/>
              <a:t> </a:t>
            </a:r>
            <a:r>
              <a:rPr lang="nl-NL" sz="2400" dirty="0" err="1" smtClean="0"/>
              <a:t>and</a:t>
            </a:r>
            <a:r>
              <a:rPr lang="nl-NL" sz="2400" dirty="0" smtClean="0"/>
              <a:t> </a:t>
            </a:r>
            <a:r>
              <a:rPr lang="nl-NL" sz="2400" dirty="0" err="1" smtClean="0"/>
              <a:t>across</a:t>
            </a:r>
            <a:r>
              <a:rPr lang="nl-NL" sz="2400" dirty="0" smtClean="0"/>
              <a:t> </a:t>
            </a:r>
            <a:r>
              <a:rPr lang="nl-NL" sz="2400" dirty="0" err="1" smtClean="0"/>
              <a:t>the</a:t>
            </a:r>
            <a:r>
              <a:rPr lang="nl-NL" sz="2400" dirty="0" smtClean="0"/>
              <a:t> </a:t>
            </a:r>
            <a:r>
              <a:rPr lang="nl-NL" sz="2400" dirty="0" err="1" smtClean="0"/>
              <a:t>entire</a:t>
            </a:r>
            <a:r>
              <a:rPr lang="nl-NL" sz="2400" dirty="0" smtClean="0"/>
              <a:t> </a:t>
            </a:r>
            <a:r>
              <a:rPr lang="nl-NL" sz="2400" dirty="0" err="1" smtClean="0"/>
              <a:t>group</a:t>
            </a:r>
            <a:endParaRPr lang="nl-NL" sz="2400" dirty="0"/>
          </a:p>
        </p:txBody>
      </p:sp>
    </p:spTree>
    <p:extLst>
      <p:ext uri="{BB962C8B-B14F-4D97-AF65-F5344CB8AC3E}">
        <p14:creationId xmlns:p14="http://schemas.microsoft.com/office/powerpoint/2010/main" val="1460545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64" name="Picture 12" descr="Sida 9"/>
          <p:cNvPicPr>
            <a:picLocks noChangeAspect="1" noChangeArrowheads="1"/>
          </p:cNvPicPr>
          <p:nvPr/>
        </p:nvPicPr>
        <p:blipFill>
          <a:blip r:embed="rId3" cstate="print"/>
          <a:srcRect l="5879" t="7259" r="9793" b="7645"/>
          <a:stretch>
            <a:fillRect/>
          </a:stretch>
        </p:blipFill>
        <p:spPr bwMode="auto">
          <a:xfrm>
            <a:off x="2214546" y="1412874"/>
            <a:ext cx="6391294" cy="4559533"/>
          </a:xfrm>
          <a:prstGeom prst="rect">
            <a:avLst/>
          </a:prstGeom>
          <a:noFill/>
        </p:spPr>
      </p:pic>
      <p:sp>
        <p:nvSpPr>
          <p:cNvPr id="49163" name="Rectangle 11"/>
          <p:cNvSpPr>
            <a:spLocks noGrp="1" noChangeArrowheads="1"/>
          </p:cNvSpPr>
          <p:nvPr>
            <p:ph type="title"/>
          </p:nvPr>
        </p:nvSpPr>
        <p:spPr/>
        <p:txBody>
          <a:bodyPr/>
          <a:lstStyle/>
          <a:p>
            <a:r>
              <a:rPr lang="en-GB" dirty="0" smtClean="0"/>
              <a:t>Logo’s and </a:t>
            </a:r>
            <a:r>
              <a:rPr lang="en-GB" dirty="0" err="1" smtClean="0"/>
              <a:t>colors</a:t>
            </a:r>
            <a:r>
              <a:rPr lang="en-GB" dirty="0" smtClean="0"/>
              <a:t> – how to differentiate? </a:t>
            </a:r>
            <a:endParaRPr lang="en-GB"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New Corporate brand </a:t>
            </a:r>
            <a:endParaRPr lang="nl-NL" dirty="0"/>
          </a:p>
        </p:txBody>
      </p:sp>
      <p:sp>
        <p:nvSpPr>
          <p:cNvPr id="3" name="Tijdelijke aanduiding voor inhoud 2"/>
          <p:cNvSpPr>
            <a:spLocks noGrp="1"/>
          </p:cNvSpPr>
          <p:nvPr>
            <p:ph idx="1"/>
          </p:nvPr>
        </p:nvSpPr>
        <p:spPr/>
        <p:txBody>
          <a:bodyPr/>
          <a:lstStyle/>
          <a:p>
            <a:r>
              <a:rPr lang="en-US" dirty="0"/>
              <a:t>(1) to guide and engage the internal forces (and thereby increase performance) </a:t>
            </a:r>
          </a:p>
          <a:p>
            <a:r>
              <a:rPr lang="en-US" dirty="0" smtClean="0"/>
              <a:t>(2</a:t>
            </a:r>
            <a:r>
              <a:rPr lang="en-US" dirty="0"/>
              <a:t>) to express the corporate brand externally in order to attract key stakeholders and increase sales</a:t>
            </a:r>
            <a:endParaRPr lang="nl-NL" dirty="0"/>
          </a:p>
        </p:txBody>
      </p:sp>
      <p:pic>
        <p:nvPicPr>
          <p:cNvPr id="5" name="Platshållare för innehåll 5"/>
          <p:cNvPicPr>
            <a:picLocks noChangeAspect="1"/>
          </p:cNvPicPr>
          <p:nvPr/>
        </p:nvPicPr>
        <p:blipFill>
          <a:blip r:embed="rId2"/>
          <a:stretch>
            <a:fillRect/>
          </a:stretch>
        </p:blipFill>
        <p:spPr bwMode="auto">
          <a:xfrm>
            <a:off x="1259632" y="3284984"/>
            <a:ext cx="6492875" cy="1397499"/>
          </a:xfrm>
          <a:prstGeom prst="rect">
            <a:avLst/>
          </a:prstGeom>
          <a:noFill/>
          <a:ln w="9525">
            <a:noFill/>
            <a:miter lim="800000"/>
            <a:headEnd/>
            <a:tailEnd/>
          </a:ln>
        </p:spPr>
      </p:pic>
    </p:spTree>
    <p:extLst>
      <p:ext uri="{BB962C8B-B14F-4D97-AF65-F5344CB8AC3E}">
        <p14:creationId xmlns:p14="http://schemas.microsoft.com/office/powerpoint/2010/main" val="4110969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Actions</a:t>
            </a:r>
            <a:endParaRPr lang="nl-NL" dirty="0"/>
          </a:p>
        </p:txBody>
      </p:sp>
      <p:sp>
        <p:nvSpPr>
          <p:cNvPr id="3" name="Tijdelijke aanduiding voor inhoud 2"/>
          <p:cNvSpPr>
            <a:spLocks noGrp="1"/>
          </p:cNvSpPr>
          <p:nvPr>
            <p:ph idx="1"/>
          </p:nvPr>
        </p:nvSpPr>
        <p:spPr>
          <a:xfrm>
            <a:off x="395536" y="1268760"/>
            <a:ext cx="8229600" cy="4133849"/>
          </a:xfrm>
        </p:spPr>
        <p:txBody>
          <a:bodyPr/>
          <a:lstStyle/>
          <a:p>
            <a:r>
              <a:rPr lang="nl-NL" sz="2000" dirty="0" err="1" smtClean="0"/>
              <a:t>One</a:t>
            </a:r>
            <a:r>
              <a:rPr lang="nl-NL" sz="2000" dirty="0" smtClean="0"/>
              <a:t> common brand in </a:t>
            </a:r>
            <a:r>
              <a:rPr lang="nl-NL" sz="2000" dirty="0" err="1" smtClean="0"/>
              <a:t>all</a:t>
            </a:r>
            <a:r>
              <a:rPr lang="nl-NL" sz="2000" dirty="0" smtClean="0"/>
              <a:t> </a:t>
            </a:r>
            <a:r>
              <a:rPr lang="nl-NL" sz="2000" dirty="0" err="1" smtClean="0"/>
              <a:t>countries</a:t>
            </a:r>
            <a:r>
              <a:rPr lang="nl-NL" sz="2000" dirty="0" smtClean="0"/>
              <a:t> </a:t>
            </a:r>
            <a:r>
              <a:rPr lang="nl-NL" sz="2000" dirty="0" err="1" smtClean="0"/>
              <a:t>and</a:t>
            </a:r>
            <a:r>
              <a:rPr lang="nl-NL" sz="2000" dirty="0" smtClean="0"/>
              <a:t> </a:t>
            </a:r>
            <a:r>
              <a:rPr lang="nl-NL" sz="2000" dirty="0" err="1" smtClean="0"/>
              <a:t>all</a:t>
            </a:r>
            <a:r>
              <a:rPr lang="nl-NL" sz="2000" dirty="0" smtClean="0"/>
              <a:t> </a:t>
            </a:r>
            <a:r>
              <a:rPr lang="nl-NL" sz="2000" dirty="0" err="1" smtClean="0"/>
              <a:t>the</a:t>
            </a:r>
            <a:r>
              <a:rPr lang="nl-NL" sz="2000" dirty="0" smtClean="0"/>
              <a:t> </a:t>
            </a:r>
            <a:r>
              <a:rPr lang="nl-NL" sz="2000" dirty="0" err="1" smtClean="0"/>
              <a:t>markets</a:t>
            </a:r>
            <a:endParaRPr lang="nl-NL" sz="2000" dirty="0" smtClean="0"/>
          </a:p>
          <a:p>
            <a:r>
              <a:rPr lang="nl-NL" sz="2000" dirty="0" err="1" smtClean="0"/>
              <a:t>Define</a:t>
            </a:r>
            <a:r>
              <a:rPr lang="nl-NL" sz="2000" dirty="0" smtClean="0"/>
              <a:t> </a:t>
            </a:r>
            <a:r>
              <a:rPr lang="nl-NL" sz="2000" dirty="0" err="1" smtClean="0"/>
              <a:t>and</a:t>
            </a:r>
            <a:r>
              <a:rPr lang="nl-NL" sz="2000" dirty="0" smtClean="0"/>
              <a:t> </a:t>
            </a:r>
            <a:r>
              <a:rPr lang="nl-NL" sz="2000" dirty="0" err="1" smtClean="0"/>
              <a:t>explain</a:t>
            </a:r>
            <a:r>
              <a:rPr lang="nl-NL" sz="2000" dirty="0" smtClean="0"/>
              <a:t> </a:t>
            </a:r>
            <a:r>
              <a:rPr lang="nl-NL" sz="2000" dirty="0" err="1" smtClean="0"/>
              <a:t>core</a:t>
            </a:r>
            <a:r>
              <a:rPr lang="nl-NL" sz="2000" dirty="0" smtClean="0"/>
              <a:t> </a:t>
            </a:r>
            <a:r>
              <a:rPr lang="nl-NL" sz="2000" dirty="0" err="1" smtClean="0"/>
              <a:t>values</a:t>
            </a:r>
            <a:r>
              <a:rPr lang="nl-NL" sz="2000" dirty="0" smtClean="0"/>
              <a:t> </a:t>
            </a:r>
            <a:r>
              <a:rPr lang="nl-NL" sz="2000" dirty="0" err="1" smtClean="0"/>
              <a:t>internally</a:t>
            </a:r>
            <a:endParaRPr lang="nl-NL" sz="2000" dirty="0" smtClean="0"/>
          </a:p>
          <a:p>
            <a:pPr lvl="1"/>
            <a:r>
              <a:rPr lang="nl-NL" sz="2000" dirty="0" err="1"/>
              <a:t>Everyone</a:t>
            </a:r>
            <a:r>
              <a:rPr lang="nl-NL" sz="2000" dirty="0"/>
              <a:t> had </a:t>
            </a:r>
            <a:r>
              <a:rPr lang="nl-NL" sz="2000" dirty="0" err="1"/>
              <a:t>to</a:t>
            </a:r>
            <a:r>
              <a:rPr lang="nl-NL" sz="2000" dirty="0"/>
              <a:t> </a:t>
            </a:r>
            <a:r>
              <a:rPr lang="nl-NL" sz="2000" dirty="0" err="1"/>
              <a:t>sign</a:t>
            </a:r>
            <a:r>
              <a:rPr lang="nl-NL" sz="2000" dirty="0"/>
              <a:t> </a:t>
            </a:r>
            <a:r>
              <a:rPr lang="nl-NL" sz="2000" dirty="0" err="1"/>
              <a:t>for</a:t>
            </a:r>
            <a:r>
              <a:rPr lang="nl-NL" sz="2000" dirty="0"/>
              <a:t> </a:t>
            </a:r>
            <a:r>
              <a:rPr lang="nl-NL" sz="2000" dirty="0" err="1"/>
              <a:t>the</a:t>
            </a:r>
            <a:r>
              <a:rPr lang="nl-NL" sz="2000" dirty="0"/>
              <a:t> </a:t>
            </a:r>
            <a:r>
              <a:rPr lang="nl-NL" sz="2000" dirty="0" err="1"/>
              <a:t>core</a:t>
            </a:r>
            <a:r>
              <a:rPr lang="nl-NL" sz="2000" dirty="0"/>
              <a:t> </a:t>
            </a:r>
            <a:r>
              <a:rPr lang="nl-NL" sz="2000" dirty="0" err="1"/>
              <a:t>values</a:t>
            </a:r>
            <a:endParaRPr lang="nl-NL" sz="2000" dirty="0"/>
          </a:p>
          <a:p>
            <a:pPr lvl="1"/>
            <a:r>
              <a:rPr lang="nl-NL" sz="2000" dirty="0" err="1"/>
              <a:t>Everything</a:t>
            </a:r>
            <a:r>
              <a:rPr lang="nl-NL" sz="2000" dirty="0"/>
              <a:t> we do </a:t>
            </a:r>
            <a:r>
              <a:rPr lang="nl-NL" sz="2000" dirty="0" err="1"/>
              <a:t>and</a:t>
            </a:r>
            <a:r>
              <a:rPr lang="nl-NL" sz="2000" dirty="0"/>
              <a:t> say </a:t>
            </a:r>
            <a:r>
              <a:rPr lang="nl-NL" sz="2000" dirty="0" err="1"/>
              <a:t>affects</a:t>
            </a:r>
            <a:r>
              <a:rPr lang="nl-NL" sz="2000" dirty="0"/>
              <a:t> </a:t>
            </a:r>
            <a:r>
              <a:rPr lang="nl-NL" sz="2000" dirty="0" err="1"/>
              <a:t>our</a:t>
            </a:r>
            <a:r>
              <a:rPr lang="nl-NL" sz="2000" dirty="0"/>
              <a:t> brand, </a:t>
            </a:r>
            <a:r>
              <a:rPr lang="nl-NL" sz="2000" dirty="0" err="1"/>
              <a:t>that</a:t>
            </a:r>
            <a:r>
              <a:rPr lang="nl-NL" sz="2000" dirty="0"/>
              <a:t> is </a:t>
            </a:r>
            <a:r>
              <a:rPr lang="nl-NL" sz="2000" dirty="0" err="1"/>
              <a:t>why</a:t>
            </a:r>
            <a:r>
              <a:rPr lang="nl-NL" sz="2000" dirty="0"/>
              <a:t> </a:t>
            </a:r>
            <a:r>
              <a:rPr lang="nl-NL" sz="2000" dirty="0" err="1"/>
              <a:t>it</a:t>
            </a:r>
            <a:r>
              <a:rPr lang="nl-NL" sz="2000" dirty="0"/>
              <a:t> is important </a:t>
            </a:r>
            <a:r>
              <a:rPr lang="nl-NL" sz="2000" dirty="0" err="1"/>
              <a:t>that</a:t>
            </a:r>
            <a:r>
              <a:rPr lang="nl-NL" sz="2000" dirty="0"/>
              <a:t> </a:t>
            </a:r>
            <a:r>
              <a:rPr lang="nl-NL" sz="2000" dirty="0" err="1"/>
              <a:t>our</a:t>
            </a:r>
            <a:r>
              <a:rPr lang="nl-NL" sz="2000" dirty="0"/>
              <a:t> brand is </a:t>
            </a:r>
            <a:r>
              <a:rPr lang="nl-NL" sz="2000" dirty="0" err="1"/>
              <a:t>integrated</a:t>
            </a:r>
            <a:r>
              <a:rPr lang="nl-NL" sz="2000" dirty="0"/>
              <a:t> </a:t>
            </a:r>
            <a:r>
              <a:rPr lang="nl-NL" sz="2000" dirty="0" err="1"/>
              <a:t>with</a:t>
            </a:r>
            <a:r>
              <a:rPr lang="nl-NL" sz="2000" dirty="0"/>
              <a:t> </a:t>
            </a:r>
            <a:r>
              <a:rPr lang="nl-NL" sz="2000" dirty="0" err="1"/>
              <a:t>daily</a:t>
            </a:r>
            <a:r>
              <a:rPr lang="nl-NL" sz="2000" dirty="0"/>
              <a:t> business </a:t>
            </a:r>
            <a:endParaRPr lang="nl-NL" sz="2000" dirty="0" smtClean="0"/>
          </a:p>
          <a:p>
            <a:r>
              <a:rPr lang="nl-NL" sz="2000" dirty="0" err="1" smtClean="0"/>
              <a:t>Organized</a:t>
            </a:r>
            <a:r>
              <a:rPr lang="nl-NL" sz="2000" dirty="0" smtClean="0"/>
              <a:t> workshops</a:t>
            </a:r>
          </a:p>
          <a:p>
            <a:pPr lvl="1"/>
            <a:r>
              <a:rPr lang="nl-NL" sz="2000" dirty="0"/>
              <a:t> </a:t>
            </a:r>
            <a:r>
              <a:rPr lang="nl-NL" sz="2000" dirty="0" err="1"/>
              <a:t>Find</a:t>
            </a:r>
            <a:r>
              <a:rPr lang="nl-NL" sz="2000" dirty="0"/>
              <a:t> out </a:t>
            </a:r>
            <a:r>
              <a:rPr lang="nl-NL" sz="2000" dirty="0" err="1"/>
              <a:t>what</a:t>
            </a:r>
            <a:r>
              <a:rPr lang="nl-NL" sz="2000" dirty="0"/>
              <a:t> </a:t>
            </a:r>
            <a:r>
              <a:rPr lang="nl-NL" sz="2000" dirty="0" err="1"/>
              <a:t>it</a:t>
            </a:r>
            <a:r>
              <a:rPr lang="nl-NL" sz="2000" dirty="0"/>
              <a:t> </a:t>
            </a:r>
            <a:r>
              <a:rPr lang="nl-NL" sz="2000" dirty="0" err="1"/>
              <a:t>meant</a:t>
            </a:r>
            <a:r>
              <a:rPr lang="nl-NL" sz="2000" dirty="0"/>
              <a:t> </a:t>
            </a:r>
            <a:r>
              <a:rPr lang="nl-NL" sz="2000" dirty="0" err="1"/>
              <a:t>for</a:t>
            </a:r>
            <a:r>
              <a:rPr lang="nl-NL" sz="2000" dirty="0"/>
              <a:t> </a:t>
            </a:r>
            <a:r>
              <a:rPr lang="nl-NL" sz="2000" dirty="0" err="1"/>
              <a:t>the</a:t>
            </a:r>
            <a:r>
              <a:rPr lang="nl-NL" sz="2000" dirty="0"/>
              <a:t> </a:t>
            </a:r>
            <a:r>
              <a:rPr lang="nl-NL" sz="2000" dirty="0" err="1"/>
              <a:t>people</a:t>
            </a:r>
            <a:r>
              <a:rPr lang="nl-NL" sz="2000" dirty="0"/>
              <a:t> </a:t>
            </a:r>
            <a:r>
              <a:rPr lang="nl-NL" sz="2000" dirty="0" err="1"/>
              <a:t>to</a:t>
            </a:r>
            <a:r>
              <a:rPr lang="nl-NL" sz="2000" dirty="0"/>
              <a:t> have community </a:t>
            </a:r>
            <a:r>
              <a:rPr lang="nl-NL" sz="2000" dirty="0" err="1" smtClean="0"/>
              <a:t>challenge</a:t>
            </a:r>
            <a:endParaRPr lang="nl-NL" sz="2000" dirty="0" smtClean="0"/>
          </a:p>
          <a:p>
            <a:r>
              <a:rPr lang="nl-NL" sz="2000" dirty="0" err="1" smtClean="0"/>
              <a:t>Leadership</a:t>
            </a:r>
            <a:r>
              <a:rPr lang="nl-NL" sz="2000" dirty="0" smtClean="0"/>
              <a:t> program</a:t>
            </a:r>
          </a:p>
          <a:p>
            <a:pPr lvl="1"/>
            <a:r>
              <a:rPr lang="en-ID" sz="2000" dirty="0"/>
              <a:t>All top managers gathered in Stockholm and were educated about academic knowledge about brand management and the transfer to leadership</a:t>
            </a:r>
            <a:r>
              <a:rPr lang="sv-SE" sz="2000" dirty="0"/>
              <a:t> </a:t>
            </a:r>
          </a:p>
          <a:p>
            <a:pPr marL="357187" lvl="1" indent="0">
              <a:buNone/>
            </a:pPr>
            <a:endParaRPr lang="nl-NL" sz="2000" dirty="0" smtClean="0"/>
          </a:p>
          <a:p>
            <a:pPr lvl="1"/>
            <a:endParaRPr lang="nl-NL" sz="2000" dirty="0"/>
          </a:p>
          <a:p>
            <a:pPr marL="357187" lvl="1" indent="0">
              <a:buNone/>
            </a:pPr>
            <a:endParaRPr lang="nl-NL" sz="2000" dirty="0" smtClean="0"/>
          </a:p>
          <a:p>
            <a:pPr marL="357187" lvl="1" indent="0">
              <a:buNone/>
            </a:pPr>
            <a:endParaRPr lang="nl-NL" sz="2000" dirty="0"/>
          </a:p>
        </p:txBody>
      </p:sp>
    </p:spTree>
    <p:extLst>
      <p:ext uri="{BB962C8B-B14F-4D97-AF65-F5344CB8AC3E}">
        <p14:creationId xmlns:p14="http://schemas.microsoft.com/office/powerpoint/2010/main" val="794772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3" name="Rectangle 4"/>
          <p:cNvSpPr>
            <a:spLocks noGrp="1" noChangeArrowheads="1"/>
          </p:cNvSpPr>
          <p:nvPr>
            <p:ph type="title"/>
          </p:nvPr>
        </p:nvSpPr>
        <p:spPr/>
        <p:txBody>
          <a:bodyPr/>
          <a:lstStyle/>
          <a:p>
            <a:r>
              <a:rPr lang="en-US" dirty="0" smtClean="0"/>
              <a:t>The strategic journey </a:t>
            </a:r>
            <a:br>
              <a:rPr lang="en-US" dirty="0" smtClean="0"/>
            </a:br>
            <a:endParaRPr lang="en-US" dirty="0" smtClean="0"/>
          </a:p>
        </p:txBody>
      </p:sp>
      <p:grpSp>
        <p:nvGrpSpPr>
          <p:cNvPr id="2" name="Grupp 41"/>
          <p:cNvGrpSpPr>
            <a:grpSpLocks/>
          </p:cNvGrpSpPr>
          <p:nvPr/>
        </p:nvGrpSpPr>
        <p:grpSpPr bwMode="auto">
          <a:xfrm>
            <a:off x="3343275" y="1071563"/>
            <a:ext cx="5800725" cy="4706937"/>
            <a:chOff x="3343275" y="1071546"/>
            <a:chExt cx="5800725" cy="4706954"/>
          </a:xfrm>
        </p:grpSpPr>
        <p:sp>
          <p:nvSpPr>
            <p:cNvPr id="15378" name="Rectangle 2"/>
            <p:cNvSpPr>
              <a:spLocks noChangeArrowheads="1"/>
            </p:cNvSpPr>
            <p:nvPr/>
          </p:nvSpPr>
          <p:spPr bwMode="ltGray">
            <a:xfrm>
              <a:off x="3343275" y="1071546"/>
              <a:ext cx="5800725" cy="4579938"/>
            </a:xfrm>
            <a:prstGeom prst="rect">
              <a:avLst/>
            </a:prstGeom>
            <a:solidFill>
              <a:schemeClr val="accent1"/>
            </a:solidFill>
            <a:ln w="9525">
              <a:noFill/>
              <a:miter lim="800000"/>
              <a:headEnd/>
              <a:tailEnd/>
            </a:ln>
          </p:spPr>
          <p:txBody>
            <a:bodyPr tIns="36000" rIns="0" bIns="36000" anchor="ctr">
              <a:spAutoFit/>
            </a:bodyPr>
            <a:lstStyle/>
            <a:p>
              <a:pPr algn="l" rtl="0" fontAlgn="base">
                <a:spcBef>
                  <a:spcPct val="0"/>
                </a:spcBef>
                <a:spcAft>
                  <a:spcPct val="0"/>
                </a:spcAft>
              </a:pPr>
              <a:endParaRPr lang="en-US" sz="2400" kern="1200">
                <a:solidFill>
                  <a:srgbClr val="000000"/>
                </a:solidFill>
                <a:latin typeface="Times" pitchFamily="-128" charset="0"/>
                <a:ea typeface="+mn-ea"/>
                <a:cs typeface="Arial" charset="0"/>
              </a:endParaRPr>
            </a:p>
          </p:txBody>
        </p:sp>
        <p:sp>
          <p:nvSpPr>
            <p:cNvPr id="15379" name="Rectangle 4"/>
            <p:cNvSpPr>
              <a:spLocks noChangeArrowheads="1"/>
            </p:cNvSpPr>
            <p:nvPr/>
          </p:nvSpPr>
          <p:spPr bwMode="ltGray">
            <a:xfrm>
              <a:off x="3698875" y="1174733"/>
              <a:ext cx="5373688" cy="4603767"/>
            </a:xfrm>
            <a:prstGeom prst="rect">
              <a:avLst/>
            </a:prstGeom>
            <a:noFill/>
            <a:ln w="9525">
              <a:noFill/>
              <a:miter lim="800000"/>
              <a:headEnd/>
              <a:tailEnd/>
            </a:ln>
          </p:spPr>
          <p:txBody>
            <a:bodyPr/>
            <a:lstStyle/>
            <a:p>
              <a:pPr marL="342900" indent="-342900" algn="l"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Help businesses / service provider</a:t>
              </a:r>
            </a:p>
            <a:p>
              <a:pPr marL="342900" indent="-342900" algn="l"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Facilitate business </a:t>
              </a:r>
            </a:p>
            <a:p>
              <a:pPr marL="342900" indent="-342900" algn="l"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Change driven</a:t>
              </a:r>
            </a:p>
            <a:p>
              <a:pPr marL="342900" indent="-342900" algn="l"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Problem solver / proactive</a:t>
              </a:r>
            </a:p>
            <a:p>
              <a:pPr marL="342900" indent="-342900" algn="l"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Client and customer focus / partnership</a:t>
              </a:r>
            </a:p>
            <a:p>
              <a:pPr marL="342900" indent="-342900" algn="l"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…and increase revenue</a:t>
              </a:r>
            </a:p>
            <a:p>
              <a:pPr marL="342900" indent="-342900" algn="l"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Deeper understanding of clients &amp; their clients </a:t>
              </a:r>
            </a:p>
            <a:p>
              <a:pPr marL="342900" indent="-342900" algn="l"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Industry focus</a:t>
              </a:r>
            </a:p>
            <a:p>
              <a:pPr marL="342900" indent="-342900" algn="l"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Proud of our role</a:t>
              </a:r>
            </a:p>
          </p:txBody>
        </p:sp>
      </p:grpSp>
      <p:sp>
        <p:nvSpPr>
          <p:cNvPr id="15365" name="Line 6"/>
          <p:cNvSpPr>
            <a:spLocks noChangeShapeType="1"/>
          </p:cNvSpPr>
          <p:nvPr/>
        </p:nvSpPr>
        <p:spPr bwMode="auto">
          <a:xfrm>
            <a:off x="469900" y="2773363"/>
            <a:ext cx="8074025" cy="0"/>
          </a:xfrm>
          <a:prstGeom prst="line">
            <a:avLst/>
          </a:prstGeom>
          <a:noFill/>
          <a:ln w="9525">
            <a:noFill/>
            <a:round/>
            <a:headEnd/>
            <a:tailEnd/>
          </a:ln>
        </p:spPr>
        <p:txBody>
          <a:bodyPr tIns="36000" rIns="0" bIns="36000">
            <a:spAutoFit/>
          </a:bodyPr>
          <a:lstStyle/>
          <a:p>
            <a:pPr algn="l" rtl="0" fontAlgn="base">
              <a:spcBef>
                <a:spcPct val="0"/>
              </a:spcBef>
              <a:spcAft>
                <a:spcPct val="0"/>
              </a:spcAft>
            </a:pPr>
            <a:endParaRPr lang="en-US" sz="2400" kern="1200">
              <a:solidFill>
                <a:srgbClr val="000000"/>
              </a:solidFill>
              <a:latin typeface="Times" pitchFamily="-128" charset="0"/>
              <a:ea typeface="+mn-ea"/>
              <a:cs typeface="Arial" charset="0"/>
            </a:endParaRPr>
          </a:p>
        </p:txBody>
      </p:sp>
      <p:sp>
        <p:nvSpPr>
          <p:cNvPr id="15366" name="Rectangle 25"/>
          <p:cNvSpPr>
            <a:spLocks noChangeArrowheads="1"/>
          </p:cNvSpPr>
          <p:nvPr/>
        </p:nvSpPr>
        <p:spPr bwMode="white">
          <a:xfrm>
            <a:off x="0" y="1584325"/>
            <a:ext cx="9144000" cy="17463"/>
          </a:xfrm>
          <a:prstGeom prst="rect">
            <a:avLst/>
          </a:prstGeom>
          <a:solidFill>
            <a:schemeClr val="bg1">
              <a:alpha val="59999"/>
            </a:schemeClr>
          </a:solidFill>
          <a:ln w="9525">
            <a:noFill/>
            <a:miter lim="800000"/>
            <a:headEnd/>
            <a:tailEnd/>
          </a:ln>
        </p:spPr>
        <p:txBody>
          <a:bodyPr wrap="none" tIns="36000" rIns="0" bIns="36000" anchor="ctr">
            <a:spAutoFit/>
          </a:bodyPr>
          <a:lstStyle/>
          <a:p>
            <a:pPr algn="l" rtl="0" fontAlgn="base">
              <a:spcBef>
                <a:spcPct val="0"/>
              </a:spcBef>
              <a:spcAft>
                <a:spcPct val="0"/>
              </a:spcAft>
            </a:pPr>
            <a:endParaRPr lang="en-US" sz="2400" kern="1200">
              <a:solidFill>
                <a:srgbClr val="000000"/>
              </a:solidFill>
              <a:latin typeface="Times" pitchFamily="-128" charset="0"/>
              <a:ea typeface="+mn-ea"/>
              <a:cs typeface="Arial" charset="0"/>
            </a:endParaRPr>
          </a:p>
        </p:txBody>
      </p:sp>
      <p:sp>
        <p:nvSpPr>
          <p:cNvPr id="15367" name="Rectangle 26"/>
          <p:cNvSpPr>
            <a:spLocks noChangeArrowheads="1"/>
          </p:cNvSpPr>
          <p:nvPr/>
        </p:nvSpPr>
        <p:spPr bwMode="white">
          <a:xfrm>
            <a:off x="0" y="2090738"/>
            <a:ext cx="9144000" cy="17462"/>
          </a:xfrm>
          <a:prstGeom prst="rect">
            <a:avLst/>
          </a:prstGeom>
          <a:solidFill>
            <a:schemeClr val="bg1">
              <a:alpha val="59999"/>
            </a:schemeClr>
          </a:solidFill>
          <a:ln w="9525">
            <a:noFill/>
            <a:miter lim="800000"/>
            <a:headEnd/>
            <a:tailEnd/>
          </a:ln>
        </p:spPr>
        <p:txBody>
          <a:bodyPr wrap="none" tIns="36000" rIns="0" bIns="36000" anchor="ctr">
            <a:spAutoFit/>
          </a:bodyPr>
          <a:lstStyle/>
          <a:p>
            <a:pPr algn="l" rtl="0" fontAlgn="base">
              <a:spcBef>
                <a:spcPct val="0"/>
              </a:spcBef>
              <a:spcAft>
                <a:spcPct val="0"/>
              </a:spcAft>
            </a:pPr>
            <a:endParaRPr lang="en-US" sz="2400" kern="1200">
              <a:solidFill>
                <a:srgbClr val="000000"/>
              </a:solidFill>
              <a:latin typeface="Times" pitchFamily="-128" charset="0"/>
              <a:ea typeface="+mn-ea"/>
              <a:cs typeface="Arial" charset="0"/>
            </a:endParaRPr>
          </a:p>
        </p:txBody>
      </p:sp>
      <p:sp>
        <p:nvSpPr>
          <p:cNvPr id="15368" name="Rectangle 28"/>
          <p:cNvSpPr>
            <a:spLocks noChangeArrowheads="1"/>
          </p:cNvSpPr>
          <p:nvPr/>
        </p:nvSpPr>
        <p:spPr bwMode="white">
          <a:xfrm>
            <a:off x="0" y="2598738"/>
            <a:ext cx="9144000" cy="17462"/>
          </a:xfrm>
          <a:prstGeom prst="rect">
            <a:avLst/>
          </a:prstGeom>
          <a:solidFill>
            <a:schemeClr val="bg1">
              <a:alpha val="59999"/>
            </a:schemeClr>
          </a:solidFill>
          <a:ln w="9525">
            <a:noFill/>
            <a:miter lim="800000"/>
            <a:headEnd/>
            <a:tailEnd/>
          </a:ln>
        </p:spPr>
        <p:txBody>
          <a:bodyPr wrap="none" tIns="36000" rIns="0" bIns="36000" anchor="ctr">
            <a:spAutoFit/>
          </a:bodyPr>
          <a:lstStyle/>
          <a:p>
            <a:pPr algn="l" rtl="0" fontAlgn="base">
              <a:spcBef>
                <a:spcPct val="0"/>
              </a:spcBef>
              <a:spcAft>
                <a:spcPct val="0"/>
              </a:spcAft>
            </a:pPr>
            <a:endParaRPr lang="en-US" sz="2400" kern="1200">
              <a:solidFill>
                <a:srgbClr val="000000"/>
              </a:solidFill>
              <a:latin typeface="Times" pitchFamily="-128" charset="0"/>
              <a:ea typeface="+mn-ea"/>
              <a:cs typeface="Arial" charset="0"/>
            </a:endParaRPr>
          </a:p>
        </p:txBody>
      </p:sp>
      <p:sp>
        <p:nvSpPr>
          <p:cNvPr id="15369" name="Rectangle 29"/>
          <p:cNvSpPr>
            <a:spLocks noChangeArrowheads="1"/>
          </p:cNvSpPr>
          <p:nvPr/>
        </p:nvSpPr>
        <p:spPr bwMode="white">
          <a:xfrm>
            <a:off x="0" y="3105150"/>
            <a:ext cx="9144000" cy="17463"/>
          </a:xfrm>
          <a:prstGeom prst="rect">
            <a:avLst/>
          </a:prstGeom>
          <a:solidFill>
            <a:schemeClr val="bg1">
              <a:alpha val="59999"/>
            </a:schemeClr>
          </a:solidFill>
          <a:ln w="9525">
            <a:noFill/>
            <a:miter lim="800000"/>
            <a:headEnd/>
            <a:tailEnd/>
          </a:ln>
        </p:spPr>
        <p:txBody>
          <a:bodyPr wrap="none" tIns="36000" rIns="0" bIns="36000" anchor="ctr">
            <a:spAutoFit/>
          </a:bodyPr>
          <a:lstStyle/>
          <a:p>
            <a:pPr algn="l" rtl="0" fontAlgn="base">
              <a:spcBef>
                <a:spcPct val="0"/>
              </a:spcBef>
              <a:spcAft>
                <a:spcPct val="0"/>
              </a:spcAft>
            </a:pPr>
            <a:endParaRPr lang="en-US" sz="2400" kern="1200">
              <a:solidFill>
                <a:srgbClr val="000000"/>
              </a:solidFill>
              <a:latin typeface="Times" pitchFamily="-128" charset="0"/>
              <a:ea typeface="+mn-ea"/>
              <a:cs typeface="Arial" charset="0"/>
            </a:endParaRPr>
          </a:p>
        </p:txBody>
      </p:sp>
      <p:sp>
        <p:nvSpPr>
          <p:cNvPr id="15370" name="Rectangle 30"/>
          <p:cNvSpPr>
            <a:spLocks noChangeArrowheads="1"/>
          </p:cNvSpPr>
          <p:nvPr/>
        </p:nvSpPr>
        <p:spPr bwMode="white">
          <a:xfrm>
            <a:off x="0" y="3613150"/>
            <a:ext cx="9144000" cy="17463"/>
          </a:xfrm>
          <a:prstGeom prst="rect">
            <a:avLst/>
          </a:prstGeom>
          <a:solidFill>
            <a:schemeClr val="bg1">
              <a:alpha val="59999"/>
            </a:schemeClr>
          </a:solidFill>
          <a:ln w="9525">
            <a:noFill/>
            <a:miter lim="800000"/>
            <a:headEnd/>
            <a:tailEnd/>
          </a:ln>
        </p:spPr>
        <p:txBody>
          <a:bodyPr wrap="none" tIns="36000" rIns="0" bIns="36000" anchor="ctr">
            <a:spAutoFit/>
          </a:bodyPr>
          <a:lstStyle/>
          <a:p>
            <a:pPr algn="l" rtl="0" fontAlgn="base">
              <a:spcBef>
                <a:spcPct val="0"/>
              </a:spcBef>
              <a:spcAft>
                <a:spcPct val="0"/>
              </a:spcAft>
            </a:pPr>
            <a:endParaRPr lang="en-US" sz="2400" kern="1200">
              <a:solidFill>
                <a:srgbClr val="000000"/>
              </a:solidFill>
              <a:latin typeface="Times" pitchFamily="-128" charset="0"/>
              <a:ea typeface="+mn-ea"/>
              <a:cs typeface="Arial" charset="0"/>
            </a:endParaRPr>
          </a:p>
        </p:txBody>
      </p:sp>
      <p:sp>
        <p:nvSpPr>
          <p:cNvPr id="15371" name="Rectangle 31"/>
          <p:cNvSpPr>
            <a:spLocks noChangeArrowheads="1"/>
          </p:cNvSpPr>
          <p:nvPr/>
        </p:nvSpPr>
        <p:spPr bwMode="white">
          <a:xfrm>
            <a:off x="0" y="4119563"/>
            <a:ext cx="9144000" cy="17462"/>
          </a:xfrm>
          <a:prstGeom prst="rect">
            <a:avLst/>
          </a:prstGeom>
          <a:solidFill>
            <a:schemeClr val="bg1">
              <a:alpha val="59999"/>
            </a:schemeClr>
          </a:solidFill>
          <a:ln w="9525">
            <a:noFill/>
            <a:miter lim="800000"/>
            <a:headEnd/>
            <a:tailEnd/>
          </a:ln>
        </p:spPr>
        <p:txBody>
          <a:bodyPr wrap="none" tIns="36000" rIns="0" bIns="36000" anchor="ctr">
            <a:spAutoFit/>
          </a:bodyPr>
          <a:lstStyle/>
          <a:p>
            <a:pPr algn="l" rtl="0" fontAlgn="base">
              <a:spcBef>
                <a:spcPct val="0"/>
              </a:spcBef>
              <a:spcAft>
                <a:spcPct val="0"/>
              </a:spcAft>
            </a:pPr>
            <a:endParaRPr lang="en-US" sz="2400" kern="1200">
              <a:solidFill>
                <a:srgbClr val="000000"/>
              </a:solidFill>
              <a:latin typeface="Times" pitchFamily="-128" charset="0"/>
              <a:ea typeface="+mn-ea"/>
              <a:cs typeface="Arial" charset="0"/>
            </a:endParaRPr>
          </a:p>
        </p:txBody>
      </p:sp>
      <p:sp>
        <p:nvSpPr>
          <p:cNvPr id="15372" name="Rectangle 32"/>
          <p:cNvSpPr>
            <a:spLocks noChangeArrowheads="1"/>
          </p:cNvSpPr>
          <p:nvPr/>
        </p:nvSpPr>
        <p:spPr bwMode="white">
          <a:xfrm>
            <a:off x="0" y="4627563"/>
            <a:ext cx="9144000" cy="17462"/>
          </a:xfrm>
          <a:prstGeom prst="rect">
            <a:avLst/>
          </a:prstGeom>
          <a:solidFill>
            <a:schemeClr val="bg1">
              <a:alpha val="59999"/>
            </a:schemeClr>
          </a:solidFill>
          <a:ln w="9525">
            <a:noFill/>
            <a:miter lim="800000"/>
            <a:headEnd/>
            <a:tailEnd/>
          </a:ln>
        </p:spPr>
        <p:txBody>
          <a:bodyPr wrap="none" tIns="36000" rIns="0" bIns="36000" anchor="ctr">
            <a:spAutoFit/>
          </a:bodyPr>
          <a:lstStyle/>
          <a:p>
            <a:pPr algn="l" rtl="0" fontAlgn="base">
              <a:spcBef>
                <a:spcPct val="0"/>
              </a:spcBef>
              <a:spcAft>
                <a:spcPct val="0"/>
              </a:spcAft>
            </a:pPr>
            <a:endParaRPr lang="en-US" sz="2400" kern="1200">
              <a:solidFill>
                <a:srgbClr val="000000"/>
              </a:solidFill>
              <a:latin typeface="Times" pitchFamily="-128" charset="0"/>
              <a:ea typeface="+mn-ea"/>
              <a:cs typeface="Arial" charset="0"/>
            </a:endParaRPr>
          </a:p>
        </p:txBody>
      </p:sp>
      <p:sp>
        <p:nvSpPr>
          <p:cNvPr id="15373" name="Rectangle 34"/>
          <p:cNvSpPr>
            <a:spLocks noChangeArrowheads="1"/>
          </p:cNvSpPr>
          <p:nvPr/>
        </p:nvSpPr>
        <p:spPr bwMode="white">
          <a:xfrm>
            <a:off x="0" y="5135563"/>
            <a:ext cx="9144000" cy="17462"/>
          </a:xfrm>
          <a:prstGeom prst="rect">
            <a:avLst/>
          </a:prstGeom>
          <a:solidFill>
            <a:schemeClr val="bg1">
              <a:alpha val="59999"/>
            </a:schemeClr>
          </a:solidFill>
          <a:ln w="9525">
            <a:noFill/>
            <a:miter lim="800000"/>
            <a:headEnd/>
            <a:tailEnd/>
          </a:ln>
        </p:spPr>
        <p:txBody>
          <a:bodyPr wrap="none" tIns="36000" rIns="0" bIns="36000" anchor="ctr">
            <a:spAutoFit/>
          </a:bodyPr>
          <a:lstStyle/>
          <a:p>
            <a:pPr algn="l" rtl="0" fontAlgn="base">
              <a:spcBef>
                <a:spcPct val="0"/>
              </a:spcBef>
              <a:spcAft>
                <a:spcPct val="0"/>
              </a:spcAft>
            </a:pPr>
            <a:endParaRPr lang="en-US" sz="2400" kern="1200">
              <a:solidFill>
                <a:srgbClr val="000000"/>
              </a:solidFill>
              <a:latin typeface="Times" pitchFamily="-128" charset="0"/>
              <a:ea typeface="+mn-ea"/>
              <a:cs typeface="Arial" charset="0"/>
            </a:endParaRPr>
          </a:p>
        </p:txBody>
      </p:sp>
      <p:grpSp>
        <p:nvGrpSpPr>
          <p:cNvPr id="3" name="Grupp 28"/>
          <p:cNvGrpSpPr>
            <a:grpSpLocks/>
          </p:cNvGrpSpPr>
          <p:nvPr/>
        </p:nvGrpSpPr>
        <p:grpSpPr bwMode="auto">
          <a:xfrm>
            <a:off x="0" y="1081088"/>
            <a:ext cx="3689350" cy="4676775"/>
            <a:chOff x="0" y="1081088"/>
            <a:chExt cx="3689350" cy="4676775"/>
          </a:xfrm>
        </p:grpSpPr>
        <p:sp>
          <p:nvSpPr>
            <p:cNvPr id="15375" name="Rectangle 40"/>
            <p:cNvSpPr>
              <a:spLocks noChangeArrowheads="1"/>
            </p:cNvSpPr>
            <p:nvPr/>
          </p:nvSpPr>
          <p:spPr bwMode="gray">
            <a:xfrm>
              <a:off x="0" y="1081088"/>
              <a:ext cx="3419474" cy="4579937"/>
            </a:xfrm>
            <a:prstGeom prst="rect">
              <a:avLst/>
            </a:prstGeom>
            <a:solidFill>
              <a:srgbClr val="003399"/>
            </a:solidFill>
            <a:ln w="9525">
              <a:noFill/>
              <a:miter lim="800000"/>
              <a:headEnd/>
              <a:tailEnd/>
            </a:ln>
          </p:spPr>
          <p:txBody>
            <a:bodyPr tIns="36000" rIns="0" bIns="36000" anchor="ctr">
              <a:spAutoFit/>
            </a:bodyPr>
            <a:lstStyle/>
            <a:p>
              <a:pPr algn="l" rtl="0" fontAlgn="base">
                <a:spcBef>
                  <a:spcPct val="0"/>
                </a:spcBef>
                <a:spcAft>
                  <a:spcPct val="0"/>
                </a:spcAft>
              </a:pPr>
              <a:endParaRPr lang="en-US" sz="2400" kern="1200">
                <a:solidFill>
                  <a:srgbClr val="000000"/>
                </a:solidFill>
                <a:latin typeface="Times" pitchFamily="-128" charset="0"/>
                <a:ea typeface="+mn-ea"/>
                <a:cs typeface="Arial" charset="0"/>
              </a:endParaRPr>
            </a:p>
          </p:txBody>
        </p:sp>
        <p:grpSp>
          <p:nvGrpSpPr>
            <p:cNvPr id="4" name="Group 41"/>
            <p:cNvGrpSpPr>
              <a:grpSpLocks/>
            </p:cNvGrpSpPr>
            <p:nvPr/>
          </p:nvGrpSpPr>
          <p:grpSpPr bwMode="auto">
            <a:xfrm>
              <a:off x="3332162" y="1081087"/>
              <a:ext cx="357188" cy="4575173"/>
              <a:chOff x="2099" y="821"/>
              <a:chExt cx="225" cy="1720"/>
            </a:xfrm>
            <a:solidFill>
              <a:srgbClr val="003399"/>
            </a:solidFill>
          </p:grpSpPr>
          <p:sp>
            <p:nvSpPr>
              <p:cNvPr id="33" name="AutoShape 42"/>
              <p:cNvSpPr>
                <a:spLocks noChangeArrowheads="1"/>
              </p:cNvSpPr>
              <p:nvPr/>
            </p:nvSpPr>
            <p:spPr bwMode="gray">
              <a:xfrm>
                <a:off x="2099" y="1199"/>
                <a:ext cx="225" cy="200"/>
              </a:xfrm>
              <a:prstGeom prst="rightArrow">
                <a:avLst>
                  <a:gd name="adj1" fmla="val 100000"/>
                  <a:gd name="adj2" fmla="val 50255"/>
                </a:avLst>
              </a:prstGeom>
              <a:grpFill/>
              <a:ln w="12700">
                <a:noFill/>
                <a:miter lim="800000"/>
                <a:headEnd/>
                <a:tailEnd/>
              </a:ln>
              <a:effectLst/>
            </p:spPr>
            <p:txBody>
              <a:bodyPr tIns="36000" rIns="0" bIns="36000" anchor="ctr">
                <a:spAutoFit/>
              </a:bodyPr>
              <a:lstStyle/>
              <a:p>
                <a:pPr algn="l" rtl="0" fontAlgn="base">
                  <a:spcBef>
                    <a:spcPct val="0"/>
                  </a:spcBef>
                  <a:spcAft>
                    <a:spcPct val="0"/>
                  </a:spcAft>
                  <a:defRPr/>
                </a:pPr>
                <a:endParaRPr lang="en-US" sz="2400" kern="1200">
                  <a:solidFill>
                    <a:srgbClr val="000000"/>
                  </a:solidFill>
                  <a:latin typeface="Times" pitchFamily="18" charset="0"/>
                  <a:ea typeface="+mn-ea"/>
                  <a:cs typeface="Arial" charset="0"/>
                </a:endParaRPr>
              </a:p>
            </p:txBody>
          </p:sp>
          <p:sp>
            <p:nvSpPr>
              <p:cNvPr id="34" name="AutoShape 43"/>
              <p:cNvSpPr>
                <a:spLocks noChangeArrowheads="1"/>
              </p:cNvSpPr>
              <p:nvPr/>
            </p:nvSpPr>
            <p:spPr bwMode="gray">
              <a:xfrm>
                <a:off x="2099" y="1012"/>
                <a:ext cx="225" cy="200"/>
              </a:xfrm>
              <a:prstGeom prst="rightArrow">
                <a:avLst>
                  <a:gd name="adj1" fmla="val 100000"/>
                  <a:gd name="adj2" fmla="val 50255"/>
                </a:avLst>
              </a:prstGeom>
              <a:grpFill/>
              <a:ln w="12700">
                <a:noFill/>
                <a:miter lim="800000"/>
                <a:headEnd/>
                <a:tailEnd/>
              </a:ln>
              <a:effectLst/>
            </p:spPr>
            <p:txBody>
              <a:bodyPr tIns="36000" rIns="0" bIns="36000" anchor="ctr">
                <a:spAutoFit/>
              </a:bodyPr>
              <a:lstStyle/>
              <a:p>
                <a:pPr algn="l" rtl="0" fontAlgn="base">
                  <a:spcBef>
                    <a:spcPct val="0"/>
                  </a:spcBef>
                  <a:spcAft>
                    <a:spcPct val="0"/>
                  </a:spcAft>
                  <a:defRPr/>
                </a:pPr>
                <a:endParaRPr lang="en-US" sz="2400" kern="1200">
                  <a:solidFill>
                    <a:srgbClr val="000000"/>
                  </a:solidFill>
                  <a:latin typeface="Times" pitchFamily="18" charset="0"/>
                  <a:ea typeface="+mn-ea"/>
                  <a:cs typeface="Arial" charset="0"/>
                </a:endParaRPr>
              </a:p>
            </p:txBody>
          </p:sp>
          <p:sp>
            <p:nvSpPr>
              <p:cNvPr id="35" name="AutoShape 44"/>
              <p:cNvSpPr>
                <a:spLocks noChangeArrowheads="1"/>
              </p:cNvSpPr>
              <p:nvPr/>
            </p:nvSpPr>
            <p:spPr bwMode="gray">
              <a:xfrm>
                <a:off x="2099" y="821"/>
                <a:ext cx="225" cy="197"/>
              </a:xfrm>
              <a:prstGeom prst="rightArrow">
                <a:avLst>
                  <a:gd name="adj1" fmla="val 100000"/>
                  <a:gd name="adj2" fmla="val 51021"/>
                </a:avLst>
              </a:prstGeom>
              <a:grpFill/>
              <a:ln w="12700">
                <a:noFill/>
                <a:miter lim="800000"/>
                <a:headEnd/>
                <a:tailEnd/>
              </a:ln>
              <a:effectLst/>
            </p:spPr>
            <p:txBody>
              <a:bodyPr tIns="36000" rIns="0" bIns="36000" anchor="ctr">
                <a:spAutoFit/>
              </a:bodyPr>
              <a:lstStyle/>
              <a:p>
                <a:pPr algn="l" rtl="0" fontAlgn="base">
                  <a:spcBef>
                    <a:spcPct val="0"/>
                  </a:spcBef>
                  <a:spcAft>
                    <a:spcPct val="0"/>
                  </a:spcAft>
                  <a:defRPr/>
                </a:pPr>
                <a:endParaRPr lang="en-US" sz="2400" kern="1200">
                  <a:solidFill>
                    <a:srgbClr val="000000"/>
                  </a:solidFill>
                  <a:latin typeface="Times" pitchFamily="18" charset="0"/>
                  <a:ea typeface="+mn-ea"/>
                  <a:cs typeface="Arial" charset="0"/>
                </a:endParaRPr>
              </a:p>
            </p:txBody>
          </p:sp>
          <p:sp>
            <p:nvSpPr>
              <p:cNvPr id="36" name="AutoShape 45"/>
              <p:cNvSpPr>
                <a:spLocks noChangeArrowheads="1"/>
              </p:cNvSpPr>
              <p:nvPr/>
            </p:nvSpPr>
            <p:spPr bwMode="gray">
              <a:xfrm>
                <a:off x="2099" y="1391"/>
                <a:ext cx="225" cy="200"/>
              </a:xfrm>
              <a:prstGeom prst="rightArrow">
                <a:avLst>
                  <a:gd name="adj1" fmla="val 100000"/>
                  <a:gd name="adj2" fmla="val 50255"/>
                </a:avLst>
              </a:prstGeom>
              <a:grpFill/>
              <a:ln w="12700">
                <a:noFill/>
                <a:miter lim="800000"/>
                <a:headEnd/>
                <a:tailEnd/>
              </a:ln>
              <a:effectLst/>
            </p:spPr>
            <p:txBody>
              <a:bodyPr tIns="36000" rIns="0" bIns="36000" anchor="ctr">
                <a:spAutoFit/>
              </a:bodyPr>
              <a:lstStyle/>
              <a:p>
                <a:pPr algn="l" rtl="0" fontAlgn="base">
                  <a:spcBef>
                    <a:spcPct val="0"/>
                  </a:spcBef>
                  <a:spcAft>
                    <a:spcPct val="0"/>
                  </a:spcAft>
                  <a:defRPr/>
                </a:pPr>
                <a:endParaRPr lang="en-US" sz="2400" kern="1200">
                  <a:solidFill>
                    <a:srgbClr val="000000"/>
                  </a:solidFill>
                  <a:latin typeface="Times" pitchFamily="18" charset="0"/>
                  <a:ea typeface="+mn-ea"/>
                  <a:cs typeface="Arial" charset="0"/>
                </a:endParaRPr>
              </a:p>
            </p:txBody>
          </p:sp>
          <p:sp>
            <p:nvSpPr>
              <p:cNvPr id="37" name="AutoShape 46"/>
              <p:cNvSpPr>
                <a:spLocks noChangeArrowheads="1"/>
              </p:cNvSpPr>
              <p:nvPr/>
            </p:nvSpPr>
            <p:spPr bwMode="gray">
              <a:xfrm>
                <a:off x="2099" y="1962"/>
                <a:ext cx="225" cy="200"/>
              </a:xfrm>
              <a:prstGeom prst="rightArrow">
                <a:avLst>
                  <a:gd name="adj1" fmla="val 100000"/>
                  <a:gd name="adj2" fmla="val 50255"/>
                </a:avLst>
              </a:prstGeom>
              <a:grpFill/>
              <a:ln w="12700">
                <a:noFill/>
                <a:miter lim="800000"/>
                <a:headEnd/>
                <a:tailEnd/>
              </a:ln>
              <a:effectLst/>
            </p:spPr>
            <p:txBody>
              <a:bodyPr tIns="36000" rIns="0" bIns="36000" anchor="ctr">
                <a:spAutoFit/>
              </a:bodyPr>
              <a:lstStyle/>
              <a:p>
                <a:pPr algn="l" rtl="0" fontAlgn="base">
                  <a:spcBef>
                    <a:spcPct val="0"/>
                  </a:spcBef>
                  <a:spcAft>
                    <a:spcPct val="0"/>
                  </a:spcAft>
                  <a:defRPr/>
                </a:pPr>
                <a:endParaRPr lang="en-US" sz="2400" kern="1200">
                  <a:solidFill>
                    <a:srgbClr val="000000"/>
                  </a:solidFill>
                  <a:latin typeface="Times" pitchFamily="18" charset="0"/>
                  <a:ea typeface="+mn-ea"/>
                  <a:cs typeface="Arial" charset="0"/>
                </a:endParaRPr>
              </a:p>
            </p:txBody>
          </p:sp>
          <p:sp>
            <p:nvSpPr>
              <p:cNvPr id="38" name="AutoShape 47"/>
              <p:cNvSpPr>
                <a:spLocks noChangeArrowheads="1"/>
              </p:cNvSpPr>
              <p:nvPr/>
            </p:nvSpPr>
            <p:spPr bwMode="gray">
              <a:xfrm>
                <a:off x="2099" y="1775"/>
                <a:ext cx="225" cy="200"/>
              </a:xfrm>
              <a:prstGeom prst="rightArrow">
                <a:avLst>
                  <a:gd name="adj1" fmla="val 100000"/>
                  <a:gd name="adj2" fmla="val 50255"/>
                </a:avLst>
              </a:prstGeom>
              <a:grpFill/>
              <a:ln w="12700">
                <a:noFill/>
                <a:miter lim="800000"/>
                <a:headEnd/>
                <a:tailEnd/>
              </a:ln>
              <a:effectLst/>
            </p:spPr>
            <p:txBody>
              <a:bodyPr tIns="36000" rIns="0" bIns="36000" anchor="ctr">
                <a:spAutoFit/>
              </a:bodyPr>
              <a:lstStyle/>
              <a:p>
                <a:pPr algn="l" rtl="0" fontAlgn="base">
                  <a:spcBef>
                    <a:spcPct val="0"/>
                  </a:spcBef>
                  <a:spcAft>
                    <a:spcPct val="0"/>
                  </a:spcAft>
                  <a:defRPr/>
                </a:pPr>
                <a:endParaRPr lang="en-US" sz="2400" kern="1200">
                  <a:solidFill>
                    <a:srgbClr val="000000"/>
                  </a:solidFill>
                  <a:latin typeface="Times" pitchFamily="18" charset="0"/>
                  <a:ea typeface="+mn-ea"/>
                  <a:cs typeface="Arial" charset="0"/>
                </a:endParaRPr>
              </a:p>
            </p:txBody>
          </p:sp>
          <p:sp>
            <p:nvSpPr>
              <p:cNvPr id="39" name="AutoShape 48"/>
              <p:cNvSpPr>
                <a:spLocks noChangeArrowheads="1"/>
              </p:cNvSpPr>
              <p:nvPr/>
            </p:nvSpPr>
            <p:spPr bwMode="gray">
              <a:xfrm>
                <a:off x="2099" y="1576"/>
                <a:ext cx="225" cy="200"/>
              </a:xfrm>
              <a:prstGeom prst="rightArrow">
                <a:avLst>
                  <a:gd name="adj1" fmla="val 100000"/>
                  <a:gd name="adj2" fmla="val 50255"/>
                </a:avLst>
              </a:prstGeom>
              <a:grpFill/>
              <a:ln w="12700">
                <a:noFill/>
                <a:miter lim="800000"/>
                <a:headEnd/>
                <a:tailEnd/>
              </a:ln>
              <a:effectLst/>
            </p:spPr>
            <p:txBody>
              <a:bodyPr tIns="36000" rIns="0" bIns="36000" anchor="ctr">
                <a:spAutoFit/>
              </a:bodyPr>
              <a:lstStyle/>
              <a:p>
                <a:pPr algn="l" rtl="0" fontAlgn="base">
                  <a:spcBef>
                    <a:spcPct val="0"/>
                  </a:spcBef>
                  <a:spcAft>
                    <a:spcPct val="0"/>
                  </a:spcAft>
                  <a:defRPr/>
                </a:pPr>
                <a:endParaRPr lang="en-US" sz="2400" kern="1200">
                  <a:solidFill>
                    <a:srgbClr val="000000"/>
                  </a:solidFill>
                  <a:latin typeface="Times" pitchFamily="18" charset="0"/>
                  <a:ea typeface="+mn-ea"/>
                  <a:cs typeface="Arial" charset="0"/>
                </a:endParaRPr>
              </a:p>
            </p:txBody>
          </p:sp>
          <p:sp>
            <p:nvSpPr>
              <p:cNvPr id="40" name="AutoShape 49"/>
              <p:cNvSpPr>
                <a:spLocks noChangeArrowheads="1"/>
              </p:cNvSpPr>
              <p:nvPr/>
            </p:nvSpPr>
            <p:spPr bwMode="gray">
              <a:xfrm>
                <a:off x="2099" y="2154"/>
                <a:ext cx="225" cy="200"/>
              </a:xfrm>
              <a:prstGeom prst="rightArrow">
                <a:avLst>
                  <a:gd name="adj1" fmla="val 100000"/>
                  <a:gd name="adj2" fmla="val 50255"/>
                </a:avLst>
              </a:prstGeom>
              <a:grpFill/>
              <a:ln w="12700">
                <a:noFill/>
                <a:miter lim="800000"/>
                <a:headEnd/>
                <a:tailEnd/>
              </a:ln>
              <a:effectLst/>
            </p:spPr>
            <p:txBody>
              <a:bodyPr tIns="36000" rIns="0" bIns="36000" anchor="ctr">
                <a:spAutoFit/>
              </a:bodyPr>
              <a:lstStyle/>
              <a:p>
                <a:pPr algn="l" rtl="0" fontAlgn="base">
                  <a:spcBef>
                    <a:spcPct val="0"/>
                  </a:spcBef>
                  <a:spcAft>
                    <a:spcPct val="0"/>
                  </a:spcAft>
                  <a:defRPr/>
                </a:pPr>
                <a:endParaRPr lang="en-US" sz="2400" kern="1200">
                  <a:solidFill>
                    <a:srgbClr val="000000"/>
                  </a:solidFill>
                  <a:latin typeface="Times" pitchFamily="18" charset="0"/>
                  <a:ea typeface="+mn-ea"/>
                  <a:cs typeface="Arial" charset="0"/>
                </a:endParaRPr>
              </a:p>
            </p:txBody>
          </p:sp>
          <p:sp>
            <p:nvSpPr>
              <p:cNvPr id="41" name="AutoShape 50"/>
              <p:cNvSpPr>
                <a:spLocks noChangeArrowheads="1"/>
              </p:cNvSpPr>
              <p:nvPr/>
            </p:nvSpPr>
            <p:spPr bwMode="gray">
              <a:xfrm>
                <a:off x="2099" y="2341"/>
                <a:ext cx="225" cy="200"/>
              </a:xfrm>
              <a:prstGeom prst="rightArrow">
                <a:avLst>
                  <a:gd name="adj1" fmla="val 100000"/>
                  <a:gd name="adj2" fmla="val 50255"/>
                </a:avLst>
              </a:prstGeom>
              <a:grpFill/>
              <a:ln w="12700">
                <a:noFill/>
                <a:miter lim="800000"/>
                <a:headEnd/>
                <a:tailEnd/>
              </a:ln>
              <a:effectLst/>
            </p:spPr>
            <p:txBody>
              <a:bodyPr tIns="36000" rIns="0" bIns="36000" anchor="ctr">
                <a:spAutoFit/>
              </a:bodyPr>
              <a:lstStyle/>
              <a:p>
                <a:pPr algn="l" rtl="0" fontAlgn="base">
                  <a:spcBef>
                    <a:spcPct val="0"/>
                  </a:spcBef>
                  <a:spcAft>
                    <a:spcPct val="0"/>
                  </a:spcAft>
                  <a:defRPr/>
                </a:pPr>
                <a:endParaRPr lang="en-US" sz="2400" kern="1200">
                  <a:solidFill>
                    <a:srgbClr val="000000"/>
                  </a:solidFill>
                  <a:latin typeface="Times" pitchFamily="18" charset="0"/>
                  <a:ea typeface="+mn-ea"/>
                  <a:cs typeface="Arial" charset="0"/>
                </a:endParaRPr>
              </a:p>
            </p:txBody>
          </p:sp>
        </p:grpSp>
        <p:sp>
          <p:nvSpPr>
            <p:cNvPr id="32" name="Rectangle 3"/>
            <p:cNvSpPr>
              <a:spLocks noChangeArrowheads="1"/>
            </p:cNvSpPr>
            <p:nvPr/>
          </p:nvSpPr>
          <p:spPr bwMode="gray">
            <a:xfrm>
              <a:off x="277813" y="1168400"/>
              <a:ext cx="3101975" cy="4589463"/>
            </a:xfrm>
            <a:prstGeom prst="rect">
              <a:avLst/>
            </a:prstGeom>
            <a:noFill/>
            <a:ln w="9525">
              <a:noFill/>
              <a:miter lim="800000"/>
              <a:headEnd/>
              <a:tailEnd/>
            </a:ln>
          </p:spPr>
          <p:txBody>
            <a:bodyPr/>
            <a:lstStyle/>
            <a:p>
              <a:pPr marL="342900" indent="-342900" algn="r"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Traditional debt collection</a:t>
              </a:r>
            </a:p>
            <a:p>
              <a:pPr marL="342900" indent="-342900" algn="r"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Solve problems</a:t>
              </a:r>
            </a:p>
            <a:p>
              <a:pPr marL="342900" indent="-342900" algn="r"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Static</a:t>
              </a:r>
            </a:p>
            <a:p>
              <a:pPr marL="342900" indent="-342900" algn="r"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Executive</a:t>
              </a:r>
            </a:p>
            <a:p>
              <a:pPr marL="342900" indent="-342900" algn="r"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Product focus</a:t>
              </a:r>
            </a:p>
            <a:p>
              <a:pPr marL="342900" indent="-342900" algn="r"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Reduce loan losses</a:t>
              </a:r>
            </a:p>
            <a:p>
              <a:pPr marL="342900" indent="-342900" algn="r"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Get paid</a:t>
              </a:r>
            </a:p>
            <a:p>
              <a:pPr marL="342900" indent="-342900" algn="r"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Regional focus</a:t>
              </a:r>
            </a:p>
            <a:p>
              <a:pPr marL="342900" indent="-342900" algn="r" rtl="0" fontAlgn="base">
                <a:lnSpc>
                  <a:spcPct val="90000"/>
                </a:lnSpc>
                <a:spcBef>
                  <a:spcPct val="95000"/>
                </a:spcBef>
                <a:spcAft>
                  <a:spcPct val="0"/>
                </a:spcAft>
                <a:defRPr/>
              </a:pPr>
              <a:r>
                <a:rPr lang="en-US" b="1" kern="1200" dirty="0">
                  <a:solidFill>
                    <a:srgbClr val="FFFFFF"/>
                  </a:solidFill>
                  <a:latin typeface="Helvetica"/>
                  <a:ea typeface="MS PGothic" pitchFamily="34" charset="-128"/>
                  <a:cs typeface="Arial" charset="0"/>
                </a:rPr>
                <a:t>Defensive about our role</a:t>
              </a:r>
            </a:p>
          </p:txBody>
        </p:sp>
      </p:grpSp>
    </p:spTree>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“The </a:t>
            </a:r>
            <a:r>
              <a:rPr lang="nl-NL" dirty="0" err="1" smtClean="0"/>
              <a:t>Intrum</a:t>
            </a:r>
            <a:r>
              <a:rPr lang="nl-NL" dirty="0" smtClean="0"/>
              <a:t> Way”</a:t>
            </a:r>
            <a:endParaRPr lang="nl-NL" dirty="0"/>
          </a:p>
        </p:txBody>
      </p:sp>
      <p:sp>
        <p:nvSpPr>
          <p:cNvPr id="3" name="Tijdelijke aanduiding voor inhoud 2"/>
          <p:cNvSpPr>
            <a:spLocks noGrp="1"/>
          </p:cNvSpPr>
          <p:nvPr>
            <p:ph idx="1"/>
          </p:nvPr>
        </p:nvSpPr>
        <p:spPr/>
        <p:txBody>
          <a:bodyPr/>
          <a:lstStyle/>
          <a:p>
            <a:pPr marL="0" indent="0">
              <a:buNone/>
            </a:pPr>
            <a:r>
              <a:rPr lang="en-US" sz="2400" dirty="0" err="1" smtClean="0"/>
              <a:t>Intrum</a:t>
            </a:r>
            <a:r>
              <a:rPr lang="en-US" sz="2400" dirty="0" smtClean="0"/>
              <a:t> </a:t>
            </a:r>
            <a:r>
              <a:rPr lang="en-US" sz="2400" dirty="0"/>
              <a:t>Justitia should focus on becoming the largest credit management company in Europe, offering risk reduction and financial services built on debt collection foundation</a:t>
            </a:r>
            <a:r>
              <a:rPr lang="en-US" sz="2400" dirty="0" smtClean="0"/>
              <a:t>.</a:t>
            </a:r>
            <a:endParaRPr lang="nl-NL" sz="2400" dirty="0"/>
          </a:p>
        </p:txBody>
      </p:sp>
    </p:spTree>
    <p:extLst>
      <p:ext uri="{BB962C8B-B14F-4D97-AF65-F5344CB8AC3E}">
        <p14:creationId xmlns:p14="http://schemas.microsoft.com/office/powerpoint/2010/main" val="1406041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t>
            </a:r>
            <a:r>
              <a:rPr lang="nl-NL" dirty="0" err="1" smtClean="0"/>
              <a:t>Boosting</a:t>
            </a:r>
            <a:r>
              <a:rPr lang="nl-NL" dirty="0" smtClean="0"/>
              <a:t> Europe” &amp; “A </a:t>
            </a:r>
            <a:r>
              <a:rPr lang="nl-NL" dirty="0" err="1" smtClean="0"/>
              <a:t>Better</a:t>
            </a:r>
            <a:r>
              <a:rPr lang="nl-NL" dirty="0" smtClean="0"/>
              <a:t> Business For </a:t>
            </a:r>
            <a:r>
              <a:rPr lang="nl-NL" dirty="0" err="1" smtClean="0"/>
              <a:t>All</a:t>
            </a:r>
            <a:r>
              <a:rPr lang="nl-NL" dirty="0" smtClean="0"/>
              <a:t>”</a:t>
            </a:r>
            <a:endParaRPr lang="nl-NL" dirty="0"/>
          </a:p>
        </p:txBody>
      </p:sp>
      <p:sp>
        <p:nvSpPr>
          <p:cNvPr id="3" name="Tijdelijke aanduiding voor inhoud 2"/>
          <p:cNvSpPr>
            <a:spLocks noGrp="1"/>
          </p:cNvSpPr>
          <p:nvPr>
            <p:ph idx="1"/>
          </p:nvPr>
        </p:nvSpPr>
        <p:spPr/>
        <p:txBody>
          <a:bodyPr/>
          <a:lstStyle/>
          <a:p>
            <a:r>
              <a:rPr lang="nl-NL" dirty="0" err="1" smtClean="0"/>
              <a:t>Communicate</a:t>
            </a:r>
            <a:r>
              <a:rPr lang="nl-NL" dirty="0" smtClean="0"/>
              <a:t> </a:t>
            </a:r>
            <a:r>
              <a:rPr lang="nl-NL" dirty="0" err="1" smtClean="0"/>
              <a:t>that</a:t>
            </a:r>
            <a:r>
              <a:rPr lang="nl-NL" dirty="0" smtClean="0"/>
              <a:t> </a:t>
            </a:r>
            <a:r>
              <a:rPr lang="nl-NL" dirty="0" err="1" smtClean="0"/>
              <a:t>Intrum</a:t>
            </a:r>
            <a:r>
              <a:rPr lang="nl-NL" dirty="0" smtClean="0"/>
              <a:t> Justitia is </a:t>
            </a:r>
            <a:r>
              <a:rPr lang="nl-NL" dirty="0" err="1" smtClean="0"/>
              <a:t>now</a:t>
            </a:r>
            <a:r>
              <a:rPr lang="nl-NL" dirty="0" smtClean="0"/>
              <a:t> operating as </a:t>
            </a:r>
            <a:r>
              <a:rPr lang="nl-NL" dirty="0" err="1" smtClean="0"/>
              <a:t>one</a:t>
            </a:r>
            <a:r>
              <a:rPr lang="nl-NL" dirty="0" smtClean="0"/>
              <a:t> brand, </a:t>
            </a:r>
            <a:r>
              <a:rPr lang="nl-NL" dirty="0" err="1" smtClean="0"/>
              <a:t>one</a:t>
            </a:r>
            <a:r>
              <a:rPr lang="nl-NL" dirty="0" smtClean="0"/>
              <a:t> </a:t>
            </a:r>
            <a:r>
              <a:rPr lang="nl-NL" dirty="0" err="1" smtClean="0"/>
              <a:t>unified</a:t>
            </a:r>
            <a:r>
              <a:rPr lang="nl-NL" dirty="0" smtClean="0"/>
              <a:t> company</a:t>
            </a:r>
          </a:p>
          <a:p>
            <a:r>
              <a:rPr lang="nl-NL" dirty="0" smtClean="0"/>
              <a:t>The company </a:t>
            </a:r>
            <a:r>
              <a:rPr lang="nl-NL" dirty="0" err="1" smtClean="0"/>
              <a:t>will</a:t>
            </a:r>
            <a:r>
              <a:rPr lang="nl-NL" dirty="0" smtClean="0"/>
              <a:t> </a:t>
            </a:r>
            <a:r>
              <a:rPr lang="nl-NL" dirty="0" err="1" smtClean="0"/>
              <a:t>contribute</a:t>
            </a:r>
            <a:r>
              <a:rPr lang="nl-NL" dirty="0" smtClean="0"/>
              <a:t> </a:t>
            </a:r>
            <a:r>
              <a:rPr lang="nl-NL" dirty="0" err="1" smtClean="0"/>
              <a:t>to</a:t>
            </a:r>
            <a:r>
              <a:rPr lang="nl-NL" dirty="0" smtClean="0"/>
              <a:t> </a:t>
            </a:r>
            <a:r>
              <a:rPr lang="nl-NL" dirty="0" err="1" smtClean="0"/>
              <a:t>improve</a:t>
            </a:r>
            <a:r>
              <a:rPr lang="nl-NL" dirty="0" smtClean="0"/>
              <a:t> </a:t>
            </a:r>
            <a:r>
              <a:rPr lang="nl-NL" dirty="0" err="1" smtClean="0"/>
              <a:t>the</a:t>
            </a:r>
            <a:r>
              <a:rPr lang="nl-NL" dirty="0" smtClean="0"/>
              <a:t> </a:t>
            </a:r>
            <a:r>
              <a:rPr lang="nl-NL" dirty="0" err="1" smtClean="0"/>
              <a:t>future</a:t>
            </a:r>
            <a:r>
              <a:rPr lang="nl-NL" dirty="0" smtClean="0"/>
              <a:t> of Europe</a:t>
            </a:r>
          </a:p>
          <a:p>
            <a:r>
              <a:rPr lang="nl-NL" dirty="0" err="1" smtClean="0"/>
              <a:t>Intrum</a:t>
            </a:r>
            <a:r>
              <a:rPr lang="nl-NL" dirty="0" smtClean="0"/>
              <a:t> Justitia has </a:t>
            </a:r>
            <a:r>
              <a:rPr lang="nl-NL" dirty="0" err="1" smtClean="0"/>
              <a:t>the</a:t>
            </a:r>
            <a:r>
              <a:rPr lang="nl-NL" dirty="0" smtClean="0"/>
              <a:t> </a:t>
            </a:r>
            <a:r>
              <a:rPr lang="nl-NL" dirty="0" err="1" smtClean="0"/>
              <a:t>ability</a:t>
            </a:r>
            <a:r>
              <a:rPr lang="nl-NL" dirty="0" smtClean="0"/>
              <a:t> </a:t>
            </a:r>
            <a:r>
              <a:rPr lang="nl-NL" dirty="0" err="1" smtClean="0"/>
              <a:t>to</a:t>
            </a:r>
            <a:r>
              <a:rPr lang="nl-NL" dirty="0" smtClean="0"/>
              <a:t> </a:t>
            </a:r>
            <a:r>
              <a:rPr lang="nl-NL" dirty="0" err="1" smtClean="0"/>
              <a:t>create</a:t>
            </a:r>
            <a:r>
              <a:rPr lang="nl-NL" dirty="0" smtClean="0"/>
              <a:t> jobs </a:t>
            </a:r>
            <a:r>
              <a:rPr lang="nl-NL" dirty="0" err="1" smtClean="0"/>
              <a:t>and</a:t>
            </a:r>
            <a:r>
              <a:rPr lang="nl-NL" dirty="0" smtClean="0"/>
              <a:t> </a:t>
            </a:r>
            <a:r>
              <a:rPr lang="nl-NL" dirty="0" err="1" smtClean="0"/>
              <a:t>improve</a:t>
            </a:r>
            <a:r>
              <a:rPr lang="nl-NL" dirty="0" smtClean="0"/>
              <a:t> </a:t>
            </a:r>
            <a:r>
              <a:rPr lang="nl-NL" dirty="0" err="1" smtClean="0"/>
              <a:t>the</a:t>
            </a:r>
            <a:r>
              <a:rPr lang="nl-NL" dirty="0" smtClean="0"/>
              <a:t> </a:t>
            </a:r>
            <a:r>
              <a:rPr lang="nl-NL" dirty="0" err="1" smtClean="0"/>
              <a:t>economy</a:t>
            </a:r>
            <a:endParaRPr lang="nl-NL" dirty="0" smtClean="0"/>
          </a:p>
          <a:p>
            <a:r>
              <a:rPr lang="en-US" dirty="0"/>
              <a:t>Credit management is a key factor in boosting Europe’s economy and solving the unemployment</a:t>
            </a:r>
            <a:endParaRPr lang="nl-NL" dirty="0"/>
          </a:p>
        </p:txBody>
      </p:sp>
    </p:spTree>
    <p:extLst>
      <p:ext uri="{BB962C8B-B14F-4D97-AF65-F5344CB8AC3E}">
        <p14:creationId xmlns:p14="http://schemas.microsoft.com/office/powerpoint/2010/main" val="1155958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From</a:t>
            </a:r>
            <a:r>
              <a:rPr lang="nl-NL" dirty="0" smtClean="0"/>
              <a:t> 2015 a new </a:t>
            </a:r>
            <a:r>
              <a:rPr lang="nl-NL" dirty="0" err="1" smtClean="0"/>
              <a:t>communication</a:t>
            </a:r>
            <a:r>
              <a:rPr lang="nl-NL" dirty="0" smtClean="0"/>
              <a:t> concept </a:t>
            </a:r>
            <a:endParaRPr lang="nl-NL" dirty="0"/>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405234322"/>
              </p:ext>
            </p:extLst>
          </p:nvPr>
        </p:nvGraphicFramePr>
        <p:xfrm>
          <a:off x="539552" y="1285206"/>
          <a:ext cx="7848872" cy="3295922"/>
        </p:xfrm>
        <a:graphic>
          <a:graphicData uri="http://schemas.openxmlformats.org/drawingml/2006/table">
            <a:tbl>
              <a:tblPr firstRow="1" firstCol="1" bandRow="1">
                <a:tableStyleId>{5C22544A-7EE6-4342-B048-85BDC9FD1C3A}</a:tableStyleId>
              </a:tblPr>
              <a:tblGrid>
                <a:gridCol w="1904280"/>
                <a:gridCol w="5944592"/>
              </a:tblGrid>
              <a:tr h="411990">
                <a:tc>
                  <a:txBody>
                    <a:bodyPr/>
                    <a:lstStyle/>
                    <a:p>
                      <a:pPr>
                        <a:spcAft>
                          <a:spcPts val="0"/>
                        </a:spcAft>
                      </a:pPr>
                      <a:r>
                        <a:rPr lang="en-ID" sz="1600" dirty="0">
                          <a:effectLst/>
                        </a:rPr>
                        <a:t>Mission</a:t>
                      </a:r>
                      <a:endParaRPr lang="nl-NL" sz="1600" dirty="0">
                        <a:effectLst/>
                        <a:latin typeface="Cambria"/>
                        <a:ea typeface="MS Mincho"/>
                        <a:cs typeface="Times New Roman"/>
                      </a:endParaRPr>
                    </a:p>
                  </a:txBody>
                  <a:tcPr marL="68580" marR="68580" marT="0" marB="0"/>
                </a:tc>
                <a:tc>
                  <a:txBody>
                    <a:bodyPr/>
                    <a:lstStyle/>
                    <a:p>
                      <a:pPr>
                        <a:spcAft>
                          <a:spcPts val="0"/>
                        </a:spcAft>
                      </a:pPr>
                      <a:r>
                        <a:rPr lang="en-ID" sz="1600">
                          <a:effectLst/>
                        </a:rPr>
                        <a:t>Catalyst for a sound economy</a:t>
                      </a:r>
                      <a:endParaRPr lang="nl-NL" sz="1600">
                        <a:effectLst/>
                        <a:latin typeface="Cambria"/>
                        <a:ea typeface="MS Mincho"/>
                        <a:cs typeface="Times New Roman"/>
                      </a:endParaRPr>
                    </a:p>
                  </a:txBody>
                  <a:tcPr marL="68580" marR="68580" marT="0" marB="0"/>
                </a:tc>
              </a:tr>
              <a:tr h="411990">
                <a:tc>
                  <a:txBody>
                    <a:bodyPr/>
                    <a:lstStyle/>
                    <a:p>
                      <a:pPr>
                        <a:spcAft>
                          <a:spcPts val="0"/>
                        </a:spcAft>
                      </a:pPr>
                      <a:r>
                        <a:rPr lang="en-ID" sz="1600">
                          <a:effectLst/>
                        </a:rPr>
                        <a:t>Position</a:t>
                      </a:r>
                      <a:endParaRPr lang="nl-NL" sz="1600">
                        <a:effectLst/>
                        <a:latin typeface="Cambria"/>
                        <a:ea typeface="MS Mincho"/>
                        <a:cs typeface="Times New Roman"/>
                      </a:endParaRPr>
                    </a:p>
                  </a:txBody>
                  <a:tcPr marL="68580" marR="68580" marT="0" marB="0"/>
                </a:tc>
                <a:tc>
                  <a:txBody>
                    <a:bodyPr/>
                    <a:lstStyle/>
                    <a:p>
                      <a:pPr>
                        <a:spcAft>
                          <a:spcPts val="0"/>
                        </a:spcAft>
                      </a:pPr>
                      <a:r>
                        <a:rPr lang="en-ID" sz="1600">
                          <a:effectLst/>
                        </a:rPr>
                        <a:t>The Pan-European market leader</a:t>
                      </a:r>
                      <a:endParaRPr lang="nl-NL" sz="1600">
                        <a:effectLst/>
                        <a:latin typeface="Cambria"/>
                        <a:ea typeface="MS Mincho"/>
                        <a:cs typeface="Times New Roman"/>
                      </a:endParaRPr>
                    </a:p>
                  </a:txBody>
                  <a:tcPr marL="68580" marR="68580" marT="0" marB="0"/>
                </a:tc>
              </a:tr>
              <a:tr h="823981">
                <a:tc>
                  <a:txBody>
                    <a:bodyPr/>
                    <a:lstStyle/>
                    <a:p>
                      <a:pPr>
                        <a:spcAft>
                          <a:spcPts val="0"/>
                        </a:spcAft>
                      </a:pPr>
                      <a:r>
                        <a:rPr lang="en-ID" sz="1600">
                          <a:effectLst/>
                        </a:rPr>
                        <a:t>Core Values</a:t>
                      </a:r>
                      <a:endParaRPr lang="nl-NL" sz="1600">
                        <a:effectLst/>
                        <a:latin typeface="Cambria"/>
                        <a:ea typeface="MS Mincho"/>
                        <a:cs typeface="Times New Roman"/>
                      </a:endParaRPr>
                    </a:p>
                  </a:txBody>
                  <a:tcPr marL="68580" marR="68580" marT="0" marB="0"/>
                </a:tc>
                <a:tc>
                  <a:txBody>
                    <a:bodyPr/>
                    <a:lstStyle/>
                    <a:p>
                      <a:pPr>
                        <a:spcAft>
                          <a:spcPts val="0"/>
                        </a:spcAft>
                      </a:pPr>
                      <a:r>
                        <a:rPr lang="en-ID" sz="1600">
                          <a:effectLst/>
                        </a:rPr>
                        <a:t>Understanding people, making a difference, committing to challenge, seeking insight to feed innovation </a:t>
                      </a:r>
                      <a:endParaRPr lang="nl-NL" sz="1600">
                        <a:effectLst/>
                        <a:latin typeface="Cambria"/>
                        <a:ea typeface="MS Mincho"/>
                        <a:cs typeface="Times New Roman"/>
                      </a:endParaRPr>
                    </a:p>
                  </a:txBody>
                  <a:tcPr marL="68580" marR="68580" marT="0" marB="0"/>
                </a:tc>
              </a:tr>
              <a:tr h="411990">
                <a:tc>
                  <a:txBody>
                    <a:bodyPr/>
                    <a:lstStyle/>
                    <a:p>
                      <a:pPr>
                        <a:spcAft>
                          <a:spcPts val="0"/>
                        </a:spcAft>
                      </a:pPr>
                      <a:r>
                        <a:rPr lang="en-ID" sz="1600">
                          <a:effectLst/>
                        </a:rPr>
                        <a:t>Target Groups</a:t>
                      </a:r>
                      <a:endParaRPr lang="nl-NL" sz="1600">
                        <a:effectLst/>
                        <a:latin typeface="Cambria"/>
                        <a:ea typeface="MS Mincho"/>
                        <a:cs typeface="Times New Roman"/>
                      </a:endParaRPr>
                    </a:p>
                  </a:txBody>
                  <a:tcPr marL="68580" marR="68580" marT="0" marB="0"/>
                </a:tc>
                <a:tc>
                  <a:txBody>
                    <a:bodyPr/>
                    <a:lstStyle/>
                    <a:p>
                      <a:pPr>
                        <a:spcAft>
                          <a:spcPts val="0"/>
                        </a:spcAft>
                      </a:pPr>
                      <a:r>
                        <a:rPr lang="en-ID" sz="1600">
                          <a:effectLst/>
                        </a:rPr>
                        <a:t>Large companies, SME’s, clients customers, Employees, Society</a:t>
                      </a:r>
                      <a:endParaRPr lang="nl-NL" sz="1600">
                        <a:effectLst/>
                        <a:latin typeface="Cambria"/>
                        <a:ea typeface="MS Mincho"/>
                        <a:cs typeface="Times New Roman"/>
                      </a:endParaRPr>
                    </a:p>
                  </a:txBody>
                  <a:tcPr marL="68580" marR="68580" marT="0" marB="0"/>
                </a:tc>
              </a:tr>
              <a:tr h="823981">
                <a:tc>
                  <a:txBody>
                    <a:bodyPr/>
                    <a:lstStyle/>
                    <a:p>
                      <a:pPr>
                        <a:spcAft>
                          <a:spcPts val="0"/>
                        </a:spcAft>
                      </a:pPr>
                      <a:r>
                        <a:rPr lang="en-ID" sz="1600">
                          <a:effectLst/>
                        </a:rPr>
                        <a:t>Brand Personality</a:t>
                      </a:r>
                      <a:endParaRPr lang="nl-NL" sz="1600">
                        <a:effectLst/>
                        <a:latin typeface="Cambria"/>
                        <a:ea typeface="MS Mincho"/>
                        <a:cs typeface="Times New Roman"/>
                      </a:endParaRPr>
                    </a:p>
                  </a:txBody>
                  <a:tcPr marL="68580" marR="68580" marT="0" marB="0"/>
                </a:tc>
                <a:tc>
                  <a:txBody>
                    <a:bodyPr/>
                    <a:lstStyle/>
                    <a:p>
                      <a:pPr>
                        <a:spcAft>
                          <a:spcPts val="0"/>
                        </a:spcAft>
                      </a:pPr>
                      <a:r>
                        <a:rPr lang="en-ID" sz="1600" dirty="0">
                          <a:effectLst/>
                        </a:rPr>
                        <a:t>Responsive, Accessible, Advisors, Experts, Responsible, Friendly, Credible</a:t>
                      </a:r>
                      <a:endParaRPr lang="nl-NL" sz="1600" dirty="0">
                        <a:effectLst/>
                        <a:latin typeface="Cambria"/>
                        <a:ea typeface="MS Mincho"/>
                        <a:cs typeface="Times New Roman"/>
                      </a:endParaRPr>
                    </a:p>
                  </a:txBody>
                  <a:tcPr marL="68580" marR="68580" marT="0" marB="0"/>
                </a:tc>
              </a:tr>
              <a:tr h="411990">
                <a:tc>
                  <a:txBody>
                    <a:bodyPr/>
                    <a:lstStyle/>
                    <a:p>
                      <a:pPr>
                        <a:spcAft>
                          <a:spcPts val="0"/>
                        </a:spcAft>
                      </a:pPr>
                      <a:r>
                        <a:rPr lang="en-ID" sz="1600">
                          <a:effectLst/>
                        </a:rPr>
                        <a:t>Brand Promise</a:t>
                      </a:r>
                      <a:endParaRPr lang="nl-NL" sz="1600">
                        <a:effectLst/>
                        <a:latin typeface="Cambria"/>
                        <a:ea typeface="MS Mincho"/>
                        <a:cs typeface="Times New Roman"/>
                      </a:endParaRPr>
                    </a:p>
                  </a:txBody>
                  <a:tcPr marL="68580" marR="68580" marT="0" marB="0"/>
                </a:tc>
                <a:tc>
                  <a:txBody>
                    <a:bodyPr/>
                    <a:lstStyle/>
                    <a:p>
                      <a:pPr>
                        <a:spcAft>
                          <a:spcPts val="0"/>
                        </a:spcAft>
                      </a:pPr>
                      <a:r>
                        <a:rPr lang="en-ID" sz="1600" dirty="0">
                          <a:effectLst/>
                        </a:rPr>
                        <a:t>Better business for all </a:t>
                      </a:r>
                      <a:endParaRPr lang="nl-NL" sz="1600" dirty="0">
                        <a:effectLst/>
                        <a:latin typeface="Cambria"/>
                        <a:ea typeface="MS Mincho"/>
                        <a:cs typeface="Times New Roman"/>
                      </a:endParaRPr>
                    </a:p>
                  </a:txBody>
                  <a:tcPr marL="68580" marR="68580" marT="0" marB="0"/>
                </a:tc>
              </a:tr>
            </a:tbl>
          </a:graphicData>
        </a:graphic>
      </p:graphicFrame>
      <p:sp>
        <p:nvSpPr>
          <p:cNvPr id="5" name="Gelijkbenige driehoek 4"/>
          <p:cNvSpPr/>
          <p:nvPr/>
        </p:nvSpPr>
        <p:spPr>
          <a:xfrm rot="10800000">
            <a:off x="611559" y="4562819"/>
            <a:ext cx="7704856" cy="1393155"/>
          </a:xfrm>
          <a:prstGeom prst="triangle">
            <a:avLst>
              <a:gd name="adj" fmla="val 50618"/>
            </a:avLst>
          </a:prstGeom>
          <a:solidFill>
            <a:schemeClr val="accent1">
              <a:lumMod val="20000"/>
              <a:lumOff val="80000"/>
            </a:schemeClr>
          </a:solidFill>
          <a:ln>
            <a:solidFill>
              <a:schemeClr val="accent1">
                <a:lumMod val="40000"/>
                <a:lumOff val="60000"/>
              </a:schemeClr>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6" name="Tekstvak 11"/>
          <p:cNvSpPr txBox="1">
            <a:spLocks noChangeArrowheads="1"/>
          </p:cNvSpPr>
          <p:nvPr/>
        </p:nvSpPr>
        <p:spPr bwMode="auto">
          <a:xfrm>
            <a:off x="1675631" y="4725144"/>
            <a:ext cx="5805488"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l-NL" altLang="nl-NL" b="0" i="0" u="none" strike="noStrike" cap="none" normalizeH="0" baseline="0" dirty="0" smtClean="0">
                <a:ln>
                  <a:noFill/>
                </a:ln>
                <a:solidFill>
                  <a:sysClr val="windowText" lastClr="000000"/>
                </a:solidFill>
                <a:effectLst/>
                <a:latin typeface="Cambria" pitchFamily="18" charset="0"/>
                <a:ea typeface="MS Mincho"/>
                <a:cs typeface="Times New Roman" pitchFamily="18" charset="0"/>
              </a:rPr>
              <a:t>Communication Concept</a:t>
            </a:r>
            <a:endParaRPr kumimoji="0" lang="nl-NL" altLang="nl-NL" b="0" i="0" u="none" strike="noStrike" cap="none" normalizeH="0" baseline="0" dirty="0" smtClean="0">
              <a:ln>
                <a:noFill/>
              </a:ln>
              <a:solidFill>
                <a:sysClr val="windowText" lastClr="000000"/>
              </a:solidFill>
              <a:effectLst/>
              <a:cs typeface="Arial" pitchFamily="34" charset="0"/>
            </a:endParaRPr>
          </a:p>
        </p:txBody>
      </p:sp>
      <p:sp>
        <p:nvSpPr>
          <p:cNvPr id="7" name="Rectangle 3"/>
          <p:cNvSpPr>
            <a:spLocks noChangeArrowheads="1"/>
          </p:cNvSpPr>
          <p:nvPr/>
        </p:nvSpPr>
        <p:spPr bwMode="auto">
          <a:xfrm>
            <a:off x="1647825" y="29352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8" name="Rectangle 5"/>
          <p:cNvSpPr>
            <a:spLocks noChangeArrowheads="1"/>
          </p:cNvSpPr>
          <p:nvPr/>
        </p:nvSpPr>
        <p:spPr bwMode="auto">
          <a:xfrm>
            <a:off x="1647825" y="33924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315116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New </a:t>
            </a:r>
            <a:r>
              <a:rPr lang="nl-NL" dirty="0" err="1" smtClean="0"/>
              <a:t>campaign</a:t>
            </a:r>
            <a:r>
              <a:rPr lang="nl-NL" dirty="0" smtClean="0"/>
              <a:t>: “</a:t>
            </a:r>
            <a:r>
              <a:rPr lang="nl-NL" dirty="0" err="1" smtClean="0"/>
              <a:t>Boosting</a:t>
            </a:r>
            <a:r>
              <a:rPr lang="nl-NL" dirty="0" smtClean="0"/>
              <a:t> </a:t>
            </a:r>
            <a:r>
              <a:rPr lang="nl-NL" dirty="0" err="1" smtClean="0"/>
              <a:t>You</a:t>
            </a:r>
            <a:r>
              <a:rPr lang="nl-NL" dirty="0" smtClean="0"/>
              <a:t>” &amp; “</a:t>
            </a:r>
            <a:r>
              <a:rPr lang="nl-NL" dirty="0" err="1" smtClean="0"/>
              <a:t>Boosting</a:t>
            </a:r>
            <a:r>
              <a:rPr lang="nl-NL" dirty="0" smtClean="0"/>
              <a:t> </a:t>
            </a:r>
            <a:r>
              <a:rPr lang="nl-NL" dirty="0" err="1" smtClean="0"/>
              <a:t>Your</a:t>
            </a:r>
            <a:r>
              <a:rPr lang="nl-NL" dirty="0" smtClean="0"/>
              <a:t> Business”</a:t>
            </a:r>
            <a:endParaRPr lang="nl-NL" dirty="0"/>
          </a:p>
        </p:txBody>
      </p:sp>
      <p:sp>
        <p:nvSpPr>
          <p:cNvPr id="3" name="Tijdelijke aanduiding voor inhoud 2"/>
          <p:cNvSpPr>
            <a:spLocks noGrp="1"/>
          </p:cNvSpPr>
          <p:nvPr>
            <p:ph idx="1"/>
          </p:nvPr>
        </p:nvSpPr>
        <p:spPr/>
        <p:txBody>
          <a:bodyPr/>
          <a:lstStyle/>
          <a:p>
            <a:r>
              <a:rPr lang="nl-NL" dirty="0" smtClean="0"/>
              <a:t>People </a:t>
            </a:r>
            <a:r>
              <a:rPr lang="nl-NL" dirty="0" err="1" smtClean="0"/>
              <a:t>should</a:t>
            </a:r>
            <a:r>
              <a:rPr lang="nl-NL" dirty="0" smtClean="0"/>
              <a:t> do </a:t>
            </a:r>
            <a:r>
              <a:rPr lang="nl-NL" dirty="0" err="1" smtClean="0"/>
              <a:t>things</a:t>
            </a:r>
            <a:r>
              <a:rPr lang="nl-NL" dirty="0" smtClean="0"/>
              <a:t> </a:t>
            </a:r>
            <a:r>
              <a:rPr lang="nl-NL" dirty="0" err="1" smtClean="0"/>
              <a:t>which</a:t>
            </a:r>
            <a:r>
              <a:rPr lang="nl-NL" dirty="0" smtClean="0"/>
              <a:t> </a:t>
            </a:r>
            <a:r>
              <a:rPr lang="nl-NL" dirty="0" err="1" smtClean="0"/>
              <a:t>they</a:t>
            </a:r>
            <a:r>
              <a:rPr lang="nl-NL" dirty="0" smtClean="0"/>
              <a:t> are </a:t>
            </a:r>
            <a:r>
              <a:rPr lang="nl-NL" dirty="0" err="1" smtClean="0"/>
              <a:t>good</a:t>
            </a:r>
            <a:r>
              <a:rPr lang="nl-NL" dirty="0" smtClean="0"/>
              <a:t> at, </a:t>
            </a:r>
            <a:r>
              <a:rPr lang="nl-NL" dirty="0" err="1" smtClean="0"/>
              <a:t>and</a:t>
            </a:r>
            <a:r>
              <a:rPr lang="nl-NL" dirty="0" smtClean="0"/>
              <a:t> </a:t>
            </a:r>
            <a:r>
              <a:rPr lang="nl-NL" dirty="0" err="1" smtClean="0"/>
              <a:t>leave</a:t>
            </a:r>
            <a:r>
              <a:rPr lang="nl-NL" dirty="0" smtClean="0"/>
              <a:t> credit management </a:t>
            </a:r>
            <a:r>
              <a:rPr lang="nl-NL" dirty="0" err="1" smtClean="0"/>
              <a:t>to</a:t>
            </a:r>
            <a:r>
              <a:rPr lang="nl-NL" dirty="0" smtClean="0"/>
              <a:t> </a:t>
            </a:r>
            <a:r>
              <a:rPr lang="nl-NL" dirty="0" err="1" smtClean="0"/>
              <a:t>us</a:t>
            </a:r>
            <a:endParaRPr lang="nl-NL" dirty="0" smtClean="0"/>
          </a:p>
          <a:p>
            <a:r>
              <a:rPr lang="nl-NL" dirty="0" smtClean="0"/>
              <a:t>A few </a:t>
            </a:r>
            <a:r>
              <a:rPr lang="nl-NL" dirty="0" err="1" smtClean="0"/>
              <a:t>examples</a:t>
            </a:r>
            <a:r>
              <a:rPr lang="nl-NL" dirty="0" smtClean="0"/>
              <a:t> of slogans:</a:t>
            </a:r>
          </a:p>
          <a:p>
            <a:pPr lvl="1"/>
            <a:r>
              <a:rPr lang="en-US" sz="1800" dirty="0"/>
              <a:t>‘We think a barista should spend his days making coffee</a:t>
            </a:r>
            <a:r>
              <a:rPr lang="en-US" sz="1800" dirty="0" smtClean="0"/>
              <a:t>’</a:t>
            </a:r>
          </a:p>
          <a:p>
            <a:pPr lvl="1"/>
            <a:r>
              <a:rPr lang="en-US" sz="1800" dirty="0" smtClean="0"/>
              <a:t>‘</a:t>
            </a:r>
            <a:r>
              <a:rPr lang="en-US" sz="1800" dirty="0"/>
              <a:t>Tomas wants to talk to his client about fast internet connections, not slow payments’ </a:t>
            </a:r>
          </a:p>
          <a:p>
            <a:pPr lvl="1"/>
            <a:r>
              <a:rPr lang="en-US" sz="1800" dirty="0" smtClean="0"/>
              <a:t>‘You </a:t>
            </a:r>
            <a:r>
              <a:rPr lang="en-US" sz="1800" dirty="0"/>
              <a:t>might think Luc is in the credit management business, but actually, he is in the job creation business’</a:t>
            </a:r>
            <a:endParaRPr lang="nl-NL" sz="1800" dirty="0"/>
          </a:p>
        </p:txBody>
      </p:sp>
    </p:spTree>
    <p:extLst>
      <p:ext uri="{BB962C8B-B14F-4D97-AF65-F5344CB8AC3E}">
        <p14:creationId xmlns:p14="http://schemas.microsoft.com/office/powerpoint/2010/main" val="173397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Intrum</a:t>
            </a:r>
            <a:r>
              <a:rPr lang="nl-NL" dirty="0" smtClean="0"/>
              <a:t> Justitia </a:t>
            </a:r>
            <a:r>
              <a:rPr lang="nl-NL" dirty="0" err="1" smtClean="0"/>
              <a:t>Today</a:t>
            </a:r>
            <a:endParaRPr lang="nl-NL" dirty="0"/>
          </a:p>
        </p:txBody>
      </p:sp>
      <p:sp>
        <p:nvSpPr>
          <p:cNvPr id="3" name="Tijdelijke aanduiding voor inhoud 2"/>
          <p:cNvSpPr>
            <a:spLocks noGrp="1"/>
          </p:cNvSpPr>
          <p:nvPr>
            <p:ph idx="1"/>
          </p:nvPr>
        </p:nvSpPr>
        <p:spPr>
          <a:xfrm>
            <a:off x="395536" y="1268760"/>
            <a:ext cx="8280920" cy="4752528"/>
          </a:xfrm>
        </p:spPr>
        <p:txBody>
          <a:bodyPr/>
          <a:lstStyle/>
          <a:p>
            <a:pPr marL="0" indent="0">
              <a:buNone/>
            </a:pPr>
            <a:r>
              <a:rPr lang="en-US" sz="2400" dirty="0" smtClean="0"/>
              <a:t>A European </a:t>
            </a:r>
            <a:r>
              <a:rPr lang="en-US" sz="2400" dirty="0"/>
              <a:t>market leader in an attractive growth market with a proven integrated business model serving the full credit management value chain. They are delivering consistent, strong financial returns and have a broad base of clients, sources and </a:t>
            </a:r>
            <a:r>
              <a:rPr lang="en-US" sz="2400" dirty="0" smtClean="0"/>
              <a:t>countries</a:t>
            </a:r>
          </a:p>
          <a:p>
            <a:pPr marL="0" lvl="0" indent="0">
              <a:buNone/>
            </a:pPr>
            <a:endParaRPr lang="en-US" sz="2000" dirty="0"/>
          </a:p>
          <a:p>
            <a:pPr marL="0" lvl="0" indent="0">
              <a:buNone/>
            </a:pPr>
            <a:r>
              <a:rPr lang="en-US" sz="2400" dirty="0" smtClean="0"/>
              <a:t>The New </a:t>
            </a:r>
            <a:r>
              <a:rPr lang="en-US" sz="2400" dirty="0" err="1" smtClean="0"/>
              <a:t>Intrum</a:t>
            </a:r>
            <a:r>
              <a:rPr lang="en-US" sz="2400" dirty="0" smtClean="0"/>
              <a:t> Way: </a:t>
            </a:r>
            <a:r>
              <a:rPr lang="en-US" sz="2400" dirty="0"/>
              <a:t>“Our strategy towards realizing our vision..  based on a solid platform consisting of our core values, operating principles, and our integrated business model.”</a:t>
            </a:r>
            <a:endParaRPr lang="nl-NL" sz="2400" dirty="0"/>
          </a:p>
          <a:p>
            <a:pPr marL="0" indent="0">
              <a:buNone/>
            </a:pPr>
            <a:endParaRPr lang="nl-NL" sz="2400" dirty="0"/>
          </a:p>
        </p:txBody>
      </p:sp>
    </p:spTree>
    <p:extLst>
      <p:ext uri="{BB962C8B-B14F-4D97-AF65-F5344CB8AC3E}">
        <p14:creationId xmlns:p14="http://schemas.microsoft.com/office/powerpoint/2010/main" val="8637426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9454" y="274638"/>
            <a:ext cx="8229600" cy="1143000"/>
          </a:xfrm>
        </p:spPr>
        <p:txBody>
          <a:bodyPr/>
          <a:lstStyle/>
          <a:p>
            <a:r>
              <a:rPr lang="en-GB" dirty="0" smtClean="0">
                <a:solidFill>
                  <a:schemeClr val="tx1"/>
                </a:solidFill>
              </a:rPr>
              <a:t>The </a:t>
            </a:r>
            <a:r>
              <a:rPr lang="en-GB" dirty="0" err="1" smtClean="0">
                <a:solidFill>
                  <a:schemeClr val="tx1"/>
                </a:solidFill>
              </a:rPr>
              <a:t>Intrum</a:t>
            </a:r>
            <a:r>
              <a:rPr lang="en-GB" dirty="0" smtClean="0">
                <a:solidFill>
                  <a:schemeClr val="tx1"/>
                </a:solidFill>
              </a:rPr>
              <a:t> </a:t>
            </a:r>
            <a:r>
              <a:rPr lang="en-GB" dirty="0" err="1" smtClean="0">
                <a:solidFill>
                  <a:schemeClr val="tx1"/>
                </a:solidFill>
              </a:rPr>
              <a:t>Justitia</a:t>
            </a:r>
            <a:r>
              <a:rPr lang="en-GB" dirty="0" smtClean="0">
                <a:solidFill>
                  <a:schemeClr val="tx1"/>
                </a:solidFill>
              </a:rPr>
              <a:t> “Golden Circle”</a:t>
            </a:r>
            <a:endParaRPr lang="en-GB" dirty="0">
              <a:solidFill>
                <a:schemeClr val="tx1"/>
              </a:solidFill>
            </a:endParaRPr>
          </a:p>
        </p:txBody>
      </p:sp>
      <p:graphicFrame>
        <p:nvGraphicFramePr>
          <p:cNvPr id="5" name="Content Placeholder 4"/>
          <p:cNvGraphicFramePr>
            <a:graphicFrameLocks noGrp="1"/>
          </p:cNvGraphicFramePr>
          <p:nvPr>
            <p:ph sz="quarter" idx="12"/>
            <p:extLst>
              <p:ext uri="{D42A27DB-BD31-4B8C-83A1-F6EECF244321}">
                <p14:modId xmlns:p14="http://schemas.microsoft.com/office/powerpoint/2010/main" val="3721026291"/>
              </p:ext>
            </p:extLst>
          </p:nvPr>
        </p:nvGraphicFramePr>
        <p:xfrm>
          <a:off x="648072" y="188640"/>
          <a:ext cx="10188624" cy="56174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3738009" y="2780928"/>
            <a:ext cx="1224136" cy="338554"/>
          </a:xfrm>
          <a:prstGeom prst="rect">
            <a:avLst/>
          </a:prstGeom>
          <a:noFill/>
        </p:spPr>
        <p:txBody>
          <a:bodyPr wrap="square" rtlCol="0">
            <a:spAutoFit/>
          </a:bodyPr>
          <a:lstStyle/>
          <a:p>
            <a:pPr algn="ctr"/>
            <a:r>
              <a:rPr lang="en-GB" sz="1600" dirty="0" err="1" smtClean="0">
                <a:solidFill>
                  <a:srgbClr val="FFFFFF"/>
                </a:solidFill>
                <a:latin typeface="+mj-lt"/>
              </a:rPr>
              <a:t>Intrum</a:t>
            </a:r>
            <a:r>
              <a:rPr lang="en-GB" sz="1600" dirty="0" smtClean="0">
                <a:solidFill>
                  <a:srgbClr val="FFFFFF"/>
                </a:solidFill>
                <a:latin typeface="+mj-lt"/>
              </a:rPr>
              <a:t> Way</a:t>
            </a:r>
            <a:endParaRPr lang="en-GB" sz="1600" dirty="0">
              <a:solidFill>
                <a:srgbClr val="FFFFFF"/>
              </a:solidFill>
              <a:latin typeface="+mj-lt"/>
            </a:endParaRPr>
          </a:p>
        </p:txBody>
      </p:sp>
      <p:sp>
        <p:nvSpPr>
          <p:cNvPr id="20" name="TextBox 19"/>
          <p:cNvSpPr txBox="1"/>
          <p:nvPr/>
        </p:nvSpPr>
        <p:spPr>
          <a:xfrm>
            <a:off x="3666000" y="1772816"/>
            <a:ext cx="1440160" cy="584775"/>
          </a:xfrm>
          <a:prstGeom prst="rect">
            <a:avLst/>
          </a:prstGeom>
          <a:noFill/>
        </p:spPr>
        <p:txBody>
          <a:bodyPr wrap="square" rtlCol="0">
            <a:spAutoFit/>
          </a:bodyPr>
          <a:lstStyle/>
          <a:p>
            <a:pPr algn="ctr"/>
            <a:r>
              <a:rPr lang="en-GB" sz="1600" dirty="0" smtClean="0">
                <a:solidFill>
                  <a:srgbClr val="FFFFFF"/>
                </a:solidFill>
                <a:latin typeface="+mj-lt"/>
              </a:rPr>
              <a:t>Local </a:t>
            </a:r>
          </a:p>
          <a:p>
            <a:pPr algn="ctr"/>
            <a:r>
              <a:rPr lang="en-GB" sz="1600" dirty="0" smtClean="0">
                <a:solidFill>
                  <a:srgbClr val="FFFFFF"/>
                </a:solidFill>
                <a:latin typeface="+mj-lt"/>
              </a:rPr>
              <a:t>business plan</a:t>
            </a:r>
            <a:endParaRPr lang="en-GB" sz="1600" dirty="0">
              <a:solidFill>
                <a:srgbClr val="FFFFFF"/>
              </a:solidFill>
              <a:latin typeface="+mj-lt"/>
            </a:endParaRPr>
          </a:p>
        </p:txBody>
      </p:sp>
      <p:sp>
        <p:nvSpPr>
          <p:cNvPr id="21" name="TextBox 20"/>
          <p:cNvSpPr txBox="1"/>
          <p:nvPr/>
        </p:nvSpPr>
        <p:spPr>
          <a:xfrm>
            <a:off x="3738009" y="5076475"/>
            <a:ext cx="1224136" cy="584775"/>
          </a:xfrm>
          <a:prstGeom prst="rect">
            <a:avLst/>
          </a:prstGeom>
          <a:noFill/>
        </p:spPr>
        <p:txBody>
          <a:bodyPr wrap="square" rtlCol="0">
            <a:spAutoFit/>
          </a:bodyPr>
          <a:lstStyle/>
          <a:p>
            <a:pPr algn="ctr"/>
            <a:r>
              <a:rPr lang="en-GB" sz="1600" dirty="0" smtClean="0">
                <a:solidFill>
                  <a:srgbClr val="FFFFFF"/>
                </a:solidFill>
                <a:latin typeface="+mj-lt"/>
              </a:rPr>
              <a:t>Code of conduct</a:t>
            </a:r>
            <a:endParaRPr lang="en-GB" sz="1600" dirty="0">
              <a:solidFill>
                <a:srgbClr val="FFFFFF"/>
              </a:solidFill>
              <a:latin typeface="+mj-lt"/>
            </a:endParaRPr>
          </a:p>
        </p:txBody>
      </p:sp>
      <p:sp>
        <p:nvSpPr>
          <p:cNvPr id="22" name="TextBox 21"/>
          <p:cNvSpPr txBox="1"/>
          <p:nvPr/>
        </p:nvSpPr>
        <p:spPr>
          <a:xfrm>
            <a:off x="3738009" y="4293098"/>
            <a:ext cx="1224136" cy="584775"/>
          </a:xfrm>
          <a:prstGeom prst="rect">
            <a:avLst/>
          </a:prstGeom>
          <a:noFill/>
        </p:spPr>
        <p:txBody>
          <a:bodyPr wrap="square" rtlCol="0">
            <a:spAutoFit/>
          </a:bodyPr>
          <a:lstStyle/>
          <a:p>
            <a:pPr algn="ctr"/>
            <a:r>
              <a:rPr lang="en-GB" sz="1600" dirty="0" smtClean="0">
                <a:solidFill>
                  <a:srgbClr val="FFFFFF"/>
                </a:solidFill>
                <a:latin typeface="+mj-lt"/>
              </a:rPr>
              <a:t>Leadership principles</a:t>
            </a:r>
            <a:endParaRPr lang="en-GB" sz="1600" dirty="0">
              <a:solidFill>
                <a:srgbClr val="FFFFFF"/>
              </a:solidFill>
              <a:latin typeface="+mj-lt"/>
            </a:endParaRPr>
          </a:p>
        </p:txBody>
      </p:sp>
      <p:sp>
        <p:nvSpPr>
          <p:cNvPr id="23" name="TextBox 22"/>
          <p:cNvSpPr txBox="1"/>
          <p:nvPr/>
        </p:nvSpPr>
        <p:spPr>
          <a:xfrm>
            <a:off x="3738009" y="3429002"/>
            <a:ext cx="1224136" cy="584775"/>
          </a:xfrm>
          <a:prstGeom prst="rect">
            <a:avLst/>
          </a:prstGeom>
          <a:noFill/>
        </p:spPr>
        <p:txBody>
          <a:bodyPr wrap="square" rtlCol="0">
            <a:spAutoFit/>
          </a:bodyPr>
          <a:lstStyle/>
          <a:p>
            <a:pPr algn="ctr"/>
            <a:r>
              <a:rPr lang="en-GB" sz="1600" dirty="0" smtClean="0">
                <a:solidFill>
                  <a:srgbClr val="FFFFFF"/>
                </a:solidFill>
                <a:latin typeface="+mj-lt"/>
              </a:rPr>
              <a:t>Brand Promise</a:t>
            </a:r>
            <a:endParaRPr lang="en-GB" sz="1600" dirty="0">
              <a:solidFill>
                <a:srgbClr val="FFFFFF"/>
              </a:solidFill>
              <a:latin typeface="+mj-lt"/>
            </a:endParaRPr>
          </a:p>
        </p:txBody>
      </p:sp>
      <p:sp>
        <p:nvSpPr>
          <p:cNvPr id="24" name="TextBox 23"/>
          <p:cNvSpPr txBox="1"/>
          <p:nvPr/>
        </p:nvSpPr>
        <p:spPr>
          <a:xfrm>
            <a:off x="3521984" y="1268760"/>
            <a:ext cx="1728192" cy="338554"/>
          </a:xfrm>
          <a:prstGeom prst="rect">
            <a:avLst/>
          </a:prstGeom>
          <a:noFill/>
        </p:spPr>
        <p:txBody>
          <a:bodyPr wrap="square" rtlCol="0">
            <a:spAutoFit/>
          </a:bodyPr>
          <a:lstStyle/>
          <a:p>
            <a:pPr algn="ctr"/>
            <a:r>
              <a:rPr lang="en-GB" sz="1600" dirty="0" smtClean="0">
                <a:solidFill>
                  <a:srgbClr val="000000"/>
                </a:solidFill>
                <a:latin typeface="+mj-lt"/>
              </a:rPr>
              <a:t>External market</a:t>
            </a:r>
            <a:endParaRPr lang="en-GB" sz="1600" dirty="0">
              <a:solidFill>
                <a:srgbClr val="000000"/>
              </a:solidFill>
              <a:latin typeface="+mj-lt"/>
            </a:endParaRPr>
          </a:p>
        </p:txBody>
      </p:sp>
    </p:spTree>
    <p:extLst>
      <p:ext uri="{BB962C8B-B14F-4D97-AF65-F5344CB8AC3E}">
        <p14:creationId xmlns:p14="http://schemas.microsoft.com/office/powerpoint/2010/main" val="350931531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Intrum master">
  <a:themeElements>
    <a:clrScheme name="Intrum Justitia">
      <a:dk1>
        <a:srgbClr val="000000"/>
      </a:dk1>
      <a:lt1>
        <a:srgbClr val="FFFFFF"/>
      </a:lt1>
      <a:dk2>
        <a:srgbClr val="FFFFFF"/>
      </a:dk2>
      <a:lt2>
        <a:srgbClr val="808080"/>
      </a:lt2>
      <a:accent1>
        <a:srgbClr val="7AB800"/>
      </a:accent1>
      <a:accent2>
        <a:srgbClr val="9C5FB5"/>
      </a:accent2>
      <a:accent3>
        <a:srgbClr val="E37222"/>
      </a:accent3>
      <a:accent4>
        <a:srgbClr val="82786F"/>
      </a:accent4>
      <a:accent5>
        <a:srgbClr val="000000"/>
      </a:accent5>
      <a:accent6>
        <a:srgbClr val="000000"/>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ategory xmlns="8658c175-a8f2-4832-9bf7-58c8da3f0d6f">Professors' slides</Category>
  </documentManagement>
</p:properties>
</file>

<file path=customXml/item2.xml><?xml version="1.0" encoding="utf-8"?>
<ct:contentTypeSchema xmlns:ct="http://schemas.microsoft.com/office/2006/metadata/contentType" xmlns:ma="http://schemas.microsoft.com/office/2006/metadata/properties/metaAttributes" ct:_="" ma:_="" ma:contentTypeName="CourseDocumentsCT" ma:contentTypeID="0x0101004052DF9ABE204045A104DC2212655831002D4C30B3CE6ABF4CA05FBC1B22650D7C" ma:contentTypeVersion="1" ma:contentTypeDescription="My Content Type" ma:contentTypeScope="" ma:versionID="a45d96e3743f84a4d9e2d9b7263a8fc5">
  <xsd:schema xmlns:xsd="http://www.w3.org/2001/XMLSchema" xmlns:xs="http://www.w3.org/2001/XMLSchema" xmlns:p="http://schemas.microsoft.com/office/2006/metadata/properties" xmlns:ns1="http://schemas.microsoft.com/sharepoint/v3" xmlns:ns3="8658c175-a8f2-4832-9bf7-58c8da3f0d6f" targetNamespace="http://schemas.microsoft.com/office/2006/metadata/properties" ma:root="true" ma:fieldsID="147034e1d894079ec2f970c34507a4b5" ns1:_="" ns3:_="">
    <xsd:import namespace="http://schemas.microsoft.com/sharepoint/v3"/>
    <xsd:import namespace="8658c175-a8f2-4832-9bf7-58c8da3f0d6f"/>
    <xsd:element name="properties">
      <xsd:complexType>
        <xsd:sequence>
          <xsd:element name="documentManagement">
            <xsd:complexType>
              <xsd:all>
                <xsd:element ref="ns1:ShowOnStartPage" minOccurs="0"/>
                <xsd:element ref="ns3: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ShowOnStartPage" ma:index="8" nillable="true" ma:displayName="Show on startpage" ma:default="Yes" ma:format="RadioButtons" ma:internalName="ShowOnStartPage" ma:readOnly="true">
      <xsd:simpleType>
        <xsd:restriction base="dms:Choice">
          <xsd:enumeration value="Yes"/>
          <xsd:enumeration value="No"/>
        </xsd:restriction>
      </xsd:simpleType>
    </xsd:element>
  </xsd:schema>
  <xsd:schema xmlns:xsd="http://www.w3.org/2001/XMLSchema" xmlns:xs="http://www.w3.org/2001/XMLSchema" xmlns:dms="http://schemas.microsoft.com/office/2006/documentManagement/types" xmlns:pc="http://schemas.microsoft.com/office/infopath/2007/PartnerControls" targetNamespace="8658c175-a8f2-4832-9bf7-58c8da3f0d6f" elementFormDefault="qualified">
    <xsd:import namespace="http://schemas.microsoft.com/office/2006/documentManagement/types"/>
    <xsd:import namespace="http://schemas.microsoft.com/office/infopath/2007/PartnerControls"/>
    <xsd:element name="Category" ma:index="9" nillable="true" ma:displayName="Category" ma:format="RadioButtons" ma:internalName="Category">
      <xsd:simpleType>
        <xsd:restriction base="dms:Choice">
          <xsd:enumeration value="About the CBM&amp;R course"/>
          <xsd:enumeration value="Articles ('Must Read')"/>
          <xsd:enumeration value="Articles ('NOT part of QUIZ but of interest')"/>
          <xsd:enumeration value="Professors' slides"/>
          <xsd:enumeration value="QUIZ (Example)"/>
          <xsd:enumeration value="Student authored cases (examples)"/>
          <xsd:enumeration value="Student Group Assignments (Examples)"/>
          <xsd:enumeration value="Student group assignments: Instructions"/>
          <xsd:enumeration value="Student lecture not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38B42A-7602-46BA-803A-E5C360BB88CB}">
  <ds:schemaRefs>
    <ds:schemaRef ds:uri="8658c175-a8f2-4832-9bf7-58c8da3f0d6f"/>
    <ds:schemaRef ds:uri="http://schemas.microsoft.com/office/2006/documentManagement/types"/>
    <ds:schemaRef ds:uri="http://schemas.microsoft.com/sharepoint/v3"/>
    <ds:schemaRef ds:uri="http://www.w3.org/XML/1998/namespace"/>
    <ds:schemaRef ds:uri="http://purl.org/dc/elements/1.1/"/>
    <ds:schemaRef ds:uri="http://purl.org/dc/terms/"/>
    <ds:schemaRef ds:uri="http://purl.org/dc/dcmitype/"/>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B3E6BB24-5BBB-4B7E-8D31-BA9604164B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658c175-a8f2-4832-9bf7-58c8da3f0d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C85FF36-3598-4969-AC0E-FC873F14FB7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6418</TotalTime>
  <Words>3011</Words>
  <Application>Microsoft Macintosh PowerPoint</Application>
  <PresentationFormat>Bildspel på skärmen (4:3)</PresentationFormat>
  <Paragraphs>281</Paragraphs>
  <Slides>32</Slides>
  <Notes>22</Notes>
  <HiddenSlides>0</HiddenSlides>
  <MMClips>0</MMClips>
  <ScaleCrop>false</ScaleCrop>
  <HeadingPairs>
    <vt:vector size="4" baseType="variant">
      <vt:variant>
        <vt:lpstr>Tema</vt:lpstr>
      </vt:variant>
      <vt:variant>
        <vt:i4>1</vt:i4>
      </vt:variant>
      <vt:variant>
        <vt:lpstr>Bildrubriker</vt:lpstr>
      </vt:variant>
      <vt:variant>
        <vt:i4>32</vt:i4>
      </vt:variant>
    </vt:vector>
  </HeadingPairs>
  <TitlesOfParts>
    <vt:vector size="33" baseType="lpstr">
      <vt:lpstr>Intrum master</vt:lpstr>
      <vt:lpstr>Reshaping the image of an industry </vt:lpstr>
      <vt:lpstr>Intrum Justitia </vt:lpstr>
      <vt:lpstr>PowerPoint-presentation</vt:lpstr>
      <vt:lpstr>PowerPoint-presentation</vt:lpstr>
      <vt:lpstr>In 2006, Jean Luc Ferraton together with the rest of the Human Resources team at Intrum Justitia are scanning the company’s position… </vt:lpstr>
      <vt:lpstr>What did they find?</vt:lpstr>
      <vt:lpstr>The business model today Making money through contracting, collecting money for fees or buying debt cheaply and collecting the money to keep </vt:lpstr>
      <vt:lpstr>What we want to achieve A more personal connection to the debtors and customers. A more focused customer base, not including everyone.  </vt:lpstr>
      <vt:lpstr>“We need to change”</vt:lpstr>
      <vt:lpstr>Ambitions Change of image </vt:lpstr>
      <vt:lpstr>Ambitions Employee branding</vt:lpstr>
      <vt:lpstr>Ambitions Change of focus and services </vt:lpstr>
      <vt:lpstr>Time for a change</vt:lpstr>
      <vt:lpstr>Questions to you as HR-team </vt:lpstr>
      <vt:lpstr>What did actually happen? </vt:lpstr>
      <vt:lpstr>Gathering of crucial insights</vt:lpstr>
      <vt:lpstr>Defining the brand promise </vt:lpstr>
      <vt:lpstr>One brand, one identity</vt:lpstr>
      <vt:lpstr>Vision</vt:lpstr>
      <vt:lpstr>We are a catalyst for a sound economy</vt:lpstr>
      <vt:lpstr>The core values </vt:lpstr>
      <vt:lpstr>The brand as the motor of change</vt:lpstr>
      <vt:lpstr>Logo’s and colors – how to differentiate? </vt:lpstr>
      <vt:lpstr>New Corporate brand </vt:lpstr>
      <vt:lpstr>Actions</vt:lpstr>
      <vt:lpstr>The strategic journey  </vt:lpstr>
      <vt:lpstr>“The Intrum Way”</vt:lpstr>
      <vt:lpstr>“Boosting Europe” &amp; “A Better Business For All”</vt:lpstr>
      <vt:lpstr>From 2015 a new communication concept </vt:lpstr>
      <vt:lpstr>New campaign: “Boosting You” &amp; “Boosting Your Business”</vt:lpstr>
      <vt:lpstr>Intrum Justitia Today</vt:lpstr>
      <vt:lpstr>The Intrum Justitia “Golden Circle”</vt:lpstr>
    </vt:vector>
  </TitlesOfParts>
  <Company>Intrum Justitia Sverige AB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Brief Golin Harris London and Stockholm</dc:title>
  <dc:creator>Fanny Wallér</dc:creator>
  <cp:lastModifiedBy>Mats Urde</cp:lastModifiedBy>
  <cp:revision>272</cp:revision>
  <dcterms:created xsi:type="dcterms:W3CDTF">2009-04-09T13:13:03Z</dcterms:created>
  <dcterms:modified xsi:type="dcterms:W3CDTF">2016-06-01T13:40:50Z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vt:lpwstr>IntrumJustitia</vt:lpwstr>
  </property>
  <property fmtid="{D5CDD505-2E9C-101B-9397-08002B2CF9AE}" pid="3" name="ContentTypeId">
    <vt:lpwstr>0x0101004052DF9ABE204045A104DC2212655831002D4C30B3CE6ABF4CA05FBC1B22650D7C</vt:lpwstr>
  </property>
</Properties>
</file>