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68" r:id="rId3"/>
    <p:sldId id="258" r:id="rId4"/>
    <p:sldId id="259" r:id="rId5"/>
    <p:sldId id="264" r:id="rId6"/>
    <p:sldId id="257" r:id="rId7"/>
    <p:sldId id="269" r:id="rId8"/>
    <p:sldId id="263" r:id="rId9"/>
    <p:sldId id="267" r:id="rId10"/>
    <p:sldId id="260" r:id="rId11"/>
    <p:sldId id="261" r:id="rId12"/>
    <p:sldId id="262" r:id="rId13"/>
    <p:sldId id="265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mc="http://schemas.openxmlformats.org/markup-compatibility/2006" xmlns:mv="urn:schemas-microsoft-com:mac:vml"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mc="http://schemas.openxmlformats.org/markup-compatibility/2006" xmlns:mv="urn:schemas-microsoft-com:mac:vml"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99"/>
    <p:restoredTop sz="94652"/>
  </p:normalViewPr>
  <p:slideViewPr>
    <p:cSldViewPr snapToGrid="0" snapToObjects="1">
      <p:cViewPr varScale="1">
        <p:scale>
          <a:sx n="111" d="100"/>
          <a:sy n="111" d="100"/>
        </p:scale>
        <p:origin x="-120" y="-4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interSettings" Target="printerSettings/printerSettings1.bin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4367F79-5167-F245-BEA6-C8DB6DE9C92B}" type="datetimeFigureOut">
              <a:rPr lang="en-US" smtClean="0"/>
              <a:pPr/>
              <a:t>16-06-01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90E426-AA29-B44D-BEA5-CC287DFED643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3861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i-FI" dirty="0" smtClean="0"/>
              <a:t>The</a:t>
            </a:r>
            <a:r>
              <a:rPr lang="fi-FI" baseline="0" dirty="0" smtClean="0"/>
              <a:t> </a:t>
            </a:r>
            <a:r>
              <a:rPr lang="fi-FI" baseline="0" dirty="0" err="1" smtClean="0"/>
              <a:t>opening</a:t>
            </a:r>
            <a:r>
              <a:rPr lang="fi-FI" baseline="0" dirty="0" smtClean="0"/>
              <a:t> </a:t>
            </a:r>
            <a:r>
              <a:rPr lang="fi-FI" baseline="0" dirty="0" err="1" smtClean="0"/>
              <a:t>slide</a:t>
            </a:r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90E426-AA29-B44D-BEA5-CC287DFED643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i-FI" dirty="0" err="1" smtClean="0"/>
              <a:t>Introduction</a:t>
            </a:r>
            <a:r>
              <a:rPr lang="fi-FI" baseline="0" dirty="0" smtClean="0"/>
              <a:t> of Kimberly-Clark:</a:t>
            </a:r>
          </a:p>
          <a:p>
            <a:r>
              <a:rPr lang="fi-FI" baseline="0" dirty="0" err="1" smtClean="0"/>
              <a:t>Who</a:t>
            </a:r>
            <a:r>
              <a:rPr lang="fi-FI" baseline="0" dirty="0" smtClean="0"/>
              <a:t> </a:t>
            </a:r>
            <a:r>
              <a:rPr lang="fi-FI" baseline="0" dirty="0" err="1" smtClean="0"/>
              <a:t>they</a:t>
            </a:r>
            <a:r>
              <a:rPr lang="fi-FI" baseline="0" dirty="0" smtClean="0"/>
              <a:t> </a:t>
            </a:r>
            <a:r>
              <a:rPr lang="fi-FI" baseline="0" dirty="0" err="1" smtClean="0"/>
              <a:t>are</a:t>
            </a:r>
            <a:r>
              <a:rPr lang="fi-FI" baseline="0" dirty="0" smtClean="0"/>
              <a:t> and </a:t>
            </a:r>
            <a:r>
              <a:rPr lang="fi-FI" baseline="0" dirty="0" err="1" smtClean="0"/>
              <a:t>what</a:t>
            </a:r>
            <a:r>
              <a:rPr lang="fi-FI" baseline="0" dirty="0" smtClean="0"/>
              <a:t> </a:t>
            </a:r>
            <a:r>
              <a:rPr lang="fi-FI" baseline="0" dirty="0" err="1" smtClean="0"/>
              <a:t>they</a:t>
            </a:r>
            <a:r>
              <a:rPr lang="fi-FI" baseline="0" dirty="0" smtClean="0"/>
              <a:t> </a:t>
            </a:r>
            <a:r>
              <a:rPr lang="fi-FI" baseline="0" dirty="0" err="1" smtClean="0"/>
              <a:t>do</a:t>
            </a:r>
            <a:endParaRPr lang="fi-FI" baseline="0" dirty="0" smtClean="0"/>
          </a:p>
          <a:p>
            <a:r>
              <a:rPr lang="fi-FI" baseline="0" dirty="0" err="1" smtClean="0"/>
              <a:t>Introducing</a:t>
            </a:r>
            <a:r>
              <a:rPr lang="fi-FI" baseline="0" dirty="0" smtClean="0"/>
              <a:t> </a:t>
            </a:r>
            <a:r>
              <a:rPr lang="fi-FI" baseline="0" dirty="0" err="1" smtClean="0"/>
              <a:t>their</a:t>
            </a:r>
            <a:r>
              <a:rPr lang="fi-FI" baseline="0" dirty="0" smtClean="0"/>
              <a:t> </a:t>
            </a:r>
            <a:r>
              <a:rPr lang="fi-FI" baseline="0" dirty="0" err="1" smtClean="0"/>
              <a:t>history</a:t>
            </a:r>
            <a:r>
              <a:rPr lang="fi-FI" baseline="0" dirty="0" smtClean="0"/>
              <a:t> and </a:t>
            </a:r>
            <a:r>
              <a:rPr lang="fi-FI" baseline="0" dirty="0" err="1" smtClean="0"/>
              <a:t>heritage</a:t>
            </a:r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90E426-AA29-B44D-BEA5-CC287DFED643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i-FI" dirty="0" err="1" smtClean="0"/>
              <a:t>Slide</a:t>
            </a:r>
            <a:r>
              <a:rPr lang="fi-FI" dirty="0" smtClean="0"/>
              <a:t> to </a:t>
            </a:r>
            <a:r>
              <a:rPr lang="fi-FI" dirty="0" err="1" smtClean="0"/>
              <a:t>explain</a:t>
            </a:r>
            <a:r>
              <a:rPr lang="fi-FI" dirty="0" smtClean="0"/>
              <a:t> </a:t>
            </a:r>
            <a:r>
              <a:rPr lang="fi-FI" dirty="0" err="1" smtClean="0"/>
              <a:t>KC’s</a:t>
            </a:r>
            <a:r>
              <a:rPr lang="fi-FI" dirty="0" smtClean="0"/>
              <a:t> </a:t>
            </a:r>
            <a:r>
              <a:rPr lang="fi-FI" dirty="0" err="1" smtClean="0"/>
              <a:t>current</a:t>
            </a:r>
            <a:r>
              <a:rPr lang="fi-FI" dirty="0" smtClean="0"/>
              <a:t> position in the </a:t>
            </a:r>
            <a:r>
              <a:rPr lang="fi-FI" dirty="0" err="1" smtClean="0"/>
              <a:t>market</a:t>
            </a:r>
            <a:r>
              <a:rPr lang="fi-FI" baseline="0" dirty="0" smtClean="0"/>
              <a:t> and </a:t>
            </a:r>
            <a:r>
              <a:rPr lang="fi-FI" baseline="0" dirty="0" err="1" smtClean="0"/>
              <a:t>their</a:t>
            </a:r>
            <a:r>
              <a:rPr lang="fi-FI" baseline="0" dirty="0" smtClean="0"/>
              <a:t> </a:t>
            </a:r>
            <a:r>
              <a:rPr lang="fi-FI" baseline="0" dirty="0" err="1" smtClean="0"/>
              <a:t>stand</a:t>
            </a:r>
            <a:r>
              <a:rPr lang="fi-FI" baseline="0" dirty="0" smtClean="0"/>
              <a:t> on the </a:t>
            </a:r>
            <a:r>
              <a:rPr lang="fi-FI" baseline="0" dirty="0" err="1" smtClean="0"/>
              <a:t>CSR-issues</a:t>
            </a:r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90E426-AA29-B44D-BEA5-CC287DFED643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i-FI" dirty="0" err="1" smtClean="0"/>
              <a:t>Slide</a:t>
            </a:r>
            <a:r>
              <a:rPr lang="fi-FI" dirty="0" smtClean="0"/>
              <a:t> to </a:t>
            </a:r>
            <a:r>
              <a:rPr lang="fi-FI" dirty="0" err="1" smtClean="0"/>
              <a:t>introduce</a:t>
            </a:r>
            <a:r>
              <a:rPr lang="fi-FI" baseline="0" dirty="0" smtClean="0"/>
              <a:t> Greenpeace:</a:t>
            </a:r>
          </a:p>
          <a:p>
            <a:r>
              <a:rPr lang="fi-FI" baseline="0" dirty="0" err="1" smtClean="0"/>
              <a:t>Their</a:t>
            </a:r>
            <a:r>
              <a:rPr lang="fi-FI" baseline="0" dirty="0" smtClean="0"/>
              <a:t> </a:t>
            </a:r>
            <a:r>
              <a:rPr lang="fi-FI" baseline="0" dirty="0" err="1" smtClean="0"/>
              <a:t>history</a:t>
            </a:r>
            <a:r>
              <a:rPr lang="fi-FI" baseline="0" dirty="0" smtClean="0"/>
              <a:t> and </a:t>
            </a:r>
            <a:r>
              <a:rPr lang="fi-FI" baseline="0" dirty="0" err="1" smtClean="0"/>
              <a:t>backgroung</a:t>
            </a:r>
            <a:endParaRPr lang="fi-FI" baseline="0" dirty="0" smtClean="0"/>
          </a:p>
          <a:p>
            <a:r>
              <a:rPr lang="fi-FI" baseline="0" dirty="0" smtClean="0"/>
              <a:t>To </a:t>
            </a:r>
            <a:r>
              <a:rPr lang="fi-FI" baseline="0" dirty="0" err="1" smtClean="0"/>
              <a:t>explain</a:t>
            </a:r>
            <a:r>
              <a:rPr lang="fi-FI" baseline="0" dirty="0" smtClean="0"/>
              <a:t> </a:t>
            </a:r>
            <a:r>
              <a:rPr lang="fi-FI" baseline="0" dirty="0" err="1" smtClean="0"/>
              <a:t>how</a:t>
            </a:r>
            <a:r>
              <a:rPr lang="fi-FI" baseline="0" dirty="0" smtClean="0"/>
              <a:t> </a:t>
            </a:r>
            <a:r>
              <a:rPr lang="fi-FI" baseline="0" dirty="0" err="1" smtClean="0"/>
              <a:t>they</a:t>
            </a:r>
            <a:r>
              <a:rPr lang="fi-FI" baseline="0" dirty="0" smtClean="0"/>
              <a:t> </a:t>
            </a:r>
            <a:r>
              <a:rPr lang="fi-FI" baseline="0" dirty="0" err="1" smtClean="0"/>
              <a:t>have</a:t>
            </a:r>
            <a:r>
              <a:rPr lang="fi-FI" baseline="0" dirty="0" smtClean="0"/>
              <a:t> </a:t>
            </a:r>
            <a:r>
              <a:rPr lang="fi-FI" baseline="0" dirty="0" err="1" smtClean="0"/>
              <a:t>worked</a:t>
            </a:r>
            <a:r>
              <a:rPr lang="fi-FI" baseline="0" dirty="0" smtClean="0"/>
              <a:t> </a:t>
            </a:r>
            <a:r>
              <a:rPr lang="fi-FI" baseline="0" dirty="0" err="1" smtClean="0"/>
              <a:t>with</a:t>
            </a:r>
            <a:r>
              <a:rPr lang="fi-FI" baseline="0" dirty="0" smtClean="0"/>
              <a:t> </a:t>
            </a:r>
            <a:r>
              <a:rPr lang="fi-FI" baseline="0" dirty="0" err="1" smtClean="0"/>
              <a:t>their</a:t>
            </a:r>
            <a:r>
              <a:rPr lang="fi-FI" baseline="0" dirty="0" smtClean="0"/>
              <a:t> </a:t>
            </a:r>
            <a:r>
              <a:rPr lang="fi-FI" baseline="0" dirty="0" err="1" smtClean="0"/>
              <a:t>previous</a:t>
            </a:r>
            <a:r>
              <a:rPr lang="fi-FI" baseline="0" dirty="0" smtClean="0"/>
              <a:t> </a:t>
            </a:r>
            <a:r>
              <a:rPr lang="fi-FI" baseline="0" dirty="0" err="1" smtClean="0"/>
              <a:t>campaigns</a:t>
            </a:r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90E426-AA29-B44D-BEA5-CC287DFED643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i-FI" dirty="0" smtClean="0"/>
              <a:t>The </a:t>
            </a:r>
            <a:r>
              <a:rPr lang="fi-FI" dirty="0" err="1" smtClean="0"/>
              <a:t>opening</a:t>
            </a:r>
            <a:r>
              <a:rPr lang="fi-FI" baseline="0" dirty="0" smtClean="0"/>
              <a:t> </a:t>
            </a:r>
            <a:r>
              <a:rPr lang="fi-FI" baseline="0" dirty="0" err="1" smtClean="0"/>
              <a:t>slide</a:t>
            </a:r>
            <a:r>
              <a:rPr lang="fi-FI" baseline="0" dirty="0" smtClean="0"/>
              <a:t> to </a:t>
            </a:r>
            <a:r>
              <a:rPr lang="fi-FI" baseline="0" dirty="0" err="1" smtClean="0"/>
              <a:t>introduce</a:t>
            </a:r>
            <a:r>
              <a:rPr lang="fi-FI" baseline="0" dirty="0" smtClean="0"/>
              <a:t> the </a:t>
            </a:r>
            <a:r>
              <a:rPr lang="fi-FI" baseline="0" dirty="0" err="1" smtClean="0"/>
              <a:t>issue</a:t>
            </a:r>
            <a:r>
              <a:rPr lang="fi-FI" baseline="0" dirty="0" smtClean="0"/>
              <a:t> at </a:t>
            </a:r>
            <a:r>
              <a:rPr lang="fi-FI" baseline="0" dirty="0" err="1" smtClean="0"/>
              <a:t>hand</a:t>
            </a:r>
            <a:r>
              <a:rPr lang="fi-FI" baseline="0" dirty="0" smtClean="0"/>
              <a:t>: </a:t>
            </a:r>
            <a:r>
              <a:rPr lang="fi-FI" baseline="0" dirty="0" err="1" smtClean="0"/>
              <a:t>what</a:t>
            </a:r>
            <a:r>
              <a:rPr lang="fi-FI" baseline="0" dirty="0" smtClean="0"/>
              <a:t> </a:t>
            </a:r>
            <a:r>
              <a:rPr lang="fi-FI" baseline="0" dirty="0" err="1" smtClean="0"/>
              <a:t>was</a:t>
            </a:r>
            <a:r>
              <a:rPr lang="fi-FI" baseline="0" dirty="0" smtClean="0"/>
              <a:t> the </a:t>
            </a:r>
            <a:r>
              <a:rPr lang="fi-FI" baseline="0" dirty="0" err="1" smtClean="0"/>
              <a:t>initial</a:t>
            </a:r>
            <a:r>
              <a:rPr lang="fi-FI" baseline="0" dirty="0" smtClean="0"/>
              <a:t> </a:t>
            </a:r>
            <a:r>
              <a:rPr lang="fi-FI" baseline="0" dirty="0" err="1" smtClean="0"/>
              <a:t>starting</a:t>
            </a:r>
            <a:r>
              <a:rPr lang="fi-FI" baseline="0" dirty="0" smtClean="0"/>
              <a:t> </a:t>
            </a:r>
            <a:r>
              <a:rPr lang="fi-FI" baseline="0" dirty="0" err="1" smtClean="0"/>
              <a:t>point</a:t>
            </a:r>
            <a:r>
              <a:rPr lang="fi-FI" baseline="0" dirty="0" smtClean="0"/>
              <a:t> to the </a:t>
            </a:r>
            <a:r>
              <a:rPr lang="fi-FI" baseline="0" dirty="0" err="1" smtClean="0"/>
              <a:t>feud</a:t>
            </a:r>
            <a:r>
              <a:rPr lang="fi-FI" baseline="0" dirty="0" smtClean="0"/>
              <a:t> </a:t>
            </a:r>
            <a:r>
              <a:rPr lang="fi-FI" baseline="0" dirty="0" err="1" smtClean="0"/>
              <a:t>between</a:t>
            </a:r>
            <a:r>
              <a:rPr lang="fi-FI" baseline="0" dirty="0" smtClean="0"/>
              <a:t> KC and Greenpeace</a:t>
            </a:r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90E426-AA29-B44D-BEA5-CC287DFED643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i-FI" dirty="0" err="1" smtClean="0"/>
              <a:t>Slide</a:t>
            </a:r>
            <a:r>
              <a:rPr lang="fi-FI" baseline="0" dirty="0" smtClean="0"/>
              <a:t> to </a:t>
            </a:r>
            <a:r>
              <a:rPr lang="fi-FI" baseline="0" dirty="0" err="1" smtClean="0"/>
              <a:t>introduce</a:t>
            </a:r>
            <a:r>
              <a:rPr lang="fi-FI" baseline="0" dirty="0" smtClean="0"/>
              <a:t> the </a:t>
            </a:r>
            <a:r>
              <a:rPr lang="fi-FI" baseline="0" dirty="0" err="1" smtClean="0"/>
              <a:t>Kleercut-campaing</a:t>
            </a:r>
            <a:r>
              <a:rPr lang="fi-FI" baseline="0" dirty="0" smtClean="0"/>
              <a:t> </a:t>
            </a:r>
            <a:r>
              <a:rPr lang="fi-FI" baseline="0" dirty="0" err="1" smtClean="0"/>
              <a:t>by</a:t>
            </a:r>
            <a:r>
              <a:rPr lang="fi-FI" baseline="0" dirty="0" smtClean="0"/>
              <a:t> Greenpeace</a:t>
            </a:r>
          </a:p>
          <a:p>
            <a:r>
              <a:rPr lang="fi-FI" baseline="0" dirty="0" err="1" smtClean="0"/>
              <a:t>Helps</a:t>
            </a:r>
            <a:r>
              <a:rPr lang="fi-FI" baseline="0" dirty="0" smtClean="0"/>
              <a:t> to </a:t>
            </a:r>
            <a:r>
              <a:rPr lang="fi-FI" baseline="0" dirty="0" err="1" smtClean="0"/>
              <a:t>explain</a:t>
            </a:r>
            <a:r>
              <a:rPr lang="fi-FI" baseline="0" dirty="0" smtClean="0"/>
              <a:t> an </a:t>
            </a:r>
            <a:r>
              <a:rPr lang="fi-FI" baseline="0" dirty="0" err="1" smtClean="0"/>
              <a:t>visualize</a:t>
            </a:r>
            <a:r>
              <a:rPr lang="fi-FI" baseline="0" dirty="0" smtClean="0"/>
              <a:t> the </a:t>
            </a:r>
            <a:r>
              <a:rPr lang="fi-FI" baseline="0" dirty="0" err="1" smtClean="0"/>
              <a:t>way</a:t>
            </a:r>
            <a:r>
              <a:rPr lang="fi-FI" baseline="0" dirty="0" smtClean="0"/>
              <a:t> Greenpeace </a:t>
            </a:r>
            <a:r>
              <a:rPr lang="fi-FI" baseline="0" dirty="0" err="1" smtClean="0"/>
              <a:t>attacked</a:t>
            </a:r>
            <a:r>
              <a:rPr lang="fi-FI" baseline="0" dirty="0" smtClean="0"/>
              <a:t> KC</a:t>
            </a:r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90E426-AA29-B44D-BEA5-CC287DFED643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i-FI" dirty="0" err="1" smtClean="0"/>
              <a:t>Slide</a:t>
            </a:r>
            <a:r>
              <a:rPr lang="fi-FI" dirty="0" smtClean="0"/>
              <a:t> to </a:t>
            </a:r>
            <a:r>
              <a:rPr lang="fi-FI" dirty="0" err="1" smtClean="0"/>
              <a:t>demonstrate</a:t>
            </a:r>
            <a:r>
              <a:rPr lang="fi-FI" dirty="0" smtClean="0"/>
              <a:t> </a:t>
            </a:r>
            <a:r>
              <a:rPr lang="fi-FI" dirty="0" err="1" smtClean="0"/>
              <a:t>KC’s</a:t>
            </a:r>
            <a:r>
              <a:rPr lang="fi-FI" dirty="0" smtClean="0"/>
              <a:t> </a:t>
            </a:r>
            <a:r>
              <a:rPr lang="fi-FI" dirty="0" err="1" smtClean="0"/>
              <a:t>stand</a:t>
            </a:r>
            <a:r>
              <a:rPr lang="fi-FI" dirty="0" smtClean="0"/>
              <a:t> on the </a:t>
            </a:r>
            <a:r>
              <a:rPr lang="fi-FI" dirty="0" err="1" smtClean="0"/>
              <a:t>accusations</a:t>
            </a:r>
            <a:r>
              <a:rPr lang="fi-FI" dirty="0" smtClean="0"/>
              <a:t>.</a:t>
            </a:r>
          </a:p>
          <a:p>
            <a:r>
              <a:rPr lang="fi-FI" dirty="0" err="1" smtClean="0"/>
              <a:t>Here</a:t>
            </a:r>
            <a:r>
              <a:rPr lang="fi-FI" baseline="0" dirty="0" smtClean="0"/>
              <a:t> </a:t>
            </a:r>
            <a:r>
              <a:rPr lang="fi-FI" baseline="0" dirty="0" err="1" smtClean="0"/>
              <a:t>can</a:t>
            </a:r>
            <a:r>
              <a:rPr lang="fi-FI" baseline="0" dirty="0" smtClean="0"/>
              <a:t> </a:t>
            </a:r>
            <a:r>
              <a:rPr lang="fi-FI" baseline="0" dirty="0" err="1" smtClean="0"/>
              <a:t>be</a:t>
            </a:r>
            <a:r>
              <a:rPr lang="fi-FI" baseline="0" dirty="0" smtClean="0"/>
              <a:t> </a:t>
            </a:r>
            <a:r>
              <a:rPr lang="fi-FI" baseline="0" dirty="0" err="1" smtClean="0"/>
              <a:t>explained</a:t>
            </a:r>
            <a:r>
              <a:rPr lang="fi-FI" baseline="0" dirty="0" smtClean="0"/>
              <a:t> </a:t>
            </a:r>
            <a:r>
              <a:rPr lang="fi-FI" baseline="0" dirty="0" err="1" smtClean="0"/>
              <a:t>KC’s</a:t>
            </a:r>
            <a:r>
              <a:rPr lang="fi-FI" baseline="0" dirty="0" smtClean="0"/>
              <a:t> </a:t>
            </a:r>
            <a:r>
              <a:rPr lang="fi-FI" baseline="0" dirty="0" err="1" smtClean="0"/>
              <a:t>communication</a:t>
            </a:r>
            <a:r>
              <a:rPr lang="fi-FI" baseline="0" dirty="0" smtClean="0"/>
              <a:t> </a:t>
            </a:r>
            <a:r>
              <a:rPr lang="fi-FI" baseline="0" dirty="0" err="1" smtClean="0"/>
              <a:t>strategies</a:t>
            </a:r>
            <a:r>
              <a:rPr lang="fi-FI" baseline="0" dirty="0" smtClean="0"/>
              <a:t> </a:t>
            </a:r>
            <a:r>
              <a:rPr lang="fi-FI" baseline="0" dirty="0" err="1" smtClean="0"/>
              <a:t>throughout</a:t>
            </a:r>
            <a:r>
              <a:rPr lang="fi-FI" baseline="0" dirty="0" smtClean="0"/>
              <a:t> the </a:t>
            </a:r>
            <a:r>
              <a:rPr lang="fi-FI" baseline="0" dirty="0" err="1" smtClean="0"/>
              <a:t>feud</a:t>
            </a:r>
            <a:r>
              <a:rPr lang="fi-FI" baseline="0" dirty="0" smtClean="0"/>
              <a:t>.</a:t>
            </a:r>
            <a:endParaRPr lang="fi-FI" dirty="0" smtClean="0"/>
          </a:p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90E426-AA29-B44D-BEA5-CC287DFED643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i-FI" dirty="0" err="1" smtClean="0"/>
              <a:t>Slide</a:t>
            </a:r>
            <a:r>
              <a:rPr lang="fi-FI" dirty="0" smtClean="0"/>
              <a:t> to </a:t>
            </a:r>
            <a:r>
              <a:rPr lang="fi-FI" dirty="0" err="1" smtClean="0"/>
              <a:t>visualize</a:t>
            </a:r>
            <a:r>
              <a:rPr lang="fi-FI" baseline="0" dirty="0" smtClean="0"/>
              <a:t> the </a:t>
            </a:r>
            <a:r>
              <a:rPr lang="fi-FI" baseline="0" dirty="0" err="1" smtClean="0"/>
              <a:t>attacks</a:t>
            </a:r>
            <a:r>
              <a:rPr lang="fi-FI" baseline="0" dirty="0" smtClean="0"/>
              <a:t> </a:t>
            </a:r>
            <a:r>
              <a:rPr lang="fi-FI" baseline="0" dirty="0" err="1" smtClean="0"/>
              <a:t>carried</a:t>
            </a:r>
            <a:r>
              <a:rPr lang="fi-FI" baseline="0" dirty="0" smtClean="0"/>
              <a:t> on </a:t>
            </a:r>
            <a:r>
              <a:rPr lang="fi-FI" baseline="0" dirty="0" err="1" smtClean="0"/>
              <a:t>by</a:t>
            </a:r>
            <a:r>
              <a:rPr lang="fi-FI" baseline="0" dirty="0" smtClean="0"/>
              <a:t> Greenpeace </a:t>
            </a:r>
            <a:r>
              <a:rPr lang="fi-FI" baseline="0" dirty="0" err="1" smtClean="0"/>
              <a:t>against</a:t>
            </a:r>
            <a:r>
              <a:rPr lang="fi-FI" baseline="0" dirty="0" smtClean="0"/>
              <a:t> KC.</a:t>
            </a:r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90E426-AA29-B44D-BEA5-CC287DFED643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i-FI" dirty="0" smtClean="0"/>
              <a:t>The </a:t>
            </a:r>
            <a:r>
              <a:rPr lang="fi-FI" dirty="0" err="1" smtClean="0"/>
              <a:t>starting</a:t>
            </a:r>
            <a:r>
              <a:rPr lang="fi-FI" dirty="0" smtClean="0"/>
              <a:t> </a:t>
            </a:r>
            <a:r>
              <a:rPr lang="fi-FI" dirty="0" err="1" smtClean="0"/>
              <a:t>point</a:t>
            </a:r>
            <a:r>
              <a:rPr lang="fi-FI" baseline="0" dirty="0" smtClean="0"/>
              <a:t> to the </a:t>
            </a:r>
            <a:r>
              <a:rPr lang="fi-FI" baseline="0" dirty="0" err="1" smtClean="0"/>
              <a:t>class</a:t>
            </a:r>
            <a:r>
              <a:rPr lang="fi-FI" baseline="0" dirty="0" smtClean="0"/>
              <a:t> </a:t>
            </a:r>
            <a:r>
              <a:rPr lang="fi-FI" baseline="0" dirty="0" err="1" smtClean="0"/>
              <a:t>discussions</a:t>
            </a:r>
            <a:r>
              <a:rPr lang="fi-FI" baseline="0" dirty="0" smtClean="0"/>
              <a:t>: </a:t>
            </a:r>
            <a:r>
              <a:rPr lang="fi-FI" baseline="0" dirty="0" err="1" smtClean="0"/>
              <a:t>what</a:t>
            </a:r>
            <a:r>
              <a:rPr lang="fi-FI" baseline="0" dirty="0" smtClean="0"/>
              <a:t> </a:t>
            </a:r>
            <a:r>
              <a:rPr lang="fi-FI" baseline="0" dirty="0" err="1" smtClean="0"/>
              <a:t>has</a:t>
            </a:r>
            <a:r>
              <a:rPr lang="fi-FI" baseline="0" dirty="0" smtClean="0"/>
              <a:t> </a:t>
            </a:r>
            <a:r>
              <a:rPr lang="fi-FI" baseline="0" dirty="0" err="1" smtClean="0"/>
              <a:t>happened</a:t>
            </a:r>
            <a:r>
              <a:rPr lang="fi-FI" baseline="0" dirty="0" smtClean="0"/>
              <a:t> </a:t>
            </a:r>
            <a:r>
              <a:rPr lang="fi-FI" baseline="0" dirty="0" err="1" smtClean="0"/>
              <a:t>so</a:t>
            </a:r>
            <a:r>
              <a:rPr lang="fi-FI" baseline="0" dirty="0" smtClean="0"/>
              <a:t> </a:t>
            </a:r>
            <a:r>
              <a:rPr lang="fi-FI" baseline="0" dirty="0" err="1" smtClean="0"/>
              <a:t>far</a:t>
            </a:r>
            <a:r>
              <a:rPr lang="fi-FI" baseline="0" dirty="0" smtClean="0"/>
              <a:t>?</a:t>
            </a:r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90E426-AA29-B44D-BEA5-CC287DFED643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/>
            <a:r>
              <a:rPr lang="fi-FI" dirty="0" smtClean="0"/>
              <a:t>The </a:t>
            </a:r>
            <a:r>
              <a:rPr lang="fi-FI" dirty="0" err="1" smtClean="0"/>
              <a:t>slide</a:t>
            </a:r>
            <a:r>
              <a:rPr lang="fi-FI" baseline="0" dirty="0" smtClean="0"/>
              <a:t> </a:t>
            </a:r>
            <a:r>
              <a:rPr lang="fi-FI" baseline="0" dirty="0" err="1" smtClean="0"/>
              <a:t>presenting</a:t>
            </a:r>
            <a:r>
              <a:rPr lang="fi-FI" baseline="0" dirty="0" smtClean="0"/>
              <a:t> the </a:t>
            </a:r>
            <a:r>
              <a:rPr lang="fi-FI" baseline="0" dirty="0" err="1" smtClean="0"/>
              <a:t>question</a:t>
            </a:r>
            <a:r>
              <a:rPr lang="fi-FI" baseline="0" dirty="0" smtClean="0"/>
              <a:t> to the </a:t>
            </a:r>
            <a:r>
              <a:rPr lang="fi-FI" baseline="0" dirty="0" err="1" smtClean="0"/>
              <a:t>class</a:t>
            </a:r>
            <a:r>
              <a:rPr lang="fi-FI" baseline="0" dirty="0" smtClean="0"/>
              <a:t>. </a:t>
            </a:r>
            <a:r>
              <a:rPr lang="fi-FI" baseline="0" dirty="0" err="1" smtClean="0"/>
              <a:t>Following</a:t>
            </a:r>
            <a:r>
              <a:rPr lang="fi-FI" baseline="0" dirty="0" smtClean="0"/>
              <a:t> </a:t>
            </a:r>
            <a:r>
              <a:rPr lang="fi-FI" baseline="0" dirty="0" err="1" smtClean="0"/>
              <a:t>questions</a:t>
            </a:r>
            <a:r>
              <a:rPr lang="fi-FI" baseline="0" dirty="0" smtClean="0"/>
              <a:t> </a:t>
            </a:r>
            <a:r>
              <a:rPr lang="fi-FI" baseline="0" dirty="0" err="1" smtClean="0"/>
              <a:t>from</a:t>
            </a:r>
            <a:r>
              <a:rPr lang="fi-FI" baseline="0" dirty="0" smtClean="0"/>
              <a:t> the </a:t>
            </a:r>
            <a:r>
              <a:rPr lang="fi-FI" baseline="0" dirty="0" err="1" smtClean="0"/>
              <a:t>teaching</a:t>
            </a:r>
            <a:r>
              <a:rPr lang="fi-FI" baseline="0" dirty="0" smtClean="0"/>
              <a:t> </a:t>
            </a:r>
            <a:r>
              <a:rPr lang="fi-FI" baseline="0" dirty="0" err="1" smtClean="0"/>
              <a:t>notes</a:t>
            </a:r>
            <a:r>
              <a:rPr lang="fi-FI" baseline="0" dirty="0" smtClean="0"/>
              <a:t> </a:t>
            </a:r>
            <a:r>
              <a:rPr lang="fi-FI" baseline="0" dirty="0" err="1" smtClean="0"/>
              <a:t>can</a:t>
            </a:r>
            <a:r>
              <a:rPr lang="fi-FI" baseline="0" dirty="0" smtClean="0"/>
              <a:t> </a:t>
            </a:r>
            <a:r>
              <a:rPr lang="fi-FI" baseline="0" dirty="0" err="1" smtClean="0"/>
              <a:t>be</a:t>
            </a:r>
            <a:r>
              <a:rPr lang="fi-FI" baseline="0" dirty="0" smtClean="0"/>
              <a:t> </a:t>
            </a:r>
            <a:r>
              <a:rPr lang="fi-FI" baseline="0" dirty="0" err="1" smtClean="0"/>
              <a:t>used</a:t>
            </a:r>
            <a:r>
              <a:rPr lang="fi-FI" baseline="0" dirty="0" smtClean="0"/>
              <a:t> </a:t>
            </a:r>
            <a:r>
              <a:rPr lang="fi-FI" baseline="0" dirty="0" err="1" smtClean="0"/>
              <a:t>when</a:t>
            </a:r>
            <a:r>
              <a:rPr lang="fi-FI" baseline="0" dirty="0" smtClean="0"/>
              <a:t> </a:t>
            </a:r>
            <a:r>
              <a:rPr lang="fi-FI" baseline="0" dirty="0" err="1" smtClean="0"/>
              <a:t>leading</a:t>
            </a:r>
            <a:r>
              <a:rPr lang="fi-FI" baseline="0" dirty="0" smtClean="0"/>
              <a:t> the </a:t>
            </a:r>
            <a:r>
              <a:rPr lang="fi-FI" baseline="0" dirty="0" err="1" smtClean="0"/>
              <a:t>discussion</a:t>
            </a:r>
            <a:r>
              <a:rPr lang="fi-FI" baseline="0" dirty="0" smtClean="0"/>
              <a:t>:</a:t>
            </a:r>
            <a:br>
              <a:rPr lang="fi-FI" baseline="0" dirty="0" smtClean="0"/>
            </a:br>
            <a:r>
              <a:rPr lang="en-GB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What should Kimberly-Clark management do?</a:t>
            </a:r>
            <a:endParaRPr lang="fi-FI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/>
            <a:r>
              <a:rPr lang="en-GB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Should they still try to defend their own position?</a:t>
            </a:r>
            <a:endParaRPr lang="fi-FI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/>
            <a:r>
              <a:rPr lang="en-GB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Should they try to stop the attack from Greenpeace?</a:t>
            </a:r>
            <a:endParaRPr lang="fi-FI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/>
            <a:r>
              <a:rPr lang="en-GB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Why do they prolong this matter for five years to settle it? </a:t>
            </a:r>
            <a:endParaRPr lang="fi-FI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90E426-AA29-B44D-BEA5-CC287DFED643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i-FI" dirty="0" smtClean="0"/>
              <a:t>The </a:t>
            </a:r>
            <a:r>
              <a:rPr lang="fi-FI" dirty="0" err="1" smtClean="0"/>
              <a:t>slide</a:t>
            </a:r>
            <a:r>
              <a:rPr lang="fi-FI" dirty="0" smtClean="0"/>
              <a:t> </a:t>
            </a:r>
            <a:r>
              <a:rPr lang="fi-FI" dirty="0" err="1" smtClean="0"/>
              <a:t>where</a:t>
            </a:r>
            <a:r>
              <a:rPr lang="fi-FI" dirty="0" smtClean="0"/>
              <a:t> the </a:t>
            </a:r>
            <a:r>
              <a:rPr lang="fi-FI" dirty="0" err="1" smtClean="0"/>
              <a:t>managerial</a:t>
            </a:r>
            <a:r>
              <a:rPr lang="fi-FI" dirty="0" smtClean="0"/>
              <a:t> </a:t>
            </a:r>
            <a:r>
              <a:rPr lang="fi-FI" dirty="0" err="1" smtClean="0"/>
              <a:t>decisions</a:t>
            </a:r>
            <a:r>
              <a:rPr lang="fi-FI" baseline="0" dirty="0" smtClean="0"/>
              <a:t> </a:t>
            </a:r>
            <a:r>
              <a:rPr lang="fi-FI" baseline="0" dirty="0" err="1" smtClean="0"/>
              <a:t>are</a:t>
            </a:r>
            <a:r>
              <a:rPr lang="fi-FI" baseline="0" dirty="0" smtClean="0"/>
              <a:t> </a:t>
            </a:r>
            <a:r>
              <a:rPr lang="fi-FI" baseline="0" dirty="0" err="1" smtClean="0"/>
              <a:t>presented</a:t>
            </a:r>
            <a:r>
              <a:rPr lang="fi-FI" baseline="0" dirty="0" smtClean="0"/>
              <a:t>. </a:t>
            </a:r>
            <a:r>
              <a:rPr lang="fi-FI" baseline="0" dirty="0" err="1" smtClean="0"/>
              <a:t>Here</a:t>
            </a:r>
            <a:r>
              <a:rPr lang="fi-FI" baseline="0" dirty="0" smtClean="0"/>
              <a:t> the </a:t>
            </a:r>
            <a:r>
              <a:rPr lang="fi-FI" baseline="0" dirty="0" err="1" smtClean="0"/>
              <a:t>presenter</a:t>
            </a:r>
            <a:r>
              <a:rPr lang="fi-FI" baseline="0" dirty="0" smtClean="0"/>
              <a:t> </a:t>
            </a:r>
            <a:r>
              <a:rPr lang="fi-FI" baseline="0" dirty="0" err="1" smtClean="0"/>
              <a:t>walks</a:t>
            </a:r>
            <a:r>
              <a:rPr lang="fi-FI" baseline="0" dirty="0" smtClean="0"/>
              <a:t> </a:t>
            </a:r>
            <a:r>
              <a:rPr lang="fi-FI" baseline="0" dirty="0" err="1" smtClean="0"/>
              <a:t>through</a:t>
            </a:r>
            <a:r>
              <a:rPr lang="fi-FI" baseline="0" dirty="0" smtClean="0"/>
              <a:t> </a:t>
            </a:r>
            <a:r>
              <a:rPr lang="fi-FI" baseline="0" dirty="0" err="1" smtClean="0"/>
              <a:t>what</a:t>
            </a:r>
            <a:r>
              <a:rPr lang="fi-FI" baseline="0" dirty="0" smtClean="0"/>
              <a:t> </a:t>
            </a:r>
            <a:r>
              <a:rPr lang="fi-FI" baseline="0" dirty="0" err="1" smtClean="0"/>
              <a:t>happened</a:t>
            </a:r>
            <a:r>
              <a:rPr lang="fi-FI" baseline="0" dirty="0" smtClean="0"/>
              <a:t> in 2009 </a:t>
            </a:r>
            <a:r>
              <a:rPr lang="fi-FI" baseline="0" dirty="0" err="1" smtClean="0"/>
              <a:t>when</a:t>
            </a:r>
            <a:r>
              <a:rPr lang="fi-FI" baseline="0" dirty="0" smtClean="0"/>
              <a:t> the case </a:t>
            </a:r>
            <a:r>
              <a:rPr lang="fi-FI" baseline="0" dirty="0" err="1" smtClean="0"/>
              <a:t>was</a:t>
            </a:r>
            <a:r>
              <a:rPr lang="fi-FI" baseline="0" dirty="0" smtClean="0"/>
              <a:t> </a:t>
            </a:r>
            <a:r>
              <a:rPr lang="fi-FI" baseline="0" dirty="0" err="1" smtClean="0"/>
              <a:t>settled</a:t>
            </a:r>
            <a:r>
              <a:rPr lang="fi-FI" baseline="0" dirty="0" smtClean="0"/>
              <a:t>.</a:t>
            </a:r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90E426-AA29-B44D-BEA5-CC287DFED643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</a:t>
            </a:r>
            <a:r>
              <a:rPr lang="en-US" baseline="0" dirty="0" smtClean="0"/>
              <a:t> case can be closed with this video KC and Greenpeace published when the peace was made to demonstrate the final solution. </a:t>
            </a:r>
            <a:r>
              <a:rPr lang="en-US" dirty="0" smtClean="0"/>
              <a:t>Courtesy to YouTube:</a:t>
            </a:r>
            <a:r>
              <a:rPr lang="en-US" baseline="0" dirty="0" smtClean="0"/>
              <a:t> </a:t>
            </a:r>
            <a:r>
              <a:rPr lang="en-US" b="1" u="sng" baseline="0" dirty="0" smtClean="0"/>
              <a:t>https://youtu.be/ckUdDEs1vro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90E426-AA29-B44D-BEA5-CC287DFED643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135312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90E426-AA29-B44D-BEA5-CC287DFED643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6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16-06-01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7F38-B617-4D2F-AE0A-013F0C4D2C57}" type="datetimeFigureOut">
              <a:rPr lang="en-US" dirty="0"/>
              <a:pPr/>
              <a:t>16-06-01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16-06-01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dirty="0"/>
              <a:pPr/>
              <a:t>16-06-01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16-06-01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16-06-01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16-06-01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16-06-01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16-06-01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16-06-01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16-06-01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16-06-01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16-06-01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16-06-01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16-06-01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16-06-01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16-06-01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20" Type="http://schemas.openxmlformats.org/officeDocument/2006/relationships/image" Target="../media/image4.png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theme" Target="../theme/theme1.xml"/><Relationship Id="rId19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16-06-01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8" r:id="rId2"/>
    <p:sldLayoutId id="2147483651" r:id="rId3"/>
    <p:sldLayoutId id="2147483669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9.tiff"/><Relationship Id="rId5" Type="http://schemas.openxmlformats.org/officeDocument/2006/relationships/image" Target="../media/image10.tif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1.tif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4" Type="http://schemas.openxmlformats.org/officeDocument/2006/relationships/image" Target="../media/image14.tif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tiff"/><Relationship Id="rId4" Type="http://schemas.openxmlformats.org/officeDocument/2006/relationships/image" Target="../media/image16.tiff"/><Relationship Id="rId5" Type="http://schemas.openxmlformats.org/officeDocument/2006/relationships/image" Target="../media/image14.tiff"/><Relationship Id="rId6" Type="http://schemas.openxmlformats.org/officeDocument/2006/relationships/image" Target="../media/image17.tiff"/><Relationship Id="rId7" Type="http://schemas.openxmlformats.org/officeDocument/2006/relationships/image" Target="../media/image18.tif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9.tif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0.tif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ckUdDEs1vro" TargetMode="External"/><Relationship Id="rId4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28863" y="1890334"/>
            <a:ext cx="7529512" cy="1515533"/>
          </a:xfrm>
        </p:spPr>
        <p:txBody>
          <a:bodyPr/>
          <a:lstStyle/>
          <a:p>
            <a:r>
              <a:rPr lang="en-US" sz="3600" b="1" dirty="0" smtClean="0"/>
              <a:t>A Tissue Issue</a:t>
            </a:r>
            <a:br>
              <a:rPr lang="en-US" sz="3600" b="1" dirty="0" smtClean="0"/>
            </a:br>
            <a:r>
              <a:rPr lang="en-US" sz="2000" dirty="0" smtClean="0"/>
              <a:t>When Good is not Green Enough</a:t>
            </a:r>
            <a:endParaRPr lang="en-US" sz="2000" b="1" dirty="0"/>
          </a:p>
        </p:txBody>
      </p:sp>
      <p:pic>
        <p:nvPicPr>
          <p:cNvPr id="6" name="Kuva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3070" y="3714028"/>
            <a:ext cx="2383731" cy="1615640"/>
          </a:xfrm>
          <a:prstGeom prst="rect">
            <a:avLst/>
          </a:prstGeom>
        </p:spPr>
      </p:pic>
      <p:sp>
        <p:nvSpPr>
          <p:cNvPr id="7" name="Alaotsikko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156628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“</a:t>
            </a:r>
            <a:r>
              <a:rPr lang="en-GB" dirty="0" smtClean="0"/>
              <a:t>A leading global health and hygiene company” </a:t>
            </a:r>
          </a:p>
          <a:p>
            <a:r>
              <a:rPr lang="en-GB" dirty="0" smtClean="0"/>
              <a:t>Founded 1872 in Neenah, Wisconsin</a:t>
            </a:r>
          </a:p>
          <a:p>
            <a:r>
              <a:rPr lang="en-GB" dirty="0" smtClean="0"/>
              <a:t>Started with production news- and wrapping paper</a:t>
            </a:r>
          </a:p>
          <a:p>
            <a:r>
              <a:rPr lang="en-GB" dirty="0" smtClean="0"/>
              <a:t>1900 First paper towel in America </a:t>
            </a:r>
          </a:p>
          <a:p>
            <a:r>
              <a:rPr lang="en-GB" dirty="0" err="1" smtClean="0"/>
              <a:t>Cellucotton</a:t>
            </a:r>
            <a:r>
              <a:rPr lang="en-GB" dirty="0" smtClean="0"/>
              <a:t> in 1918 </a:t>
            </a:r>
          </a:p>
          <a:p>
            <a:pPr lvl="1">
              <a:buNone/>
            </a:pPr>
            <a:r>
              <a:rPr lang="en-GB" dirty="0" err="1" smtClean="0">
                <a:sym typeface="Wingdings"/>
              </a:rPr>
              <a:t></a:t>
            </a:r>
            <a:r>
              <a:rPr lang="en-GB" dirty="0" smtClean="0">
                <a:sym typeface="Wingdings"/>
              </a:rPr>
              <a:t> Kleenex</a:t>
            </a:r>
            <a:endParaRPr lang="en-GB" dirty="0"/>
          </a:p>
        </p:txBody>
      </p:sp>
      <p:pic>
        <p:nvPicPr>
          <p:cNvPr id="4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4482" y="1223537"/>
            <a:ext cx="8486793" cy="849433"/>
          </a:xfrm>
          <a:prstGeom prst="rect">
            <a:avLst/>
          </a:prstGeom>
        </p:spPr>
      </p:pic>
      <p:pic>
        <p:nvPicPr>
          <p:cNvPr id="7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67638" y="2556932"/>
            <a:ext cx="2385376" cy="2005663"/>
          </a:xfrm>
          <a:prstGeom prst="rect">
            <a:avLst/>
          </a:prstGeom>
        </p:spPr>
      </p:pic>
      <p:pic>
        <p:nvPicPr>
          <p:cNvPr id="9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55976" y="4120097"/>
            <a:ext cx="2380936" cy="200395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2" y="2556922"/>
            <a:ext cx="9601196" cy="3318936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In 2003 </a:t>
            </a:r>
          </a:p>
          <a:p>
            <a:pPr lvl="1"/>
            <a:r>
              <a:rPr lang="en-US" dirty="0" smtClean="0"/>
              <a:t>60 000 employees</a:t>
            </a:r>
          </a:p>
          <a:p>
            <a:pPr lvl="1"/>
            <a:r>
              <a:rPr lang="en-US" dirty="0" smtClean="0"/>
              <a:t>Operations in 38 countries, products sold in 150 countries</a:t>
            </a:r>
          </a:p>
          <a:p>
            <a:pPr lvl="1"/>
            <a:r>
              <a:rPr lang="en-US" dirty="0" smtClean="0"/>
              <a:t>No 1 or 2 brand position in over 50% of the markets</a:t>
            </a:r>
          </a:p>
          <a:p>
            <a:r>
              <a:rPr lang="en-US" dirty="0" smtClean="0"/>
              <a:t>Kimberly-Clark produces </a:t>
            </a:r>
            <a:r>
              <a:rPr lang="en-US" b="1" dirty="0" smtClean="0"/>
              <a:t>4.08 million tons of tissue products annually</a:t>
            </a:r>
            <a:r>
              <a:rPr lang="en-US" dirty="0" smtClean="0"/>
              <a:t> and generates </a:t>
            </a:r>
            <a:r>
              <a:rPr lang="en-US" b="1" dirty="0" smtClean="0"/>
              <a:t>net sales of $14.3 billion US </a:t>
            </a:r>
          </a:p>
          <a:p>
            <a:r>
              <a:rPr lang="en-US" dirty="0" smtClean="0"/>
              <a:t>“Sustainable use of natural resources”-policy in 1991</a:t>
            </a:r>
          </a:p>
          <a:p>
            <a:r>
              <a:rPr lang="en-US" dirty="0" smtClean="0"/>
              <a:t>2003 introduced a certification system for third party suppliers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4482" y="1223537"/>
            <a:ext cx="8486793" cy="849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62091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2" y="2556922"/>
            <a:ext cx="9601196" cy="3318936"/>
          </a:xfrm>
        </p:spPr>
        <p:txBody>
          <a:bodyPr/>
          <a:lstStyle/>
          <a:p>
            <a:pPr algn="just"/>
            <a:r>
              <a:rPr lang="en-US" dirty="0"/>
              <a:t>A</a:t>
            </a:r>
            <a:r>
              <a:rPr lang="en-US" dirty="0" smtClean="0"/>
              <a:t> </a:t>
            </a:r>
            <a:r>
              <a:rPr lang="en-US" b="1" dirty="0" smtClean="0"/>
              <a:t>non-governmental environmental</a:t>
            </a:r>
            <a:r>
              <a:rPr lang="en-US" dirty="0" smtClean="0"/>
              <a:t> organization</a:t>
            </a:r>
          </a:p>
          <a:p>
            <a:pPr algn="just"/>
            <a:r>
              <a:rPr lang="en-US" dirty="0" smtClean="0"/>
              <a:t>Goal: To ensure </a:t>
            </a:r>
            <a:r>
              <a:rPr lang="en-US" b="1" dirty="0"/>
              <a:t>the ability of the Earth to nurture life in all its </a:t>
            </a:r>
            <a:r>
              <a:rPr lang="en-US" b="1" dirty="0" smtClean="0"/>
              <a:t>diversity</a:t>
            </a:r>
            <a:r>
              <a:rPr lang="en-US" dirty="0" smtClean="0"/>
              <a:t> and to focus </a:t>
            </a:r>
            <a:r>
              <a:rPr lang="en-US" b="1" dirty="0"/>
              <a:t>its campaigning</a:t>
            </a:r>
            <a:r>
              <a:rPr lang="en-US" dirty="0"/>
              <a:t> on worldwide </a:t>
            </a:r>
            <a:r>
              <a:rPr lang="en-US" dirty="0" smtClean="0"/>
              <a:t>issues</a:t>
            </a:r>
          </a:p>
          <a:p>
            <a:pPr algn="just"/>
            <a:r>
              <a:rPr lang="en-US" dirty="0" smtClean="0"/>
              <a:t>It </a:t>
            </a:r>
            <a:r>
              <a:rPr lang="en-US" dirty="0"/>
              <a:t>has also been a source of </a:t>
            </a:r>
            <a:r>
              <a:rPr lang="en-US" dirty="0" smtClean="0"/>
              <a:t>controversy; its </a:t>
            </a:r>
            <a:r>
              <a:rPr lang="en-US" dirty="0"/>
              <a:t>motives and methods </a:t>
            </a:r>
            <a:r>
              <a:rPr lang="en-US" dirty="0" smtClean="0"/>
              <a:t>have </a:t>
            </a:r>
            <a:r>
              <a:rPr lang="en-US" dirty="0"/>
              <a:t>received criticism</a:t>
            </a:r>
            <a:endParaRPr lang="en-US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65554" y="1072803"/>
            <a:ext cx="6858000" cy="996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397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/>
              <a:t>Kimberly-Clark vs. Greenpeace</a:t>
            </a:r>
            <a:endParaRPr lang="en-US" sz="3600" b="1" dirty="0"/>
          </a:p>
        </p:txBody>
      </p:sp>
      <p:sp>
        <p:nvSpPr>
          <p:cNvPr id="7" name="Rectangle 6"/>
          <p:cNvSpPr/>
          <p:nvPr/>
        </p:nvSpPr>
        <p:spPr>
          <a:xfrm>
            <a:off x="1347783" y="2577200"/>
            <a:ext cx="955357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rgbClr val="000000"/>
                </a:solidFill>
                <a:latin typeface="Garamond" charset="0"/>
                <a:ea typeface="Garamond" charset="0"/>
                <a:cs typeface="Garamond" charset="0"/>
              </a:rPr>
              <a:t>In 2004 the</a:t>
            </a:r>
            <a:r>
              <a:rPr lang="en-US" sz="2000" b="1" dirty="0" smtClean="0">
                <a:solidFill>
                  <a:srgbClr val="000000"/>
                </a:solidFill>
                <a:latin typeface="Garamond" charset="0"/>
                <a:ea typeface="Garamond" charset="0"/>
                <a:cs typeface="Garamond" charset="0"/>
              </a:rPr>
              <a:t> Boreal </a:t>
            </a:r>
            <a:r>
              <a:rPr lang="en-US" sz="2000" b="1" dirty="0">
                <a:solidFill>
                  <a:srgbClr val="000000"/>
                </a:solidFill>
                <a:latin typeface="Garamond" charset="0"/>
                <a:ea typeface="Garamond" charset="0"/>
                <a:cs typeface="Garamond" charset="0"/>
              </a:rPr>
              <a:t>forests of British Columbia bring the tales of these two companies </a:t>
            </a:r>
            <a:r>
              <a:rPr lang="en-US" sz="2000" b="1" dirty="0" smtClean="0">
                <a:solidFill>
                  <a:srgbClr val="000000"/>
                </a:solidFill>
                <a:latin typeface="Garamond" charset="0"/>
                <a:ea typeface="Garamond" charset="0"/>
                <a:cs typeface="Garamond" charset="0"/>
              </a:rPr>
              <a:t>together...</a:t>
            </a:r>
            <a:endParaRPr lang="en-US" sz="2000" b="1" dirty="0">
              <a:latin typeface="Garamond" charset="0"/>
              <a:ea typeface="Garamond" charset="0"/>
              <a:cs typeface="Garamond" charset="0"/>
            </a:endParaRPr>
          </a:p>
        </p:txBody>
      </p:sp>
      <p:pic>
        <p:nvPicPr>
          <p:cNvPr id="5" name="Kuva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1313" y="3184280"/>
            <a:ext cx="5195653" cy="2918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68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err="1" smtClean="0"/>
              <a:t>Kleercut</a:t>
            </a:r>
            <a:endParaRPr lang="en-US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1800" dirty="0" smtClean="0"/>
              <a:t>November 18</a:t>
            </a:r>
            <a:r>
              <a:rPr lang="en-US" sz="1800" baseline="30000" dirty="0" smtClean="0"/>
              <a:t>th</a:t>
            </a:r>
            <a:r>
              <a:rPr lang="en-US" sz="1800" dirty="0" smtClean="0"/>
              <a:t>, 2004 Greenpeace launches a campaign: </a:t>
            </a:r>
            <a:r>
              <a:rPr lang="en-US" sz="1800" b="1" dirty="0" err="1" smtClean="0"/>
              <a:t>Kleercut</a:t>
            </a:r>
            <a:endParaRPr lang="en-US" sz="1800" dirty="0" smtClean="0"/>
          </a:p>
          <a:p>
            <a:r>
              <a:rPr lang="en-US" sz="1800" dirty="0" smtClean="0"/>
              <a:t>Greenpeace attacked</a:t>
            </a:r>
            <a:r>
              <a:rPr lang="en-US" sz="1800" dirty="0" smtClean="0">
                <a:sym typeface="Wingdings"/>
              </a:rPr>
              <a:t> </a:t>
            </a:r>
            <a:r>
              <a:rPr lang="en-US" sz="1800" dirty="0">
                <a:sym typeface="Wingdings"/>
              </a:rPr>
              <a:t>“Kimberly-Clark </a:t>
            </a:r>
            <a:r>
              <a:rPr lang="en-US" sz="1800" dirty="0" smtClean="0">
                <a:sym typeface="Wingdings"/>
              </a:rPr>
              <a:t>supports </a:t>
            </a:r>
            <a:r>
              <a:rPr lang="en-US" sz="1800" dirty="0">
                <a:sym typeface="Wingdings"/>
              </a:rPr>
              <a:t>the clear cutting of such forests in Canada and the United </a:t>
            </a:r>
            <a:r>
              <a:rPr lang="en-US" sz="1800" dirty="0" smtClean="0">
                <a:sym typeface="Wingdings"/>
              </a:rPr>
              <a:t>States’</a:t>
            </a:r>
          </a:p>
          <a:p>
            <a:pPr>
              <a:buNone/>
            </a:pPr>
            <a:endParaRPr lang="en-US" sz="1800" dirty="0" smtClean="0">
              <a:sym typeface="Wingdings"/>
            </a:endParaRPr>
          </a:p>
          <a:p>
            <a:endParaRPr lang="en-US" sz="1800" dirty="0" smtClean="0"/>
          </a:p>
          <a:p>
            <a:endParaRPr lang="en-US" sz="1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8980" y="4241527"/>
            <a:ext cx="3529681" cy="1634341"/>
          </a:xfrm>
          <a:prstGeom prst="rect">
            <a:avLst/>
          </a:prstGeom>
        </p:spPr>
      </p:pic>
      <p:pic>
        <p:nvPicPr>
          <p:cNvPr id="6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63858" y="3662990"/>
            <a:ext cx="3166299" cy="2212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78216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Kimberly-Clark Answers</a:t>
            </a:r>
            <a:endParaRPr lang="en-GB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 smtClean="0"/>
              <a:t>Our corporate policy prohibits the use of wood fiber from virgin rainforests or from designated ecologically significant old growth areas, including mixed hardwood forestlands in Indonesia; temperate rainforests in coastal British Columbia, Canada; and designated areas in Canada’s Boreal Forest. – </a:t>
            </a:r>
            <a:r>
              <a:rPr lang="en-US" dirty="0" smtClean="0"/>
              <a:t>Kimberly-Clark’s Sustainability Report</a:t>
            </a:r>
          </a:p>
          <a:p>
            <a:r>
              <a:rPr lang="en-US" dirty="0" smtClean="0"/>
              <a:t>Greenpeace publishes “Chain of Lies” in 2006 </a:t>
            </a:r>
          </a:p>
          <a:p>
            <a:pPr lvl="1"/>
            <a:r>
              <a:rPr lang="en-US" dirty="0" smtClean="0"/>
              <a:t>Kimberly-Clark admit they have given wrong information but refuse to make Boreal Forest their number one concern</a:t>
            </a:r>
            <a:endParaRPr lang="fi-FI" dirty="0" smtClean="0"/>
          </a:p>
          <a:p>
            <a:endParaRPr lang="fi-FI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/>
              <a:t>Kimberly-Clark vs. Greenpeace</a:t>
            </a:r>
            <a:endParaRPr lang="en-US" sz="3600" b="1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9974" y="3314700"/>
            <a:ext cx="2133254" cy="279717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47587" y="2458508"/>
            <a:ext cx="3492500" cy="23241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14898" y="2663825"/>
            <a:ext cx="3416300" cy="23876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37676" y="3424766"/>
            <a:ext cx="1788149" cy="268710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56045" y="3021806"/>
            <a:ext cx="2258853" cy="2973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56388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Situation </a:t>
            </a:r>
            <a:r>
              <a:rPr lang="fi-FI" b="1" dirty="0" smtClean="0"/>
              <a:t>in 2009</a:t>
            </a:r>
            <a:endParaRPr lang="fi-FI" b="1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The argument had been going on for over 4 years</a:t>
            </a:r>
          </a:p>
          <a:p>
            <a:r>
              <a:rPr lang="en-GB" dirty="0" smtClean="0"/>
              <a:t>Forest Friendly 500 – big clients threatened to stop selling Kimberly-Clark products</a:t>
            </a:r>
          </a:p>
          <a:p>
            <a:r>
              <a:rPr lang="en-GB" dirty="0" smtClean="0"/>
              <a:t>Kimberly-Clark number one in Dow Jones Sustainability World Index fifth year in a row</a:t>
            </a:r>
          </a:p>
          <a:p>
            <a:r>
              <a:rPr lang="en-GB" dirty="0" smtClean="0"/>
              <a:t>98% percent of the virgin pulp purchased came from certified suppliers </a:t>
            </a:r>
          </a:p>
          <a:p>
            <a:r>
              <a:rPr lang="en-GB" dirty="0" smtClean="0"/>
              <a:t>Sales keep increasing 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/>
              <a:t>Case Question</a:t>
            </a:r>
            <a:endParaRPr lang="en-US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1" y="2485492"/>
            <a:ext cx="9601196" cy="2086506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sz="4400" b="1" dirty="0" smtClean="0"/>
              <a:t>If you were Kimberly-Clark management, what would you </a:t>
            </a:r>
            <a:r>
              <a:rPr lang="en-US" sz="4400" b="1"/>
              <a:t>do </a:t>
            </a:r>
            <a:r>
              <a:rPr lang="en-US" sz="4400" b="1" smtClean="0"/>
              <a:t>to cope with such the situation?</a:t>
            </a:r>
            <a:endParaRPr lang="en-US" sz="4400" b="1" dirty="0" smtClean="0"/>
          </a:p>
          <a:p>
            <a:pPr algn="ctr"/>
            <a:endParaRPr lang="en-US" sz="4400" b="1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339" y="4571999"/>
            <a:ext cx="6715124" cy="1443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36219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/>
              <a:t>Kimberly-Clark vs. Greenpeace: The Result </a:t>
            </a:r>
            <a:endParaRPr lang="en-US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1800" dirty="0" smtClean="0"/>
              <a:t>Kimberly-Clark would </a:t>
            </a:r>
            <a:r>
              <a:rPr lang="en-US" sz="1800" dirty="0"/>
              <a:t>source </a:t>
            </a:r>
            <a:r>
              <a:rPr lang="en-US" sz="1800" dirty="0" smtClean="0"/>
              <a:t>40% </a:t>
            </a:r>
            <a:r>
              <a:rPr lang="en-US" sz="1800" dirty="0"/>
              <a:t>of its paper fiber from recycled content or other sustainable </a:t>
            </a:r>
            <a:r>
              <a:rPr lang="en-US" sz="1800" dirty="0" smtClean="0"/>
              <a:t>sources</a:t>
            </a:r>
          </a:p>
          <a:p>
            <a:pPr algn="just"/>
            <a:r>
              <a:rPr lang="en-US" sz="1800" dirty="0" smtClean="0"/>
              <a:t>Greenpeace stopped the long-running campaign</a:t>
            </a:r>
          </a:p>
          <a:p>
            <a:r>
              <a:rPr lang="en-US" sz="1800" dirty="0"/>
              <a:t>Kimberly-Clark and Greenpeace declared an historic agreement that ensures the greater protection and the sustainable management of Canada’s Boreal Forest and other ancient forests around the world</a:t>
            </a:r>
            <a:endParaRPr lang="en-US" sz="1800" dirty="0" smtClean="0"/>
          </a:p>
          <a:p>
            <a:endParaRPr lang="en-US" sz="18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1874" y="4400549"/>
            <a:ext cx="5000625" cy="1703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70192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/>
              <a:t>Kimberly-Clark vs. Greenpeace: The Result</a:t>
            </a:r>
            <a:endParaRPr lang="en-US" sz="3600" b="1" dirty="0"/>
          </a:p>
        </p:txBody>
      </p:sp>
      <p:pic>
        <p:nvPicPr>
          <p:cNvPr id="5" name="Content Placeholder 4">
            <a:hlinkClick r:id="rId3"/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7192" y="2557463"/>
            <a:ext cx="6677615" cy="3317875"/>
          </a:xfrm>
        </p:spPr>
      </p:pic>
    </p:spTree>
    <p:extLst>
      <p:ext uri="{BB962C8B-B14F-4D97-AF65-F5344CB8AC3E}">
        <p14:creationId xmlns:p14="http://schemas.microsoft.com/office/powerpoint/2010/main" val="4688468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2853804"/>
            <a:ext cx="9601196" cy="1303867"/>
          </a:xfrm>
        </p:spPr>
        <p:txBody>
          <a:bodyPr>
            <a:normAutofit/>
          </a:bodyPr>
          <a:lstStyle/>
          <a:p>
            <a:r>
              <a:rPr lang="en-US" sz="3600" b="1" dirty="0" smtClean="0"/>
              <a:t>Thank you! 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16984230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rganic" id="{28CDC826-8792-45C0-861B-85EB3ADEDA33}" vid="{7DAC20F1-423D-49E2-BD0B-50532748BAD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468</TotalTime>
  <Words>689</Words>
  <Application>Microsoft Macintosh PowerPoint</Application>
  <PresentationFormat>Anpassad</PresentationFormat>
  <Paragraphs>76</Paragraphs>
  <Slides>13</Slides>
  <Notes>13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Bildrubriker</vt:lpstr>
      </vt:variant>
      <vt:variant>
        <vt:i4>13</vt:i4>
      </vt:variant>
    </vt:vector>
  </HeadingPairs>
  <TitlesOfParts>
    <vt:vector size="14" baseType="lpstr">
      <vt:lpstr>Organic</vt:lpstr>
      <vt:lpstr>A Tissue Issue When Good is not Green Enough</vt:lpstr>
      <vt:lpstr>PowerPoint-presentation</vt:lpstr>
      <vt:lpstr>PowerPoint-presentation</vt:lpstr>
      <vt:lpstr>PowerPoint-presentation</vt:lpstr>
      <vt:lpstr>Kimberly-Clark vs. Greenpeace</vt:lpstr>
      <vt:lpstr>Kleercut</vt:lpstr>
      <vt:lpstr>Kimberly-Clark Answers</vt:lpstr>
      <vt:lpstr>Kimberly-Clark vs. Greenpeace</vt:lpstr>
      <vt:lpstr>Situation in 2009</vt:lpstr>
      <vt:lpstr>Case Question</vt:lpstr>
      <vt:lpstr>Kimberly-Clark vs. Greenpeace: The Result </vt:lpstr>
      <vt:lpstr>Kimberly-Clark vs. Greenpeace: The Result</vt:lpstr>
      <vt:lpstr>Thank you! 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Kimberly-Clark  vs.  Greenpeace</dc:title>
  <dc:creator>KEISINEE PREMRUDEELERT</dc:creator>
  <cp:lastModifiedBy>Mats Urde</cp:lastModifiedBy>
  <cp:revision>25</cp:revision>
  <dcterms:created xsi:type="dcterms:W3CDTF">2016-02-05T12:33:47Z</dcterms:created>
  <dcterms:modified xsi:type="dcterms:W3CDTF">2016-06-01T13:58:06Z</dcterms:modified>
</cp:coreProperties>
</file>