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73810"/>
  </p:normalViewPr>
  <p:slideViewPr>
    <p:cSldViewPr snapToGrid="0" snapToObjects="1">
      <p:cViewPr varScale="1">
        <p:scale>
          <a:sx n="55" d="100"/>
          <a:sy n="55" d="100"/>
        </p:scale>
        <p:origin x="1314" y="6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8788"/>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8788"/>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685800" y="1143000"/>
            <a:ext cx="5486399"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8786"/>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sv-SE" sz="1200" b="0" i="0" u="none" strike="noStrike" cap="none">
                <a:solidFill>
                  <a:schemeClr val="dk1"/>
                </a:solidFill>
                <a:latin typeface="Calibri"/>
                <a:ea typeface="Calibri"/>
                <a:cs typeface="Calibri"/>
                <a:sym typeface="Calibri"/>
              </a:rPr>
              <a:t>‹#›</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9169763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rtl="0">
              <a:lnSpc>
                <a:spcPct val="115000"/>
              </a:lnSpc>
              <a:spcBef>
                <a:spcPts val="400"/>
              </a:spcBef>
              <a:buClr>
                <a:schemeClr val="dk1"/>
              </a:buClr>
              <a:buSzPct val="91666"/>
              <a:buFont typeface="Arial"/>
              <a:buNone/>
            </a:pPr>
            <a:r>
              <a:rPr lang="sv-SE" b="1" dirty="0" err="1">
                <a:latin typeface="Times New Roman"/>
                <a:ea typeface="Times New Roman"/>
                <a:cs typeface="Times New Roman"/>
                <a:sym typeface="Times New Roman"/>
              </a:rPr>
              <a:t>Purpose</a:t>
            </a:r>
            <a:r>
              <a:rPr lang="sv-SE" b="1" dirty="0">
                <a:latin typeface="Times New Roman"/>
                <a:ea typeface="Times New Roman"/>
                <a:cs typeface="Times New Roman"/>
                <a:sym typeface="Times New Roman"/>
              </a:rPr>
              <a:t> </a:t>
            </a:r>
            <a:r>
              <a:rPr lang="sv-SE" b="1" dirty="0" err="1">
                <a:latin typeface="Times New Roman"/>
                <a:ea typeface="Times New Roman"/>
                <a:cs typeface="Times New Roman"/>
                <a:sym typeface="Times New Roman"/>
              </a:rPr>
              <a:t>of</a:t>
            </a:r>
            <a:r>
              <a:rPr lang="sv-SE" b="1" dirty="0">
                <a:latin typeface="Times New Roman"/>
                <a:ea typeface="Times New Roman"/>
                <a:cs typeface="Times New Roman"/>
                <a:sym typeface="Times New Roman"/>
              </a:rPr>
              <a:t> </a:t>
            </a:r>
            <a:r>
              <a:rPr lang="sv-SE" b="1" dirty="0" err="1">
                <a:latin typeface="Times New Roman"/>
                <a:ea typeface="Times New Roman"/>
                <a:cs typeface="Times New Roman"/>
                <a:sym typeface="Times New Roman"/>
              </a:rPr>
              <a:t>slide</a:t>
            </a:r>
            <a:r>
              <a:rPr lang="sv-SE" b="1" dirty="0">
                <a:latin typeface="Times New Roman"/>
                <a:ea typeface="Times New Roman"/>
                <a:cs typeface="Times New Roman"/>
                <a:sym typeface="Times New Roman"/>
              </a:rPr>
              <a:t>:</a:t>
            </a:r>
          </a:p>
          <a:p>
            <a:pPr lvl="0" rtl="0">
              <a:lnSpc>
                <a:spcPct val="115000"/>
              </a:lnSpc>
              <a:spcBef>
                <a:spcPts val="400"/>
              </a:spcBef>
              <a:buClr>
                <a:schemeClr val="dk1"/>
              </a:buClr>
              <a:buSzPct val="91666"/>
              <a:buFont typeface="Arial"/>
              <a:buNone/>
            </a:pPr>
            <a:r>
              <a:rPr lang="sv-SE" dirty="0" err="1">
                <a:latin typeface="Times New Roman"/>
                <a:ea typeface="Times New Roman"/>
                <a:cs typeface="Times New Roman"/>
                <a:sym typeface="Times New Roman"/>
              </a:rPr>
              <a:t>First</a:t>
            </a:r>
            <a:r>
              <a:rPr lang="sv-SE" dirty="0">
                <a:latin typeface="Times New Roman"/>
                <a:ea typeface="Times New Roman"/>
                <a:cs typeface="Times New Roman"/>
                <a:sym typeface="Times New Roman"/>
              </a:rPr>
              <a:t> impression </a:t>
            </a:r>
            <a:r>
              <a:rPr lang="sv-SE" dirty="0" err="1">
                <a:latin typeface="Times New Roman"/>
                <a:ea typeface="Times New Roman"/>
                <a:cs typeface="Times New Roman"/>
                <a:sym typeface="Times New Roman"/>
              </a:rPr>
              <a:t>of</a:t>
            </a:r>
            <a:r>
              <a:rPr lang="sv-SE" dirty="0">
                <a:latin typeface="Times New Roman"/>
                <a:ea typeface="Times New Roman"/>
                <a:cs typeface="Times New Roman"/>
                <a:sym typeface="Times New Roman"/>
              </a:rPr>
              <a:t> the </a:t>
            </a:r>
            <a:r>
              <a:rPr lang="sv-SE" dirty="0" err="1">
                <a:latin typeface="Times New Roman"/>
                <a:ea typeface="Times New Roman"/>
                <a:cs typeface="Times New Roman"/>
                <a:sym typeface="Times New Roman"/>
              </a:rPr>
              <a:t>case</a:t>
            </a:r>
            <a:endParaRPr lang="sv-SE" dirty="0">
              <a:latin typeface="Times New Roman"/>
              <a:ea typeface="Times New Roman"/>
              <a:cs typeface="Times New Roman"/>
              <a:sym typeface="Times New Roman"/>
            </a:endParaRPr>
          </a:p>
          <a:p>
            <a:pPr lvl="0" rtl="0">
              <a:lnSpc>
                <a:spcPct val="115000"/>
              </a:lnSpc>
              <a:spcBef>
                <a:spcPts val="400"/>
              </a:spcBef>
              <a:buNone/>
            </a:pPr>
            <a:r>
              <a:rPr lang="sv-SE" b="1" dirty="0">
                <a:latin typeface="Times New Roman"/>
                <a:ea typeface="Times New Roman"/>
                <a:cs typeface="Times New Roman"/>
                <a:sym typeface="Times New Roman"/>
              </a:rPr>
              <a:t>Speaker </a:t>
            </a:r>
            <a:r>
              <a:rPr lang="sv-SE" b="1" dirty="0" err="1">
                <a:latin typeface="Times New Roman"/>
                <a:ea typeface="Times New Roman"/>
                <a:cs typeface="Times New Roman"/>
                <a:sym typeface="Times New Roman"/>
              </a:rPr>
              <a:t>notes</a:t>
            </a:r>
            <a:r>
              <a:rPr lang="sv-SE" b="1" dirty="0">
                <a:latin typeface="Times New Roman"/>
                <a:ea typeface="Times New Roman"/>
                <a:cs typeface="Times New Roman"/>
                <a:sym typeface="Times New Roman"/>
              </a:rPr>
              <a:t>:</a:t>
            </a:r>
          </a:p>
          <a:p>
            <a:pPr marL="457200" lvl="0" indent="-228600" rtl="0">
              <a:lnSpc>
                <a:spcPct val="115000"/>
              </a:lnSpc>
              <a:spcBef>
                <a:spcPts val="400"/>
              </a:spcBef>
              <a:buFont typeface="Times New Roman"/>
              <a:buChar char="●"/>
            </a:pPr>
            <a:r>
              <a:rPr lang="sv-SE" dirty="0">
                <a:latin typeface="Times New Roman"/>
                <a:ea typeface="Times New Roman"/>
                <a:cs typeface="Times New Roman"/>
                <a:sym typeface="Times New Roman"/>
              </a:rPr>
              <a:t>Present the speakers as </a:t>
            </a:r>
            <a:r>
              <a:rPr lang="sv-SE" dirty="0" err="1">
                <a:latin typeface="Times New Roman"/>
                <a:ea typeface="Times New Roman"/>
                <a:cs typeface="Times New Roman"/>
                <a:sym typeface="Times New Roman"/>
              </a:rPr>
              <a:t>well</a:t>
            </a:r>
            <a:r>
              <a:rPr lang="sv-SE" dirty="0">
                <a:latin typeface="Times New Roman"/>
                <a:ea typeface="Times New Roman"/>
                <a:cs typeface="Times New Roman"/>
                <a:sym typeface="Times New Roman"/>
              </a:rPr>
              <a:t> as the </a:t>
            </a:r>
            <a:r>
              <a:rPr lang="sv-SE" dirty="0" err="1">
                <a:latin typeface="Times New Roman"/>
                <a:ea typeface="Times New Roman"/>
                <a:cs typeface="Times New Roman"/>
                <a:sym typeface="Times New Roman"/>
              </a:rPr>
              <a:t>topic</a:t>
            </a:r>
            <a:r>
              <a:rPr lang="sv-SE" dirty="0">
                <a:latin typeface="Times New Roman"/>
                <a:ea typeface="Times New Roman"/>
                <a:cs typeface="Times New Roman"/>
                <a:sym typeface="Times New Roman"/>
              </a:rPr>
              <a:t> </a:t>
            </a:r>
            <a:r>
              <a:rPr lang="sv-SE" dirty="0" err="1">
                <a:latin typeface="Times New Roman"/>
                <a:ea typeface="Times New Roman"/>
                <a:cs typeface="Times New Roman"/>
                <a:sym typeface="Times New Roman"/>
              </a:rPr>
              <a:t>of</a:t>
            </a:r>
            <a:r>
              <a:rPr lang="sv-SE" dirty="0">
                <a:latin typeface="Times New Roman"/>
                <a:ea typeface="Times New Roman"/>
                <a:cs typeface="Times New Roman"/>
                <a:sym typeface="Times New Roman"/>
              </a:rPr>
              <a:t> the </a:t>
            </a:r>
            <a:r>
              <a:rPr lang="sv-SE" dirty="0" err="1">
                <a:latin typeface="Times New Roman"/>
                <a:ea typeface="Times New Roman"/>
                <a:cs typeface="Times New Roman"/>
                <a:sym typeface="Times New Roman"/>
              </a:rPr>
              <a:t>case</a:t>
            </a:r>
            <a:endParaRPr lang="sv-SE" dirty="0">
              <a:latin typeface="Times New Roman"/>
              <a:ea typeface="Times New Roman"/>
              <a:cs typeface="Times New Roman"/>
              <a:sym typeface="Times New Roman"/>
            </a:endParaRPr>
          </a:p>
          <a:p>
            <a:pPr lvl="0" rtl="0">
              <a:lnSpc>
                <a:spcPct val="115000"/>
              </a:lnSpc>
              <a:spcBef>
                <a:spcPts val="400"/>
              </a:spcBef>
              <a:buNone/>
            </a:pPr>
            <a:endParaRPr dirty="0">
              <a:latin typeface="Times New Roman"/>
              <a:ea typeface="Times New Roman"/>
              <a:cs typeface="Times New Roman"/>
              <a:sym typeface="Times New Roman"/>
            </a:endParaRPr>
          </a:p>
          <a:p>
            <a:pPr lvl="0" rtl="0">
              <a:lnSpc>
                <a:spcPct val="115000"/>
              </a:lnSpc>
              <a:spcBef>
                <a:spcPts val="400"/>
              </a:spcBef>
              <a:buClr>
                <a:schemeClr val="dk1"/>
              </a:buClr>
              <a:buSzPct val="91666"/>
              <a:buFont typeface="Arial"/>
              <a:buNone/>
            </a:pPr>
            <a:endParaRPr b="1" dirty="0">
              <a:latin typeface="Times New Roman"/>
              <a:ea typeface="Times New Roman"/>
              <a:cs typeface="Times New Roman"/>
              <a:sym typeface="Times New Roman"/>
            </a:endParaRPr>
          </a:p>
          <a:p>
            <a:pPr lvl="0">
              <a:spcBef>
                <a:spcPts val="0"/>
              </a:spcBef>
              <a:buNone/>
            </a:pPr>
            <a:endParaRPr dirty="0"/>
          </a:p>
        </p:txBody>
      </p:sp>
      <p:sp>
        <p:nvSpPr>
          <p:cNvPr id="86" name="Shape 8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4853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rtl="0">
              <a:lnSpc>
                <a:spcPct val="115000"/>
              </a:lnSpc>
              <a:spcBef>
                <a:spcPts val="400"/>
              </a:spcBef>
              <a:buClr>
                <a:schemeClr val="dk1"/>
              </a:buClr>
              <a:buSzPct val="91666"/>
              <a:buFont typeface="Arial"/>
              <a:buNone/>
            </a:pPr>
            <a:r>
              <a:rPr lang="sv-SE" b="1">
                <a:latin typeface="Times New Roman"/>
                <a:ea typeface="Times New Roman"/>
                <a:cs typeface="Times New Roman"/>
                <a:sym typeface="Times New Roman"/>
              </a:rPr>
              <a:t>Purpose of slide:</a:t>
            </a:r>
          </a:p>
          <a:p>
            <a:pPr lvl="0" rtl="0">
              <a:lnSpc>
                <a:spcPct val="115000"/>
              </a:lnSpc>
              <a:spcBef>
                <a:spcPts val="400"/>
              </a:spcBef>
              <a:buClr>
                <a:schemeClr val="dk1"/>
              </a:buClr>
              <a:buSzPct val="91666"/>
              <a:buFont typeface="Arial"/>
              <a:buNone/>
            </a:pPr>
            <a:r>
              <a:rPr lang="sv-SE">
                <a:latin typeface="Times New Roman"/>
                <a:ea typeface="Times New Roman"/>
                <a:cs typeface="Times New Roman"/>
                <a:sym typeface="Times New Roman"/>
              </a:rPr>
              <a:t>Intrigue the audience by briefly introducing the current situation BP is facing  </a:t>
            </a:r>
          </a:p>
          <a:p>
            <a:pPr lvl="0" rtl="0">
              <a:lnSpc>
                <a:spcPct val="115000"/>
              </a:lnSpc>
              <a:spcBef>
                <a:spcPts val="400"/>
              </a:spcBef>
              <a:buNone/>
            </a:pPr>
            <a:r>
              <a:rPr lang="sv-SE" b="1">
                <a:latin typeface="Times New Roman"/>
                <a:ea typeface="Times New Roman"/>
                <a:cs typeface="Times New Roman"/>
                <a:sym typeface="Times New Roman"/>
              </a:rPr>
              <a:t>Speaker notes:</a:t>
            </a:r>
          </a:p>
          <a:p>
            <a:pPr marL="457200" lvl="0" indent="-228600" rtl="0">
              <a:lnSpc>
                <a:spcPct val="115000"/>
              </a:lnSpc>
              <a:spcBef>
                <a:spcPts val="400"/>
              </a:spcBef>
              <a:buFont typeface="Times New Roman"/>
              <a:buChar char="●"/>
            </a:pPr>
            <a:r>
              <a:rPr lang="sv-SE">
                <a:latin typeface="Times New Roman"/>
                <a:ea typeface="Times New Roman"/>
                <a:cs typeface="Times New Roman"/>
                <a:sym typeface="Times New Roman"/>
              </a:rPr>
              <a:t>Express the need for help from the audience and assign them the role of being BP’s management team </a:t>
            </a:r>
          </a:p>
        </p:txBody>
      </p:sp>
      <p:sp>
        <p:nvSpPr>
          <p:cNvPr id="94" name="Shape 9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9343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rtl="0">
              <a:lnSpc>
                <a:spcPct val="115000"/>
              </a:lnSpc>
              <a:spcBef>
                <a:spcPts val="400"/>
              </a:spcBef>
              <a:buClr>
                <a:schemeClr val="dk1"/>
              </a:buClr>
              <a:buSzPct val="91666"/>
              <a:buFont typeface="Arial"/>
              <a:buNone/>
            </a:pPr>
            <a:r>
              <a:rPr lang="sv-SE" b="1">
                <a:latin typeface="Times New Roman"/>
                <a:ea typeface="Times New Roman"/>
                <a:cs typeface="Times New Roman"/>
                <a:sym typeface="Times New Roman"/>
              </a:rPr>
              <a:t>Purpose of slide:</a:t>
            </a:r>
          </a:p>
          <a:p>
            <a:pPr lvl="0" rtl="0">
              <a:lnSpc>
                <a:spcPct val="115000"/>
              </a:lnSpc>
              <a:spcBef>
                <a:spcPts val="400"/>
              </a:spcBef>
              <a:buClr>
                <a:schemeClr val="dk1"/>
              </a:buClr>
              <a:buSzPct val="91666"/>
              <a:buFont typeface="Arial"/>
              <a:buNone/>
            </a:pPr>
            <a:r>
              <a:rPr lang="sv-SE">
                <a:latin typeface="Times New Roman"/>
                <a:ea typeface="Times New Roman"/>
                <a:cs typeface="Times New Roman"/>
                <a:sym typeface="Times New Roman"/>
              </a:rPr>
              <a:t>Inform the audience about the structure of the presentation and discussion</a:t>
            </a:r>
          </a:p>
          <a:p>
            <a:pPr lvl="0" rtl="0">
              <a:lnSpc>
                <a:spcPct val="115000"/>
              </a:lnSpc>
              <a:spcBef>
                <a:spcPts val="400"/>
              </a:spcBef>
              <a:buNone/>
            </a:pPr>
            <a:r>
              <a:rPr lang="sv-SE" b="1">
                <a:latin typeface="Times New Roman"/>
                <a:ea typeface="Times New Roman"/>
                <a:cs typeface="Times New Roman"/>
                <a:sym typeface="Times New Roman"/>
              </a:rPr>
              <a:t>Speaker notes:</a:t>
            </a:r>
          </a:p>
          <a:p>
            <a:pPr lvl="0" rtl="0">
              <a:lnSpc>
                <a:spcPct val="115000"/>
              </a:lnSpc>
              <a:spcBef>
                <a:spcPts val="400"/>
              </a:spcBef>
              <a:buNone/>
            </a:pPr>
            <a:r>
              <a:rPr lang="sv-SE">
                <a:latin typeface="Arial"/>
                <a:ea typeface="Arial"/>
                <a:cs typeface="Arial"/>
                <a:sym typeface="Arial"/>
              </a:rPr>
              <a:t>•</a:t>
            </a:r>
            <a:r>
              <a:rPr lang="sv-SE">
                <a:latin typeface="Times New Roman"/>
                <a:ea typeface="Times New Roman"/>
                <a:cs typeface="Times New Roman"/>
                <a:sym typeface="Times New Roman"/>
              </a:rPr>
              <a:t>Emphasize the importance of the point “Case Discussion”, as this shall be the main part of this case</a:t>
            </a:r>
          </a:p>
          <a:p>
            <a:pPr lvl="0" rtl="0">
              <a:lnSpc>
                <a:spcPct val="115000"/>
              </a:lnSpc>
              <a:spcBef>
                <a:spcPts val="400"/>
              </a:spcBef>
              <a:buClr>
                <a:schemeClr val="dk1"/>
              </a:buClr>
              <a:buSzPct val="91666"/>
              <a:buFont typeface="Arial"/>
              <a:buNone/>
            </a:pPr>
            <a:endParaRPr b="1">
              <a:latin typeface="Times New Roman"/>
              <a:ea typeface="Times New Roman"/>
              <a:cs typeface="Times New Roman"/>
              <a:sym typeface="Times New Roman"/>
            </a:endParaRPr>
          </a:p>
          <a:p>
            <a:pPr lvl="0">
              <a:spcBef>
                <a:spcPts val="0"/>
              </a:spcBef>
              <a:buNone/>
            </a:pPr>
            <a:endParaRPr/>
          </a:p>
        </p:txBody>
      </p:sp>
      <p:sp>
        <p:nvSpPr>
          <p:cNvPr id="103" name="Shape 10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5947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rtl="0">
              <a:lnSpc>
                <a:spcPct val="115000"/>
              </a:lnSpc>
              <a:spcBef>
                <a:spcPts val="400"/>
              </a:spcBef>
              <a:buClr>
                <a:schemeClr val="dk1"/>
              </a:buClr>
              <a:buSzPct val="91666"/>
              <a:buFont typeface="Arial"/>
              <a:buNone/>
            </a:pPr>
            <a:r>
              <a:rPr lang="sv-SE" b="1">
                <a:latin typeface="Times New Roman"/>
                <a:ea typeface="Times New Roman"/>
                <a:cs typeface="Times New Roman"/>
                <a:sym typeface="Times New Roman"/>
              </a:rPr>
              <a:t>Purpose of slide:</a:t>
            </a:r>
          </a:p>
          <a:p>
            <a:pPr lvl="0" rtl="0">
              <a:lnSpc>
                <a:spcPct val="115000"/>
              </a:lnSpc>
              <a:spcBef>
                <a:spcPts val="400"/>
              </a:spcBef>
              <a:buClr>
                <a:schemeClr val="dk1"/>
              </a:buClr>
              <a:buSzPct val="91666"/>
              <a:buFont typeface="Arial"/>
              <a:buNone/>
            </a:pPr>
            <a:r>
              <a:rPr lang="sv-SE">
                <a:latin typeface="Times New Roman"/>
                <a:ea typeface="Times New Roman"/>
                <a:cs typeface="Times New Roman"/>
                <a:sym typeface="Times New Roman"/>
              </a:rPr>
              <a:t>Give the audience a brief overview of BPs history </a:t>
            </a:r>
          </a:p>
          <a:p>
            <a:pPr lvl="0" rtl="0">
              <a:lnSpc>
                <a:spcPct val="115000"/>
              </a:lnSpc>
              <a:spcBef>
                <a:spcPts val="400"/>
              </a:spcBef>
              <a:buNone/>
            </a:pPr>
            <a:r>
              <a:rPr lang="sv-SE" b="1">
                <a:latin typeface="Times New Roman"/>
                <a:ea typeface="Times New Roman"/>
                <a:cs typeface="Times New Roman"/>
                <a:sym typeface="Times New Roman"/>
              </a:rPr>
              <a:t>Speaker notes:</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BP has roots tracing back to 1908 when a group of British geologists discovered a large amount of oil in Iran</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In the industry, BP is considered one of the world’s seven oil and gas “supermajors” whose performance made it the world’s sixth-largest oil and gas corporation, the sixth-largest energy corporation by market capitalization and the corporation with the world’s fifth-largest revenues</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BP went through a rebranding process during 2000 when the corporation alternated several aspects of the brand</a:t>
            </a:r>
          </a:p>
        </p:txBody>
      </p:sp>
      <p:sp>
        <p:nvSpPr>
          <p:cNvPr id="133" name="Shape 13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4214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rtl="0">
              <a:lnSpc>
                <a:spcPct val="115000"/>
              </a:lnSpc>
              <a:spcBef>
                <a:spcPts val="400"/>
              </a:spcBef>
              <a:buClr>
                <a:schemeClr val="dk1"/>
              </a:buClr>
              <a:buSzPct val="91666"/>
              <a:buFont typeface="Arial"/>
              <a:buNone/>
            </a:pPr>
            <a:r>
              <a:rPr lang="sv-SE" b="1">
                <a:latin typeface="Times New Roman"/>
                <a:ea typeface="Times New Roman"/>
                <a:cs typeface="Times New Roman"/>
                <a:sym typeface="Times New Roman"/>
              </a:rPr>
              <a:t>Purpose of slide:</a:t>
            </a:r>
          </a:p>
          <a:p>
            <a:pPr lvl="0" rtl="0">
              <a:lnSpc>
                <a:spcPct val="115000"/>
              </a:lnSpc>
              <a:spcBef>
                <a:spcPts val="400"/>
              </a:spcBef>
              <a:buClr>
                <a:schemeClr val="dk1"/>
              </a:buClr>
              <a:buSzPct val="91666"/>
              <a:buFont typeface="Arial"/>
              <a:buNone/>
            </a:pPr>
            <a:r>
              <a:rPr lang="sv-SE">
                <a:latin typeface="Times New Roman"/>
                <a:ea typeface="Times New Roman"/>
                <a:cs typeface="Times New Roman"/>
                <a:sym typeface="Times New Roman"/>
              </a:rPr>
              <a:t>Introduce the audience to BP’s rebranding campaign and explain the new core values this followed</a:t>
            </a:r>
          </a:p>
          <a:p>
            <a:pPr lvl="0" rtl="0">
              <a:lnSpc>
                <a:spcPct val="115000"/>
              </a:lnSpc>
              <a:spcBef>
                <a:spcPts val="400"/>
              </a:spcBef>
              <a:buNone/>
            </a:pPr>
            <a:r>
              <a:rPr lang="sv-SE" b="1">
                <a:latin typeface="Times New Roman"/>
                <a:ea typeface="Times New Roman"/>
                <a:cs typeface="Times New Roman"/>
                <a:sym typeface="Times New Roman"/>
              </a:rPr>
              <a:t>Speaker notes:</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The corporation replaced its “Green Shield” logotype with the “Helios” symbol, a green and yellow sunflower named after the Greek sun god </a:t>
            </a:r>
          </a:p>
          <a:p>
            <a:pPr marL="457200" lvl="0" indent="-304800" algn="just" rtl="0">
              <a:lnSpc>
                <a:spcPct val="115000"/>
              </a:lnSpc>
              <a:spcBef>
                <a:spcPts val="400"/>
              </a:spcBef>
              <a:buSzPct val="100000"/>
              <a:buFont typeface="Times New Roman"/>
              <a:buChar char="●"/>
            </a:pPr>
            <a:r>
              <a:rPr lang="sv-SE">
                <a:highlight>
                  <a:srgbClr val="FFFFFF"/>
                </a:highlight>
                <a:latin typeface="Times New Roman"/>
                <a:ea typeface="Times New Roman"/>
                <a:cs typeface="Times New Roman"/>
                <a:sym typeface="Times New Roman"/>
              </a:rPr>
              <a:t>BP also introduced a new corporate slogan “Beyond Petroleum”. The new slogan was aimed to represent their focus on meeting the growing demand for fossil fuels, manufacturing and delivering more advanced products as well as enabling a transition to a lower carbon footprint. Overall the slogan became a symbol for the new strategy of the organization</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A new set of core values was also presented: safety, respect, excellence, courage and one team</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The cost of the ‘Helios logo design’ and its rollout cost BP in total 211 million dollars and became one of the most expensive logo designs and rebranding campaigns of all times</a:t>
            </a:r>
          </a:p>
          <a:p>
            <a:pPr marL="457200" lvl="0" indent="-304800" algn="just" rtl="0">
              <a:lnSpc>
                <a:spcPct val="115000"/>
              </a:lnSpc>
              <a:spcBef>
                <a:spcPts val="400"/>
              </a:spcBef>
              <a:buSzPct val="100000"/>
              <a:buFont typeface="Times New Roman"/>
              <a:buChar char="●"/>
            </a:pPr>
            <a:r>
              <a:rPr lang="sv-SE">
                <a:highlight>
                  <a:srgbClr val="FFFFFF"/>
                </a:highlight>
                <a:latin typeface="Times New Roman"/>
                <a:ea typeface="Times New Roman"/>
                <a:cs typeface="Times New Roman"/>
                <a:sym typeface="Times New Roman"/>
              </a:rPr>
              <a:t>These efforts positioned the corporation as environmentally friendly and caught the attention of the general public </a:t>
            </a:r>
          </a:p>
        </p:txBody>
      </p:sp>
      <p:sp>
        <p:nvSpPr>
          <p:cNvPr id="163" name="Shape 16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946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4" name="Shape 174"/>
          <p:cNvSpPr txBox="1">
            <a:spLocks noGrp="1"/>
          </p:cNvSpPr>
          <p:nvPr>
            <p:ph type="body" idx="1"/>
          </p:nvPr>
        </p:nvSpPr>
        <p:spPr>
          <a:xfrm>
            <a:off x="685800" y="4400550"/>
            <a:ext cx="5486399" cy="3600450"/>
          </a:xfrm>
          <a:prstGeom prst="rect">
            <a:avLst/>
          </a:prstGeom>
          <a:noFill/>
          <a:ln>
            <a:noFill/>
          </a:ln>
        </p:spPr>
        <p:txBody>
          <a:bodyPr lIns="91425" tIns="45700" rIns="91425" bIns="45700" anchor="t" anchorCtr="0">
            <a:noAutofit/>
          </a:bodyPr>
          <a:lstStyle/>
          <a:p>
            <a:pPr lvl="0" rtl="0">
              <a:lnSpc>
                <a:spcPct val="115000"/>
              </a:lnSpc>
              <a:spcBef>
                <a:spcPts val="400"/>
              </a:spcBef>
              <a:buClr>
                <a:schemeClr val="dk1"/>
              </a:buClr>
              <a:buSzPct val="91666"/>
              <a:buFont typeface="Arial"/>
              <a:buNone/>
            </a:pPr>
            <a:r>
              <a:rPr lang="sv-SE" b="1" dirty="0" err="1">
                <a:latin typeface="Times New Roman"/>
                <a:ea typeface="Times New Roman"/>
                <a:cs typeface="Times New Roman"/>
                <a:sym typeface="Times New Roman"/>
              </a:rPr>
              <a:t>Purpose</a:t>
            </a:r>
            <a:r>
              <a:rPr lang="sv-SE" b="1" dirty="0">
                <a:latin typeface="Times New Roman"/>
                <a:ea typeface="Times New Roman"/>
                <a:cs typeface="Times New Roman"/>
                <a:sym typeface="Times New Roman"/>
              </a:rPr>
              <a:t> </a:t>
            </a:r>
            <a:r>
              <a:rPr lang="sv-SE" b="1" dirty="0" err="1">
                <a:latin typeface="Times New Roman"/>
                <a:ea typeface="Times New Roman"/>
                <a:cs typeface="Times New Roman"/>
                <a:sym typeface="Times New Roman"/>
              </a:rPr>
              <a:t>of</a:t>
            </a:r>
            <a:r>
              <a:rPr lang="sv-SE" b="1" dirty="0">
                <a:latin typeface="Times New Roman"/>
                <a:ea typeface="Times New Roman"/>
                <a:cs typeface="Times New Roman"/>
                <a:sym typeface="Times New Roman"/>
              </a:rPr>
              <a:t> </a:t>
            </a:r>
            <a:r>
              <a:rPr lang="sv-SE" b="1" dirty="0" err="1">
                <a:latin typeface="Times New Roman"/>
                <a:ea typeface="Times New Roman"/>
                <a:cs typeface="Times New Roman"/>
                <a:sym typeface="Times New Roman"/>
              </a:rPr>
              <a:t>slide</a:t>
            </a:r>
            <a:r>
              <a:rPr lang="sv-SE" b="1" dirty="0">
                <a:latin typeface="Times New Roman"/>
                <a:ea typeface="Times New Roman"/>
                <a:cs typeface="Times New Roman"/>
                <a:sym typeface="Times New Roman"/>
              </a:rPr>
              <a:t>:</a:t>
            </a:r>
          </a:p>
          <a:p>
            <a:pPr lvl="0" rtl="0">
              <a:lnSpc>
                <a:spcPct val="115000"/>
              </a:lnSpc>
              <a:spcBef>
                <a:spcPts val="400"/>
              </a:spcBef>
              <a:buClr>
                <a:schemeClr val="dk1"/>
              </a:buClr>
              <a:buSzPct val="91666"/>
              <a:buFont typeface="Arial"/>
              <a:buNone/>
            </a:pPr>
            <a:r>
              <a:rPr lang="sv-SE" dirty="0" err="1">
                <a:latin typeface="Times New Roman"/>
                <a:ea typeface="Times New Roman"/>
                <a:cs typeface="Times New Roman"/>
                <a:sym typeface="Times New Roman"/>
              </a:rPr>
              <a:t>Give</a:t>
            </a:r>
            <a:r>
              <a:rPr lang="sv-SE" dirty="0">
                <a:latin typeface="Times New Roman"/>
                <a:ea typeface="Times New Roman"/>
                <a:cs typeface="Times New Roman"/>
                <a:sym typeface="Times New Roman"/>
              </a:rPr>
              <a:t> the </a:t>
            </a:r>
            <a:r>
              <a:rPr lang="sv-SE" dirty="0" err="1">
                <a:latin typeface="Times New Roman"/>
                <a:ea typeface="Times New Roman"/>
                <a:cs typeface="Times New Roman"/>
                <a:sym typeface="Times New Roman"/>
              </a:rPr>
              <a:t>audience</a:t>
            </a:r>
            <a:r>
              <a:rPr lang="sv-SE" dirty="0">
                <a:latin typeface="Times New Roman"/>
                <a:ea typeface="Times New Roman"/>
                <a:cs typeface="Times New Roman"/>
                <a:sym typeface="Times New Roman"/>
              </a:rPr>
              <a:t> and </a:t>
            </a:r>
            <a:r>
              <a:rPr lang="sv-SE" dirty="0" err="1">
                <a:latin typeface="Times New Roman"/>
                <a:ea typeface="Times New Roman"/>
                <a:cs typeface="Times New Roman"/>
                <a:sym typeface="Times New Roman"/>
              </a:rPr>
              <a:t>overview</a:t>
            </a:r>
            <a:r>
              <a:rPr lang="sv-SE" dirty="0">
                <a:latin typeface="Times New Roman"/>
                <a:ea typeface="Times New Roman"/>
                <a:cs typeface="Times New Roman"/>
                <a:sym typeface="Times New Roman"/>
              </a:rPr>
              <a:t> </a:t>
            </a:r>
            <a:r>
              <a:rPr lang="sv-SE" dirty="0" err="1">
                <a:latin typeface="Times New Roman"/>
                <a:ea typeface="Times New Roman"/>
                <a:cs typeface="Times New Roman"/>
                <a:sym typeface="Times New Roman"/>
              </a:rPr>
              <a:t>of</a:t>
            </a:r>
            <a:r>
              <a:rPr lang="sv-SE" dirty="0">
                <a:latin typeface="Times New Roman"/>
                <a:ea typeface="Times New Roman"/>
                <a:cs typeface="Times New Roman"/>
                <a:sym typeface="Times New Roman"/>
              </a:rPr>
              <a:t> the Deep </a:t>
            </a:r>
            <a:r>
              <a:rPr lang="sv-SE" dirty="0" err="1">
                <a:latin typeface="Times New Roman"/>
                <a:ea typeface="Times New Roman"/>
                <a:cs typeface="Times New Roman"/>
                <a:sym typeface="Times New Roman"/>
              </a:rPr>
              <a:t>Horizon</a:t>
            </a:r>
            <a:r>
              <a:rPr lang="sv-SE" dirty="0">
                <a:latin typeface="Times New Roman"/>
                <a:ea typeface="Times New Roman"/>
                <a:cs typeface="Times New Roman"/>
                <a:sym typeface="Times New Roman"/>
              </a:rPr>
              <a:t> </a:t>
            </a:r>
            <a:r>
              <a:rPr lang="sv-SE" dirty="0" err="1">
                <a:latin typeface="Times New Roman"/>
                <a:ea typeface="Times New Roman"/>
                <a:cs typeface="Times New Roman"/>
                <a:sym typeface="Times New Roman"/>
              </a:rPr>
              <a:t>Oil</a:t>
            </a:r>
            <a:r>
              <a:rPr lang="sv-SE" dirty="0">
                <a:latin typeface="Times New Roman"/>
                <a:ea typeface="Times New Roman"/>
                <a:cs typeface="Times New Roman"/>
                <a:sym typeface="Times New Roman"/>
              </a:rPr>
              <a:t> spill </a:t>
            </a:r>
            <a:r>
              <a:rPr lang="sv-SE" dirty="0" err="1">
                <a:latin typeface="Times New Roman"/>
                <a:ea typeface="Times New Roman"/>
                <a:cs typeface="Times New Roman"/>
                <a:sym typeface="Times New Roman"/>
              </a:rPr>
              <a:t>crisis</a:t>
            </a:r>
            <a:endParaRPr lang="sv-SE" dirty="0">
              <a:latin typeface="Times New Roman"/>
              <a:ea typeface="Times New Roman"/>
              <a:cs typeface="Times New Roman"/>
              <a:sym typeface="Times New Roman"/>
            </a:endParaRPr>
          </a:p>
          <a:p>
            <a:pPr lvl="0" rtl="0">
              <a:lnSpc>
                <a:spcPct val="115000"/>
              </a:lnSpc>
              <a:spcBef>
                <a:spcPts val="400"/>
              </a:spcBef>
              <a:buClr>
                <a:schemeClr val="dk1"/>
              </a:buClr>
              <a:buSzPct val="91666"/>
              <a:buFont typeface="Arial"/>
              <a:buNone/>
            </a:pPr>
            <a:r>
              <a:rPr lang="sv-SE" b="1" dirty="0">
                <a:latin typeface="Times New Roman"/>
                <a:ea typeface="Times New Roman"/>
                <a:cs typeface="Times New Roman"/>
                <a:sym typeface="Times New Roman"/>
              </a:rPr>
              <a:t>Speaker </a:t>
            </a:r>
            <a:r>
              <a:rPr lang="sv-SE" b="1" dirty="0" err="1">
                <a:latin typeface="Times New Roman"/>
                <a:ea typeface="Times New Roman"/>
                <a:cs typeface="Times New Roman"/>
                <a:sym typeface="Times New Roman"/>
              </a:rPr>
              <a:t>notes</a:t>
            </a:r>
            <a:r>
              <a:rPr lang="sv-SE" b="1" dirty="0">
                <a:latin typeface="Times New Roman"/>
                <a:ea typeface="Times New Roman"/>
                <a:cs typeface="Times New Roman"/>
                <a:sym typeface="Times New Roman"/>
              </a:rPr>
              <a:t>:</a:t>
            </a:r>
          </a:p>
          <a:p>
            <a:pPr marL="457200" marR="0" lvl="0" indent="-304800" algn="l" rtl="0">
              <a:spcBef>
                <a:spcPts val="0"/>
              </a:spcBef>
              <a:buSzPct val="100000"/>
              <a:buFont typeface="Times New Roman"/>
              <a:buChar char="●"/>
            </a:pPr>
            <a:r>
              <a:rPr lang="sv-SE" dirty="0" err="1">
                <a:latin typeface="Times New Roman"/>
                <a:ea typeface="Times New Roman"/>
                <a:cs typeface="Times New Roman"/>
                <a:sym typeface="Times New Roman"/>
              </a:rPr>
              <a:t>Only</a:t>
            </a:r>
            <a:r>
              <a:rPr lang="sv-SE" dirty="0">
                <a:latin typeface="Times New Roman"/>
                <a:ea typeface="Times New Roman"/>
                <a:cs typeface="Times New Roman"/>
                <a:sym typeface="Times New Roman"/>
              </a:rPr>
              <a:t> </a:t>
            </a:r>
            <a:r>
              <a:rPr lang="sv-SE" dirty="0" err="1">
                <a:latin typeface="Times New Roman"/>
                <a:ea typeface="Times New Roman"/>
                <a:cs typeface="Times New Roman"/>
                <a:sym typeface="Times New Roman"/>
              </a:rPr>
              <a:t>need</a:t>
            </a:r>
            <a:r>
              <a:rPr lang="sv-SE" dirty="0">
                <a:latin typeface="Times New Roman"/>
                <a:ea typeface="Times New Roman"/>
                <a:cs typeface="Times New Roman"/>
                <a:sym typeface="Times New Roman"/>
              </a:rPr>
              <a:t> to show the </a:t>
            </a:r>
            <a:r>
              <a:rPr lang="sv-SE" dirty="0" err="1">
                <a:latin typeface="Times New Roman"/>
                <a:ea typeface="Times New Roman"/>
                <a:cs typeface="Times New Roman"/>
                <a:sym typeface="Times New Roman"/>
              </a:rPr>
              <a:t>seconds</a:t>
            </a:r>
            <a:r>
              <a:rPr lang="sv-SE" dirty="0">
                <a:latin typeface="Times New Roman"/>
                <a:ea typeface="Times New Roman"/>
                <a:cs typeface="Times New Roman"/>
                <a:sym typeface="Times New Roman"/>
              </a:rPr>
              <a:t>: </a:t>
            </a:r>
            <a:r>
              <a:rPr lang="sv-SE" b="0" i="0" u="none" strike="noStrike" cap="none" dirty="0" smtClean="0">
                <a:solidFill>
                  <a:schemeClr val="dk1"/>
                </a:solidFill>
                <a:latin typeface="Times New Roman"/>
                <a:ea typeface="Times New Roman"/>
                <a:cs typeface="Times New Roman"/>
                <a:sym typeface="Times New Roman"/>
              </a:rPr>
              <a:t>0.04-0.45</a:t>
            </a:r>
          </a:p>
          <a:p>
            <a:pPr marL="457200" marR="0" lvl="0" indent="-304800" algn="l" rtl="0">
              <a:spcBef>
                <a:spcPts val="0"/>
              </a:spcBef>
              <a:buSzPct val="100000"/>
              <a:buFont typeface="Times New Roman"/>
              <a:buChar char="●"/>
            </a:pPr>
            <a:r>
              <a:rPr lang="sv-SE" b="0" i="0" u="none" strike="noStrike" cap="none" dirty="0" smtClean="0">
                <a:solidFill>
                  <a:schemeClr val="dk1"/>
                </a:solidFill>
                <a:latin typeface="Times New Roman"/>
                <a:ea typeface="Times New Roman"/>
                <a:cs typeface="Times New Roman"/>
                <a:sym typeface="Times New Roman"/>
              </a:rPr>
              <a:t>Show</a:t>
            </a:r>
            <a:r>
              <a:rPr lang="sv-SE" b="0" i="0" u="none" strike="noStrike" cap="none" baseline="0" dirty="0" smtClean="0">
                <a:solidFill>
                  <a:schemeClr val="dk1"/>
                </a:solidFill>
                <a:latin typeface="Times New Roman"/>
                <a:ea typeface="Times New Roman"/>
                <a:cs typeface="Times New Roman"/>
                <a:sym typeface="Times New Roman"/>
              </a:rPr>
              <a:t> </a:t>
            </a:r>
            <a:r>
              <a:rPr lang="sv-SE" b="0" i="0" u="none" strike="noStrike" cap="none" dirty="0" smtClean="0">
                <a:solidFill>
                  <a:schemeClr val="dk1"/>
                </a:solidFill>
                <a:latin typeface="Times New Roman"/>
                <a:ea typeface="Times New Roman"/>
                <a:cs typeface="Times New Roman"/>
                <a:sym typeface="Times New Roman"/>
              </a:rPr>
              <a:t>YouTube</a:t>
            </a:r>
            <a:r>
              <a:rPr lang="sv-SE" b="0" i="0" u="none" strike="noStrike" cap="none" baseline="0" dirty="0" smtClean="0">
                <a:solidFill>
                  <a:schemeClr val="dk1"/>
                </a:solidFill>
                <a:latin typeface="Times New Roman"/>
                <a:ea typeface="Times New Roman"/>
                <a:cs typeface="Times New Roman"/>
                <a:sym typeface="Times New Roman"/>
              </a:rPr>
              <a:t> - </a:t>
            </a:r>
            <a:r>
              <a:rPr lang="sv-SE" b="0" i="0" u="none" strike="noStrike" cap="none" baseline="0" dirty="0" err="1" smtClean="0">
                <a:solidFill>
                  <a:schemeClr val="dk1"/>
                </a:solidFill>
                <a:latin typeface="Times New Roman"/>
                <a:ea typeface="Times New Roman"/>
                <a:cs typeface="Times New Roman"/>
                <a:sym typeface="Times New Roman"/>
              </a:rPr>
              <a:t>https</a:t>
            </a:r>
            <a:r>
              <a:rPr lang="sv-SE" b="0" i="0" u="none" strike="noStrike" cap="none" baseline="0" dirty="0" smtClean="0">
                <a:solidFill>
                  <a:schemeClr val="dk1"/>
                </a:solidFill>
                <a:latin typeface="Times New Roman"/>
                <a:ea typeface="Times New Roman"/>
                <a:cs typeface="Times New Roman"/>
                <a:sym typeface="Times New Roman"/>
              </a:rPr>
              <a:t>://</a:t>
            </a:r>
            <a:r>
              <a:rPr lang="sv-SE" b="0" i="0" u="none" strike="noStrike" cap="none" baseline="0" dirty="0" err="1" smtClean="0">
                <a:solidFill>
                  <a:schemeClr val="dk1"/>
                </a:solidFill>
                <a:latin typeface="Times New Roman"/>
                <a:ea typeface="Times New Roman"/>
                <a:cs typeface="Times New Roman"/>
                <a:sym typeface="Times New Roman"/>
              </a:rPr>
              <a:t>www.youtube.com</a:t>
            </a:r>
            <a:r>
              <a:rPr lang="sv-SE" b="0" i="0" u="none" strike="noStrike" cap="none" baseline="0" dirty="0" smtClean="0">
                <a:solidFill>
                  <a:schemeClr val="dk1"/>
                </a:solidFill>
                <a:latin typeface="Times New Roman"/>
                <a:ea typeface="Times New Roman"/>
                <a:cs typeface="Times New Roman"/>
                <a:sym typeface="Times New Roman"/>
              </a:rPr>
              <a:t>/</a:t>
            </a:r>
            <a:r>
              <a:rPr lang="sv-SE" b="0" i="0" u="none" strike="noStrike" cap="none" baseline="0" dirty="0" err="1" smtClean="0">
                <a:solidFill>
                  <a:schemeClr val="dk1"/>
                </a:solidFill>
                <a:latin typeface="Times New Roman"/>
                <a:ea typeface="Times New Roman"/>
                <a:cs typeface="Times New Roman"/>
                <a:sym typeface="Times New Roman"/>
              </a:rPr>
              <a:t>watch?v</a:t>
            </a:r>
            <a:r>
              <a:rPr lang="sv-SE" b="0" i="0" u="none" strike="noStrike" cap="none" baseline="0" dirty="0" smtClean="0">
                <a:solidFill>
                  <a:schemeClr val="dk1"/>
                </a:solidFill>
                <a:latin typeface="Times New Roman"/>
                <a:ea typeface="Times New Roman"/>
                <a:cs typeface="Times New Roman"/>
                <a:sym typeface="Times New Roman"/>
              </a:rPr>
              <a:t>=ghLNgpEBfm0&amp;t=4s </a:t>
            </a:r>
            <a:endParaRPr lang="sv-SE" b="0" i="0" u="none" strike="noStrike" cap="none" dirty="0">
              <a:solidFill>
                <a:schemeClr val="dk1"/>
              </a:solidFill>
              <a:latin typeface="Times New Roman"/>
              <a:ea typeface="Times New Roman"/>
              <a:cs typeface="Times New Roman"/>
              <a:sym typeface="Times New Roman"/>
            </a:endParaRPr>
          </a:p>
        </p:txBody>
      </p:sp>
      <p:sp>
        <p:nvSpPr>
          <p:cNvPr id="175" name="Shape 175"/>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sv-SE" sz="1200">
                <a:solidFill>
                  <a:schemeClr val="dk1"/>
                </a:solidFill>
                <a:latin typeface="Calibri"/>
                <a:ea typeface="Calibri"/>
                <a:cs typeface="Calibri"/>
                <a:sym typeface="Calibri"/>
              </a:rPr>
              <a:t>6</a:t>
            </a:fld>
            <a:endParaRPr lang="sv-SE"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30760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rtl="0">
              <a:lnSpc>
                <a:spcPct val="115000"/>
              </a:lnSpc>
              <a:spcBef>
                <a:spcPts val="400"/>
              </a:spcBef>
              <a:buClr>
                <a:schemeClr val="dk1"/>
              </a:buClr>
              <a:buSzPct val="91666"/>
              <a:buFont typeface="Arial"/>
              <a:buNone/>
            </a:pPr>
            <a:r>
              <a:rPr lang="sv-SE" b="1">
                <a:latin typeface="Times New Roman"/>
                <a:ea typeface="Times New Roman"/>
                <a:cs typeface="Times New Roman"/>
                <a:sym typeface="Times New Roman"/>
              </a:rPr>
              <a:t>Purpose of slide:</a:t>
            </a:r>
          </a:p>
          <a:p>
            <a:pPr lvl="0" rtl="0">
              <a:lnSpc>
                <a:spcPct val="115000"/>
              </a:lnSpc>
              <a:spcBef>
                <a:spcPts val="400"/>
              </a:spcBef>
              <a:buNone/>
            </a:pPr>
            <a:r>
              <a:rPr lang="sv-SE">
                <a:latin typeface="Times New Roman"/>
                <a:ea typeface="Times New Roman"/>
                <a:cs typeface="Times New Roman"/>
                <a:sym typeface="Times New Roman"/>
              </a:rPr>
              <a:t>Provide the audience with an overview of the seriousness of the situation as well as the damage the oil spill created</a:t>
            </a:r>
          </a:p>
          <a:p>
            <a:pPr lvl="0" rtl="0">
              <a:lnSpc>
                <a:spcPct val="115000"/>
              </a:lnSpc>
              <a:spcBef>
                <a:spcPts val="400"/>
              </a:spcBef>
              <a:buNone/>
            </a:pPr>
            <a:r>
              <a:rPr lang="sv-SE" b="1">
                <a:latin typeface="Times New Roman"/>
                <a:ea typeface="Times New Roman"/>
                <a:cs typeface="Times New Roman"/>
                <a:sym typeface="Times New Roman"/>
              </a:rPr>
              <a:t>Speaker notes:</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Releasing 4.9 million barrels of oil into the nature the Deepwater Horizon Oil Spill created the biggest environmental disaster that the United States have ever faced</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The accident killed 11 workers</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Several failed efforts were made in order to contain the oil flow before the well was sealed  jeopardising the entire ecosystem in the Gulf of Mexico</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BP’s onsite managers were accused of having overlooked early warning signs indicating of problems on the rig</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This in combination with errors in the communication processes among staff as well as technical flaws caused the oil spill to happen </a:t>
            </a:r>
          </a:p>
        </p:txBody>
      </p:sp>
      <p:sp>
        <p:nvSpPr>
          <p:cNvPr id="182" name="Shape 18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0473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Shape 195"/>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rtl="0">
              <a:lnSpc>
                <a:spcPct val="115000"/>
              </a:lnSpc>
              <a:spcBef>
                <a:spcPts val="400"/>
              </a:spcBef>
              <a:buClr>
                <a:schemeClr val="dk1"/>
              </a:buClr>
              <a:buSzPct val="91666"/>
              <a:buFont typeface="Arial"/>
              <a:buNone/>
            </a:pPr>
            <a:r>
              <a:rPr lang="sv-SE" b="1">
                <a:latin typeface="Times New Roman"/>
                <a:ea typeface="Times New Roman"/>
                <a:cs typeface="Times New Roman"/>
                <a:sym typeface="Times New Roman"/>
              </a:rPr>
              <a:t>Purpose of slide:</a:t>
            </a:r>
          </a:p>
          <a:p>
            <a:pPr lvl="0" rtl="0">
              <a:lnSpc>
                <a:spcPct val="115000"/>
              </a:lnSpc>
              <a:spcBef>
                <a:spcPts val="400"/>
              </a:spcBef>
              <a:buClr>
                <a:schemeClr val="dk1"/>
              </a:buClr>
              <a:buSzPct val="91666"/>
              <a:buFont typeface="Arial"/>
              <a:buNone/>
            </a:pPr>
            <a:r>
              <a:rPr lang="sv-SE">
                <a:latin typeface="Times New Roman"/>
                <a:ea typeface="Times New Roman"/>
                <a:cs typeface="Times New Roman"/>
                <a:sym typeface="Times New Roman"/>
              </a:rPr>
              <a:t>Briefly display the audience with how BP handled the crisis </a:t>
            </a:r>
          </a:p>
          <a:p>
            <a:pPr lvl="0" rtl="0">
              <a:lnSpc>
                <a:spcPct val="115000"/>
              </a:lnSpc>
              <a:spcBef>
                <a:spcPts val="400"/>
              </a:spcBef>
              <a:buNone/>
            </a:pPr>
            <a:r>
              <a:rPr lang="sv-SE" b="1">
                <a:latin typeface="Times New Roman"/>
                <a:ea typeface="Times New Roman"/>
                <a:cs typeface="Times New Roman"/>
                <a:sym typeface="Times New Roman"/>
              </a:rPr>
              <a:t>Speaker notes:</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BP quickly took responsibility for the accident by mounting big scale cleaning operations as well as were willing to compensate for the local residents whose economies were affected by the oil spill </a:t>
            </a:r>
          </a:p>
          <a:p>
            <a:pPr lvl="0" algn="just" rtl="0">
              <a:lnSpc>
                <a:spcPct val="115000"/>
              </a:lnSpc>
              <a:spcBef>
                <a:spcPts val="400"/>
              </a:spcBef>
              <a:buNone/>
            </a:pPr>
            <a:endParaRPr sz="1100">
              <a:latin typeface="Arial"/>
              <a:ea typeface="Arial"/>
              <a:cs typeface="Arial"/>
              <a:sym typeface="Arial"/>
            </a:endParaRPr>
          </a:p>
        </p:txBody>
      </p:sp>
      <p:sp>
        <p:nvSpPr>
          <p:cNvPr id="196" name="Shape 19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811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5" name="Shape 215"/>
          <p:cNvSpPr txBox="1">
            <a:spLocks noGrp="1"/>
          </p:cNvSpPr>
          <p:nvPr>
            <p:ph type="body" idx="1"/>
          </p:nvPr>
        </p:nvSpPr>
        <p:spPr>
          <a:xfrm>
            <a:off x="685800" y="4400550"/>
            <a:ext cx="5486399" cy="3600450"/>
          </a:xfrm>
          <a:prstGeom prst="rect">
            <a:avLst/>
          </a:prstGeom>
          <a:noFill/>
          <a:ln>
            <a:noFill/>
          </a:ln>
        </p:spPr>
        <p:txBody>
          <a:bodyPr lIns="91425" tIns="45700" rIns="91425" bIns="45700" anchor="t" anchorCtr="0">
            <a:noAutofit/>
          </a:bodyPr>
          <a:lstStyle/>
          <a:p>
            <a:pPr lvl="0" rtl="0">
              <a:lnSpc>
                <a:spcPct val="115000"/>
              </a:lnSpc>
              <a:spcBef>
                <a:spcPts val="400"/>
              </a:spcBef>
              <a:buSzPct val="91666"/>
              <a:buNone/>
            </a:pPr>
            <a:r>
              <a:rPr lang="sv-SE" b="1">
                <a:latin typeface="Times New Roman"/>
                <a:ea typeface="Times New Roman"/>
                <a:cs typeface="Times New Roman"/>
                <a:sym typeface="Times New Roman"/>
              </a:rPr>
              <a:t>Purpose of slide:</a:t>
            </a:r>
          </a:p>
          <a:p>
            <a:pPr lvl="0" rtl="0">
              <a:lnSpc>
                <a:spcPct val="115000"/>
              </a:lnSpc>
              <a:spcBef>
                <a:spcPts val="400"/>
              </a:spcBef>
              <a:buClr>
                <a:schemeClr val="dk1"/>
              </a:buClr>
              <a:buSzPct val="91666"/>
              <a:buFont typeface="Arial"/>
              <a:buNone/>
            </a:pPr>
            <a:r>
              <a:rPr lang="sv-SE">
                <a:latin typeface="Times New Roman"/>
                <a:ea typeface="Times New Roman"/>
                <a:cs typeface="Times New Roman"/>
                <a:sym typeface="Times New Roman"/>
              </a:rPr>
              <a:t>Shift the attention away from the oil spill crisis and introduce a new dimension of the crisis</a:t>
            </a:r>
          </a:p>
          <a:p>
            <a:pPr lvl="0" rtl="0">
              <a:lnSpc>
                <a:spcPct val="115000"/>
              </a:lnSpc>
              <a:spcBef>
                <a:spcPts val="400"/>
              </a:spcBef>
              <a:buSzPct val="91666"/>
              <a:buNone/>
            </a:pPr>
            <a:r>
              <a:rPr lang="sv-SE" b="1">
                <a:latin typeface="Times New Roman"/>
                <a:ea typeface="Times New Roman"/>
                <a:cs typeface="Times New Roman"/>
                <a:sym typeface="Times New Roman"/>
              </a:rPr>
              <a:t>Speaker notes:</a:t>
            </a:r>
          </a:p>
          <a:p>
            <a:pPr marL="457200" lvl="0" indent="-228600" rtl="0">
              <a:lnSpc>
                <a:spcPct val="115000"/>
              </a:lnSpc>
              <a:spcBef>
                <a:spcPts val="400"/>
              </a:spcBef>
              <a:buFont typeface="Times New Roman"/>
              <a:buChar char="●"/>
            </a:pPr>
            <a:r>
              <a:rPr lang="sv-SE">
                <a:latin typeface="Times New Roman"/>
                <a:ea typeface="Times New Roman"/>
                <a:cs typeface="Times New Roman"/>
                <a:sym typeface="Times New Roman"/>
              </a:rPr>
              <a:t>Empathize how BP handled the oil spill crisis according to best-practice in crisis communication but are now facing a new challenge </a:t>
            </a:r>
          </a:p>
        </p:txBody>
      </p:sp>
      <p:sp>
        <p:nvSpPr>
          <p:cNvPr id="216" name="Shape 216"/>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sv-SE" sz="1200">
                <a:solidFill>
                  <a:schemeClr val="dk1"/>
                </a:solidFill>
                <a:latin typeface="Calibri"/>
                <a:ea typeface="Calibri"/>
                <a:cs typeface="Calibri"/>
                <a:sym typeface="Calibri"/>
              </a:rPr>
              <a:t>9</a:t>
            </a:fld>
            <a:endParaRPr lang="sv-SE"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30807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Shape 224"/>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rtl="0">
              <a:lnSpc>
                <a:spcPct val="115000"/>
              </a:lnSpc>
              <a:spcBef>
                <a:spcPts val="400"/>
              </a:spcBef>
              <a:buClr>
                <a:schemeClr val="dk1"/>
              </a:buClr>
              <a:buSzPct val="91666"/>
              <a:buFont typeface="Arial"/>
              <a:buNone/>
            </a:pPr>
            <a:r>
              <a:rPr lang="sv-SE" b="1">
                <a:latin typeface="Times New Roman"/>
                <a:ea typeface="Times New Roman"/>
                <a:cs typeface="Times New Roman"/>
                <a:sym typeface="Times New Roman"/>
              </a:rPr>
              <a:t>Purpose of slide:</a:t>
            </a:r>
          </a:p>
          <a:p>
            <a:pPr lvl="0" rtl="0">
              <a:lnSpc>
                <a:spcPct val="115000"/>
              </a:lnSpc>
              <a:spcBef>
                <a:spcPts val="400"/>
              </a:spcBef>
              <a:buClr>
                <a:schemeClr val="dk1"/>
              </a:buClr>
              <a:buSzPct val="91666"/>
              <a:buFont typeface="Arial"/>
              <a:buNone/>
            </a:pPr>
            <a:r>
              <a:rPr lang="sv-SE">
                <a:latin typeface="Times New Roman"/>
                <a:ea typeface="Times New Roman"/>
                <a:cs typeface="Times New Roman"/>
                <a:sym typeface="Times New Roman"/>
              </a:rPr>
              <a:t>Introduce the audience to the Greenpeace logo competition which was launched after the oil spill </a:t>
            </a:r>
          </a:p>
          <a:p>
            <a:pPr lvl="0" rtl="0">
              <a:lnSpc>
                <a:spcPct val="115000"/>
              </a:lnSpc>
              <a:spcBef>
                <a:spcPts val="400"/>
              </a:spcBef>
              <a:buNone/>
            </a:pPr>
            <a:r>
              <a:rPr lang="sv-SE" b="1">
                <a:latin typeface="Times New Roman"/>
                <a:ea typeface="Times New Roman"/>
                <a:cs typeface="Times New Roman"/>
                <a:sym typeface="Times New Roman"/>
              </a:rPr>
              <a:t>Speaker notes:</a:t>
            </a:r>
          </a:p>
          <a:p>
            <a:pPr marL="457200" lvl="0" indent="-304800" algn="just" rtl="0">
              <a:lnSpc>
                <a:spcPct val="115000"/>
              </a:lnSpc>
              <a:spcBef>
                <a:spcPts val="0"/>
              </a:spcBef>
              <a:buSzPct val="100000"/>
              <a:buFont typeface="Times New Roman"/>
              <a:buChar char="●"/>
            </a:pPr>
            <a:r>
              <a:rPr lang="sv-SE">
                <a:latin typeface="Times New Roman"/>
                <a:ea typeface="Times New Roman"/>
                <a:cs typeface="Times New Roman"/>
                <a:sym typeface="Times New Roman"/>
              </a:rPr>
              <a:t>Greenpeace UK has just launched an international logotype competition inviting people to rebrand the logotype of BP</a:t>
            </a:r>
          </a:p>
          <a:p>
            <a:pPr marL="457200" lvl="0" indent="-304800" algn="just" rtl="0">
              <a:lnSpc>
                <a:spcPct val="115000"/>
              </a:lnSpc>
              <a:spcBef>
                <a:spcPts val="0"/>
              </a:spcBef>
              <a:buSzPct val="100000"/>
              <a:buFont typeface="Times New Roman"/>
              <a:buChar char="●"/>
            </a:pPr>
            <a:r>
              <a:rPr lang="sv-SE">
                <a:latin typeface="Times New Roman"/>
                <a:ea typeface="Times New Roman"/>
                <a:cs typeface="Times New Roman"/>
                <a:sym typeface="Times New Roman"/>
              </a:rPr>
              <a:t>Read the quote</a:t>
            </a:r>
          </a:p>
        </p:txBody>
      </p:sp>
      <p:sp>
        <p:nvSpPr>
          <p:cNvPr id="225" name="Shape 22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5183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3" name="Shape 233"/>
          <p:cNvSpPr txBox="1">
            <a:spLocks noGrp="1"/>
          </p:cNvSpPr>
          <p:nvPr>
            <p:ph type="body" idx="1"/>
          </p:nvPr>
        </p:nvSpPr>
        <p:spPr>
          <a:xfrm>
            <a:off x="685800" y="4400550"/>
            <a:ext cx="5486399" cy="3600450"/>
          </a:xfrm>
          <a:prstGeom prst="rect">
            <a:avLst/>
          </a:prstGeom>
          <a:noFill/>
          <a:ln>
            <a:noFill/>
          </a:ln>
        </p:spPr>
        <p:txBody>
          <a:bodyPr lIns="91425" tIns="45700" rIns="91425" bIns="45700" anchor="t" anchorCtr="0">
            <a:noAutofit/>
          </a:bodyPr>
          <a:lstStyle/>
          <a:p>
            <a:pPr lvl="0" rtl="0">
              <a:lnSpc>
                <a:spcPct val="115000"/>
              </a:lnSpc>
              <a:spcBef>
                <a:spcPts val="400"/>
              </a:spcBef>
              <a:buClr>
                <a:schemeClr val="dk1"/>
              </a:buClr>
              <a:buSzPct val="91666"/>
              <a:buFont typeface="Arial"/>
              <a:buNone/>
            </a:pPr>
            <a:r>
              <a:rPr lang="sv-SE" b="1">
                <a:latin typeface="Times New Roman"/>
                <a:ea typeface="Times New Roman"/>
                <a:cs typeface="Times New Roman"/>
                <a:sym typeface="Times New Roman"/>
              </a:rPr>
              <a:t>Purpose of slide:</a:t>
            </a:r>
          </a:p>
          <a:p>
            <a:pPr lvl="0" rtl="0">
              <a:lnSpc>
                <a:spcPct val="115000"/>
              </a:lnSpc>
              <a:spcBef>
                <a:spcPts val="400"/>
              </a:spcBef>
              <a:buClr>
                <a:schemeClr val="dk1"/>
              </a:buClr>
              <a:buSzPct val="91666"/>
              <a:buFont typeface="Arial"/>
              <a:buNone/>
            </a:pPr>
            <a:r>
              <a:rPr lang="sv-SE">
                <a:latin typeface="Times New Roman"/>
                <a:ea typeface="Times New Roman"/>
                <a:cs typeface="Times New Roman"/>
                <a:sym typeface="Times New Roman"/>
              </a:rPr>
              <a:t>Elaborate on the Greenpeace logo competition and explain to the audience what spoofs are as well as provide a visual overview of the spoofs in the competition</a:t>
            </a:r>
          </a:p>
          <a:p>
            <a:pPr lvl="0" rtl="0">
              <a:lnSpc>
                <a:spcPct val="115000"/>
              </a:lnSpc>
              <a:spcBef>
                <a:spcPts val="400"/>
              </a:spcBef>
              <a:buSzPct val="91666"/>
              <a:buNone/>
            </a:pPr>
            <a:r>
              <a:rPr lang="sv-SE" b="1">
                <a:latin typeface="Times New Roman"/>
                <a:ea typeface="Times New Roman"/>
                <a:cs typeface="Times New Roman"/>
                <a:sym typeface="Times New Roman"/>
              </a:rPr>
              <a:t>Speaker notes:</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Greenpeace is a well-known non-governmental environmental organisation, whose goal is to ensure the ability of the Earth’s nature life in all its diversity</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The competition has encouraged people </a:t>
            </a:r>
            <a:r>
              <a:rPr lang="sv-SE">
                <a:highlight>
                  <a:srgbClr val="FFFFFF"/>
                </a:highlight>
                <a:latin typeface="Times New Roman"/>
                <a:ea typeface="Times New Roman"/>
                <a:cs typeface="Times New Roman"/>
                <a:sym typeface="Times New Roman"/>
              </a:rPr>
              <a:t>to design a new logotype for BP consequently creating a wave of spoofs being spread online</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Spoofs are defined as illustrations imitating something (i.e. a brand) by altering or exaggerating its characteristics</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So far the competition has resulted in over 2000 entries and 25 000 votes on who should be the winner</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34" name="Shape 234"/>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sv-SE" sz="1200">
                <a:solidFill>
                  <a:schemeClr val="dk1"/>
                </a:solidFill>
                <a:latin typeface="Calibri"/>
                <a:ea typeface="Calibri"/>
                <a:cs typeface="Calibri"/>
                <a:sym typeface="Calibri"/>
              </a:rPr>
              <a:t>11</a:t>
            </a:fld>
            <a:endParaRPr lang="sv-SE"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20941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Shape 243"/>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rtl="0">
              <a:lnSpc>
                <a:spcPct val="115000"/>
              </a:lnSpc>
              <a:spcBef>
                <a:spcPts val="400"/>
              </a:spcBef>
              <a:buClr>
                <a:schemeClr val="dk1"/>
              </a:buClr>
              <a:buSzPct val="91666"/>
              <a:buFont typeface="Arial"/>
              <a:buNone/>
            </a:pPr>
            <a:r>
              <a:rPr lang="sv-SE" b="1">
                <a:latin typeface="Times New Roman"/>
                <a:ea typeface="Times New Roman"/>
                <a:cs typeface="Times New Roman"/>
                <a:sym typeface="Times New Roman"/>
              </a:rPr>
              <a:t>Purpose of slide:</a:t>
            </a:r>
          </a:p>
          <a:p>
            <a:pPr lvl="0" rtl="0">
              <a:lnSpc>
                <a:spcPct val="115000"/>
              </a:lnSpc>
              <a:spcBef>
                <a:spcPts val="400"/>
              </a:spcBef>
              <a:buClr>
                <a:schemeClr val="dk1"/>
              </a:buClr>
              <a:buSzPct val="91666"/>
              <a:buFont typeface="Arial"/>
              <a:buNone/>
            </a:pPr>
            <a:r>
              <a:rPr lang="sv-SE">
                <a:latin typeface="Times New Roman"/>
                <a:ea typeface="Times New Roman"/>
                <a:cs typeface="Times New Roman"/>
                <a:sym typeface="Times New Roman"/>
              </a:rPr>
              <a:t>Provide the audience with the first managerial question where they are encouraged to discuss the main issues of the spoof crisis by using the Corporate Brand &amp; Reputation Matrix (Urde, 2016)</a:t>
            </a:r>
          </a:p>
          <a:p>
            <a:pPr lvl="0" rtl="0">
              <a:lnSpc>
                <a:spcPct val="115000"/>
              </a:lnSpc>
              <a:spcBef>
                <a:spcPts val="400"/>
              </a:spcBef>
              <a:buNone/>
            </a:pPr>
            <a:r>
              <a:rPr lang="sv-SE" b="1">
                <a:latin typeface="Times New Roman"/>
                <a:ea typeface="Times New Roman"/>
                <a:cs typeface="Times New Roman"/>
                <a:sym typeface="Times New Roman"/>
              </a:rPr>
              <a:t>Speaker notes:</a:t>
            </a:r>
          </a:p>
          <a:p>
            <a:pPr marL="457200" lvl="0" indent="-228600" rtl="0">
              <a:lnSpc>
                <a:spcPct val="115000"/>
              </a:lnSpc>
              <a:spcBef>
                <a:spcPts val="400"/>
              </a:spcBef>
              <a:buFont typeface="Times New Roman"/>
              <a:buChar char="●"/>
            </a:pPr>
            <a:r>
              <a:rPr lang="sv-SE">
                <a:latin typeface="Times New Roman"/>
                <a:ea typeface="Times New Roman"/>
                <a:cs typeface="Times New Roman"/>
                <a:sym typeface="Times New Roman"/>
              </a:rPr>
              <a:t>Draw up the Board Plan with Issues, Alternatives &amp; Actions but empathize on the Issues dimension here</a:t>
            </a:r>
          </a:p>
        </p:txBody>
      </p:sp>
      <p:sp>
        <p:nvSpPr>
          <p:cNvPr id="244" name="Shape 24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5627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57" name="Shape 257"/>
          <p:cNvSpPr txBox="1">
            <a:spLocks noGrp="1"/>
          </p:cNvSpPr>
          <p:nvPr>
            <p:ph type="body" idx="1"/>
          </p:nvPr>
        </p:nvSpPr>
        <p:spPr>
          <a:xfrm>
            <a:off x="685800" y="4400550"/>
            <a:ext cx="5486399" cy="3600450"/>
          </a:xfrm>
          <a:prstGeom prst="rect">
            <a:avLst/>
          </a:prstGeom>
          <a:noFill/>
          <a:ln>
            <a:noFill/>
          </a:ln>
        </p:spPr>
        <p:txBody>
          <a:bodyPr lIns="91425" tIns="45700" rIns="91425" bIns="45700" anchor="t" anchorCtr="0">
            <a:noAutofit/>
          </a:bodyPr>
          <a:lstStyle/>
          <a:p>
            <a:pPr lvl="0" rtl="0">
              <a:lnSpc>
                <a:spcPct val="115000"/>
              </a:lnSpc>
              <a:spcBef>
                <a:spcPts val="400"/>
              </a:spcBef>
              <a:buClr>
                <a:schemeClr val="dk1"/>
              </a:buClr>
              <a:buSzPct val="91666"/>
              <a:buFont typeface="Arial"/>
              <a:buNone/>
            </a:pPr>
            <a:r>
              <a:rPr lang="sv-SE" b="1">
                <a:latin typeface="Times New Roman"/>
                <a:ea typeface="Times New Roman"/>
                <a:cs typeface="Times New Roman"/>
                <a:sym typeface="Times New Roman"/>
              </a:rPr>
              <a:t>Purpose of slide:</a:t>
            </a:r>
          </a:p>
          <a:p>
            <a:pPr lvl="0" rtl="0">
              <a:lnSpc>
                <a:spcPct val="115000"/>
              </a:lnSpc>
              <a:spcBef>
                <a:spcPts val="400"/>
              </a:spcBef>
              <a:buClr>
                <a:schemeClr val="dk1"/>
              </a:buClr>
              <a:buSzPct val="91666"/>
              <a:buFont typeface="Arial"/>
              <a:buNone/>
            </a:pPr>
            <a:r>
              <a:rPr lang="sv-SE">
                <a:latin typeface="Times New Roman"/>
                <a:ea typeface="Times New Roman"/>
                <a:cs typeface="Times New Roman"/>
                <a:sym typeface="Times New Roman"/>
              </a:rPr>
              <a:t>Provide the audience with the second managerial question where they are encouraged to discuss alternatives and actions as the BP management team </a:t>
            </a:r>
          </a:p>
          <a:p>
            <a:pPr lvl="0" rtl="0">
              <a:lnSpc>
                <a:spcPct val="115000"/>
              </a:lnSpc>
              <a:spcBef>
                <a:spcPts val="400"/>
              </a:spcBef>
              <a:buSzPct val="91666"/>
              <a:buNone/>
            </a:pPr>
            <a:r>
              <a:rPr lang="sv-SE" b="1">
                <a:latin typeface="Times New Roman"/>
                <a:ea typeface="Times New Roman"/>
                <a:cs typeface="Times New Roman"/>
                <a:sym typeface="Times New Roman"/>
              </a:rPr>
              <a:t>Speaker notes:</a:t>
            </a:r>
          </a:p>
          <a:p>
            <a:pPr marL="457200" lvl="0" indent="-228600" rtl="0">
              <a:lnSpc>
                <a:spcPct val="115000"/>
              </a:lnSpc>
              <a:spcBef>
                <a:spcPts val="400"/>
              </a:spcBef>
              <a:buFont typeface="Times New Roman"/>
              <a:buChar char="●"/>
            </a:pPr>
            <a:r>
              <a:rPr lang="sv-SE">
                <a:latin typeface="Times New Roman"/>
                <a:ea typeface="Times New Roman"/>
                <a:cs typeface="Times New Roman"/>
                <a:sym typeface="Times New Roman"/>
              </a:rPr>
              <a:t>Keep using the Board Plan but empathize on the Alternatives &amp; Actions dimension here</a:t>
            </a:r>
          </a:p>
        </p:txBody>
      </p:sp>
      <p:sp>
        <p:nvSpPr>
          <p:cNvPr id="258" name="Shape 258"/>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sv-SE" sz="1200">
                <a:solidFill>
                  <a:schemeClr val="dk1"/>
                </a:solidFill>
                <a:latin typeface="Calibri"/>
                <a:ea typeface="Calibri"/>
                <a:cs typeface="Calibri"/>
                <a:sym typeface="Calibri"/>
              </a:rPr>
              <a:t>13</a:t>
            </a:fld>
            <a:endParaRPr lang="sv-SE"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87894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Shape 277"/>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rtl="0">
              <a:lnSpc>
                <a:spcPct val="115000"/>
              </a:lnSpc>
              <a:spcBef>
                <a:spcPts val="400"/>
              </a:spcBef>
              <a:buClr>
                <a:schemeClr val="dk1"/>
              </a:buClr>
              <a:buSzPct val="91666"/>
              <a:buFont typeface="Arial"/>
              <a:buNone/>
            </a:pPr>
            <a:r>
              <a:rPr lang="sv-SE" b="1">
                <a:latin typeface="Times New Roman"/>
                <a:ea typeface="Times New Roman"/>
                <a:cs typeface="Times New Roman"/>
                <a:sym typeface="Times New Roman"/>
              </a:rPr>
              <a:t>Purpose of slide:</a:t>
            </a:r>
          </a:p>
          <a:p>
            <a:pPr lvl="0" rtl="0">
              <a:lnSpc>
                <a:spcPct val="115000"/>
              </a:lnSpc>
              <a:spcBef>
                <a:spcPts val="400"/>
              </a:spcBef>
              <a:buClr>
                <a:schemeClr val="dk1"/>
              </a:buClr>
              <a:buSzPct val="91666"/>
              <a:buFont typeface="Arial"/>
              <a:buNone/>
            </a:pPr>
            <a:r>
              <a:rPr lang="sv-SE">
                <a:latin typeface="Times New Roman"/>
                <a:ea typeface="Times New Roman"/>
                <a:cs typeface="Times New Roman"/>
                <a:sym typeface="Times New Roman"/>
              </a:rPr>
              <a:t>Provide the audience with insights into the decisions taken concerning the different stakeholders involved </a:t>
            </a:r>
          </a:p>
          <a:p>
            <a:pPr lvl="0" rtl="0">
              <a:lnSpc>
                <a:spcPct val="115000"/>
              </a:lnSpc>
              <a:spcBef>
                <a:spcPts val="400"/>
              </a:spcBef>
              <a:buNone/>
            </a:pPr>
            <a:r>
              <a:rPr lang="sv-SE" b="1">
                <a:latin typeface="Times New Roman"/>
                <a:ea typeface="Times New Roman"/>
                <a:cs typeface="Times New Roman"/>
                <a:sym typeface="Times New Roman"/>
              </a:rPr>
              <a:t>Speaker notes:</a:t>
            </a:r>
          </a:p>
          <a:p>
            <a:pPr lvl="0" rtl="0">
              <a:lnSpc>
                <a:spcPct val="115000"/>
              </a:lnSpc>
              <a:spcBef>
                <a:spcPts val="400"/>
              </a:spcBef>
              <a:buNone/>
            </a:pPr>
            <a:r>
              <a:rPr lang="sv-SE" b="1">
                <a:latin typeface="Times New Roman"/>
                <a:ea typeface="Times New Roman"/>
                <a:cs typeface="Times New Roman"/>
                <a:sym typeface="Times New Roman"/>
              </a:rPr>
              <a:t>Toward the public:</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It wasn’t until a considerable amount of time before the online criticism was approached</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BP tried to take control of the news published under ’oil spill’ by paying both Google and Yahoo to moderate the flow of criticism they were receiving online by buying keywords on the search engines</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When searching for ‘oil spill’ people would now be brought to BP’s website and a link with the tagline “Learn more about how BP is helping” to gain information in how BP was resolving the oil spill</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This action pushed both the Greenpeace logotype competition as well as the spoofs further down in the search engine thus shifting the attention elsewhere. Consequently, when searching for the term ‘oil spill’ on Google, the spoofs from the competition seemed to have vanished from the web</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This represents an advocacy strategy, aiming to change public opinion through helping stakeholders to perceive the issue from the organisations point of view</a:t>
            </a:r>
          </a:p>
          <a:p>
            <a:pPr lvl="0" algn="just" rtl="0">
              <a:lnSpc>
                <a:spcPct val="115000"/>
              </a:lnSpc>
              <a:spcBef>
                <a:spcPts val="400"/>
              </a:spcBef>
              <a:buNone/>
            </a:pPr>
            <a:r>
              <a:rPr lang="sv-SE" b="1">
                <a:latin typeface="Times New Roman"/>
                <a:ea typeface="Times New Roman"/>
                <a:cs typeface="Times New Roman"/>
                <a:sym typeface="Times New Roman"/>
              </a:rPr>
              <a:t>Toward Greenpeace</a:t>
            </a:r>
          </a:p>
          <a:p>
            <a:pPr marL="457200" lvl="0" indent="-304800" algn="just" rtl="0">
              <a:lnSpc>
                <a:spcPct val="115000"/>
              </a:lnSpc>
              <a:spcBef>
                <a:spcPts val="400"/>
              </a:spcBef>
              <a:buSzPct val="100000"/>
              <a:buFont typeface="Times New Roman"/>
              <a:buChar char="●"/>
            </a:pPr>
            <a:r>
              <a:rPr lang="sv-SE">
                <a:latin typeface="Times New Roman"/>
                <a:ea typeface="Times New Roman"/>
                <a:cs typeface="Times New Roman"/>
                <a:sym typeface="Times New Roman"/>
              </a:rPr>
              <a:t>BP refused to publicly comment on the competition. They agreed if BP, being one of the largest corporations in the oil industry world, would have taken legal action toward Greenpeace, being a leading independent organization campaigning for peace and a green future, they were sure to lose the PR battle and would only create harm toward the brand </a:t>
            </a:r>
          </a:p>
          <a:p>
            <a:pPr marL="457200" lvl="0" indent="-298450" algn="just" rtl="0">
              <a:lnSpc>
                <a:spcPct val="115000"/>
              </a:lnSpc>
              <a:spcBef>
                <a:spcPts val="400"/>
              </a:spcBef>
              <a:buSzPct val="100000"/>
              <a:buChar char="●"/>
            </a:pPr>
            <a:r>
              <a:rPr lang="sv-SE">
                <a:latin typeface="Times New Roman"/>
                <a:ea typeface="Times New Roman"/>
                <a:cs typeface="Times New Roman"/>
                <a:sym typeface="Times New Roman"/>
              </a:rPr>
              <a:t>Therefore BP remained silent, which represent a silent strategy</a:t>
            </a:r>
            <a:r>
              <a:rPr lang="sv-SE" sz="1100">
                <a:latin typeface="Arial"/>
                <a:ea typeface="Arial"/>
                <a:cs typeface="Arial"/>
                <a:sym typeface="Arial"/>
              </a:rPr>
              <a:t> </a:t>
            </a:r>
          </a:p>
          <a:p>
            <a:pPr lvl="0" algn="just" rtl="0">
              <a:lnSpc>
                <a:spcPct val="115000"/>
              </a:lnSpc>
              <a:spcBef>
                <a:spcPts val="400"/>
              </a:spcBef>
              <a:buNone/>
            </a:pPr>
            <a:endParaRPr sz="1100">
              <a:latin typeface="Arial"/>
              <a:ea typeface="Arial"/>
              <a:cs typeface="Arial"/>
              <a:sym typeface="Arial"/>
            </a:endParaRPr>
          </a:p>
        </p:txBody>
      </p:sp>
      <p:sp>
        <p:nvSpPr>
          <p:cNvPr id="278" name="Shape 27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1147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Shape 290"/>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rtl="0">
              <a:lnSpc>
                <a:spcPct val="115000"/>
              </a:lnSpc>
              <a:spcBef>
                <a:spcPts val="400"/>
              </a:spcBef>
              <a:buNone/>
            </a:pPr>
            <a:r>
              <a:rPr lang="sv-SE" b="1">
                <a:latin typeface="Times New Roman"/>
                <a:ea typeface="Times New Roman"/>
                <a:cs typeface="Times New Roman"/>
                <a:sym typeface="Times New Roman"/>
              </a:rPr>
              <a:t>Purpose of slide:</a:t>
            </a:r>
          </a:p>
          <a:p>
            <a:pPr lvl="0" rtl="0">
              <a:lnSpc>
                <a:spcPct val="115000"/>
              </a:lnSpc>
              <a:spcBef>
                <a:spcPts val="400"/>
              </a:spcBef>
              <a:buNone/>
            </a:pPr>
            <a:r>
              <a:rPr lang="sv-SE">
                <a:latin typeface="Times New Roman"/>
                <a:ea typeface="Times New Roman"/>
                <a:cs typeface="Times New Roman"/>
                <a:sym typeface="Times New Roman"/>
              </a:rPr>
              <a:t>Give space for the audience to reflect and evaluate on the approaches that were taken by BP</a:t>
            </a:r>
          </a:p>
          <a:p>
            <a:pPr lvl="0" rtl="0">
              <a:lnSpc>
                <a:spcPct val="115000"/>
              </a:lnSpc>
              <a:spcBef>
                <a:spcPts val="400"/>
              </a:spcBef>
              <a:buNone/>
            </a:pPr>
            <a:r>
              <a:rPr lang="sv-SE" b="1">
                <a:latin typeface="Times New Roman"/>
                <a:ea typeface="Times New Roman"/>
                <a:cs typeface="Times New Roman"/>
                <a:sym typeface="Times New Roman"/>
              </a:rPr>
              <a:t>Speaker notes:</a:t>
            </a:r>
          </a:p>
          <a:p>
            <a:pPr marL="457200" lvl="0" indent="-304800" rtl="0">
              <a:lnSpc>
                <a:spcPct val="115000"/>
              </a:lnSpc>
              <a:spcBef>
                <a:spcPts val="400"/>
              </a:spcBef>
              <a:buSzPct val="100000"/>
              <a:buFont typeface="Times New Roman"/>
              <a:buChar char="●"/>
            </a:pPr>
            <a:r>
              <a:rPr lang="sv-SE">
                <a:latin typeface="Times New Roman"/>
                <a:ea typeface="Times New Roman"/>
                <a:cs typeface="Times New Roman"/>
                <a:sym typeface="Times New Roman"/>
              </a:rPr>
              <a:t>Ask the audience to elaborate on their thoughts concerning corporations removing or adjusting critical online content </a:t>
            </a:r>
          </a:p>
          <a:p>
            <a:pPr marL="457200" lvl="0" indent="-304800" rtl="0">
              <a:lnSpc>
                <a:spcPct val="115000"/>
              </a:lnSpc>
              <a:spcBef>
                <a:spcPts val="400"/>
              </a:spcBef>
              <a:buSzPct val="100000"/>
              <a:buFont typeface="Times New Roman"/>
              <a:buChar char="●"/>
            </a:pPr>
            <a:r>
              <a:rPr lang="sv-SE">
                <a:latin typeface="Times New Roman"/>
                <a:ea typeface="Times New Roman"/>
                <a:cs typeface="Times New Roman"/>
                <a:sym typeface="Times New Roman"/>
              </a:rPr>
              <a:t>Use, if appropriate, examples from other cases to demonstrate the wide application of the case. For example:</a:t>
            </a:r>
          </a:p>
          <a:p>
            <a:pPr lvl="0" algn="just" rtl="0">
              <a:lnSpc>
                <a:spcPct val="115000"/>
              </a:lnSpc>
              <a:spcBef>
                <a:spcPts val="0"/>
              </a:spcBef>
              <a:buNone/>
            </a:pPr>
            <a:r>
              <a:rPr lang="sv-SE">
                <a:latin typeface="Times New Roman"/>
                <a:ea typeface="Times New Roman"/>
                <a:cs typeface="Times New Roman"/>
                <a:sym typeface="Times New Roman"/>
              </a:rPr>
              <a:t>→ Toyota used a similar online strategy after their faulty brakes disclosure. When users searched “Toyota breaks” car dealerships popped up as well as other news results, diminishing the actual crisis</a:t>
            </a:r>
          </a:p>
          <a:p>
            <a:pPr lvl="0" algn="just" rtl="0">
              <a:lnSpc>
                <a:spcPct val="115000"/>
              </a:lnSpc>
              <a:spcBef>
                <a:spcPts val="0"/>
              </a:spcBef>
              <a:buNone/>
            </a:pPr>
            <a:r>
              <a:rPr lang="sv-SE">
                <a:latin typeface="Times New Roman"/>
                <a:ea typeface="Times New Roman"/>
                <a:cs typeface="Times New Roman"/>
                <a:sym typeface="Times New Roman"/>
              </a:rPr>
              <a:t>→ Donald Trump accused Google for manipulating search algorithms biased in favoring the democratic presidential nominee Hillary Clinton</a:t>
            </a:r>
          </a:p>
          <a:p>
            <a:pPr lvl="0" algn="just" rtl="0">
              <a:lnSpc>
                <a:spcPct val="115000"/>
              </a:lnSpc>
              <a:spcBef>
                <a:spcPts val="0"/>
              </a:spcBef>
              <a:buNone/>
            </a:pPr>
            <a:r>
              <a:rPr lang="sv-SE">
                <a:latin typeface="Times New Roman"/>
                <a:ea typeface="Times New Roman"/>
                <a:cs typeface="Times New Roman"/>
                <a:sym typeface="Times New Roman"/>
              </a:rPr>
              <a:t>→ The rise of companies such as internetreputation.com who specialize in removing negative images and blog posts from internet</a:t>
            </a:r>
          </a:p>
          <a:p>
            <a:pPr lvl="0">
              <a:spcBef>
                <a:spcPts val="0"/>
              </a:spcBef>
              <a:buNone/>
            </a:pPr>
            <a:endParaRPr/>
          </a:p>
        </p:txBody>
      </p:sp>
      <p:sp>
        <p:nvSpPr>
          <p:cNvPr id="291" name="Shape 29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1441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Shape 304"/>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r>
              <a:rPr lang="sv-SE" b="1"/>
              <a:t>Purpose of the slide:</a:t>
            </a:r>
          </a:p>
          <a:p>
            <a:pPr lvl="0" rtl="0">
              <a:lnSpc>
                <a:spcPct val="115000"/>
              </a:lnSpc>
              <a:spcBef>
                <a:spcPts val="400"/>
              </a:spcBef>
              <a:buClr>
                <a:schemeClr val="dk1"/>
              </a:buClr>
              <a:buSzPct val="91666"/>
              <a:buFont typeface="Arial"/>
              <a:buNone/>
            </a:pPr>
            <a:r>
              <a:rPr lang="sv-SE">
                <a:latin typeface="Times New Roman"/>
                <a:ea typeface="Times New Roman"/>
                <a:cs typeface="Times New Roman"/>
                <a:sym typeface="Times New Roman"/>
              </a:rPr>
              <a:t>Give space for any additional questions that might come up and conclude the presentation</a:t>
            </a:r>
          </a:p>
          <a:p>
            <a:pPr lvl="0" rtl="0">
              <a:lnSpc>
                <a:spcPct val="115000"/>
              </a:lnSpc>
              <a:spcBef>
                <a:spcPts val="400"/>
              </a:spcBef>
              <a:buClr>
                <a:schemeClr val="dk1"/>
              </a:buClr>
              <a:buSzPct val="91666"/>
              <a:buFont typeface="Arial"/>
              <a:buNone/>
            </a:pPr>
            <a:r>
              <a:rPr lang="sv-SE" b="1">
                <a:latin typeface="Times New Roman"/>
                <a:ea typeface="Times New Roman"/>
                <a:cs typeface="Times New Roman"/>
                <a:sym typeface="Times New Roman"/>
              </a:rPr>
              <a:t>Speaker notes:</a:t>
            </a:r>
          </a:p>
          <a:p>
            <a:pPr lvl="0" rtl="0">
              <a:lnSpc>
                <a:spcPct val="115000"/>
              </a:lnSpc>
              <a:spcBef>
                <a:spcPts val="400"/>
              </a:spcBef>
              <a:buClr>
                <a:schemeClr val="dk1"/>
              </a:buClr>
              <a:buSzPct val="91666"/>
              <a:buFont typeface="Arial"/>
              <a:buNone/>
            </a:pPr>
            <a:r>
              <a:rPr lang="sv-SE">
                <a:latin typeface="Arial"/>
                <a:ea typeface="Arial"/>
                <a:cs typeface="Arial"/>
                <a:sym typeface="Arial"/>
              </a:rPr>
              <a:t>•</a:t>
            </a:r>
            <a:r>
              <a:rPr lang="sv-SE">
                <a:latin typeface="Times New Roman"/>
                <a:ea typeface="Times New Roman"/>
                <a:cs typeface="Times New Roman"/>
                <a:sym typeface="Times New Roman"/>
              </a:rPr>
              <a:t>Remember to go back to previous slides should the audience have questions about certain topics</a:t>
            </a:r>
          </a:p>
          <a:p>
            <a:pPr lvl="0">
              <a:spcBef>
                <a:spcPts val="0"/>
              </a:spcBef>
              <a:buNone/>
            </a:pPr>
            <a:endParaRPr/>
          </a:p>
        </p:txBody>
      </p:sp>
      <p:sp>
        <p:nvSpPr>
          <p:cNvPr id="305" name="Shape 30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1362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1524000" y="1122362"/>
            <a:ext cx="9144000" cy="2387600"/>
          </a:xfrm>
          <a:prstGeom prst="rect">
            <a:avLst/>
          </a:prstGeom>
          <a:noFill/>
          <a:ln>
            <a:noFill/>
          </a:ln>
        </p:spPr>
        <p:txBody>
          <a:bodyPr lIns="91425" tIns="91425" rIns="91425" bIns="91425" anchor="b" anchorCtr="0"/>
          <a:lstStyle>
            <a:lvl1pPr marL="0" marR="0" lvl="0" indent="0" algn="ctr"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subTitle" idx="1"/>
          </p:nvPr>
        </p:nvSpPr>
        <p:spPr>
          <a:xfrm>
            <a:off x="1524000" y="3602037"/>
            <a:ext cx="9144000" cy="1655761"/>
          </a:xfrm>
          <a:prstGeom prst="rect">
            <a:avLst/>
          </a:prstGeom>
          <a:noFill/>
          <a:ln>
            <a:noFill/>
          </a:ln>
        </p:spPr>
        <p:txBody>
          <a:bodyPr lIns="91425" tIns="91425" rIns="91425" bIns="91425" anchor="t" anchorCtr="0"/>
          <a:lstStyle>
            <a:lvl1pPr marL="0" marR="0" lvl="0" indent="0" algn="ctr"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buClr>
                <a:schemeClr val="dk1"/>
              </a:buClr>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sv-SE" sz="1200" b="0" i="0" u="none" strike="noStrike" cap="none">
                <a:solidFill>
                  <a:srgbClr val="888888"/>
                </a:solidFill>
                <a:latin typeface="Calibri"/>
                <a:ea typeface="Calibri"/>
                <a:cs typeface="Calibri"/>
                <a:sym typeface="Calibri"/>
              </a:rPr>
              <a:t>‹#›</a:t>
            </a:fld>
            <a:endParaRPr lang="sv-SE"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3" name="Shape 23"/>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5" name="Shape 25"/>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sv-SE" sz="1200">
                <a:solidFill>
                  <a:srgbClr val="888888"/>
                </a:solidFill>
                <a:latin typeface="Calibri"/>
                <a:ea typeface="Calibri"/>
                <a:cs typeface="Calibri"/>
                <a:sym typeface="Calibri"/>
              </a:rPr>
              <a:t>‹#›</a:t>
            </a:fld>
            <a:endParaRPr lang="sv-SE" sz="1200">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Avsnittsrubrik">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831850" y="1709738"/>
            <a:ext cx="10515599" cy="2852737"/>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9" name="Shape 29"/>
          <p:cNvSpPr txBox="1">
            <a:spLocks noGrp="1"/>
          </p:cNvSpPr>
          <p:nvPr>
            <p:ph type="body" idx="1"/>
          </p:nvPr>
        </p:nvSpPr>
        <p:spPr>
          <a:xfrm>
            <a:off x="831850" y="4589462"/>
            <a:ext cx="10515599" cy="1500187"/>
          </a:xfrm>
          <a:prstGeom prst="rect">
            <a:avLst/>
          </a:prstGeom>
          <a:noFill/>
          <a:ln>
            <a:noFill/>
          </a:ln>
        </p:spPr>
        <p:txBody>
          <a:bodyPr lIns="91425" tIns="91425" rIns="91425" bIns="91425" anchor="t" anchorCtr="0"/>
          <a:lstStyle>
            <a:lvl1pPr marL="0" marR="0" lvl="0" indent="0" algn="l" rtl="0">
              <a:lnSpc>
                <a:spcPct val="90000"/>
              </a:lnSpc>
              <a:spcBef>
                <a:spcPts val="1000"/>
              </a:spcBef>
              <a:buClr>
                <a:srgbClr val="888888"/>
              </a:buClr>
              <a:buFont typeface="Arial"/>
              <a:buNone/>
              <a:defRPr sz="2400" b="0" i="0" u="none" strike="noStrike" cap="none">
                <a:solidFill>
                  <a:srgbClr val="888888"/>
                </a:solidFill>
                <a:latin typeface="Calibri"/>
                <a:ea typeface="Calibri"/>
                <a:cs typeface="Calibri"/>
                <a:sym typeface="Calibri"/>
              </a:defRPr>
            </a:lvl1pPr>
            <a:lvl2pPr marL="457200" marR="0" lvl="1" indent="0" algn="l" rtl="0">
              <a:lnSpc>
                <a:spcPct val="90000"/>
              </a:lnSpc>
              <a:spcBef>
                <a:spcPts val="500"/>
              </a:spcBef>
              <a:buClr>
                <a:srgbClr val="888888"/>
              </a:buClr>
              <a:buFont typeface="Arial"/>
              <a:buNone/>
              <a:defRPr sz="20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1" name="Shape 31"/>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sv-SE" sz="1200">
                <a:solidFill>
                  <a:srgbClr val="888888"/>
                </a:solidFill>
                <a:latin typeface="Calibri"/>
                <a:ea typeface="Calibri"/>
                <a:cs typeface="Calibri"/>
                <a:sym typeface="Calibri"/>
              </a:rPr>
              <a:t>‹#›</a:t>
            </a:fld>
            <a:endParaRPr lang="sv-SE" sz="1200">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vå innehållsdelar">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5" name="Shape 35"/>
          <p:cNvSpPr txBox="1">
            <a:spLocks noGrp="1"/>
          </p:cNvSpPr>
          <p:nvPr>
            <p:ph type="body" idx="1"/>
          </p:nvPr>
        </p:nvSpPr>
        <p:spPr>
          <a:xfrm>
            <a:off x="838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6172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sv-SE" sz="1200">
                <a:solidFill>
                  <a:srgbClr val="888888"/>
                </a:solidFill>
                <a:latin typeface="Calibri"/>
                <a:ea typeface="Calibri"/>
                <a:cs typeface="Calibri"/>
                <a:sym typeface="Calibri"/>
              </a:rPr>
              <a:t>‹#›</a:t>
            </a:fld>
            <a:endParaRPr lang="sv-SE" sz="120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Jämförelse">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839787"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2" name="Shape 42"/>
          <p:cNvSpPr txBox="1">
            <a:spLocks noGrp="1"/>
          </p:cNvSpPr>
          <p:nvPr>
            <p:ph type="body" idx="1"/>
          </p:nvPr>
        </p:nvSpPr>
        <p:spPr>
          <a:xfrm>
            <a:off x="839787" y="1681163"/>
            <a:ext cx="51577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839787" y="2505075"/>
            <a:ext cx="51577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6172200" y="1681163"/>
            <a:ext cx="51831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6172200" y="2505075"/>
            <a:ext cx="51831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sv-SE" sz="1200">
                <a:solidFill>
                  <a:srgbClr val="888888"/>
                </a:solidFill>
                <a:latin typeface="Calibri"/>
                <a:ea typeface="Calibri"/>
                <a:cs typeface="Calibri"/>
                <a:sym typeface="Calibri"/>
              </a:rPr>
              <a:t>‹#›</a:t>
            </a:fld>
            <a:endParaRPr lang="sv-SE" sz="120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1" name="Shape 51"/>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sv-SE" sz="1200">
                <a:solidFill>
                  <a:srgbClr val="888888"/>
                </a:solidFill>
                <a:latin typeface="Calibri"/>
                <a:ea typeface="Calibri"/>
                <a:cs typeface="Calibri"/>
                <a:sym typeface="Calibri"/>
              </a:rPr>
              <a:t>‹#›</a:t>
            </a:fld>
            <a:endParaRPr lang="sv-SE" sz="120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Tom">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sv-SE" sz="1200">
                <a:solidFill>
                  <a:srgbClr val="888888"/>
                </a:solidFill>
                <a:latin typeface="Calibri"/>
                <a:ea typeface="Calibri"/>
                <a:cs typeface="Calibri"/>
                <a:sym typeface="Calibri"/>
              </a:rPr>
              <a:t>‹#›</a:t>
            </a:fld>
            <a:endParaRPr lang="sv-SE" sz="120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Innehåll med bild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0" name="Shape 60"/>
          <p:cNvSpPr txBox="1">
            <a:spLocks noGrp="1"/>
          </p:cNvSpPr>
          <p:nvPr>
            <p:ph type="body" idx="1"/>
          </p:nvPr>
        </p:nvSpPr>
        <p:spPr>
          <a:xfrm>
            <a:off x="5183187" y="987425"/>
            <a:ext cx="6172199" cy="4873624"/>
          </a:xfrm>
          <a:prstGeom prst="rect">
            <a:avLst/>
          </a:prstGeom>
          <a:noFill/>
          <a:ln>
            <a:noFill/>
          </a:ln>
        </p:spPr>
        <p:txBody>
          <a:bodyPr lIns="91425" tIns="91425" rIns="91425" bIns="91425" anchor="t" anchorCtr="0"/>
          <a:lstStyle>
            <a:lvl1pPr marL="228600" marR="0" lvl="0" indent="-25400" algn="l" rtl="0">
              <a:lnSpc>
                <a:spcPct val="90000"/>
              </a:lnSpc>
              <a:spcBef>
                <a:spcPts val="100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sv-SE" sz="1200">
                <a:solidFill>
                  <a:srgbClr val="888888"/>
                </a:solidFill>
                <a:latin typeface="Calibri"/>
                <a:ea typeface="Calibri"/>
                <a:cs typeface="Calibri"/>
                <a:sym typeface="Calibri"/>
              </a:rPr>
              <a:t>‹#›</a:t>
            </a:fld>
            <a:endParaRPr lang="sv-SE" sz="1200">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Bild med bild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7" name="Shape 67"/>
          <p:cNvSpPr>
            <a:spLocks noGrp="1"/>
          </p:cNvSpPr>
          <p:nvPr>
            <p:ph type="pic" idx="2"/>
          </p:nvPr>
        </p:nvSpPr>
        <p:spPr>
          <a:xfrm>
            <a:off x="5183187" y="987425"/>
            <a:ext cx="6172199" cy="4873624"/>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sv-SE" sz="1200">
                <a:solidFill>
                  <a:srgbClr val="888888"/>
                </a:solidFill>
                <a:latin typeface="Calibri"/>
                <a:ea typeface="Calibri"/>
                <a:cs typeface="Calibri"/>
                <a:sym typeface="Calibri"/>
              </a:rPr>
              <a:t>‹#›</a:t>
            </a:fld>
            <a:endParaRPr lang="sv-SE" sz="1200">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Rubrik och lodrät 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4" name="Shape 74"/>
          <p:cNvSpPr txBox="1">
            <a:spLocks noGrp="1"/>
          </p:cNvSpPr>
          <p:nvPr>
            <p:ph type="body" idx="1"/>
          </p:nvPr>
        </p:nvSpPr>
        <p:spPr>
          <a:xfrm rot="5400000">
            <a:off x="3920331" y="-1256505"/>
            <a:ext cx="4351338" cy="105155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sv-SE" sz="1200">
                <a:solidFill>
                  <a:srgbClr val="888888"/>
                </a:solidFill>
                <a:latin typeface="Calibri"/>
                <a:ea typeface="Calibri"/>
                <a:cs typeface="Calibri"/>
                <a:sym typeface="Calibri"/>
              </a:rPr>
              <a:t>‹#›</a:t>
            </a:fld>
            <a:endParaRPr lang="sv-SE" sz="1200">
              <a:solidFill>
                <a:srgbClr val="8888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Lodrät rubrik och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7133431" y="1956594"/>
            <a:ext cx="5811838" cy="2628899"/>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1799431" y="-596105"/>
            <a:ext cx="5811838" cy="77342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sv-SE" sz="1200">
                <a:solidFill>
                  <a:srgbClr val="888888"/>
                </a:solidFill>
                <a:latin typeface="Calibri"/>
                <a:ea typeface="Calibri"/>
                <a:cs typeface="Calibri"/>
                <a:sym typeface="Calibri"/>
              </a:rPr>
              <a:t>‹#›</a:t>
            </a:fld>
            <a:endParaRPr lang="sv-SE" sz="120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sv-SE" sz="1200" b="0" i="0" u="none" strike="noStrike" cap="none">
                <a:solidFill>
                  <a:srgbClr val="888888"/>
                </a:solidFill>
                <a:latin typeface="Calibri"/>
                <a:ea typeface="Calibri"/>
                <a:cs typeface="Calibri"/>
                <a:sym typeface="Calibri"/>
              </a:rPr>
              <a:t>‹#›</a:t>
            </a:fld>
            <a:endParaRPr lang="sv-SE"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DC00"/>
        </a:solidFill>
        <a:effectLst/>
      </p:bgPr>
    </p:bg>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1523997" y="1803401"/>
            <a:ext cx="9144000" cy="5888037"/>
          </a:xfrm>
          <a:prstGeom prst="rect">
            <a:avLst/>
          </a:prstGeom>
          <a:noFill/>
          <a:ln>
            <a:noFill/>
          </a:ln>
        </p:spPr>
        <p:txBody>
          <a:bodyPr lIns="91425" tIns="45700" rIns="91425" bIns="45700" anchor="b" anchorCtr="0">
            <a:noAutofit/>
          </a:bodyPr>
          <a:lstStyle/>
          <a:p>
            <a:pPr marL="0" marR="0" lvl="0" indent="0" algn="ctr" rtl="0">
              <a:lnSpc>
                <a:spcPct val="90000"/>
              </a:lnSpc>
              <a:spcBef>
                <a:spcPts val="0"/>
              </a:spcBef>
              <a:buClr>
                <a:schemeClr val="lt1"/>
              </a:buClr>
              <a:buSzPct val="25000"/>
              <a:buFont typeface="Arial"/>
              <a:buNone/>
            </a:pPr>
            <a:r>
              <a:rPr lang="sv-SE" sz="8640" b="0" i="0" u="none" strike="noStrike" cap="none" dirty="0">
                <a:solidFill>
                  <a:schemeClr val="lt1"/>
                </a:solidFill>
                <a:latin typeface="Arial"/>
                <a:ea typeface="Arial"/>
                <a:cs typeface="Arial"/>
                <a:sym typeface="Arial"/>
              </a:rPr>
              <a:t/>
            </a:r>
            <a:br>
              <a:rPr lang="sv-SE" sz="8640" b="0" i="0" u="none" strike="noStrike" cap="none" dirty="0">
                <a:solidFill>
                  <a:schemeClr val="lt1"/>
                </a:solidFill>
                <a:latin typeface="Arial"/>
                <a:ea typeface="Arial"/>
                <a:cs typeface="Arial"/>
                <a:sym typeface="Arial"/>
              </a:rPr>
            </a:br>
            <a:r>
              <a:rPr lang="sv-SE" sz="3959" b="0" i="0" u="none" strike="noStrike" cap="none" dirty="0" err="1">
                <a:solidFill>
                  <a:srgbClr val="20962E"/>
                </a:solidFill>
                <a:latin typeface="Avenir"/>
                <a:ea typeface="Avenir"/>
                <a:cs typeface="Avenir"/>
                <a:sym typeface="Avenir"/>
              </a:rPr>
              <a:t>Deepwater</a:t>
            </a:r>
            <a:r>
              <a:rPr lang="sv-SE" sz="3959" b="0" i="0" u="none" strike="noStrike" cap="none" dirty="0">
                <a:solidFill>
                  <a:srgbClr val="20962E"/>
                </a:solidFill>
                <a:latin typeface="Avenir"/>
                <a:ea typeface="Avenir"/>
                <a:cs typeface="Avenir"/>
                <a:sym typeface="Avenir"/>
              </a:rPr>
              <a:t> </a:t>
            </a:r>
            <a:r>
              <a:rPr lang="sv-SE" sz="3959" b="0" i="0" u="none" strike="noStrike" cap="none" dirty="0" err="1">
                <a:solidFill>
                  <a:srgbClr val="20962E"/>
                </a:solidFill>
                <a:latin typeface="Avenir"/>
                <a:ea typeface="Avenir"/>
                <a:cs typeface="Avenir"/>
                <a:sym typeface="Avenir"/>
              </a:rPr>
              <a:t>Horizon</a:t>
            </a:r>
            <a:r>
              <a:rPr lang="sv-SE" sz="3959" b="0" i="0" u="none" strike="noStrike" cap="none" dirty="0">
                <a:solidFill>
                  <a:srgbClr val="20962E"/>
                </a:solidFill>
                <a:latin typeface="Avenir"/>
                <a:ea typeface="Avenir"/>
                <a:cs typeface="Avenir"/>
                <a:sym typeface="Avenir"/>
              </a:rPr>
              <a:t> </a:t>
            </a:r>
            <a:br>
              <a:rPr lang="sv-SE" sz="3959" b="0" i="0" u="none" strike="noStrike" cap="none" dirty="0">
                <a:solidFill>
                  <a:srgbClr val="20962E"/>
                </a:solidFill>
                <a:latin typeface="Avenir"/>
                <a:ea typeface="Avenir"/>
                <a:cs typeface="Avenir"/>
                <a:sym typeface="Avenir"/>
              </a:rPr>
            </a:br>
            <a:r>
              <a:rPr lang="sv-SE" sz="3959" b="0" i="0" u="none" strike="noStrike" cap="none" dirty="0" err="1">
                <a:solidFill>
                  <a:srgbClr val="20962E"/>
                </a:solidFill>
                <a:latin typeface="Avenir"/>
                <a:ea typeface="Avenir"/>
                <a:cs typeface="Avenir"/>
                <a:sym typeface="Avenir"/>
              </a:rPr>
              <a:t>Reputational</a:t>
            </a:r>
            <a:r>
              <a:rPr lang="sv-SE" sz="3959" b="0" i="0" u="none" strike="noStrike" cap="none" dirty="0">
                <a:solidFill>
                  <a:srgbClr val="20962E"/>
                </a:solidFill>
                <a:latin typeface="Avenir"/>
                <a:ea typeface="Avenir"/>
                <a:cs typeface="Avenir"/>
                <a:sym typeface="Avenir"/>
              </a:rPr>
              <a:t> </a:t>
            </a:r>
            <a:r>
              <a:rPr lang="sv-SE" sz="3959" b="0" i="0" u="none" strike="noStrike" cap="none" dirty="0" err="1">
                <a:solidFill>
                  <a:srgbClr val="20962E"/>
                </a:solidFill>
                <a:latin typeface="Avenir"/>
                <a:ea typeface="Avenir"/>
                <a:cs typeface="Avenir"/>
                <a:sym typeface="Avenir"/>
              </a:rPr>
              <a:t>Crisis</a:t>
            </a:r>
            <a:r>
              <a:rPr lang="sv-SE" sz="3959" b="0" i="0" u="none" strike="noStrike" cap="none" dirty="0">
                <a:solidFill>
                  <a:srgbClr val="20962E"/>
                </a:solidFill>
                <a:latin typeface="Avenir"/>
                <a:ea typeface="Avenir"/>
                <a:cs typeface="Avenir"/>
                <a:sym typeface="Avenir"/>
              </a:rPr>
              <a:t> 2.0</a:t>
            </a:r>
            <a:br>
              <a:rPr lang="sv-SE" sz="3959" b="0" i="0" u="none" strike="noStrike" cap="none" dirty="0">
                <a:solidFill>
                  <a:srgbClr val="20962E"/>
                </a:solidFill>
                <a:latin typeface="Avenir"/>
                <a:ea typeface="Avenir"/>
                <a:cs typeface="Avenir"/>
                <a:sym typeface="Avenir"/>
              </a:rPr>
            </a:br>
            <a:r>
              <a:rPr lang="sv-SE" sz="3959" b="0" i="0" u="none" strike="noStrike" cap="none" dirty="0">
                <a:solidFill>
                  <a:srgbClr val="20962E"/>
                </a:solidFill>
                <a:latin typeface="Calibri"/>
                <a:ea typeface="Calibri"/>
                <a:cs typeface="Calibri"/>
                <a:sym typeface="Calibri"/>
              </a:rPr>
              <a:t/>
            </a:r>
            <a:br>
              <a:rPr lang="sv-SE" sz="3959" b="0" i="0" u="none" strike="noStrike" cap="none" dirty="0">
                <a:solidFill>
                  <a:srgbClr val="20962E"/>
                </a:solidFill>
                <a:latin typeface="Calibri"/>
                <a:ea typeface="Calibri"/>
                <a:cs typeface="Calibri"/>
                <a:sym typeface="Calibri"/>
              </a:rPr>
            </a:br>
            <a:r>
              <a:rPr lang="sv-SE" sz="2790" b="0" i="0" u="none" strike="noStrike" cap="none" dirty="0" err="1">
                <a:solidFill>
                  <a:srgbClr val="7F7F7F"/>
                </a:solidFill>
                <a:latin typeface="Avenir"/>
                <a:ea typeface="Avenir"/>
                <a:cs typeface="Avenir"/>
                <a:sym typeface="Avenir"/>
              </a:rPr>
              <a:t>Greenpeace’s</a:t>
            </a:r>
            <a:r>
              <a:rPr lang="sv-SE" sz="2790" b="0" i="0" u="none" strike="noStrike" cap="none" dirty="0">
                <a:solidFill>
                  <a:srgbClr val="7F7F7F"/>
                </a:solidFill>
                <a:latin typeface="Avenir"/>
                <a:ea typeface="Avenir"/>
                <a:cs typeface="Avenir"/>
                <a:sym typeface="Avenir"/>
              </a:rPr>
              <a:t> Online </a:t>
            </a:r>
            <a:r>
              <a:rPr lang="sv-SE" sz="2790" b="0" i="0" u="none" strike="noStrike" cap="none" dirty="0" err="1">
                <a:solidFill>
                  <a:srgbClr val="7F7F7F"/>
                </a:solidFill>
                <a:latin typeface="Avenir"/>
                <a:ea typeface="Avenir"/>
                <a:cs typeface="Avenir"/>
                <a:sym typeface="Avenir"/>
              </a:rPr>
              <a:t>Spoof</a:t>
            </a:r>
            <a:r>
              <a:rPr lang="sv-SE" sz="2790" b="0" i="0" u="none" strike="noStrike" cap="none" dirty="0">
                <a:solidFill>
                  <a:srgbClr val="7F7F7F"/>
                </a:solidFill>
                <a:latin typeface="Avenir"/>
                <a:ea typeface="Avenir"/>
                <a:cs typeface="Avenir"/>
                <a:sym typeface="Avenir"/>
              </a:rPr>
              <a:t> </a:t>
            </a:r>
            <a:r>
              <a:rPr lang="sv-SE" sz="2790" b="0" i="0" u="none" strike="noStrike" cap="none" dirty="0" err="1">
                <a:solidFill>
                  <a:srgbClr val="7F7F7F"/>
                </a:solidFill>
                <a:latin typeface="Avenir"/>
                <a:ea typeface="Avenir"/>
                <a:cs typeface="Avenir"/>
                <a:sym typeface="Avenir"/>
              </a:rPr>
              <a:t>Competition</a:t>
            </a:r>
            <a:r>
              <a:rPr lang="sv-SE" sz="2790" b="0" i="0" u="none" strike="noStrike" cap="none" dirty="0">
                <a:solidFill>
                  <a:srgbClr val="7F7F7F"/>
                </a:solidFill>
                <a:latin typeface="Avenir"/>
                <a:ea typeface="Avenir"/>
                <a:cs typeface="Avenir"/>
                <a:sym typeface="Avenir"/>
              </a:rPr>
              <a:t> </a:t>
            </a:r>
            <a:r>
              <a:rPr lang="sv-SE" sz="2790" b="0" i="0" u="none" strike="noStrike" cap="none" dirty="0" err="1">
                <a:solidFill>
                  <a:srgbClr val="7F7F7F"/>
                </a:solidFill>
                <a:latin typeface="Avenir"/>
                <a:ea typeface="Avenir"/>
                <a:cs typeface="Avenir"/>
                <a:sym typeface="Avenir"/>
              </a:rPr>
              <a:t>against</a:t>
            </a:r>
            <a:r>
              <a:rPr lang="sv-SE" sz="2790" b="0" i="0" u="none" strike="noStrike" cap="none" dirty="0">
                <a:solidFill>
                  <a:srgbClr val="7F7F7F"/>
                </a:solidFill>
                <a:latin typeface="Avenir"/>
                <a:ea typeface="Avenir"/>
                <a:cs typeface="Avenir"/>
                <a:sym typeface="Avenir"/>
              </a:rPr>
              <a:t> BP </a:t>
            </a:r>
            <a:r>
              <a:rPr lang="sv-SE" sz="5400" b="0" i="0" u="none" strike="noStrike" cap="none" dirty="0">
                <a:solidFill>
                  <a:schemeClr val="dk1"/>
                </a:solidFill>
                <a:latin typeface="Avenir"/>
                <a:ea typeface="Avenir"/>
                <a:cs typeface="Avenir"/>
                <a:sym typeface="Avenir"/>
              </a:rPr>
              <a:t/>
            </a:r>
            <a:br>
              <a:rPr lang="sv-SE" sz="5400" b="0" i="0" u="none" strike="noStrike" cap="none" dirty="0">
                <a:solidFill>
                  <a:schemeClr val="dk1"/>
                </a:solidFill>
                <a:latin typeface="Avenir"/>
                <a:ea typeface="Avenir"/>
                <a:cs typeface="Avenir"/>
                <a:sym typeface="Avenir"/>
              </a:rPr>
            </a:br>
            <a:r>
              <a:rPr lang="sv-SE" sz="19890" b="0" i="0" u="none" strike="noStrike" cap="none" dirty="0">
                <a:solidFill>
                  <a:schemeClr val="lt1"/>
                </a:solidFill>
                <a:latin typeface="Arial"/>
                <a:ea typeface="Arial"/>
                <a:cs typeface="Arial"/>
                <a:sym typeface="Arial"/>
              </a:rPr>
              <a:t>”</a:t>
            </a:r>
            <a:r>
              <a:rPr lang="sv-SE" sz="5400" b="0" i="0" u="none" strike="noStrike" cap="none" dirty="0">
                <a:solidFill>
                  <a:schemeClr val="dk1"/>
                </a:solidFill>
                <a:latin typeface="Calibri"/>
                <a:ea typeface="Calibri"/>
                <a:cs typeface="Calibri"/>
                <a:sym typeface="Calibri"/>
              </a:rPr>
              <a:t/>
            </a:r>
            <a:br>
              <a:rPr lang="sv-SE" sz="5400" b="0" i="0" u="none" strike="noStrike" cap="none" dirty="0">
                <a:solidFill>
                  <a:schemeClr val="dk1"/>
                </a:solidFill>
                <a:latin typeface="Calibri"/>
                <a:ea typeface="Calibri"/>
                <a:cs typeface="Calibri"/>
                <a:sym typeface="Calibri"/>
              </a:rPr>
            </a:br>
            <a:endParaRPr lang="sv-SE" sz="5400" b="0" i="0" u="none" strike="noStrike" cap="none" dirty="0">
              <a:solidFill>
                <a:schemeClr val="dk1"/>
              </a:solidFill>
              <a:latin typeface="Calibri"/>
              <a:ea typeface="Calibri"/>
              <a:cs typeface="Calibri"/>
              <a:sym typeface="Calibri"/>
            </a:endParaRPr>
          </a:p>
        </p:txBody>
      </p:sp>
      <p:sp>
        <p:nvSpPr>
          <p:cNvPr id="89" name="Shape 89"/>
          <p:cNvSpPr txBox="1"/>
          <p:nvPr/>
        </p:nvSpPr>
        <p:spPr>
          <a:xfrm rot="10800000">
            <a:off x="5557228" y="-914889"/>
            <a:ext cx="1077539" cy="315471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19900" b="0" i="0" u="none" strike="noStrike" cap="none">
                <a:solidFill>
                  <a:schemeClr val="lt1"/>
                </a:solidFill>
                <a:latin typeface="Arial"/>
                <a:ea typeface="Arial"/>
                <a:cs typeface="Arial"/>
                <a:sym typeface="Arial"/>
              </a:rPr>
              <a:t>”</a:t>
            </a:r>
          </a:p>
        </p:txBody>
      </p:sp>
      <p:pic>
        <p:nvPicPr>
          <p:cNvPr id="90" name="Shape 90"/>
          <p:cNvPicPr preferRelativeResize="0"/>
          <p:nvPr/>
        </p:nvPicPr>
        <p:blipFill rotWithShape="1">
          <a:blip r:embed="rId3">
            <a:alphaModFix/>
          </a:blip>
          <a:srcRect/>
          <a:stretch/>
        </p:blipFill>
        <p:spPr>
          <a:xfrm>
            <a:off x="10456332" y="1"/>
            <a:ext cx="1803400" cy="1803400"/>
          </a:xfrm>
          <a:prstGeom prst="rect">
            <a:avLst/>
          </a:prstGeom>
          <a:noFill/>
          <a:ln>
            <a:noFill/>
          </a:ln>
        </p:spPr>
      </p:pic>
      <p:sp>
        <p:nvSpPr>
          <p:cNvPr id="91" name="Shape 91"/>
          <p:cNvSpPr txBox="1"/>
          <p:nvPr/>
        </p:nvSpPr>
        <p:spPr>
          <a:xfrm>
            <a:off x="0" y="6186823"/>
            <a:ext cx="12192000" cy="70788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sv-SE" sz="2000">
                <a:solidFill>
                  <a:schemeClr val="lt1"/>
                </a:solidFill>
                <a:latin typeface="Avenir"/>
                <a:ea typeface="Avenir"/>
                <a:cs typeface="Avenir"/>
                <a:sym typeface="Avenir"/>
              </a:rPr>
              <a:t>Johanna Hagberg	 		Sofie Molin			 Pinja Vyörykkä</a:t>
            </a:r>
          </a:p>
          <a:p>
            <a:pPr marL="0" marR="0" lvl="0" indent="0" algn="ctr" rtl="0">
              <a:spcBef>
                <a:spcPts val="0"/>
              </a:spcBef>
              <a:buNone/>
            </a:pPr>
            <a:endParaRPr sz="2000">
              <a:solidFill>
                <a:schemeClr val="lt1"/>
              </a:solidFill>
              <a:latin typeface="Calibri"/>
              <a:ea typeface="Calibri"/>
              <a:cs typeface="Calibri"/>
              <a:sym typeface="Calibri"/>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Shape 96"/>
          <p:cNvPicPr preferRelativeResize="0"/>
          <p:nvPr/>
        </p:nvPicPr>
        <p:blipFill rotWithShape="1">
          <a:blip r:embed="rId3">
            <a:alphaModFix/>
          </a:blip>
          <a:srcRect/>
          <a:stretch/>
        </p:blipFill>
        <p:spPr>
          <a:xfrm>
            <a:off x="-742577" y="0"/>
            <a:ext cx="4768645" cy="6858000"/>
          </a:xfrm>
          <a:prstGeom prst="rect">
            <a:avLst/>
          </a:prstGeom>
          <a:noFill/>
          <a:ln>
            <a:noFill/>
          </a:ln>
        </p:spPr>
      </p:pic>
      <p:pic>
        <p:nvPicPr>
          <p:cNvPr id="97" name="Shape 97"/>
          <p:cNvPicPr preferRelativeResize="0"/>
          <p:nvPr/>
        </p:nvPicPr>
        <p:blipFill rotWithShape="1">
          <a:blip r:embed="rId4">
            <a:alphaModFix/>
          </a:blip>
          <a:srcRect/>
          <a:stretch/>
        </p:blipFill>
        <p:spPr>
          <a:xfrm>
            <a:off x="4026067" y="0"/>
            <a:ext cx="4721086" cy="6858000"/>
          </a:xfrm>
          <a:prstGeom prst="rect">
            <a:avLst/>
          </a:prstGeom>
          <a:noFill/>
          <a:ln>
            <a:noFill/>
          </a:ln>
        </p:spPr>
      </p:pic>
      <p:pic>
        <p:nvPicPr>
          <p:cNvPr id="98" name="Shape 98"/>
          <p:cNvPicPr preferRelativeResize="0"/>
          <p:nvPr/>
        </p:nvPicPr>
        <p:blipFill rotWithShape="1">
          <a:blip r:embed="rId5">
            <a:alphaModFix/>
          </a:blip>
          <a:srcRect/>
          <a:stretch/>
        </p:blipFill>
        <p:spPr>
          <a:xfrm>
            <a:off x="8321039" y="0"/>
            <a:ext cx="4795629" cy="6858000"/>
          </a:xfrm>
          <a:prstGeom prst="rect">
            <a:avLst/>
          </a:prstGeom>
          <a:noFill/>
          <a:ln>
            <a:noFill/>
          </a:ln>
        </p:spPr>
      </p:pic>
      <p:sp>
        <p:nvSpPr>
          <p:cNvPr id="99" name="Shape 99"/>
          <p:cNvSpPr/>
          <p:nvPr/>
        </p:nvSpPr>
        <p:spPr>
          <a:xfrm>
            <a:off x="310895" y="1805350"/>
            <a:ext cx="11442192" cy="3712464"/>
          </a:xfrm>
          <a:prstGeom prst="rect">
            <a:avLst/>
          </a:prstGeom>
          <a:solidFill>
            <a:schemeClr val="lt1">
              <a:alpha val="81960"/>
            </a:schemeClr>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00" name="Shape 100"/>
          <p:cNvSpPr txBox="1"/>
          <p:nvPr/>
        </p:nvSpPr>
        <p:spPr>
          <a:xfrm>
            <a:off x="624574" y="2063157"/>
            <a:ext cx="10768850" cy="3785651"/>
          </a:xfrm>
          <a:prstGeom prst="rect">
            <a:avLst/>
          </a:prstGeom>
          <a:noFill/>
          <a:ln>
            <a:noFill/>
          </a:ln>
        </p:spPr>
        <p:txBody>
          <a:bodyPr lIns="91425" tIns="45700" rIns="91425" bIns="45700" anchor="t" anchorCtr="0">
            <a:noAutofit/>
          </a:bodyPr>
          <a:lstStyle/>
          <a:p>
            <a:pPr marL="0" marR="0" lvl="0" indent="0" algn="l" rtl="0">
              <a:spcBef>
                <a:spcPts val="0"/>
              </a:spcBef>
              <a:buNone/>
            </a:pPr>
            <a:endParaRPr sz="3200">
              <a:solidFill>
                <a:schemeClr val="dk1"/>
              </a:solidFill>
              <a:latin typeface="Calibri"/>
              <a:ea typeface="Calibri"/>
              <a:cs typeface="Calibri"/>
              <a:sym typeface="Calibri"/>
            </a:endParaRPr>
          </a:p>
          <a:p>
            <a:pPr marL="0" marR="0" lvl="0" indent="0" algn="l" rtl="0">
              <a:spcBef>
                <a:spcPts val="0"/>
              </a:spcBef>
              <a:buSzPct val="25000"/>
              <a:buNone/>
            </a:pPr>
            <a:r>
              <a:rPr lang="sv-SE" sz="3200" i="1">
                <a:solidFill>
                  <a:srgbClr val="20962E"/>
                </a:solidFill>
                <a:latin typeface="Avenir"/>
                <a:ea typeface="Avenir"/>
                <a:cs typeface="Avenir"/>
                <a:sym typeface="Avenir"/>
              </a:rPr>
              <a:t>Have we lost control of the brand to the general public?</a:t>
            </a:r>
          </a:p>
          <a:p>
            <a:pPr marL="0" marR="0" lvl="0" indent="0" algn="l" rtl="0">
              <a:spcBef>
                <a:spcPts val="0"/>
              </a:spcBef>
              <a:buNone/>
            </a:pPr>
            <a:endParaRPr sz="3200" i="1">
              <a:solidFill>
                <a:srgbClr val="20962E"/>
              </a:solidFill>
              <a:latin typeface="Avenir"/>
              <a:ea typeface="Avenir"/>
              <a:cs typeface="Avenir"/>
              <a:sym typeface="Avenir"/>
            </a:endParaRPr>
          </a:p>
          <a:p>
            <a:pPr marL="0" marR="0" lvl="0" indent="0" algn="l" rtl="0">
              <a:spcBef>
                <a:spcPts val="0"/>
              </a:spcBef>
              <a:buNone/>
            </a:pPr>
            <a:endParaRPr sz="3200" i="1">
              <a:solidFill>
                <a:srgbClr val="20962E"/>
              </a:solidFill>
              <a:latin typeface="Avenir"/>
              <a:ea typeface="Avenir"/>
              <a:cs typeface="Avenir"/>
              <a:sym typeface="Avenir"/>
            </a:endParaRPr>
          </a:p>
          <a:p>
            <a:pPr marL="0" marR="0" lvl="0" indent="0" algn="l" rtl="0">
              <a:spcBef>
                <a:spcPts val="0"/>
              </a:spcBef>
              <a:buNone/>
            </a:pPr>
            <a:endParaRPr sz="3200" i="1">
              <a:solidFill>
                <a:srgbClr val="20962E"/>
              </a:solidFill>
              <a:latin typeface="Avenir"/>
              <a:ea typeface="Avenir"/>
              <a:cs typeface="Avenir"/>
              <a:sym typeface="Avenir"/>
            </a:endParaRPr>
          </a:p>
          <a:p>
            <a:pPr marL="0" marR="0" lvl="0" indent="0" algn="r" rtl="0">
              <a:spcBef>
                <a:spcPts val="0"/>
              </a:spcBef>
              <a:buNone/>
            </a:pPr>
            <a:endParaRPr sz="2400">
              <a:solidFill>
                <a:srgbClr val="20962E"/>
              </a:solidFill>
              <a:latin typeface="Avenir"/>
              <a:ea typeface="Avenir"/>
              <a:cs typeface="Avenir"/>
              <a:sym typeface="Avenir"/>
            </a:endParaRPr>
          </a:p>
          <a:p>
            <a:pPr marL="0" marR="0" lvl="0" indent="0" algn="r" rtl="0">
              <a:spcBef>
                <a:spcPts val="0"/>
              </a:spcBef>
              <a:buSzPct val="25000"/>
              <a:buNone/>
            </a:pPr>
            <a:r>
              <a:rPr lang="sv-SE" sz="2400">
                <a:solidFill>
                  <a:srgbClr val="20962E"/>
                </a:solidFill>
                <a:latin typeface="Avenir"/>
                <a:ea typeface="Avenir"/>
                <a:cs typeface="Avenir"/>
                <a:sym typeface="Avenir"/>
              </a:rPr>
              <a:t>Executive Meeting, BP Headquarters, London, 2010</a:t>
            </a:r>
          </a:p>
          <a:p>
            <a:pPr marL="0" marR="0" lvl="0" indent="0" algn="l" rtl="0">
              <a:spcBef>
                <a:spcPts val="0"/>
              </a:spcBef>
              <a:buNone/>
            </a:pPr>
            <a:endParaRPr sz="3200" i="1">
              <a:solidFill>
                <a:srgbClr val="20962E"/>
              </a:solidFill>
              <a:latin typeface="Avenir"/>
              <a:ea typeface="Avenir"/>
              <a:cs typeface="Avenir"/>
              <a:sym typeface="Aveni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p:nvPr/>
        </p:nvSpPr>
        <p:spPr>
          <a:xfrm>
            <a:off x="447254" y="818941"/>
            <a:ext cx="11213253" cy="83099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2400">
                <a:solidFill>
                  <a:srgbClr val="20962E"/>
                </a:solidFill>
                <a:latin typeface="Avenir"/>
                <a:ea typeface="Avenir"/>
                <a:cs typeface="Avenir"/>
                <a:sym typeface="Avenir"/>
              </a:rPr>
              <a:t>AGENDA</a:t>
            </a:r>
          </a:p>
          <a:p>
            <a:pPr marL="0" marR="0" lvl="0" indent="0" algn="l" rtl="0">
              <a:spcBef>
                <a:spcPts val="0"/>
              </a:spcBef>
              <a:buNone/>
            </a:pPr>
            <a:endParaRPr sz="2400">
              <a:solidFill>
                <a:schemeClr val="dk1"/>
              </a:solidFill>
              <a:latin typeface="Calibri"/>
              <a:ea typeface="Calibri"/>
              <a:cs typeface="Calibri"/>
              <a:sym typeface="Calibri"/>
            </a:endParaRPr>
          </a:p>
        </p:txBody>
      </p:sp>
      <p:sp>
        <p:nvSpPr>
          <p:cNvPr id="106" name="Shape 106"/>
          <p:cNvSpPr/>
          <p:nvPr/>
        </p:nvSpPr>
        <p:spPr>
          <a:xfrm>
            <a:off x="577427" y="2560319"/>
            <a:ext cx="2029968" cy="3419855"/>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SzPct val="25000"/>
              <a:buNone/>
            </a:pPr>
            <a:r>
              <a:rPr lang="sv-SE" sz="2000">
                <a:solidFill>
                  <a:schemeClr val="lt1"/>
                </a:solidFill>
                <a:latin typeface="Avenir"/>
                <a:ea typeface="Avenir"/>
                <a:cs typeface="Avenir"/>
                <a:sym typeface="Avenir"/>
              </a:rPr>
              <a:t>Background</a:t>
            </a:r>
          </a:p>
          <a:p>
            <a:pPr marL="0" marR="0" lvl="0" indent="0" algn="ctr" rtl="0">
              <a:spcBef>
                <a:spcPts val="0"/>
              </a:spcBef>
              <a:buNone/>
            </a:pPr>
            <a:endParaRPr sz="2000">
              <a:solidFill>
                <a:schemeClr val="lt1"/>
              </a:solidFill>
              <a:latin typeface="Avenir"/>
              <a:ea typeface="Avenir"/>
              <a:cs typeface="Avenir"/>
              <a:sym typeface="Avenir"/>
            </a:endParaRPr>
          </a:p>
        </p:txBody>
      </p:sp>
      <p:sp>
        <p:nvSpPr>
          <p:cNvPr id="107" name="Shape 107"/>
          <p:cNvSpPr/>
          <p:nvPr/>
        </p:nvSpPr>
        <p:spPr>
          <a:xfrm>
            <a:off x="1065737" y="1872734"/>
            <a:ext cx="1053344" cy="1053344"/>
          </a:xfrm>
          <a:prstGeom prst="ellipse">
            <a:avLst/>
          </a:prstGeom>
          <a:solidFill>
            <a:srgbClr val="7F7F7F"/>
          </a:solidFill>
          <a:ln w="53975"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08" name="Shape 108"/>
          <p:cNvSpPr/>
          <p:nvPr/>
        </p:nvSpPr>
        <p:spPr>
          <a:xfrm rot="-5400000">
            <a:off x="1826044" y="5212080"/>
            <a:ext cx="768095" cy="768095"/>
          </a:xfrm>
          <a:prstGeom prst="rtTriangle">
            <a:avLst/>
          </a:prstGeom>
          <a:solidFill>
            <a:srgbClr val="FFDC00"/>
          </a:solidFill>
          <a:ln w="50800"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09" name="Shape 109"/>
          <p:cNvSpPr/>
          <p:nvPr/>
        </p:nvSpPr>
        <p:spPr>
          <a:xfrm>
            <a:off x="603908" y="2168573"/>
            <a:ext cx="2025135" cy="46166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sv-SE" sz="2400">
                <a:solidFill>
                  <a:schemeClr val="lt1"/>
                </a:solidFill>
                <a:latin typeface="Avenir"/>
                <a:ea typeface="Avenir"/>
                <a:cs typeface="Avenir"/>
                <a:sym typeface="Avenir"/>
              </a:rPr>
              <a:t>01</a:t>
            </a:r>
          </a:p>
        </p:txBody>
      </p:sp>
      <p:grpSp>
        <p:nvGrpSpPr>
          <p:cNvPr id="110" name="Shape 110"/>
          <p:cNvGrpSpPr/>
          <p:nvPr/>
        </p:nvGrpSpPr>
        <p:grpSpPr>
          <a:xfrm>
            <a:off x="2832947" y="1872734"/>
            <a:ext cx="2054445" cy="4107441"/>
            <a:chOff x="2832947" y="1872734"/>
            <a:chExt cx="2054445" cy="4107441"/>
          </a:xfrm>
        </p:grpSpPr>
        <p:sp>
          <p:nvSpPr>
            <p:cNvPr id="111" name="Shape 111"/>
            <p:cNvSpPr/>
            <p:nvPr/>
          </p:nvSpPr>
          <p:spPr>
            <a:xfrm>
              <a:off x="2832947" y="2560319"/>
              <a:ext cx="1950720" cy="3419855"/>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SzPct val="25000"/>
                <a:buNone/>
              </a:pPr>
              <a:r>
                <a:rPr lang="sv-SE" sz="2000">
                  <a:solidFill>
                    <a:schemeClr val="lt1"/>
                  </a:solidFill>
                  <a:latin typeface="Avenir"/>
                  <a:ea typeface="Avenir"/>
                  <a:cs typeface="Avenir"/>
                  <a:sym typeface="Avenir"/>
                </a:rPr>
                <a:t>Rebranding</a:t>
              </a:r>
            </a:p>
            <a:p>
              <a:pPr marL="0" marR="0" lvl="0" indent="0" algn="ctr" rtl="0">
                <a:spcBef>
                  <a:spcPts val="0"/>
                </a:spcBef>
                <a:buNone/>
              </a:pPr>
              <a:endParaRPr sz="1800">
                <a:solidFill>
                  <a:schemeClr val="lt1"/>
                </a:solidFill>
                <a:latin typeface="Avenir"/>
                <a:ea typeface="Avenir"/>
                <a:cs typeface="Avenir"/>
                <a:sym typeface="Avenir"/>
              </a:endParaRPr>
            </a:p>
          </p:txBody>
        </p:sp>
        <p:sp>
          <p:nvSpPr>
            <p:cNvPr id="112" name="Shape 112"/>
            <p:cNvSpPr/>
            <p:nvPr/>
          </p:nvSpPr>
          <p:spPr>
            <a:xfrm>
              <a:off x="3316426" y="1872734"/>
              <a:ext cx="1053344" cy="1053344"/>
            </a:xfrm>
            <a:prstGeom prst="ellipse">
              <a:avLst/>
            </a:prstGeom>
            <a:solidFill>
              <a:srgbClr val="7F7F7F"/>
            </a:solidFill>
            <a:ln w="53975"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13" name="Shape 113"/>
            <p:cNvSpPr/>
            <p:nvPr/>
          </p:nvSpPr>
          <p:spPr>
            <a:xfrm rot="-5400000">
              <a:off x="4015571" y="5212080"/>
              <a:ext cx="768095" cy="768095"/>
            </a:xfrm>
            <a:prstGeom prst="rtTriangle">
              <a:avLst/>
            </a:prstGeom>
            <a:solidFill>
              <a:srgbClr val="FFDC00"/>
            </a:solidFill>
            <a:ln w="50800"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14" name="Shape 114"/>
            <p:cNvSpPr/>
            <p:nvPr/>
          </p:nvSpPr>
          <p:spPr>
            <a:xfrm>
              <a:off x="2862257" y="2168573"/>
              <a:ext cx="2025135" cy="46166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sv-SE" sz="2400">
                  <a:solidFill>
                    <a:schemeClr val="lt1"/>
                  </a:solidFill>
                  <a:latin typeface="Avenir"/>
                  <a:ea typeface="Avenir"/>
                  <a:cs typeface="Avenir"/>
                  <a:sym typeface="Avenir"/>
                </a:rPr>
                <a:t>02</a:t>
              </a:r>
            </a:p>
          </p:txBody>
        </p:sp>
      </p:grpSp>
      <p:grpSp>
        <p:nvGrpSpPr>
          <p:cNvPr id="115" name="Shape 115"/>
          <p:cNvGrpSpPr/>
          <p:nvPr/>
        </p:nvGrpSpPr>
        <p:grpSpPr>
          <a:xfrm>
            <a:off x="5009219" y="1872733"/>
            <a:ext cx="2060447" cy="4107441"/>
            <a:chOff x="5009219" y="1872733"/>
            <a:chExt cx="2060447" cy="4107441"/>
          </a:xfrm>
        </p:grpSpPr>
        <p:sp>
          <p:nvSpPr>
            <p:cNvPr id="116" name="Shape 116"/>
            <p:cNvSpPr/>
            <p:nvPr/>
          </p:nvSpPr>
          <p:spPr>
            <a:xfrm>
              <a:off x="5009219" y="2560319"/>
              <a:ext cx="2060447" cy="3419855"/>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SzPct val="25000"/>
                <a:buNone/>
              </a:pPr>
              <a:r>
                <a:rPr lang="sv-SE" sz="2000">
                  <a:solidFill>
                    <a:schemeClr val="lt1"/>
                  </a:solidFill>
                  <a:latin typeface="Avenir"/>
                  <a:ea typeface="Avenir"/>
                  <a:cs typeface="Avenir"/>
                  <a:sym typeface="Avenir"/>
                </a:rPr>
                <a:t>Deepwater Horizon Oil Spill</a:t>
              </a:r>
            </a:p>
          </p:txBody>
        </p:sp>
        <p:sp>
          <p:nvSpPr>
            <p:cNvPr id="117" name="Shape 117"/>
            <p:cNvSpPr/>
            <p:nvPr/>
          </p:nvSpPr>
          <p:spPr>
            <a:xfrm>
              <a:off x="5519941" y="1872733"/>
              <a:ext cx="1053344" cy="1053344"/>
            </a:xfrm>
            <a:prstGeom prst="ellipse">
              <a:avLst/>
            </a:prstGeom>
            <a:solidFill>
              <a:srgbClr val="7F7F7F"/>
            </a:solidFill>
            <a:ln w="53975"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18" name="Shape 118"/>
            <p:cNvSpPr/>
            <p:nvPr/>
          </p:nvSpPr>
          <p:spPr>
            <a:xfrm rot="-5400000">
              <a:off x="6301571" y="5212079"/>
              <a:ext cx="768095" cy="768095"/>
            </a:xfrm>
            <a:prstGeom prst="rtTriangle">
              <a:avLst/>
            </a:prstGeom>
            <a:solidFill>
              <a:srgbClr val="FFDC00"/>
            </a:solidFill>
            <a:ln w="50800"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19" name="Shape 119"/>
            <p:cNvSpPr/>
            <p:nvPr/>
          </p:nvSpPr>
          <p:spPr>
            <a:xfrm>
              <a:off x="5026875" y="2168573"/>
              <a:ext cx="2025135" cy="46166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sv-SE" sz="2400">
                  <a:solidFill>
                    <a:schemeClr val="lt1"/>
                  </a:solidFill>
                  <a:latin typeface="Avenir"/>
                  <a:ea typeface="Avenir"/>
                  <a:cs typeface="Avenir"/>
                  <a:sym typeface="Avenir"/>
                </a:rPr>
                <a:t>03</a:t>
              </a:r>
            </a:p>
          </p:txBody>
        </p:sp>
      </p:grpSp>
      <p:grpSp>
        <p:nvGrpSpPr>
          <p:cNvPr id="120" name="Shape 120"/>
          <p:cNvGrpSpPr/>
          <p:nvPr/>
        </p:nvGrpSpPr>
        <p:grpSpPr>
          <a:xfrm>
            <a:off x="7295218" y="1872734"/>
            <a:ext cx="2060448" cy="4107440"/>
            <a:chOff x="7295218" y="1872734"/>
            <a:chExt cx="2060448" cy="4107440"/>
          </a:xfrm>
        </p:grpSpPr>
        <p:sp>
          <p:nvSpPr>
            <p:cNvPr id="121" name="Shape 121"/>
            <p:cNvSpPr/>
            <p:nvPr/>
          </p:nvSpPr>
          <p:spPr>
            <a:xfrm>
              <a:off x="7295218" y="2560319"/>
              <a:ext cx="2060447" cy="3419855"/>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SzPct val="25000"/>
                <a:buNone/>
              </a:pPr>
              <a:r>
                <a:rPr lang="sv-SE" sz="2000">
                  <a:solidFill>
                    <a:schemeClr val="lt1"/>
                  </a:solidFill>
                  <a:latin typeface="Avenir"/>
                  <a:ea typeface="Avenir"/>
                  <a:cs typeface="Avenir"/>
                  <a:sym typeface="Avenir"/>
                </a:rPr>
                <a:t>Spoof Crisis</a:t>
              </a:r>
            </a:p>
            <a:p>
              <a:pPr marL="0" marR="0" lvl="0" indent="0" algn="ctr" rtl="0">
                <a:spcBef>
                  <a:spcPts val="0"/>
                </a:spcBef>
                <a:buNone/>
              </a:pPr>
              <a:endParaRPr sz="2000">
                <a:solidFill>
                  <a:schemeClr val="lt1"/>
                </a:solidFill>
                <a:latin typeface="Avenir"/>
                <a:ea typeface="Avenir"/>
                <a:cs typeface="Avenir"/>
                <a:sym typeface="Avenir"/>
              </a:endParaRPr>
            </a:p>
          </p:txBody>
        </p:sp>
        <p:sp>
          <p:nvSpPr>
            <p:cNvPr id="122" name="Shape 122"/>
            <p:cNvSpPr/>
            <p:nvPr/>
          </p:nvSpPr>
          <p:spPr>
            <a:xfrm>
              <a:off x="7798770" y="1872734"/>
              <a:ext cx="1053344" cy="1053344"/>
            </a:xfrm>
            <a:prstGeom prst="ellipse">
              <a:avLst/>
            </a:prstGeom>
            <a:solidFill>
              <a:srgbClr val="7F7F7F"/>
            </a:solidFill>
            <a:ln w="53975"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23" name="Shape 123"/>
            <p:cNvSpPr/>
            <p:nvPr/>
          </p:nvSpPr>
          <p:spPr>
            <a:xfrm rot="-5400000">
              <a:off x="8587571" y="5212077"/>
              <a:ext cx="768095" cy="768095"/>
            </a:xfrm>
            <a:prstGeom prst="rtTriangle">
              <a:avLst/>
            </a:prstGeom>
            <a:solidFill>
              <a:srgbClr val="FFDC00"/>
            </a:solidFill>
            <a:ln w="50800"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24" name="Shape 124"/>
            <p:cNvSpPr/>
            <p:nvPr/>
          </p:nvSpPr>
          <p:spPr>
            <a:xfrm>
              <a:off x="7312874" y="2212059"/>
              <a:ext cx="2025135" cy="46166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sv-SE" sz="2400">
                  <a:solidFill>
                    <a:schemeClr val="lt1"/>
                  </a:solidFill>
                  <a:latin typeface="Avenir"/>
                  <a:ea typeface="Avenir"/>
                  <a:cs typeface="Avenir"/>
                  <a:sym typeface="Avenir"/>
                </a:rPr>
                <a:t>04</a:t>
              </a:r>
            </a:p>
          </p:txBody>
        </p:sp>
      </p:grpSp>
      <p:grpSp>
        <p:nvGrpSpPr>
          <p:cNvPr id="125" name="Shape 125"/>
          <p:cNvGrpSpPr/>
          <p:nvPr/>
        </p:nvGrpSpPr>
        <p:grpSpPr>
          <a:xfrm>
            <a:off x="9581218" y="1872733"/>
            <a:ext cx="2086107" cy="4107441"/>
            <a:chOff x="9581218" y="1872733"/>
            <a:chExt cx="2086107" cy="4107441"/>
          </a:xfrm>
        </p:grpSpPr>
        <p:sp>
          <p:nvSpPr>
            <p:cNvPr id="126" name="Shape 126"/>
            <p:cNvSpPr/>
            <p:nvPr/>
          </p:nvSpPr>
          <p:spPr>
            <a:xfrm>
              <a:off x="9581218" y="2560319"/>
              <a:ext cx="2060447" cy="3419855"/>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SzPct val="25000"/>
                <a:buNone/>
              </a:pPr>
              <a:r>
                <a:rPr lang="sv-SE" sz="2000">
                  <a:solidFill>
                    <a:schemeClr val="lt1"/>
                  </a:solidFill>
                  <a:latin typeface="Avenir"/>
                  <a:ea typeface="Avenir"/>
                  <a:cs typeface="Avenir"/>
                  <a:sym typeface="Avenir"/>
                </a:rPr>
                <a:t>Managerial Questions</a:t>
              </a:r>
            </a:p>
          </p:txBody>
        </p:sp>
        <p:sp>
          <p:nvSpPr>
            <p:cNvPr id="127" name="Shape 127"/>
            <p:cNvSpPr/>
            <p:nvPr/>
          </p:nvSpPr>
          <p:spPr>
            <a:xfrm>
              <a:off x="10084770" y="1872733"/>
              <a:ext cx="1053344" cy="1053344"/>
            </a:xfrm>
            <a:prstGeom prst="ellipse">
              <a:avLst/>
            </a:prstGeom>
            <a:solidFill>
              <a:srgbClr val="7F7F7F"/>
            </a:solidFill>
            <a:ln w="53975"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28" name="Shape 128"/>
            <p:cNvSpPr/>
            <p:nvPr/>
          </p:nvSpPr>
          <p:spPr>
            <a:xfrm rot="-5400000">
              <a:off x="10873571" y="5212077"/>
              <a:ext cx="768095" cy="768095"/>
            </a:xfrm>
            <a:prstGeom prst="rtTriangle">
              <a:avLst/>
            </a:prstGeom>
            <a:solidFill>
              <a:srgbClr val="FFDC00"/>
            </a:solidFill>
            <a:ln w="50800"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29" name="Shape 129"/>
            <p:cNvSpPr/>
            <p:nvPr/>
          </p:nvSpPr>
          <p:spPr>
            <a:xfrm>
              <a:off x="9642190" y="2212058"/>
              <a:ext cx="2025135" cy="46166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sv-SE" sz="2400">
                  <a:solidFill>
                    <a:schemeClr val="lt1"/>
                  </a:solidFill>
                  <a:latin typeface="Avenir"/>
                  <a:ea typeface="Avenir"/>
                  <a:cs typeface="Avenir"/>
                  <a:sym typeface="Avenir"/>
                </a:rPr>
                <a:t>05</a:t>
              </a:r>
            </a:p>
          </p:txBody>
        </p:sp>
      </p:grpSp>
      <p:pic>
        <p:nvPicPr>
          <p:cNvPr id="130" name="Shape 130"/>
          <p:cNvPicPr preferRelativeResize="0"/>
          <p:nvPr/>
        </p:nvPicPr>
        <p:blipFill rotWithShape="1">
          <a:blip r:embed="rId3">
            <a:alphaModFix/>
          </a:blip>
          <a:srcRect/>
          <a:stretch/>
        </p:blipFill>
        <p:spPr>
          <a:xfrm>
            <a:off x="10456332" y="1"/>
            <a:ext cx="1803400" cy="1803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500"/>
                                        <p:tgtEl>
                                          <p:spTgt spid="110"/>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15"/>
                                        </p:tgtEl>
                                        <p:attrNameLst>
                                          <p:attrName>style.visibility</p:attrName>
                                        </p:attrNameLst>
                                      </p:cBhvr>
                                      <p:to>
                                        <p:strVal val="visible"/>
                                      </p:to>
                                    </p:set>
                                    <p:anim calcmode="lin" valueType="num">
                                      <p:cBhvr additive="base">
                                        <p:cTn id="12" dur="500"/>
                                        <p:tgtEl>
                                          <p:spTgt spid="115"/>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20"/>
                                        </p:tgtEl>
                                        <p:attrNameLst>
                                          <p:attrName>style.visibility</p:attrName>
                                        </p:attrNameLst>
                                      </p:cBhvr>
                                      <p:to>
                                        <p:strVal val="visible"/>
                                      </p:to>
                                    </p:set>
                                    <p:anim calcmode="lin" valueType="num">
                                      <p:cBhvr additive="base">
                                        <p:cTn id="17" dur="500"/>
                                        <p:tgtEl>
                                          <p:spTgt spid="120"/>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25"/>
                                        </p:tgtEl>
                                        <p:attrNameLst>
                                          <p:attrName>style.visibility</p:attrName>
                                        </p:attrNameLst>
                                      </p:cBhvr>
                                      <p:to>
                                        <p:strVal val="visible"/>
                                      </p:to>
                                    </p:set>
                                    <p:anim calcmode="lin" valueType="num">
                                      <p:cBhvr additive="base">
                                        <p:cTn id="22" dur="500"/>
                                        <p:tgtEl>
                                          <p:spTgt spid="12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p:nvPr/>
        </p:nvSpPr>
        <p:spPr>
          <a:xfrm>
            <a:off x="508000" y="547222"/>
            <a:ext cx="4690533" cy="83099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2400">
                <a:solidFill>
                  <a:srgbClr val="20962E"/>
                </a:solidFill>
                <a:latin typeface="Avenir"/>
                <a:ea typeface="Avenir"/>
                <a:cs typeface="Avenir"/>
                <a:sym typeface="Avenir"/>
              </a:rPr>
              <a:t>BRIEF HISTORY</a:t>
            </a:r>
          </a:p>
          <a:p>
            <a:pPr marL="0" marR="0" lvl="0" indent="0" algn="l" rtl="0">
              <a:spcBef>
                <a:spcPts val="0"/>
              </a:spcBef>
              <a:buNone/>
            </a:pPr>
            <a:endParaRPr sz="2400">
              <a:solidFill>
                <a:schemeClr val="dk1"/>
              </a:solidFill>
              <a:latin typeface="Calibri"/>
              <a:ea typeface="Calibri"/>
              <a:cs typeface="Calibri"/>
              <a:sym typeface="Calibri"/>
            </a:endParaRPr>
          </a:p>
        </p:txBody>
      </p:sp>
      <p:sp>
        <p:nvSpPr>
          <p:cNvPr id="136" name="Shape 136"/>
          <p:cNvSpPr/>
          <p:nvPr/>
        </p:nvSpPr>
        <p:spPr>
          <a:xfrm>
            <a:off x="1426463" y="2889503"/>
            <a:ext cx="237744" cy="237744"/>
          </a:xfrm>
          <a:prstGeom prst="ellipse">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37" name="Shape 137"/>
          <p:cNvSpPr/>
          <p:nvPr/>
        </p:nvSpPr>
        <p:spPr>
          <a:xfrm>
            <a:off x="4960789" y="2889503"/>
            <a:ext cx="237744" cy="237744"/>
          </a:xfrm>
          <a:prstGeom prst="ellipse">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cxnSp>
        <p:nvCxnSpPr>
          <p:cNvPr id="138" name="Shape 138"/>
          <p:cNvCxnSpPr/>
          <p:nvPr/>
        </p:nvCxnSpPr>
        <p:spPr>
          <a:xfrm>
            <a:off x="1920240" y="3877055"/>
            <a:ext cx="8339328" cy="0"/>
          </a:xfrm>
          <a:prstGeom prst="straightConnector1">
            <a:avLst/>
          </a:prstGeom>
          <a:noFill/>
          <a:ln w="92075" cap="flat" cmpd="sng">
            <a:solidFill>
              <a:srgbClr val="FFDC00"/>
            </a:solidFill>
            <a:prstDash val="solid"/>
            <a:miter/>
            <a:headEnd type="none" w="med" len="med"/>
            <a:tailEnd type="none" w="med" len="med"/>
          </a:ln>
        </p:spPr>
      </p:cxnSp>
      <p:sp>
        <p:nvSpPr>
          <p:cNvPr id="139" name="Shape 139"/>
          <p:cNvSpPr/>
          <p:nvPr/>
        </p:nvSpPr>
        <p:spPr>
          <a:xfrm>
            <a:off x="1627632" y="3730751"/>
            <a:ext cx="292607" cy="292607"/>
          </a:xfrm>
          <a:prstGeom prst="ellipse">
            <a:avLst/>
          </a:prstGeom>
          <a:solidFill>
            <a:srgbClr val="FFDC00"/>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40" name="Shape 140"/>
          <p:cNvSpPr/>
          <p:nvPr/>
        </p:nvSpPr>
        <p:spPr>
          <a:xfrm rot="5400000">
            <a:off x="10233714" y="3715472"/>
            <a:ext cx="374871" cy="323164"/>
          </a:xfrm>
          <a:prstGeom prst="triangle">
            <a:avLst>
              <a:gd name="adj" fmla="val 50000"/>
            </a:avLst>
          </a:prstGeom>
          <a:solidFill>
            <a:srgbClr val="FFDC00"/>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41" name="Shape 141"/>
          <p:cNvSpPr/>
          <p:nvPr/>
        </p:nvSpPr>
        <p:spPr>
          <a:xfrm rot="5400000">
            <a:off x="4572069" y="3720029"/>
            <a:ext cx="374871" cy="323164"/>
          </a:xfrm>
          <a:prstGeom prst="triangle">
            <a:avLst>
              <a:gd name="adj" fmla="val 50000"/>
            </a:avLst>
          </a:prstGeom>
          <a:solidFill>
            <a:srgbClr val="FFDC00"/>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42" name="Shape 142"/>
          <p:cNvSpPr/>
          <p:nvPr/>
        </p:nvSpPr>
        <p:spPr>
          <a:xfrm rot="5400000">
            <a:off x="7402892" y="3715472"/>
            <a:ext cx="374871" cy="323164"/>
          </a:xfrm>
          <a:prstGeom prst="triangle">
            <a:avLst>
              <a:gd name="adj" fmla="val 50000"/>
            </a:avLst>
          </a:prstGeom>
          <a:solidFill>
            <a:srgbClr val="FFDC00"/>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cxnSp>
        <p:nvCxnSpPr>
          <p:cNvPr id="143" name="Shape 143"/>
          <p:cNvCxnSpPr/>
          <p:nvPr/>
        </p:nvCxnSpPr>
        <p:spPr>
          <a:xfrm>
            <a:off x="4724542" y="1761775"/>
            <a:ext cx="0" cy="1810512"/>
          </a:xfrm>
          <a:prstGeom prst="straightConnector1">
            <a:avLst/>
          </a:prstGeom>
          <a:noFill/>
          <a:ln w="25400" cap="flat" cmpd="sng">
            <a:solidFill>
              <a:schemeClr val="accent3"/>
            </a:solidFill>
            <a:prstDash val="solid"/>
            <a:miter/>
            <a:headEnd type="none" w="med" len="med"/>
            <a:tailEnd type="none" w="med" len="med"/>
          </a:ln>
        </p:spPr>
      </p:cxnSp>
      <p:cxnSp>
        <p:nvCxnSpPr>
          <p:cNvPr id="144" name="Shape 144"/>
          <p:cNvCxnSpPr/>
          <p:nvPr/>
        </p:nvCxnSpPr>
        <p:spPr>
          <a:xfrm>
            <a:off x="7590327" y="1745924"/>
            <a:ext cx="0" cy="1810512"/>
          </a:xfrm>
          <a:prstGeom prst="straightConnector1">
            <a:avLst/>
          </a:prstGeom>
          <a:noFill/>
          <a:ln w="25400" cap="flat" cmpd="sng">
            <a:solidFill>
              <a:schemeClr val="accent3"/>
            </a:solidFill>
            <a:prstDash val="solid"/>
            <a:miter/>
            <a:headEnd type="none" w="med" len="med"/>
            <a:tailEnd type="none" w="med" len="med"/>
          </a:ln>
        </p:spPr>
      </p:cxnSp>
      <p:cxnSp>
        <p:nvCxnSpPr>
          <p:cNvPr id="145" name="Shape 145"/>
          <p:cNvCxnSpPr/>
          <p:nvPr/>
        </p:nvCxnSpPr>
        <p:spPr>
          <a:xfrm>
            <a:off x="10393975" y="1745924"/>
            <a:ext cx="0" cy="1810512"/>
          </a:xfrm>
          <a:prstGeom prst="straightConnector1">
            <a:avLst/>
          </a:prstGeom>
          <a:noFill/>
          <a:ln w="25400" cap="flat" cmpd="sng">
            <a:solidFill>
              <a:schemeClr val="accent3"/>
            </a:solidFill>
            <a:prstDash val="solid"/>
            <a:miter/>
            <a:headEnd type="none" w="med" len="med"/>
            <a:tailEnd type="none" w="med" len="med"/>
          </a:ln>
        </p:spPr>
      </p:cxnSp>
      <p:cxnSp>
        <p:nvCxnSpPr>
          <p:cNvPr id="146" name="Shape 146"/>
          <p:cNvCxnSpPr/>
          <p:nvPr/>
        </p:nvCxnSpPr>
        <p:spPr>
          <a:xfrm>
            <a:off x="1766444" y="1761775"/>
            <a:ext cx="0" cy="1810512"/>
          </a:xfrm>
          <a:prstGeom prst="straightConnector1">
            <a:avLst/>
          </a:prstGeom>
          <a:noFill/>
          <a:ln w="25400" cap="flat" cmpd="sng">
            <a:solidFill>
              <a:schemeClr val="accent3"/>
            </a:solidFill>
            <a:prstDash val="solid"/>
            <a:miter/>
            <a:headEnd type="none" w="med" len="med"/>
            <a:tailEnd type="none" w="med" len="med"/>
          </a:ln>
        </p:spPr>
      </p:cxnSp>
      <p:cxnSp>
        <p:nvCxnSpPr>
          <p:cNvPr id="147" name="Shape 147"/>
          <p:cNvCxnSpPr/>
          <p:nvPr/>
        </p:nvCxnSpPr>
        <p:spPr>
          <a:xfrm>
            <a:off x="10352699" y="4183273"/>
            <a:ext cx="0" cy="1810512"/>
          </a:xfrm>
          <a:prstGeom prst="straightConnector1">
            <a:avLst/>
          </a:prstGeom>
          <a:noFill/>
          <a:ln w="25400" cap="flat" cmpd="sng">
            <a:solidFill>
              <a:schemeClr val="accent3"/>
            </a:solidFill>
            <a:prstDash val="solid"/>
            <a:miter/>
            <a:headEnd type="none" w="med" len="med"/>
            <a:tailEnd type="none" w="med" len="med"/>
          </a:ln>
        </p:spPr>
      </p:cxnSp>
      <p:cxnSp>
        <p:nvCxnSpPr>
          <p:cNvPr id="148" name="Shape 148"/>
          <p:cNvCxnSpPr/>
          <p:nvPr/>
        </p:nvCxnSpPr>
        <p:spPr>
          <a:xfrm>
            <a:off x="7590327" y="4183273"/>
            <a:ext cx="0" cy="1810512"/>
          </a:xfrm>
          <a:prstGeom prst="straightConnector1">
            <a:avLst/>
          </a:prstGeom>
          <a:noFill/>
          <a:ln w="25400" cap="flat" cmpd="sng">
            <a:solidFill>
              <a:schemeClr val="accent3"/>
            </a:solidFill>
            <a:prstDash val="solid"/>
            <a:miter/>
            <a:headEnd type="none" w="med" len="med"/>
            <a:tailEnd type="none" w="med" len="med"/>
          </a:ln>
        </p:spPr>
      </p:cxnSp>
      <p:cxnSp>
        <p:nvCxnSpPr>
          <p:cNvPr id="149" name="Shape 149"/>
          <p:cNvCxnSpPr/>
          <p:nvPr/>
        </p:nvCxnSpPr>
        <p:spPr>
          <a:xfrm>
            <a:off x="4715437" y="4207780"/>
            <a:ext cx="0" cy="1810512"/>
          </a:xfrm>
          <a:prstGeom prst="straightConnector1">
            <a:avLst/>
          </a:prstGeom>
          <a:noFill/>
          <a:ln w="25400" cap="flat" cmpd="sng">
            <a:solidFill>
              <a:schemeClr val="accent3"/>
            </a:solidFill>
            <a:prstDash val="solid"/>
            <a:miter/>
            <a:headEnd type="none" w="med" len="med"/>
            <a:tailEnd type="none" w="med" len="med"/>
          </a:ln>
        </p:spPr>
      </p:cxnSp>
      <p:cxnSp>
        <p:nvCxnSpPr>
          <p:cNvPr id="150" name="Shape 150"/>
          <p:cNvCxnSpPr/>
          <p:nvPr/>
        </p:nvCxnSpPr>
        <p:spPr>
          <a:xfrm>
            <a:off x="1766444" y="4207780"/>
            <a:ext cx="0" cy="1810512"/>
          </a:xfrm>
          <a:prstGeom prst="straightConnector1">
            <a:avLst/>
          </a:prstGeom>
          <a:noFill/>
          <a:ln w="25400" cap="flat" cmpd="sng">
            <a:solidFill>
              <a:schemeClr val="accent3"/>
            </a:solidFill>
            <a:prstDash val="solid"/>
            <a:miter/>
            <a:headEnd type="none" w="med" len="med"/>
            <a:tailEnd type="none" w="med" len="med"/>
          </a:ln>
        </p:spPr>
      </p:cxnSp>
      <p:sp>
        <p:nvSpPr>
          <p:cNvPr id="151" name="Shape 151"/>
          <p:cNvSpPr txBox="1"/>
          <p:nvPr/>
        </p:nvSpPr>
        <p:spPr>
          <a:xfrm>
            <a:off x="1821669" y="1823678"/>
            <a:ext cx="2514560"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1800">
                <a:solidFill>
                  <a:srgbClr val="20962E"/>
                </a:solidFill>
                <a:latin typeface="Avenir"/>
                <a:ea typeface="Avenir"/>
                <a:cs typeface="Avenir"/>
                <a:sym typeface="Avenir"/>
              </a:rPr>
              <a:t>British Heritage Brand</a:t>
            </a:r>
          </a:p>
        </p:txBody>
      </p:sp>
      <p:sp>
        <p:nvSpPr>
          <p:cNvPr id="152" name="Shape 152"/>
          <p:cNvSpPr txBox="1"/>
          <p:nvPr/>
        </p:nvSpPr>
        <p:spPr>
          <a:xfrm>
            <a:off x="1937059" y="4256482"/>
            <a:ext cx="2660860" cy="92332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1800">
                <a:solidFill>
                  <a:srgbClr val="525252"/>
                </a:solidFill>
                <a:latin typeface="Avenir"/>
                <a:ea typeface="Avenir"/>
                <a:cs typeface="Avenir"/>
                <a:sym typeface="Avenir"/>
              </a:rPr>
              <a:t>British geologists discover a large amount of oil in Iran in 1908.</a:t>
            </a:r>
          </a:p>
        </p:txBody>
      </p:sp>
      <p:pic>
        <p:nvPicPr>
          <p:cNvPr id="153" name="Shape 153"/>
          <p:cNvPicPr preferRelativeResize="0"/>
          <p:nvPr/>
        </p:nvPicPr>
        <p:blipFill rotWithShape="1">
          <a:blip r:embed="rId3">
            <a:alphaModFix/>
          </a:blip>
          <a:srcRect/>
          <a:stretch/>
        </p:blipFill>
        <p:spPr>
          <a:xfrm>
            <a:off x="2622327" y="2227103"/>
            <a:ext cx="1436623" cy="1436623"/>
          </a:xfrm>
          <a:prstGeom prst="rect">
            <a:avLst/>
          </a:prstGeom>
          <a:noFill/>
          <a:ln>
            <a:noFill/>
          </a:ln>
        </p:spPr>
      </p:pic>
      <p:sp>
        <p:nvSpPr>
          <p:cNvPr id="154" name="Shape 154"/>
          <p:cNvSpPr txBox="1"/>
          <p:nvPr/>
        </p:nvSpPr>
        <p:spPr>
          <a:xfrm>
            <a:off x="4781537" y="4247248"/>
            <a:ext cx="2765375" cy="17543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1800">
                <a:solidFill>
                  <a:srgbClr val="525252"/>
                </a:solidFill>
                <a:latin typeface="Avenir"/>
                <a:ea typeface="Avenir"/>
                <a:cs typeface="Avenir"/>
                <a:sym typeface="Avenir"/>
              </a:rPr>
              <a:t>Considered one of the world’s seven oil and gas “supermajors” </a:t>
            </a:r>
          </a:p>
          <a:p>
            <a:pPr marL="0" marR="0" lvl="0" indent="0" algn="l" rtl="0">
              <a:spcBef>
                <a:spcPts val="0"/>
              </a:spcBef>
              <a:buNone/>
            </a:pPr>
            <a:endParaRPr sz="1800">
              <a:solidFill>
                <a:srgbClr val="525252"/>
              </a:solidFill>
              <a:latin typeface="Avenir"/>
              <a:ea typeface="Avenir"/>
              <a:cs typeface="Avenir"/>
              <a:sym typeface="Avenir"/>
            </a:endParaRPr>
          </a:p>
          <a:p>
            <a:pPr marL="0" marR="0" lvl="0" indent="0" algn="l" rtl="0">
              <a:spcBef>
                <a:spcPts val="0"/>
              </a:spcBef>
              <a:buSzPct val="25000"/>
              <a:buNone/>
            </a:pPr>
            <a:r>
              <a:rPr lang="sv-SE" sz="1800">
                <a:solidFill>
                  <a:srgbClr val="525252"/>
                </a:solidFill>
                <a:latin typeface="Avenir"/>
                <a:ea typeface="Avenir"/>
                <a:cs typeface="Avenir"/>
                <a:sym typeface="Avenir"/>
              </a:rPr>
              <a:t>World’s sixth-largest oil and gas corporation </a:t>
            </a:r>
          </a:p>
        </p:txBody>
      </p:sp>
      <p:pic>
        <p:nvPicPr>
          <p:cNvPr id="155" name="Shape 155"/>
          <p:cNvPicPr preferRelativeResize="0"/>
          <p:nvPr/>
        </p:nvPicPr>
        <p:blipFill rotWithShape="1">
          <a:blip r:embed="rId4">
            <a:alphaModFix/>
          </a:blip>
          <a:srcRect/>
          <a:stretch/>
        </p:blipFill>
        <p:spPr>
          <a:xfrm>
            <a:off x="5589400" y="2399663"/>
            <a:ext cx="1001006" cy="1095440"/>
          </a:xfrm>
          <a:prstGeom prst="rect">
            <a:avLst/>
          </a:prstGeom>
          <a:noFill/>
          <a:ln>
            <a:noFill/>
          </a:ln>
        </p:spPr>
      </p:pic>
      <p:sp>
        <p:nvSpPr>
          <p:cNvPr id="156" name="Shape 156"/>
          <p:cNvSpPr txBox="1"/>
          <p:nvPr/>
        </p:nvSpPr>
        <p:spPr>
          <a:xfrm>
            <a:off x="4832623" y="1805005"/>
            <a:ext cx="2514560" cy="46166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2400">
                <a:solidFill>
                  <a:srgbClr val="20962E"/>
                </a:solidFill>
                <a:latin typeface="Avenir"/>
                <a:ea typeface="Avenir"/>
                <a:cs typeface="Avenir"/>
                <a:sym typeface="Avenir"/>
              </a:rPr>
              <a:t>A supermajor</a:t>
            </a:r>
          </a:p>
        </p:txBody>
      </p:sp>
      <p:sp>
        <p:nvSpPr>
          <p:cNvPr id="157" name="Shape 157"/>
          <p:cNvSpPr txBox="1"/>
          <p:nvPr/>
        </p:nvSpPr>
        <p:spPr>
          <a:xfrm>
            <a:off x="7655102" y="1823678"/>
            <a:ext cx="2514560" cy="46166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2400">
                <a:solidFill>
                  <a:srgbClr val="20962E"/>
                </a:solidFill>
                <a:latin typeface="Avenir"/>
                <a:ea typeface="Avenir"/>
                <a:cs typeface="Avenir"/>
                <a:sym typeface="Avenir"/>
              </a:rPr>
              <a:t>Rebranding</a:t>
            </a:r>
          </a:p>
        </p:txBody>
      </p:sp>
      <p:pic>
        <p:nvPicPr>
          <p:cNvPr id="158" name="Shape 158"/>
          <p:cNvPicPr preferRelativeResize="0"/>
          <p:nvPr/>
        </p:nvPicPr>
        <p:blipFill rotWithShape="1">
          <a:blip r:embed="rId5">
            <a:alphaModFix/>
          </a:blip>
          <a:srcRect/>
          <a:stretch/>
        </p:blipFill>
        <p:spPr>
          <a:xfrm>
            <a:off x="8229432" y="2538935"/>
            <a:ext cx="1525440" cy="812958"/>
          </a:xfrm>
          <a:prstGeom prst="rect">
            <a:avLst/>
          </a:prstGeom>
          <a:noFill/>
          <a:ln>
            <a:noFill/>
          </a:ln>
        </p:spPr>
      </p:pic>
      <p:sp>
        <p:nvSpPr>
          <p:cNvPr id="159" name="Shape 159"/>
          <p:cNvSpPr txBox="1"/>
          <p:nvPr/>
        </p:nvSpPr>
        <p:spPr>
          <a:xfrm>
            <a:off x="7655102" y="4256482"/>
            <a:ext cx="2604466" cy="147732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1800">
                <a:solidFill>
                  <a:srgbClr val="525252"/>
                </a:solidFill>
                <a:latin typeface="Avenir"/>
                <a:ea typeface="Avenir"/>
                <a:cs typeface="Avenir"/>
                <a:sym typeface="Avenir"/>
              </a:rPr>
              <a:t>Went through rebranding process during 2000 </a:t>
            </a:r>
          </a:p>
          <a:p>
            <a:pPr marL="0" marR="0" lvl="0" indent="0" algn="l" rtl="0">
              <a:spcBef>
                <a:spcPts val="0"/>
              </a:spcBef>
              <a:buSzPct val="25000"/>
              <a:buNone/>
            </a:pPr>
            <a:r>
              <a:rPr lang="sv-SE" sz="1800">
                <a:solidFill>
                  <a:srgbClr val="525252"/>
                </a:solidFill>
                <a:latin typeface="Avenir"/>
                <a:ea typeface="Avenir"/>
                <a:cs typeface="Avenir"/>
                <a:sym typeface="Avenir"/>
              </a:rPr>
              <a:t>- alternated several aspects of the brand</a:t>
            </a:r>
          </a:p>
        </p:txBody>
      </p:sp>
      <p:pic>
        <p:nvPicPr>
          <p:cNvPr id="160" name="Shape 160"/>
          <p:cNvPicPr preferRelativeResize="0"/>
          <p:nvPr/>
        </p:nvPicPr>
        <p:blipFill rotWithShape="1">
          <a:blip r:embed="rId6">
            <a:alphaModFix/>
          </a:blip>
          <a:srcRect/>
          <a:stretch/>
        </p:blipFill>
        <p:spPr>
          <a:xfrm>
            <a:off x="10456332" y="1"/>
            <a:ext cx="1803400" cy="1803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fade">
                                      <p:cBhvr>
                                        <p:cTn id="7" dur="500"/>
                                        <p:tgtEl>
                                          <p:spTgt spid="136"/>
                                        </p:tgtEl>
                                      </p:cBhvr>
                                    </p:animEffect>
                                  </p:childTnLst>
                                </p:cTn>
                              </p:par>
                              <p:par>
                                <p:cTn id="8" presetID="10" presetClass="entr" presetSubtype="0" fill="hold" nodeType="withEffect">
                                  <p:stCondLst>
                                    <p:cond delay="0"/>
                                  </p:stCondLst>
                                  <p:childTnLst>
                                    <p:set>
                                      <p:cBhvr>
                                        <p:cTn id="9" dur="1" fill="hold">
                                          <p:stCondLst>
                                            <p:cond delay="0"/>
                                          </p:stCondLst>
                                        </p:cTn>
                                        <p:tgtEl>
                                          <p:spTgt spid="137"/>
                                        </p:tgtEl>
                                        <p:attrNameLst>
                                          <p:attrName>style.visibility</p:attrName>
                                        </p:attrNameLst>
                                      </p:cBhvr>
                                      <p:to>
                                        <p:strVal val="visible"/>
                                      </p:to>
                                    </p:set>
                                    <p:animEffect transition="in" filter="fade">
                                      <p:cBhvr>
                                        <p:cTn id="10" dur="500"/>
                                        <p:tgtEl>
                                          <p:spTgt spid="137"/>
                                        </p:tgtEl>
                                      </p:cBhvr>
                                    </p:animEffect>
                                  </p:childTnLst>
                                </p:cTn>
                              </p:par>
                              <p:par>
                                <p:cTn id="11" presetID="10" presetClass="entr" presetSubtype="0" fill="hold" nodeType="withEffect">
                                  <p:stCondLst>
                                    <p:cond delay="0"/>
                                  </p:stCondLst>
                                  <p:childTnLst>
                                    <p:set>
                                      <p:cBhvr>
                                        <p:cTn id="12" dur="1" fill="hold">
                                          <p:stCondLst>
                                            <p:cond delay="0"/>
                                          </p:stCondLst>
                                        </p:cTn>
                                        <p:tgtEl>
                                          <p:spTgt spid="138"/>
                                        </p:tgtEl>
                                        <p:attrNameLst>
                                          <p:attrName>style.visibility</p:attrName>
                                        </p:attrNameLst>
                                      </p:cBhvr>
                                      <p:to>
                                        <p:strVal val="visible"/>
                                      </p:to>
                                    </p:set>
                                    <p:animEffect transition="in" filter="fade">
                                      <p:cBhvr>
                                        <p:cTn id="13" dur="500"/>
                                        <p:tgtEl>
                                          <p:spTgt spid="138"/>
                                        </p:tgtEl>
                                      </p:cBhvr>
                                    </p:animEffect>
                                  </p:childTnLst>
                                </p:cTn>
                              </p:par>
                              <p:par>
                                <p:cTn id="14" presetID="10" presetClass="entr" presetSubtype="0" fill="hold" nodeType="withEffect">
                                  <p:stCondLst>
                                    <p:cond delay="0"/>
                                  </p:stCondLst>
                                  <p:childTnLst>
                                    <p:set>
                                      <p:cBhvr>
                                        <p:cTn id="15" dur="1" fill="hold">
                                          <p:stCondLst>
                                            <p:cond delay="0"/>
                                          </p:stCondLst>
                                        </p:cTn>
                                        <p:tgtEl>
                                          <p:spTgt spid="139"/>
                                        </p:tgtEl>
                                        <p:attrNameLst>
                                          <p:attrName>style.visibility</p:attrName>
                                        </p:attrNameLst>
                                      </p:cBhvr>
                                      <p:to>
                                        <p:strVal val="visible"/>
                                      </p:to>
                                    </p:set>
                                    <p:animEffect transition="in" filter="fade">
                                      <p:cBhvr>
                                        <p:cTn id="16" dur="500"/>
                                        <p:tgtEl>
                                          <p:spTgt spid="139"/>
                                        </p:tgtEl>
                                      </p:cBhvr>
                                    </p:animEffect>
                                  </p:childTnLst>
                                </p:cTn>
                              </p:par>
                              <p:par>
                                <p:cTn id="17" presetID="10" presetClass="entr" presetSubtype="0" fill="hold" nodeType="withEffect">
                                  <p:stCondLst>
                                    <p:cond delay="0"/>
                                  </p:stCondLst>
                                  <p:childTnLst>
                                    <p:set>
                                      <p:cBhvr>
                                        <p:cTn id="18" dur="1" fill="hold">
                                          <p:stCondLst>
                                            <p:cond delay="0"/>
                                          </p:stCondLst>
                                        </p:cTn>
                                        <p:tgtEl>
                                          <p:spTgt spid="140"/>
                                        </p:tgtEl>
                                        <p:attrNameLst>
                                          <p:attrName>style.visibility</p:attrName>
                                        </p:attrNameLst>
                                      </p:cBhvr>
                                      <p:to>
                                        <p:strVal val="visible"/>
                                      </p:to>
                                    </p:set>
                                    <p:animEffect transition="in" filter="fade">
                                      <p:cBhvr>
                                        <p:cTn id="19" dur="500"/>
                                        <p:tgtEl>
                                          <p:spTgt spid="140"/>
                                        </p:tgtEl>
                                      </p:cBhvr>
                                    </p:animEffect>
                                  </p:childTnLst>
                                </p:cTn>
                              </p:par>
                              <p:par>
                                <p:cTn id="20" presetID="10" presetClass="entr" presetSubtype="0" fill="hold" nodeType="withEffect">
                                  <p:stCondLst>
                                    <p:cond delay="0"/>
                                  </p:stCondLst>
                                  <p:childTnLst>
                                    <p:set>
                                      <p:cBhvr>
                                        <p:cTn id="21" dur="1" fill="hold">
                                          <p:stCondLst>
                                            <p:cond delay="0"/>
                                          </p:stCondLst>
                                        </p:cTn>
                                        <p:tgtEl>
                                          <p:spTgt spid="141"/>
                                        </p:tgtEl>
                                        <p:attrNameLst>
                                          <p:attrName>style.visibility</p:attrName>
                                        </p:attrNameLst>
                                      </p:cBhvr>
                                      <p:to>
                                        <p:strVal val="visible"/>
                                      </p:to>
                                    </p:set>
                                    <p:animEffect transition="in" filter="fade">
                                      <p:cBhvr>
                                        <p:cTn id="22" dur="500"/>
                                        <p:tgtEl>
                                          <p:spTgt spid="141"/>
                                        </p:tgtEl>
                                      </p:cBhvr>
                                    </p:animEffect>
                                  </p:childTnLst>
                                </p:cTn>
                              </p:par>
                              <p:par>
                                <p:cTn id="23" presetID="10" presetClass="entr" presetSubtype="0" fill="hold" nodeType="withEffect">
                                  <p:stCondLst>
                                    <p:cond delay="0"/>
                                  </p:stCondLst>
                                  <p:childTnLst>
                                    <p:set>
                                      <p:cBhvr>
                                        <p:cTn id="24" dur="1" fill="hold">
                                          <p:stCondLst>
                                            <p:cond delay="0"/>
                                          </p:stCondLst>
                                        </p:cTn>
                                        <p:tgtEl>
                                          <p:spTgt spid="142"/>
                                        </p:tgtEl>
                                        <p:attrNameLst>
                                          <p:attrName>style.visibility</p:attrName>
                                        </p:attrNameLst>
                                      </p:cBhvr>
                                      <p:to>
                                        <p:strVal val="visible"/>
                                      </p:to>
                                    </p:set>
                                    <p:animEffect transition="in" filter="fade">
                                      <p:cBhvr>
                                        <p:cTn id="25" dur="500"/>
                                        <p:tgtEl>
                                          <p:spTgt spid="142"/>
                                        </p:tgtEl>
                                      </p:cBhvr>
                                    </p:animEffect>
                                  </p:childTnLst>
                                </p:cTn>
                              </p:par>
                              <p:par>
                                <p:cTn id="26" presetID="10" presetClass="entr" presetSubtype="0" fill="hold" nodeType="withEffect">
                                  <p:stCondLst>
                                    <p:cond delay="0"/>
                                  </p:stCondLst>
                                  <p:childTnLst>
                                    <p:set>
                                      <p:cBhvr>
                                        <p:cTn id="27" dur="1" fill="hold">
                                          <p:stCondLst>
                                            <p:cond delay="0"/>
                                          </p:stCondLst>
                                        </p:cTn>
                                        <p:tgtEl>
                                          <p:spTgt spid="143"/>
                                        </p:tgtEl>
                                        <p:attrNameLst>
                                          <p:attrName>style.visibility</p:attrName>
                                        </p:attrNameLst>
                                      </p:cBhvr>
                                      <p:to>
                                        <p:strVal val="visible"/>
                                      </p:to>
                                    </p:set>
                                    <p:animEffect transition="in" filter="fade">
                                      <p:cBhvr>
                                        <p:cTn id="28" dur="500"/>
                                        <p:tgtEl>
                                          <p:spTgt spid="143"/>
                                        </p:tgtEl>
                                      </p:cBhvr>
                                    </p:animEffect>
                                  </p:childTnLst>
                                </p:cTn>
                              </p:par>
                              <p:par>
                                <p:cTn id="29" presetID="10" presetClass="entr" presetSubtype="0" fill="hold" nodeType="withEffect">
                                  <p:stCondLst>
                                    <p:cond delay="0"/>
                                  </p:stCondLst>
                                  <p:childTnLst>
                                    <p:set>
                                      <p:cBhvr>
                                        <p:cTn id="30" dur="1" fill="hold">
                                          <p:stCondLst>
                                            <p:cond delay="0"/>
                                          </p:stCondLst>
                                        </p:cTn>
                                        <p:tgtEl>
                                          <p:spTgt spid="144"/>
                                        </p:tgtEl>
                                        <p:attrNameLst>
                                          <p:attrName>style.visibility</p:attrName>
                                        </p:attrNameLst>
                                      </p:cBhvr>
                                      <p:to>
                                        <p:strVal val="visible"/>
                                      </p:to>
                                    </p:set>
                                    <p:animEffect transition="in" filter="fade">
                                      <p:cBhvr>
                                        <p:cTn id="31" dur="500"/>
                                        <p:tgtEl>
                                          <p:spTgt spid="144"/>
                                        </p:tgtEl>
                                      </p:cBhvr>
                                    </p:animEffect>
                                  </p:childTnLst>
                                </p:cTn>
                              </p:par>
                              <p:par>
                                <p:cTn id="32" presetID="10" presetClass="entr" presetSubtype="0" fill="hold" nodeType="withEffect">
                                  <p:stCondLst>
                                    <p:cond delay="0"/>
                                  </p:stCondLst>
                                  <p:childTnLst>
                                    <p:set>
                                      <p:cBhvr>
                                        <p:cTn id="33" dur="1" fill="hold">
                                          <p:stCondLst>
                                            <p:cond delay="0"/>
                                          </p:stCondLst>
                                        </p:cTn>
                                        <p:tgtEl>
                                          <p:spTgt spid="145"/>
                                        </p:tgtEl>
                                        <p:attrNameLst>
                                          <p:attrName>style.visibility</p:attrName>
                                        </p:attrNameLst>
                                      </p:cBhvr>
                                      <p:to>
                                        <p:strVal val="visible"/>
                                      </p:to>
                                    </p:set>
                                    <p:animEffect transition="in" filter="fade">
                                      <p:cBhvr>
                                        <p:cTn id="34" dur="500"/>
                                        <p:tgtEl>
                                          <p:spTgt spid="145"/>
                                        </p:tgtEl>
                                      </p:cBhvr>
                                    </p:animEffect>
                                  </p:childTnLst>
                                </p:cTn>
                              </p:par>
                              <p:par>
                                <p:cTn id="35" presetID="10" presetClass="entr" presetSubtype="0" fill="hold" nodeType="withEffect">
                                  <p:stCondLst>
                                    <p:cond delay="0"/>
                                  </p:stCondLst>
                                  <p:childTnLst>
                                    <p:set>
                                      <p:cBhvr>
                                        <p:cTn id="36" dur="1" fill="hold">
                                          <p:stCondLst>
                                            <p:cond delay="0"/>
                                          </p:stCondLst>
                                        </p:cTn>
                                        <p:tgtEl>
                                          <p:spTgt spid="146"/>
                                        </p:tgtEl>
                                        <p:attrNameLst>
                                          <p:attrName>style.visibility</p:attrName>
                                        </p:attrNameLst>
                                      </p:cBhvr>
                                      <p:to>
                                        <p:strVal val="visible"/>
                                      </p:to>
                                    </p:set>
                                    <p:animEffect transition="in" filter="fade">
                                      <p:cBhvr>
                                        <p:cTn id="37" dur="500"/>
                                        <p:tgtEl>
                                          <p:spTgt spid="146"/>
                                        </p:tgtEl>
                                      </p:cBhvr>
                                    </p:animEffect>
                                  </p:childTnLst>
                                </p:cTn>
                              </p:par>
                              <p:par>
                                <p:cTn id="38" presetID="10" presetClass="entr" presetSubtype="0" fill="hold" nodeType="withEffect">
                                  <p:stCondLst>
                                    <p:cond delay="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500"/>
                                        <p:tgtEl>
                                          <p:spTgt spid="147"/>
                                        </p:tgtEl>
                                      </p:cBhvr>
                                    </p:animEffect>
                                  </p:childTnLst>
                                </p:cTn>
                              </p:par>
                              <p:par>
                                <p:cTn id="41" presetID="10" presetClass="entr" presetSubtype="0" fill="hold" nodeType="with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fade">
                                      <p:cBhvr>
                                        <p:cTn id="43" dur="500"/>
                                        <p:tgtEl>
                                          <p:spTgt spid="148"/>
                                        </p:tgtEl>
                                      </p:cBhvr>
                                    </p:animEffect>
                                  </p:childTnLst>
                                </p:cTn>
                              </p:par>
                              <p:par>
                                <p:cTn id="44" presetID="10" presetClass="entr" presetSubtype="0" fill="hold" nodeType="with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fade">
                                      <p:cBhvr>
                                        <p:cTn id="46" dur="500"/>
                                        <p:tgtEl>
                                          <p:spTgt spid="149"/>
                                        </p:tgtEl>
                                      </p:cBhvr>
                                    </p:animEffect>
                                  </p:childTnLst>
                                </p:cTn>
                              </p:par>
                              <p:par>
                                <p:cTn id="47" presetID="10" presetClass="entr" presetSubtype="0" fill="hold" nodeType="withEffect">
                                  <p:stCondLst>
                                    <p:cond delay="0"/>
                                  </p:stCondLst>
                                  <p:childTnLst>
                                    <p:set>
                                      <p:cBhvr>
                                        <p:cTn id="48" dur="1" fill="hold">
                                          <p:stCondLst>
                                            <p:cond delay="0"/>
                                          </p:stCondLst>
                                        </p:cTn>
                                        <p:tgtEl>
                                          <p:spTgt spid="150"/>
                                        </p:tgtEl>
                                        <p:attrNameLst>
                                          <p:attrName>style.visibility</p:attrName>
                                        </p:attrNameLst>
                                      </p:cBhvr>
                                      <p:to>
                                        <p:strVal val="visible"/>
                                      </p:to>
                                    </p:set>
                                    <p:animEffect transition="in" filter="fade">
                                      <p:cBhvr>
                                        <p:cTn id="49" dur="500"/>
                                        <p:tgtEl>
                                          <p:spTgt spid="150"/>
                                        </p:tgtEl>
                                      </p:cBhvr>
                                    </p:animEffect>
                                  </p:childTnLst>
                                </p:cTn>
                              </p:par>
                              <p:par>
                                <p:cTn id="50" presetID="10" presetClass="entr" presetSubtype="0" fill="hold" nodeType="withEffect">
                                  <p:stCondLst>
                                    <p:cond delay="0"/>
                                  </p:stCondLst>
                                  <p:childTnLst>
                                    <p:set>
                                      <p:cBhvr>
                                        <p:cTn id="51" dur="1" fill="hold">
                                          <p:stCondLst>
                                            <p:cond delay="0"/>
                                          </p:stCondLst>
                                        </p:cTn>
                                        <p:tgtEl>
                                          <p:spTgt spid="151"/>
                                        </p:tgtEl>
                                        <p:attrNameLst>
                                          <p:attrName>style.visibility</p:attrName>
                                        </p:attrNameLst>
                                      </p:cBhvr>
                                      <p:to>
                                        <p:strVal val="visible"/>
                                      </p:to>
                                    </p:set>
                                    <p:animEffect transition="in" filter="fade">
                                      <p:cBhvr>
                                        <p:cTn id="52" dur="500"/>
                                        <p:tgtEl>
                                          <p:spTgt spid="151"/>
                                        </p:tgtEl>
                                      </p:cBhvr>
                                    </p:animEffect>
                                  </p:childTnLst>
                                </p:cTn>
                              </p:par>
                              <p:par>
                                <p:cTn id="53" presetID="10" presetClass="entr" presetSubtype="0" fill="hold" nodeType="withEffect">
                                  <p:stCondLst>
                                    <p:cond delay="0"/>
                                  </p:stCondLst>
                                  <p:childTnLst>
                                    <p:set>
                                      <p:cBhvr>
                                        <p:cTn id="54" dur="1" fill="hold">
                                          <p:stCondLst>
                                            <p:cond delay="0"/>
                                          </p:stCondLst>
                                        </p:cTn>
                                        <p:tgtEl>
                                          <p:spTgt spid="152"/>
                                        </p:tgtEl>
                                        <p:attrNameLst>
                                          <p:attrName>style.visibility</p:attrName>
                                        </p:attrNameLst>
                                      </p:cBhvr>
                                      <p:to>
                                        <p:strVal val="visible"/>
                                      </p:to>
                                    </p:set>
                                    <p:animEffect transition="in" filter="fade">
                                      <p:cBhvr>
                                        <p:cTn id="55" dur="500"/>
                                        <p:tgtEl>
                                          <p:spTgt spid="152"/>
                                        </p:tgtEl>
                                      </p:cBhvr>
                                    </p:animEffect>
                                  </p:childTnLst>
                                </p:cTn>
                              </p:par>
                              <p:par>
                                <p:cTn id="56" presetID="10" presetClass="entr" presetSubtype="0" fill="hold" nodeType="withEffect">
                                  <p:stCondLst>
                                    <p:cond delay="0"/>
                                  </p:stCondLst>
                                  <p:childTnLst>
                                    <p:set>
                                      <p:cBhvr>
                                        <p:cTn id="57" dur="1" fill="hold">
                                          <p:stCondLst>
                                            <p:cond delay="0"/>
                                          </p:stCondLst>
                                        </p:cTn>
                                        <p:tgtEl>
                                          <p:spTgt spid="153"/>
                                        </p:tgtEl>
                                        <p:attrNameLst>
                                          <p:attrName>style.visibility</p:attrName>
                                        </p:attrNameLst>
                                      </p:cBhvr>
                                      <p:to>
                                        <p:strVal val="visible"/>
                                      </p:to>
                                    </p:set>
                                    <p:animEffect transition="in" filter="fade">
                                      <p:cBhvr>
                                        <p:cTn id="58" dur="500"/>
                                        <p:tgtEl>
                                          <p:spTgt spid="153"/>
                                        </p:tgtEl>
                                      </p:cBhvr>
                                    </p:animEffect>
                                  </p:childTnLst>
                                </p:cTn>
                              </p:par>
                              <p:par>
                                <p:cTn id="59" presetID="10" presetClass="entr" presetSubtype="0" fill="hold" nodeType="withEffect">
                                  <p:stCondLst>
                                    <p:cond delay="0"/>
                                  </p:stCondLst>
                                  <p:childTnLst>
                                    <p:set>
                                      <p:cBhvr>
                                        <p:cTn id="60" dur="1" fill="hold">
                                          <p:stCondLst>
                                            <p:cond delay="0"/>
                                          </p:stCondLst>
                                        </p:cTn>
                                        <p:tgtEl>
                                          <p:spTgt spid="154"/>
                                        </p:tgtEl>
                                        <p:attrNameLst>
                                          <p:attrName>style.visibility</p:attrName>
                                        </p:attrNameLst>
                                      </p:cBhvr>
                                      <p:to>
                                        <p:strVal val="visible"/>
                                      </p:to>
                                    </p:set>
                                    <p:animEffect transition="in" filter="fade">
                                      <p:cBhvr>
                                        <p:cTn id="61" dur="500"/>
                                        <p:tgtEl>
                                          <p:spTgt spid="154"/>
                                        </p:tgtEl>
                                      </p:cBhvr>
                                    </p:animEffect>
                                  </p:childTnLst>
                                </p:cTn>
                              </p:par>
                              <p:par>
                                <p:cTn id="62" presetID="10" presetClass="entr" presetSubtype="0" fill="hold" nodeType="with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fade">
                                      <p:cBhvr>
                                        <p:cTn id="64" dur="500"/>
                                        <p:tgtEl>
                                          <p:spTgt spid="155"/>
                                        </p:tgtEl>
                                      </p:cBhvr>
                                    </p:animEffect>
                                  </p:childTnLst>
                                </p:cTn>
                              </p:par>
                              <p:par>
                                <p:cTn id="65" presetID="10" presetClass="entr" presetSubtype="0" fill="hold" nodeType="withEffect">
                                  <p:stCondLst>
                                    <p:cond delay="0"/>
                                  </p:stCondLst>
                                  <p:childTnLst>
                                    <p:set>
                                      <p:cBhvr>
                                        <p:cTn id="66" dur="1" fill="hold">
                                          <p:stCondLst>
                                            <p:cond delay="0"/>
                                          </p:stCondLst>
                                        </p:cTn>
                                        <p:tgtEl>
                                          <p:spTgt spid="156"/>
                                        </p:tgtEl>
                                        <p:attrNameLst>
                                          <p:attrName>style.visibility</p:attrName>
                                        </p:attrNameLst>
                                      </p:cBhvr>
                                      <p:to>
                                        <p:strVal val="visible"/>
                                      </p:to>
                                    </p:set>
                                    <p:animEffect transition="in" filter="fade">
                                      <p:cBhvr>
                                        <p:cTn id="67" dur="500"/>
                                        <p:tgtEl>
                                          <p:spTgt spid="156"/>
                                        </p:tgtEl>
                                      </p:cBhvr>
                                    </p:animEffect>
                                  </p:childTnLst>
                                </p:cTn>
                              </p:par>
                              <p:par>
                                <p:cTn id="68" presetID="10" presetClass="entr" presetSubtype="0" fill="hold" nodeType="withEffect">
                                  <p:stCondLst>
                                    <p:cond delay="0"/>
                                  </p:stCondLst>
                                  <p:childTnLst>
                                    <p:set>
                                      <p:cBhvr>
                                        <p:cTn id="69" dur="1" fill="hold">
                                          <p:stCondLst>
                                            <p:cond delay="0"/>
                                          </p:stCondLst>
                                        </p:cTn>
                                        <p:tgtEl>
                                          <p:spTgt spid="157"/>
                                        </p:tgtEl>
                                        <p:attrNameLst>
                                          <p:attrName>style.visibility</p:attrName>
                                        </p:attrNameLst>
                                      </p:cBhvr>
                                      <p:to>
                                        <p:strVal val="visible"/>
                                      </p:to>
                                    </p:set>
                                    <p:animEffect transition="in" filter="fade">
                                      <p:cBhvr>
                                        <p:cTn id="70" dur="500"/>
                                        <p:tgtEl>
                                          <p:spTgt spid="157"/>
                                        </p:tgtEl>
                                      </p:cBhvr>
                                    </p:animEffect>
                                  </p:childTnLst>
                                </p:cTn>
                              </p:par>
                              <p:par>
                                <p:cTn id="71" presetID="10" presetClass="entr" presetSubtype="0" fill="hold" nodeType="withEffect">
                                  <p:stCondLst>
                                    <p:cond delay="0"/>
                                  </p:stCondLst>
                                  <p:childTnLst>
                                    <p:set>
                                      <p:cBhvr>
                                        <p:cTn id="72" dur="1" fill="hold">
                                          <p:stCondLst>
                                            <p:cond delay="0"/>
                                          </p:stCondLst>
                                        </p:cTn>
                                        <p:tgtEl>
                                          <p:spTgt spid="158"/>
                                        </p:tgtEl>
                                        <p:attrNameLst>
                                          <p:attrName>style.visibility</p:attrName>
                                        </p:attrNameLst>
                                      </p:cBhvr>
                                      <p:to>
                                        <p:strVal val="visible"/>
                                      </p:to>
                                    </p:set>
                                    <p:animEffect transition="in" filter="fade">
                                      <p:cBhvr>
                                        <p:cTn id="73" dur="500"/>
                                        <p:tgtEl>
                                          <p:spTgt spid="158"/>
                                        </p:tgtEl>
                                      </p:cBhvr>
                                    </p:animEffect>
                                  </p:childTnLst>
                                </p:cTn>
                              </p:par>
                              <p:par>
                                <p:cTn id="74" presetID="10" presetClass="entr" presetSubtype="0" fill="hold" nodeType="withEffect">
                                  <p:stCondLst>
                                    <p:cond delay="0"/>
                                  </p:stCondLst>
                                  <p:childTnLst>
                                    <p:set>
                                      <p:cBhvr>
                                        <p:cTn id="75" dur="1" fill="hold">
                                          <p:stCondLst>
                                            <p:cond delay="0"/>
                                          </p:stCondLst>
                                        </p:cTn>
                                        <p:tgtEl>
                                          <p:spTgt spid="159"/>
                                        </p:tgtEl>
                                        <p:attrNameLst>
                                          <p:attrName>style.visibility</p:attrName>
                                        </p:attrNameLst>
                                      </p:cBhvr>
                                      <p:to>
                                        <p:strVal val="visible"/>
                                      </p:to>
                                    </p:set>
                                    <p:animEffect transition="in" filter="fade">
                                      <p:cBhvr>
                                        <p:cTn id="76"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p:nvPr/>
        </p:nvSpPr>
        <p:spPr>
          <a:xfrm>
            <a:off x="3320180" y="2111567"/>
            <a:ext cx="3780773" cy="3230354"/>
          </a:xfrm>
          <a:prstGeom prst="chevron">
            <a:avLst>
              <a:gd name="adj" fmla="val 46806"/>
            </a:avLst>
          </a:prstGeom>
          <a:noFill/>
          <a:ln w="12700" cap="flat" cmpd="sng">
            <a:solidFill>
              <a:srgbClr val="C9C9C9"/>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sp>
        <p:nvSpPr>
          <p:cNvPr id="166" name="Shape 166"/>
          <p:cNvSpPr txBox="1"/>
          <p:nvPr/>
        </p:nvSpPr>
        <p:spPr>
          <a:xfrm>
            <a:off x="562864" y="728133"/>
            <a:ext cx="4690533" cy="46166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2400">
                <a:solidFill>
                  <a:srgbClr val="20962E"/>
                </a:solidFill>
                <a:latin typeface="Avenir"/>
                <a:ea typeface="Avenir"/>
                <a:cs typeface="Avenir"/>
                <a:sym typeface="Avenir"/>
              </a:rPr>
              <a:t>REBRANDING</a:t>
            </a:r>
          </a:p>
        </p:txBody>
      </p:sp>
      <p:pic>
        <p:nvPicPr>
          <p:cNvPr id="167" name="Shape 167" descr="https://lh6.googleusercontent.com/FwGPXe-t515eqi0rUBj6fHyYMRDJbbdu8bWfZreYq0lttsaMxL3DRIJmRIJGWq4sGeKWX9nuAoyWCz9hS1WKVWloGcRUPjNGUu8hP0-mhfCjbm7UJpkrE2LpyozcxPL9Ay1LmX--"/>
          <p:cNvPicPr preferRelativeResize="0"/>
          <p:nvPr/>
        </p:nvPicPr>
        <p:blipFill rotWithShape="1">
          <a:blip r:embed="rId3">
            <a:alphaModFix/>
          </a:blip>
          <a:srcRect/>
          <a:stretch/>
        </p:blipFill>
        <p:spPr>
          <a:xfrm>
            <a:off x="1681880" y="2955219"/>
            <a:ext cx="1638300" cy="1543049"/>
          </a:xfrm>
          <a:prstGeom prst="rect">
            <a:avLst/>
          </a:prstGeom>
          <a:noFill/>
          <a:ln>
            <a:noFill/>
          </a:ln>
        </p:spPr>
      </p:pic>
      <p:pic>
        <p:nvPicPr>
          <p:cNvPr id="168" name="Shape 168"/>
          <p:cNvPicPr preferRelativeResize="0"/>
          <p:nvPr/>
        </p:nvPicPr>
        <p:blipFill rotWithShape="1">
          <a:blip r:embed="rId4">
            <a:alphaModFix/>
          </a:blip>
          <a:srcRect/>
          <a:stretch/>
        </p:blipFill>
        <p:spPr>
          <a:xfrm>
            <a:off x="7749742" y="2797297"/>
            <a:ext cx="3776044" cy="3207751"/>
          </a:xfrm>
          <a:prstGeom prst="rect">
            <a:avLst/>
          </a:prstGeom>
          <a:noFill/>
          <a:ln>
            <a:noFill/>
          </a:ln>
        </p:spPr>
      </p:pic>
      <p:pic>
        <p:nvPicPr>
          <p:cNvPr id="169" name="Shape 169"/>
          <p:cNvPicPr preferRelativeResize="0"/>
          <p:nvPr/>
        </p:nvPicPr>
        <p:blipFill rotWithShape="1">
          <a:blip r:embed="rId5">
            <a:alphaModFix/>
          </a:blip>
          <a:srcRect/>
          <a:stretch/>
        </p:blipFill>
        <p:spPr>
          <a:xfrm>
            <a:off x="7749742" y="1312295"/>
            <a:ext cx="3776044" cy="1432292"/>
          </a:xfrm>
          <a:prstGeom prst="rect">
            <a:avLst/>
          </a:prstGeom>
          <a:noFill/>
          <a:ln>
            <a:noFill/>
          </a:ln>
        </p:spPr>
      </p:pic>
      <p:sp>
        <p:nvSpPr>
          <p:cNvPr id="170" name="Shape 170"/>
          <p:cNvSpPr/>
          <p:nvPr/>
        </p:nvSpPr>
        <p:spPr>
          <a:xfrm>
            <a:off x="1404112" y="2111567"/>
            <a:ext cx="2891000" cy="3230354"/>
          </a:xfrm>
          <a:prstGeom prst="homePlate">
            <a:avLst>
              <a:gd name="adj" fmla="val 50000"/>
            </a:avLst>
          </a:prstGeom>
          <a:noFill/>
          <a:ln w="22225" cap="flat" cmpd="sng">
            <a:solidFill>
              <a:srgbClr val="C9C9C9"/>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pic>
        <p:nvPicPr>
          <p:cNvPr id="171" name="Shape 171"/>
          <p:cNvPicPr preferRelativeResize="0"/>
          <p:nvPr/>
        </p:nvPicPr>
        <p:blipFill rotWithShape="1">
          <a:blip r:embed="rId6">
            <a:alphaModFix/>
          </a:blip>
          <a:srcRect/>
          <a:stretch/>
        </p:blipFill>
        <p:spPr>
          <a:xfrm>
            <a:off x="4721921" y="2694869"/>
            <a:ext cx="1803400" cy="1803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5"/>
                                        </p:tgtEl>
                                        <p:attrNameLst>
                                          <p:attrName>style.visibility</p:attrName>
                                        </p:attrNameLst>
                                      </p:cBhvr>
                                      <p:to>
                                        <p:strVal val="visible"/>
                                      </p:to>
                                    </p:set>
                                    <p:anim calcmode="lin" valueType="num">
                                      <p:cBhvr additive="base">
                                        <p:cTn id="7" dur="500"/>
                                        <p:tgtEl>
                                          <p:spTgt spid="165"/>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71"/>
                                        </p:tgtEl>
                                        <p:attrNameLst>
                                          <p:attrName>style.visibility</p:attrName>
                                        </p:attrNameLst>
                                      </p:cBhvr>
                                      <p:to>
                                        <p:strVal val="visible"/>
                                      </p:to>
                                    </p:set>
                                    <p:anim calcmode="lin" valueType="num">
                                      <p:cBhvr additive="base">
                                        <p:cTn id="10" dur="500"/>
                                        <p:tgtEl>
                                          <p:spTgt spid="17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76"/>
        <p:cNvGrpSpPr/>
        <p:nvPr/>
      </p:nvGrpSpPr>
      <p:grpSpPr>
        <a:xfrm>
          <a:off x="0" y="0"/>
          <a:ext cx="0" cy="0"/>
          <a:chOff x="0" y="0"/>
          <a:chExt cx="0" cy="0"/>
        </a:xfrm>
      </p:grpSpPr>
      <p:pic>
        <p:nvPicPr>
          <p:cNvPr id="177" name="Shape 177"/>
          <p:cNvPicPr preferRelativeResize="0"/>
          <p:nvPr/>
        </p:nvPicPr>
        <p:blipFill rotWithShape="1">
          <a:blip r:embed="rId3">
            <a:alphaModFix/>
          </a:blip>
          <a:srcRect/>
          <a:stretch/>
        </p:blipFill>
        <p:spPr>
          <a:xfrm>
            <a:off x="0" y="1225295"/>
            <a:ext cx="6501384" cy="4334255"/>
          </a:xfrm>
          <a:prstGeom prst="rect">
            <a:avLst/>
          </a:prstGeom>
          <a:noFill/>
          <a:ln>
            <a:noFill/>
          </a:ln>
        </p:spPr>
      </p:pic>
      <p:pic>
        <p:nvPicPr>
          <p:cNvPr id="178" name="Shape 178"/>
          <p:cNvPicPr preferRelativeResize="0"/>
          <p:nvPr/>
        </p:nvPicPr>
        <p:blipFill rotWithShape="1">
          <a:blip r:embed="rId4">
            <a:alphaModFix/>
          </a:blip>
          <a:srcRect/>
          <a:stretch/>
        </p:blipFill>
        <p:spPr>
          <a:xfrm>
            <a:off x="6501383" y="1229867"/>
            <a:ext cx="5690616" cy="4329684"/>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p:nvPr/>
        </p:nvSpPr>
        <p:spPr>
          <a:xfrm>
            <a:off x="0" y="0"/>
            <a:ext cx="12192000" cy="1225296"/>
          </a:xfrm>
          <a:prstGeom prst="rect">
            <a:avLst/>
          </a:prstGeom>
          <a:solidFill>
            <a:schemeClr val="dk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pic>
        <p:nvPicPr>
          <p:cNvPr id="185" name="Shape 185"/>
          <p:cNvPicPr preferRelativeResize="0"/>
          <p:nvPr/>
        </p:nvPicPr>
        <p:blipFill rotWithShape="1">
          <a:blip r:embed="rId3">
            <a:alphaModFix amt="28000"/>
          </a:blip>
          <a:srcRect/>
          <a:stretch/>
        </p:blipFill>
        <p:spPr>
          <a:xfrm>
            <a:off x="0" y="1225295"/>
            <a:ext cx="6501384" cy="4334255"/>
          </a:xfrm>
          <a:prstGeom prst="rect">
            <a:avLst/>
          </a:prstGeom>
          <a:noFill/>
          <a:ln>
            <a:noFill/>
          </a:ln>
        </p:spPr>
      </p:pic>
      <p:pic>
        <p:nvPicPr>
          <p:cNvPr id="186" name="Shape 186"/>
          <p:cNvPicPr preferRelativeResize="0"/>
          <p:nvPr/>
        </p:nvPicPr>
        <p:blipFill rotWithShape="1">
          <a:blip r:embed="rId4">
            <a:alphaModFix amt="30000"/>
          </a:blip>
          <a:srcRect/>
          <a:stretch/>
        </p:blipFill>
        <p:spPr>
          <a:xfrm>
            <a:off x="6501383" y="1229867"/>
            <a:ext cx="5690616" cy="4329684"/>
          </a:xfrm>
          <a:prstGeom prst="rect">
            <a:avLst/>
          </a:prstGeom>
          <a:noFill/>
          <a:ln>
            <a:noFill/>
          </a:ln>
        </p:spPr>
      </p:pic>
      <p:sp>
        <p:nvSpPr>
          <p:cNvPr id="187" name="Shape 187"/>
          <p:cNvSpPr txBox="1"/>
          <p:nvPr/>
        </p:nvSpPr>
        <p:spPr>
          <a:xfrm>
            <a:off x="508000" y="728133"/>
            <a:ext cx="5235136" cy="46166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2400">
                <a:solidFill>
                  <a:srgbClr val="20962E"/>
                </a:solidFill>
                <a:latin typeface="Avenir"/>
                <a:ea typeface="Avenir"/>
                <a:cs typeface="Avenir"/>
                <a:sym typeface="Avenir"/>
              </a:rPr>
              <a:t>DEEPWATER HORIZON OIL SPILL</a:t>
            </a:r>
          </a:p>
        </p:txBody>
      </p:sp>
      <p:cxnSp>
        <p:nvCxnSpPr>
          <p:cNvPr id="188" name="Shape 188"/>
          <p:cNvCxnSpPr/>
          <p:nvPr/>
        </p:nvCxnSpPr>
        <p:spPr>
          <a:xfrm>
            <a:off x="5980880" y="1740440"/>
            <a:ext cx="0" cy="3454891"/>
          </a:xfrm>
          <a:prstGeom prst="straightConnector1">
            <a:avLst/>
          </a:prstGeom>
          <a:noFill/>
          <a:ln w="25400" cap="flat" cmpd="sng">
            <a:solidFill>
              <a:schemeClr val="accent3"/>
            </a:solidFill>
            <a:prstDash val="solid"/>
            <a:miter/>
            <a:headEnd type="none" w="med" len="med"/>
            <a:tailEnd type="none" w="med" len="med"/>
          </a:ln>
        </p:spPr>
      </p:cxnSp>
      <p:cxnSp>
        <p:nvCxnSpPr>
          <p:cNvPr id="189" name="Shape 189"/>
          <p:cNvCxnSpPr/>
          <p:nvPr/>
        </p:nvCxnSpPr>
        <p:spPr>
          <a:xfrm>
            <a:off x="1696865" y="1702324"/>
            <a:ext cx="22207" cy="3454891"/>
          </a:xfrm>
          <a:prstGeom prst="straightConnector1">
            <a:avLst/>
          </a:prstGeom>
          <a:noFill/>
          <a:ln w="25400" cap="flat" cmpd="sng">
            <a:solidFill>
              <a:schemeClr val="accent3"/>
            </a:solidFill>
            <a:prstDash val="solid"/>
            <a:miter/>
            <a:headEnd type="none" w="med" len="med"/>
            <a:tailEnd type="none" w="med" len="med"/>
          </a:ln>
        </p:spPr>
      </p:cxnSp>
      <p:sp>
        <p:nvSpPr>
          <p:cNvPr id="190" name="Shape 190"/>
          <p:cNvSpPr txBox="1"/>
          <p:nvPr/>
        </p:nvSpPr>
        <p:spPr>
          <a:xfrm>
            <a:off x="1852533" y="1879042"/>
            <a:ext cx="3890602" cy="347787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2000">
                <a:solidFill>
                  <a:srgbClr val="525252"/>
                </a:solidFill>
                <a:latin typeface="Avenir"/>
                <a:ea typeface="Avenir"/>
                <a:cs typeface="Avenir"/>
                <a:sym typeface="Avenir"/>
              </a:rPr>
              <a:t>Largest accidental marine oil spill in the history</a:t>
            </a:r>
          </a:p>
          <a:p>
            <a:pPr marL="0" marR="0" lvl="0" indent="0" algn="l" rtl="0">
              <a:spcBef>
                <a:spcPts val="0"/>
              </a:spcBef>
              <a:buNone/>
            </a:pPr>
            <a:endParaRPr sz="2000">
              <a:solidFill>
                <a:srgbClr val="525252"/>
              </a:solidFill>
              <a:latin typeface="Avenir"/>
              <a:ea typeface="Avenir"/>
              <a:cs typeface="Avenir"/>
              <a:sym typeface="Avenir"/>
            </a:endParaRPr>
          </a:p>
          <a:p>
            <a:pPr marL="0" marR="0" lvl="0" indent="0" algn="l" rtl="0">
              <a:spcBef>
                <a:spcPts val="0"/>
              </a:spcBef>
              <a:buSzPct val="25000"/>
              <a:buNone/>
            </a:pPr>
            <a:r>
              <a:rPr lang="sv-SE" sz="2000">
                <a:solidFill>
                  <a:srgbClr val="525252"/>
                </a:solidFill>
                <a:latin typeface="Avenir"/>
                <a:ea typeface="Avenir"/>
                <a:cs typeface="Avenir"/>
                <a:sym typeface="Avenir"/>
              </a:rPr>
              <a:t>Releasing 4.9 million barrels of oil </a:t>
            </a:r>
          </a:p>
          <a:p>
            <a:pPr marL="0" marR="0" lvl="0" indent="0" algn="l" rtl="0">
              <a:spcBef>
                <a:spcPts val="0"/>
              </a:spcBef>
              <a:buNone/>
            </a:pPr>
            <a:endParaRPr sz="2000">
              <a:solidFill>
                <a:srgbClr val="525252"/>
              </a:solidFill>
              <a:latin typeface="Avenir"/>
              <a:ea typeface="Avenir"/>
              <a:cs typeface="Avenir"/>
              <a:sym typeface="Avenir"/>
            </a:endParaRPr>
          </a:p>
          <a:p>
            <a:pPr lvl="0" rtl="0">
              <a:spcBef>
                <a:spcPts val="0"/>
              </a:spcBef>
              <a:buSzPct val="25000"/>
              <a:buNone/>
            </a:pPr>
            <a:r>
              <a:rPr lang="sv-SE" sz="2000">
                <a:solidFill>
                  <a:srgbClr val="525252"/>
                </a:solidFill>
                <a:latin typeface="Avenir"/>
                <a:ea typeface="Avenir"/>
                <a:cs typeface="Avenir"/>
                <a:sym typeface="Avenir"/>
              </a:rPr>
              <a:t>Biggest environmental disaster that the US have ever faced</a:t>
            </a:r>
          </a:p>
          <a:p>
            <a:pPr lvl="0" rtl="0">
              <a:spcBef>
                <a:spcPts val="0"/>
              </a:spcBef>
              <a:buNone/>
            </a:pPr>
            <a:endParaRPr sz="2000">
              <a:solidFill>
                <a:srgbClr val="525252"/>
              </a:solidFill>
              <a:latin typeface="Avenir"/>
              <a:ea typeface="Avenir"/>
              <a:cs typeface="Avenir"/>
              <a:sym typeface="Avenir"/>
            </a:endParaRPr>
          </a:p>
          <a:p>
            <a:pPr lvl="0" rtl="0">
              <a:spcBef>
                <a:spcPts val="0"/>
              </a:spcBef>
              <a:buSzPct val="25000"/>
              <a:buNone/>
            </a:pPr>
            <a:r>
              <a:rPr lang="sv-SE" sz="2000">
                <a:solidFill>
                  <a:srgbClr val="525252"/>
                </a:solidFill>
                <a:latin typeface="Avenir"/>
                <a:ea typeface="Avenir"/>
                <a:cs typeface="Avenir"/>
                <a:sym typeface="Avenir"/>
              </a:rPr>
              <a:t>Killed 11 workers</a:t>
            </a:r>
          </a:p>
          <a:p>
            <a:pPr lvl="0" rtl="0">
              <a:spcBef>
                <a:spcPts val="0"/>
              </a:spcBef>
              <a:buNone/>
            </a:pPr>
            <a:endParaRPr sz="2000">
              <a:solidFill>
                <a:srgbClr val="525252"/>
              </a:solidFill>
              <a:latin typeface="Avenir"/>
              <a:ea typeface="Avenir"/>
              <a:cs typeface="Avenir"/>
              <a:sym typeface="Avenir"/>
            </a:endParaRPr>
          </a:p>
          <a:p>
            <a:pPr marL="0" marR="0" lvl="0" indent="0" algn="l" rtl="0">
              <a:spcBef>
                <a:spcPts val="0"/>
              </a:spcBef>
              <a:buNone/>
            </a:pPr>
            <a:endParaRPr/>
          </a:p>
          <a:p>
            <a:pPr marL="0" marR="0" lvl="0" indent="0" algn="l" rtl="0">
              <a:spcBef>
                <a:spcPts val="0"/>
              </a:spcBef>
              <a:buNone/>
            </a:pPr>
            <a:endParaRPr sz="2000">
              <a:solidFill>
                <a:srgbClr val="525252"/>
              </a:solidFill>
              <a:latin typeface="Avenir"/>
              <a:ea typeface="Avenir"/>
              <a:cs typeface="Avenir"/>
              <a:sym typeface="Avenir"/>
            </a:endParaRPr>
          </a:p>
        </p:txBody>
      </p:sp>
      <p:sp>
        <p:nvSpPr>
          <p:cNvPr id="191" name="Shape 191"/>
          <p:cNvSpPr txBox="1"/>
          <p:nvPr/>
        </p:nvSpPr>
        <p:spPr>
          <a:xfrm>
            <a:off x="6187439" y="1740440"/>
            <a:ext cx="3890602" cy="347787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2000">
                <a:solidFill>
                  <a:srgbClr val="525252"/>
                </a:solidFill>
                <a:latin typeface="Avenir"/>
                <a:ea typeface="Avenir"/>
                <a:cs typeface="Avenir"/>
                <a:sym typeface="Avenir"/>
              </a:rPr>
              <a:t>Several human errors made on the rig prior accident</a:t>
            </a:r>
          </a:p>
          <a:p>
            <a:pPr marL="0" marR="0" lvl="0" indent="0" algn="l" rtl="0">
              <a:spcBef>
                <a:spcPts val="0"/>
              </a:spcBef>
              <a:buNone/>
            </a:pPr>
            <a:endParaRPr sz="2000">
              <a:solidFill>
                <a:srgbClr val="525252"/>
              </a:solidFill>
              <a:latin typeface="Avenir"/>
              <a:ea typeface="Avenir"/>
              <a:cs typeface="Avenir"/>
              <a:sym typeface="Avenir"/>
            </a:endParaRPr>
          </a:p>
          <a:p>
            <a:pPr marL="0" marR="0" lvl="0" indent="0" algn="l" rtl="0">
              <a:spcBef>
                <a:spcPts val="0"/>
              </a:spcBef>
              <a:buSzPct val="25000"/>
              <a:buNone/>
            </a:pPr>
            <a:r>
              <a:rPr lang="sv-SE" sz="2000">
                <a:solidFill>
                  <a:srgbClr val="525252"/>
                </a:solidFill>
                <a:latin typeface="Avenir"/>
                <a:ea typeface="Avenir"/>
                <a:cs typeface="Avenir"/>
                <a:sym typeface="Avenir"/>
              </a:rPr>
              <a:t>Onsite managers – overlooked warning signs</a:t>
            </a:r>
          </a:p>
          <a:p>
            <a:pPr marL="0" marR="0" lvl="0" indent="0" algn="l" rtl="0">
              <a:spcBef>
                <a:spcPts val="0"/>
              </a:spcBef>
              <a:buNone/>
            </a:pPr>
            <a:endParaRPr sz="2000">
              <a:solidFill>
                <a:srgbClr val="525252"/>
              </a:solidFill>
              <a:latin typeface="Avenir"/>
              <a:ea typeface="Avenir"/>
              <a:cs typeface="Avenir"/>
              <a:sym typeface="Avenir"/>
            </a:endParaRPr>
          </a:p>
          <a:p>
            <a:pPr marL="0" marR="0" lvl="0" indent="0" algn="l" rtl="0">
              <a:spcBef>
                <a:spcPts val="0"/>
              </a:spcBef>
              <a:buSzPct val="25000"/>
              <a:buNone/>
            </a:pPr>
            <a:r>
              <a:rPr lang="sv-SE" sz="2000">
                <a:solidFill>
                  <a:srgbClr val="525252"/>
                </a:solidFill>
                <a:latin typeface="Avenir"/>
                <a:ea typeface="Avenir"/>
                <a:cs typeface="Avenir"/>
                <a:sym typeface="Avenir"/>
              </a:rPr>
              <a:t>Errors in communication processes among staff </a:t>
            </a:r>
          </a:p>
          <a:p>
            <a:pPr marL="0" marR="0" lvl="0" indent="0" algn="l" rtl="0">
              <a:spcBef>
                <a:spcPts val="0"/>
              </a:spcBef>
              <a:buNone/>
            </a:pPr>
            <a:endParaRPr sz="2000">
              <a:solidFill>
                <a:srgbClr val="525252"/>
              </a:solidFill>
              <a:latin typeface="Avenir"/>
              <a:ea typeface="Avenir"/>
              <a:cs typeface="Avenir"/>
              <a:sym typeface="Avenir"/>
            </a:endParaRPr>
          </a:p>
          <a:p>
            <a:pPr marL="0" marR="0" lvl="0" indent="0" algn="l" rtl="0">
              <a:spcBef>
                <a:spcPts val="0"/>
              </a:spcBef>
              <a:buSzPct val="25000"/>
              <a:buNone/>
            </a:pPr>
            <a:r>
              <a:rPr lang="sv-SE" sz="2000">
                <a:solidFill>
                  <a:srgbClr val="525252"/>
                </a:solidFill>
                <a:latin typeface="Avenir"/>
                <a:ea typeface="Avenir"/>
                <a:cs typeface="Avenir"/>
                <a:sym typeface="Avenir"/>
              </a:rPr>
              <a:t>Technical flaws on the rig</a:t>
            </a:r>
          </a:p>
          <a:p>
            <a:pPr marL="0" marR="0" lvl="0" indent="0" algn="l" rtl="0">
              <a:spcBef>
                <a:spcPts val="0"/>
              </a:spcBef>
              <a:buNone/>
            </a:pPr>
            <a:endParaRPr sz="2000">
              <a:solidFill>
                <a:srgbClr val="525252"/>
              </a:solidFill>
              <a:latin typeface="Avenir"/>
              <a:ea typeface="Avenir"/>
              <a:cs typeface="Avenir"/>
              <a:sym typeface="Avenir"/>
            </a:endParaRPr>
          </a:p>
        </p:txBody>
      </p:sp>
      <p:cxnSp>
        <p:nvCxnSpPr>
          <p:cNvPr id="192" name="Shape 192"/>
          <p:cNvCxnSpPr/>
          <p:nvPr/>
        </p:nvCxnSpPr>
        <p:spPr>
          <a:xfrm>
            <a:off x="10211504" y="1751026"/>
            <a:ext cx="0" cy="3454891"/>
          </a:xfrm>
          <a:prstGeom prst="straightConnector1">
            <a:avLst/>
          </a:prstGeom>
          <a:noFill/>
          <a:ln w="25400" cap="flat" cmpd="sng">
            <a:solidFill>
              <a:schemeClr val="accent3"/>
            </a:solidFill>
            <a:prstDash val="solid"/>
            <a:miter/>
            <a:headEnd type="none" w="med" len="med"/>
            <a:tailEnd type="none" w="med" len="med"/>
          </a:ln>
        </p:spPr>
      </p:cxnSp>
      <p:sp>
        <p:nvSpPr>
          <p:cNvPr id="193" name="Shape 193"/>
          <p:cNvSpPr/>
          <p:nvPr/>
        </p:nvSpPr>
        <p:spPr>
          <a:xfrm>
            <a:off x="0" y="5559551"/>
            <a:ext cx="12192000" cy="1298447"/>
          </a:xfrm>
          <a:prstGeom prst="rect">
            <a:avLst/>
          </a:prstGeom>
          <a:solidFill>
            <a:schemeClr val="dk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Shape 198"/>
          <p:cNvSpPr/>
          <p:nvPr/>
        </p:nvSpPr>
        <p:spPr>
          <a:xfrm>
            <a:off x="0" y="0"/>
            <a:ext cx="12192000" cy="1225296"/>
          </a:xfrm>
          <a:prstGeom prst="rect">
            <a:avLst/>
          </a:prstGeom>
          <a:solidFill>
            <a:schemeClr val="dk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99" name="Shape 199"/>
          <p:cNvSpPr/>
          <p:nvPr/>
        </p:nvSpPr>
        <p:spPr>
          <a:xfrm>
            <a:off x="0" y="5559551"/>
            <a:ext cx="12192000" cy="1298447"/>
          </a:xfrm>
          <a:prstGeom prst="rect">
            <a:avLst/>
          </a:prstGeom>
          <a:solidFill>
            <a:schemeClr val="dk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pic>
        <p:nvPicPr>
          <p:cNvPr id="200" name="Shape 200"/>
          <p:cNvPicPr preferRelativeResize="0"/>
          <p:nvPr/>
        </p:nvPicPr>
        <p:blipFill rotWithShape="1">
          <a:blip r:embed="rId3">
            <a:alphaModFix amt="16000"/>
          </a:blip>
          <a:srcRect/>
          <a:stretch/>
        </p:blipFill>
        <p:spPr>
          <a:xfrm>
            <a:off x="0" y="1225295"/>
            <a:ext cx="6501384" cy="4334255"/>
          </a:xfrm>
          <a:prstGeom prst="rect">
            <a:avLst/>
          </a:prstGeom>
          <a:noFill/>
          <a:ln>
            <a:noFill/>
          </a:ln>
        </p:spPr>
      </p:pic>
      <p:pic>
        <p:nvPicPr>
          <p:cNvPr id="201" name="Shape 201"/>
          <p:cNvPicPr preferRelativeResize="0"/>
          <p:nvPr/>
        </p:nvPicPr>
        <p:blipFill rotWithShape="1">
          <a:blip r:embed="rId4">
            <a:alphaModFix amt="15000"/>
          </a:blip>
          <a:srcRect/>
          <a:stretch/>
        </p:blipFill>
        <p:spPr>
          <a:xfrm>
            <a:off x="6501383" y="1229867"/>
            <a:ext cx="5690616" cy="4329684"/>
          </a:xfrm>
          <a:prstGeom prst="rect">
            <a:avLst/>
          </a:prstGeom>
          <a:noFill/>
          <a:ln>
            <a:noFill/>
          </a:ln>
        </p:spPr>
      </p:pic>
      <p:sp>
        <p:nvSpPr>
          <p:cNvPr id="202" name="Shape 202"/>
          <p:cNvSpPr/>
          <p:nvPr/>
        </p:nvSpPr>
        <p:spPr>
          <a:xfrm>
            <a:off x="3090672" y="4113173"/>
            <a:ext cx="5522975" cy="659992"/>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203" name="Shape 203"/>
          <p:cNvSpPr/>
          <p:nvPr/>
        </p:nvSpPr>
        <p:spPr>
          <a:xfrm>
            <a:off x="3090672" y="3088108"/>
            <a:ext cx="5522975" cy="697506"/>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204" name="Shape 204"/>
          <p:cNvSpPr/>
          <p:nvPr/>
        </p:nvSpPr>
        <p:spPr>
          <a:xfrm>
            <a:off x="3090672" y="2258722"/>
            <a:ext cx="5522975" cy="582246"/>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205" name="Shape 205"/>
          <p:cNvSpPr txBox="1"/>
          <p:nvPr/>
        </p:nvSpPr>
        <p:spPr>
          <a:xfrm>
            <a:off x="508000" y="728131"/>
            <a:ext cx="7319264" cy="83099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2400">
                <a:solidFill>
                  <a:srgbClr val="20962E"/>
                </a:solidFill>
                <a:latin typeface="Avenir"/>
                <a:ea typeface="Avenir"/>
                <a:cs typeface="Avenir"/>
                <a:sym typeface="Avenir"/>
              </a:rPr>
              <a:t>HANDLING OF DEEPWATER HORIZON OIL SPILL</a:t>
            </a:r>
          </a:p>
          <a:p>
            <a:pPr marL="0" marR="0" lvl="0" indent="0" algn="l" rtl="0">
              <a:spcBef>
                <a:spcPts val="0"/>
              </a:spcBef>
              <a:buNone/>
            </a:pPr>
            <a:endParaRPr sz="2400">
              <a:solidFill>
                <a:schemeClr val="dk1"/>
              </a:solidFill>
              <a:latin typeface="Calibri"/>
              <a:ea typeface="Calibri"/>
              <a:cs typeface="Calibri"/>
              <a:sym typeface="Calibri"/>
            </a:endParaRPr>
          </a:p>
        </p:txBody>
      </p:sp>
      <p:sp>
        <p:nvSpPr>
          <p:cNvPr id="206" name="Shape 206"/>
          <p:cNvSpPr/>
          <p:nvPr/>
        </p:nvSpPr>
        <p:spPr>
          <a:xfrm>
            <a:off x="3532146" y="2358716"/>
            <a:ext cx="4898620" cy="2451952"/>
          </a:xfrm>
          <a:prstGeom prst="rect">
            <a:avLst/>
          </a:prstGeom>
          <a:noFill/>
          <a:ln>
            <a:noFill/>
          </a:ln>
        </p:spPr>
        <p:txBody>
          <a:bodyPr lIns="91425" tIns="45700" rIns="91425" bIns="45700" anchor="t" anchorCtr="0">
            <a:noAutofit/>
          </a:bodyPr>
          <a:lstStyle/>
          <a:p>
            <a:pPr marL="0" marR="0" lvl="0" indent="0" algn="just" rtl="0">
              <a:spcBef>
                <a:spcPts val="0"/>
              </a:spcBef>
              <a:spcAft>
                <a:spcPts val="0"/>
              </a:spcAft>
              <a:buSzPct val="25000"/>
              <a:buNone/>
            </a:pPr>
            <a:r>
              <a:rPr lang="sv-SE" sz="2000">
                <a:solidFill>
                  <a:srgbClr val="525252"/>
                </a:solidFill>
                <a:latin typeface="Avenir"/>
                <a:ea typeface="Avenir"/>
                <a:cs typeface="Avenir"/>
                <a:sym typeface="Avenir"/>
              </a:rPr>
              <a:t>Took responsibility for the accident </a:t>
            </a:r>
          </a:p>
          <a:p>
            <a:pPr marL="0" marR="0" lvl="0" indent="0" algn="just" rtl="0">
              <a:spcBef>
                <a:spcPts val="400"/>
              </a:spcBef>
              <a:spcAft>
                <a:spcPts val="0"/>
              </a:spcAft>
              <a:buNone/>
            </a:pPr>
            <a:endParaRPr sz="2000">
              <a:solidFill>
                <a:srgbClr val="525252"/>
              </a:solidFill>
              <a:latin typeface="Avenir"/>
              <a:ea typeface="Avenir"/>
              <a:cs typeface="Avenir"/>
              <a:sym typeface="Avenir"/>
            </a:endParaRPr>
          </a:p>
          <a:p>
            <a:pPr marL="0" marR="0" lvl="0" indent="0" algn="just" rtl="0">
              <a:spcBef>
                <a:spcPts val="400"/>
              </a:spcBef>
              <a:spcAft>
                <a:spcPts val="0"/>
              </a:spcAft>
              <a:buSzPct val="25000"/>
              <a:buNone/>
            </a:pPr>
            <a:r>
              <a:rPr lang="sv-SE" sz="2000">
                <a:solidFill>
                  <a:srgbClr val="525252"/>
                </a:solidFill>
                <a:latin typeface="Avenir"/>
                <a:ea typeface="Avenir"/>
                <a:cs typeface="Avenir"/>
                <a:sym typeface="Avenir"/>
              </a:rPr>
              <a:t>Mounted big scale cleaning operations to minimize the damage </a:t>
            </a:r>
          </a:p>
          <a:p>
            <a:pPr marL="0" marR="0" lvl="0" indent="0" algn="just" rtl="0">
              <a:spcBef>
                <a:spcPts val="400"/>
              </a:spcBef>
              <a:spcAft>
                <a:spcPts val="0"/>
              </a:spcAft>
              <a:buNone/>
            </a:pPr>
            <a:endParaRPr sz="2000">
              <a:solidFill>
                <a:srgbClr val="525252"/>
              </a:solidFill>
              <a:latin typeface="Avenir"/>
              <a:ea typeface="Avenir"/>
              <a:cs typeface="Avenir"/>
              <a:sym typeface="Avenir"/>
            </a:endParaRPr>
          </a:p>
          <a:p>
            <a:pPr marL="0" marR="0" lvl="0" indent="0" algn="just" rtl="0">
              <a:spcBef>
                <a:spcPts val="400"/>
              </a:spcBef>
              <a:buSzPct val="25000"/>
              <a:buNone/>
            </a:pPr>
            <a:r>
              <a:rPr lang="sv-SE" sz="2000">
                <a:solidFill>
                  <a:srgbClr val="525252"/>
                </a:solidFill>
                <a:latin typeface="Avenir"/>
                <a:ea typeface="Avenir"/>
                <a:cs typeface="Avenir"/>
                <a:sym typeface="Avenir"/>
              </a:rPr>
              <a:t>Willing to compensate for the local residents whose business were affected</a:t>
            </a:r>
          </a:p>
        </p:txBody>
      </p:sp>
      <p:sp>
        <p:nvSpPr>
          <p:cNvPr id="207" name="Shape 207"/>
          <p:cNvSpPr/>
          <p:nvPr/>
        </p:nvSpPr>
        <p:spPr>
          <a:xfrm>
            <a:off x="2805661" y="2258722"/>
            <a:ext cx="561893" cy="582246"/>
          </a:xfrm>
          <a:prstGeom prst="ellipse">
            <a:avLst/>
          </a:prstGeom>
          <a:solidFill>
            <a:srgbClr val="7F7F7F"/>
          </a:solidFill>
          <a:ln w="53975"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208" name="Shape 208"/>
          <p:cNvSpPr/>
          <p:nvPr/>
        </p:nvSpPr>
        <p:spPr>
          <a:xfrm>
            <a:off x="2092327" y="2371330"/>
            <a:ext cx="2025135" cy="4001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sv-SE" sz="2000">
                <a:solidFill>
                  <a:schemeClr val="lt1"/>
                </a:solidFill>
                <a:latin typeface="Avenir"/>
                <a:ea typeface="Avenir"/>
                <a:cs typeface="Avenir"/>
                <a:sym typeface="Avenir"/>
              </a:rPr>
              <a:t>01</a:t>
            </a:r>
          </a:p>
        </p:txBody>
      </p:sp>
      <p:sp>
        <p:nvSpPr>
          <p:cNvPr id="209" name="Shape 209"/>
          <p:cNvSpPr/>
          <p:nvPr/>
        </p:nvSpPr>
        <p:spPr>
          <a:xfrm>
            <a:off x="2805661" y="3102021"/>
            <a:ext cx="561893" cy="582246"/>
          </a:xfrm>
          <a:prstGeom prst="ellipse">
            <a:avLst/>
          </a:prstGeom>
          <a:solidFill>
            <a:srgbClr val="7F7F7F"/>
          </a:solidFill>
          <a:ln w="53975"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210" name="Shape 210"/>
          <p:cNvSpPr/>
          <p:nvPr/>
        </p:nvSpPr>
        <p:spPr>
          <a:xfrm>
            <a:off x="2074040" y="3210900"/>
            <a:ext cx="2025135" cy="4001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sv-SE" sz="2000">
                <a:solidFill>
                  <a:schemeClr val="lt1"/>
                </a:solidFill>
                <a:latin typeface="Avenir"/>
                <a:ea typeface="Avenir"/>
                <a:cs typeface="Avenir"/>
                <a:sym typeface="Avenir"/>
              </a:rPr>
              <a:t>02</a:t>
            </a:r>
          </a:p>
        </p:txBody>
      </p:sp>
      <p:sp>
        <p:nvSpPr>
          <p:cNvPr id="211" name="Shape 211"/>
          <p:cNvSpPr/>
          <p:nvPr/>
        </p:nvSpPr>
        <p:spPr>
          <a:xfrm>
            <a:off x="2826513" y="4113175"/>
            <a:ext cx="561893" cy="582246"/>
          </a:xfrm>
          <a:prstGeom prst="ellipse">
            <a:avLst/>
          </a:prstGeom>
          <a:solidFill>
            <a:srgbClr val="7F7F7F"/>
          </a:solidFill>
          <a:ln w="53975"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212" name="Shape 212"/>
          <p:cNvSpPr/>
          <p:nvPr/>
        </p:nvSpPr>
        <p:spPr>
          <a:xfrm>
            <a:off x="2092327" y="4241737"/>
            <a:ext cx="2025135" cy="4001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sv-SE" sz="2000">
                <a:solidFill>
                  <a:schemeClr val="lt1"/>
                </a:solidFill>
                <a:latin typeface="Avenir"/>
                <a:ea typeface="Avenir"/>
                <a:cs typeface="Avenir"/>
                <a:sym typeface="Avenir"/>
              </a:rPr>
              <a:t>03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Shape 218"/>
          <p:cNvSpPr txBox="1"/>
          <p:nvPr/>
        </p:nvSpPr>
        <p:spPr>
          <a:xfrm>
            <a:off x="508000" y="728133"/>
            <a:ext cx="4690533" cy="83099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2400">
                <a:solidFill>
                  <a:srgbClr val="20962E"/>
                </a:solidFill>
                <a:latin typeface="Avenir"/>
                <a:ea typeface="Avenir"/>
                <a:cs typeface="Avenir"/>
                <a:sym typeface="Avenir"/>
              </a:rPr>
              <a:t>SITUATION TODAY</a:t>
            </a:r>
          </a:p>
          <a:p>
            <a:pPr marL="0" marR="0" lvl="0" indent="0" algn="l" rtl="0">
              <a:spcBef>
                <a:spcPts val="0"/>
              </a:spcBef>
              <a:buNone/>
            </a:pPr>
            <a:endParaRPr sz="2400">
              <a:solidFill>
                <a:schemeClr val="dk1"/>
              </a:solidFill>
              <a:latin typeface="Calibri"/>
              <a:ea typeface="Calibri"/>
              <a:cs typeface="Calibri"/>
              <a:sym typeface="Calibri"/>
            </a:endParaRPr>
          </a:p>
        </p:txBody>
      </p:sp>
      <p:sp>
        <p:nvSpPr>
          <p:cNvPr id="219" name="Shape 219"/>
          <p:cNvSpPr/>
          <p:nvPr/>
        </p:nvSpPr>
        <p:spPr>
          <a:xfrm>
            <a:off x="507999" y="1143630"/>
            <a:ext cx="6847623" cy="5734902"/>
          </a:xfrm>
          <a:prstGeom prst="rect">
            <a:avLst/>
          </a:prstGeom>
          <a:noFill/>
          <a:ln>
            <a:noFill/>
          </a:ln>
        </p:spPr>
        <p:txBody>
          <a:bodyPr lIns="91425" tIns="45700" rIns="91425" bIns="45700" anchor="t" anchorCtr="0">
            <a:noAutofit/>
          </a:bodyPr>
          <a:lstStyle/>
          <a:p>
            <a:pPr marL="0" marR="0" lvl="0" indent="0" algn="just" rtl="0">
              <a:spcBef>
                <a:spcPts val="0"/>
              </a:spcBef>
              <a:spcAft>
                <a:spcPts val="0"/>
              </a:spcAft>
              <a:buNone/>
            </a:pPr>
            <a:endParaRPr sz="2000">
              <a:solidFill>
                <a:srgbClr val="525252"/>
              </a:solidFill>
              <a:latin typeface="Avenir"/>
              <a:ea typeface="Avenir"/>
              <a:cs typeface="Avenir"/>
              <a:sym typeface="Avenir"/>
            </a:endParaRPr>
          </a:p>
          <a:p>
            <a:pPr marL="0" marR="0" lvl="0" indent="0" algn="just" rtl="0">
              <a:spcBef>
                <a:spcPts val="400"/>
              </a:spcBef>
              <a:spcAft>
                <a:spcPts val="0"/>
              </a:spcAft>
              <a:buSzPct val="25000"/>
              <a:buNone/>
            </a:pPr>
            <a:r>
              <a:rPr lang="sv-SE" sz="2000">
                <a:solidFill>
                  <a:srgbClr val="525252"/>
                </a:solidFill>
                <a:latin typeface="Avenir"/>
                <a:ea typeface="Avenir"/>
                <a:cs typeface="Avenir"/>
                <a:sym typeface="Avenir"/>
              </a:rPr>
              <a:t>Looking back, </a:t>
            </a:r>
          </a:p>
          <a:p>
            <a:pPr marL="0" marR="0" lvl="0" indent="0" algn="just" rtl="0">
              <a:spcBef>
                <a:spcPts val="400"/>
              </a:spcBef>
              <a:spcAft>
                <a:spcPts val="0"/>
              </a:spcAft>
              <a:buSzPct val="25000"/>
              <a:buNone/>
            </a:pPr>
            <a:r>
              <a:rPr lang="sv-SE" sz="2000">
                <a:solidFill>
                  <a:srgbClr val="525252"/>
                </a:solidFill>
                <a:latin typeface="Avenir"/>
                <a:ea typeface="Avenir"/>
                <a:cs typeface="Avenir"/>
                <a:sym typeface="Avenir"/>
              </a:rPr>
              <a:t>Deepwater Horizon Oil Spill has been </a:t>
            </a:r>
          </a:p>
          <a:p>
            <a:pPr marL="0" marR="0" lvl="0" indent="0" algn="just" rtl="0">
              <a:spcBef>
                <a:spcPts val="400"/>
              </a:spcBef>
              <a:spcAft>
                <a:spcPts val="0"/>
              </a:spcAft>
              <a:buSzPct val="25000"/>
              <a:buNone/>
            </a:pPr>
            <a:r>
              <a:rPr lang="sv-SE" sz="2000">
                <a:solidFill>
                  <a:srgbClr val="525252"/>
                </a:solidFill>
                <a:latin typeface="Avenir"/>
                <a:ea typeface="Avenir"/>
                <a:cs typeface="Avenir"/>
                <a:sym typeface="Avenir"/>
              </a:rPr>
              <a:t>handled according any to </a:t>
            </a:r>
          </a:p>
          <a:p>
            <a:pPr marL="0" marR="0" lvl="0" indent="0" algn="just" rtl="0">
              <a:spcBef>
                <a:spcPts val="400"/>
              </a:spcBef>
              <a:spcAft>
                <a:spcPts val="0"/>
              </a:spcAft>
              <a:buSzPct val="25000"/>
              <a:buNone/>
            </a:pPr>
            <a:r>
              <a:rPr lang="sv-SE" sz="2000">
                <a:solidFill>
                  <a:srgbClr val="525252"/>
                </a:solidFill>
                <a:latin typeface="Avenir"/>
                <a:ea typeface="Avenir"/>
                <a:cs typeface="Avenir"/>
                <a:sym typeface="Avenir"/>
              </a:rPr>
              <a:t>best-practice in crisis communication. </a:t>
            </a:r>
          </a:p>
          <a:p>
            <a:pPr marL="0" marR="0" lvl="0" indent="0" algn="just" rtl="0">
              <a:spcBef>
                <a:spcPts val="400"/>
              </a:spcBef>
              <a:spcAft>
                <a:spcPts val="0"/>
              </a:spcAft>
              <a:buNone/>
            </a:pPr>
            <a:endParaRPr sz="2000">
              <a:solidFill>
                <a:srgbClr val="525252"/>
              </a:solidFill>
              <a:latin typeface="Avenir"/>
              <a:ea typeface="Avenir"/>
              <a:cs typeface="Avenir"/>
              <a:sym typeface="Avenir"/>
            </a:endParaRPr>
          </a:p>
          <a:p>
            <a:pPr marL="0" marR="0" lvl="0" indent="0" algn="just" rtl="0">
              <a:spcBef>
                <a:spcPts val="400"/>
              </a:spcBef>
              <a:spcAft>
                <a:spcPts val="0"/>
              </a:spcAft>
              <a:buNone/>
            </a:pPr>
            <a:endParaRPr sz="2000">
              <a:solidFill>
                <a:srgbClr val="525252"/>
              </a:solidFill>
              <a:latin typeface="Avenir"/>
              <a:ea typeface="Avenir"/>
              <a:cs typeface="Avenir"/>
              <a:sym typeface="Avenir"/>
            </a:endParaRPr>
          </a:p>
          <a:p>
            <a:pPr marL="0" marR="0" lvl="0" indent="0" algn="just" rtl="0">
              <a:spcBef>
                <a:spcPts val="400"/>
              </a:spcBef>
              <a:spcAft>
                <a:spcPts val="0"/>
              </a:spcAft>
              <a:buNone/>
            </a:pPr>
            <a:endParaRPr sz="2000">
              <a:solidFill>
                <a:srgbClr val="525252"/>
              </a:solidFill>
              <a:latin typeface="Avenir"/>
              <a:ea typeface="Avenir"/>
              <a:cs typeface="Avenir"/>
              <a:sym typeface="Avenir"/>
            </a:endParaRPr>
          </a:p>
          <a:p>
            <a:pPr marL="0" marR="0" lvl="0" indent="0" algn="just" rtl="0">
              <a:spcBef>
                <a:spcPts val="400"/>
              </a:spcBef>
              <a:spcAft>
                <a:spcPts val="0"/>
              </a:spcAft>
              <a:buNone/>
            </a:pPr>
            <a:endParaRPr sz="2000">
              <a:solidFill>
                <a:srgbClr val="525252"/>
              </a:solidFill>
              <a:latin typeface="Avenir"/>
              <a:ea typeface="Avenir"/>
              <a:cs typeface="Avenir"/>
              <a:sym typeface="Avenir"/>
            </a:endParaRPr>
          </a:p>
          <a:p>
            <a:pPr marL="0" marR="0" lvl="0" indent="0" algn="just" rtl="0">
              <a:spcBef>
                <a:spcPts val="400"/>
              </a:spcBef>
              <a:spcAft>
                <a:spcPts val="0"/>
              </a:spcAft>
              <a:buNone/>
            </a:pPr>
            <a:endParaRPr sz="2000">
              <a:solidFill>
                <a:srgbClr val="525252"/>
              </a:solidFill>
              <a:latin typeface="Avenir"/>
              <a:ea typeface="Avenir"/>
              <a:cs typeface="Avenir"/>
              <a:sym typeface="Avenir"/>
            </a:endParaRPr>
          </a:p>
          <a:p>
            <a:pPr marL="0" marR="0" lvl="0" indent="0" algn="just" rtl="0">
              <a:spcBef>
                <a:spcPts val="400"/>
              </a:spcBef>
              <a:spcAft>
                <a:spcPts val="0"/>
              </a:spcAft>
              <a:buNone/>
            </a:pPr>
            <a:endParaRPr sz="2000">
              <a:solidFill>
                <a:srgbClr val="525252"/>
              </a:solidFill>
              <a:latin typeface="Avenir"/>
              <a:ea typeface="Avenir"/>
              <a:cs typeface="Avenir"/>
              <a:sym typeface="Avenir"/>
            </a:endParaRPr>
          </a:p>
          <a:p>
            <a:pPr marL="0" marR="0" lvl="0" indent="0" algn="just" rtl="0">
              <a:spcBef>
                <a:spcPts val="400"/>
              </a:spcBef>
              <a:spcAft>
                <a:spcPts val="0"/>
              </a:spcAft>
              <a:buNone/>
            </a:pPr>
            <a:endParaRPr sz="2000">
              <a:solidFill>
                <a:srgbClr val="525252"/>
              </a:solidFill>
              <a:latin typeface="Avenir"/>
              <a:ea typeface="Avenir"/>
              <a:cs typeface="Avenir"/>
              <a:sym typeface="Avenir"/>
            </a:endParaRPr>
          </a:p>
          <a:p>
            <a:pPr marL="0" marR="0" lvl="0" indent="0" algn="r" rtl="0">
              <a:spcBef>
                <a:spcPts val="400"/>
              </a:spcBef>
              <a:spcAft>
                <a:spcPts val="0"/>
              </a:spcAft>
              <a:buNone/>
            </a:pPr>
            <a:endParaRPr sz="2000">
              <a:solidFill>
                <a:srgbClr val="525252"/>
              </a:solidFill>
              <a:latin typeface="Avenir"/>
              <a:ea typeface="Avenir"/>
              <a:cs typeface="Avenir"/>
              <a:sym typeface="Avenir"/>
            </a:endParaRPr>
          </a:p>
          <a:p>
            <a:pPr marL="0" marR="0" lvl="0" indent="0" algn="r" rtl="0">
              <a:spcBef>
                <a:spcPts val="400"/>
              </a:spcBef>
              <a:spcAft>
                <a:spcPts val="0"/>
              </a:spcAft>
              <a:buSzPct val="25000"/>
              <a:buNone/>
            </a:pPr>
            <a:r>
              <a:rPr lang="sv-SE" sz="2000">
                <a:solidFill>
                  <a:srgbClr val="525252"/>
                </a:solidFill>
                <a:latin typeface="Avenir"/>
                <a:ea typeface="Avenir"/>
                <a:cs typeface="Avenir"/>
                <a:sym typeface="Avenir"/>
              </a:rPr>
              <a:t>But we are standing here today for another reason…</a:t>
            </a:r>
          </a:p>
          <a:p>
            <a:pPr marL="0" marR="0" lvl="0" indent="0" algn="just" rtl="0">
              <a:spcBef>
                <a:spcPts val="400"/>
              </a:spcBef>
              <a:buSzPct val="25000"/>
              <a:buNone/>
            </a:pPr>
            <a:r>
              <a:rPr lang="sv-SE" sz="2000">
                <a:solidFill>
                  <a:srgbClr val="525252"/>
                </a:solidFill>
                <a:latin typeface="Avenir"/>
                <a:ea typeface="Avenir"/>
                <a:cs typeface="Avenir"/>
                <a:sym typeface="Avenir"/>
              </a:rPr>
              <a:t/>
            </a:r>
            <a:br>
              <a:rPr lang="sv-SE" sz="2000">
                <a:solidFill>
                  <a:srgbClr val="525252"/>
                </a:solidFill>
                <a:latin typeface="Avenir"/>
                <a:ea typeface="Avenir"/>
                <a:cs typeface="Avenir"/>
                <a:sym typeface="Avenir"/>
              </a:rPr>
            </a:br>
            <a:endParaRPr lang="sv-SE" sz="2000">
              <a:solidFill>
                <a:srgbClr val="525252"/>
              </a:solidFill>
              <a:latin typeface="Avenir"/>
              <a:ea typeface="Avenir"/>
              <a:cs typeface="Avenir"/>
              <a:sym typeface="Avenir"/>
            </a:endParaRPr>
          </a:p>
        </p:txBody>
      </p:sp>
      <p:pic>
        <p:nvPicPr>
          <p:cNvPr id="220" name="Shape 220"/>
          <p:cNvPicPr preferRelativeResize="0"/>
          <p:nvPr/>
        </p:nvPicPr>
        <p:blipFill rotWithShape="1">
          <a:blip r:embed="rId3">
            <a:alphaModFix/>
          </a:blip>
          <a:srcRect/>
          <a:stretch/>
        </p:blipFill>
        <p:spPr>
          <a:xfrm>
            <a:off x="10456332" y="1"/>
            <a:ext cx="1803400" cy="1803400"/>
          </a:xfrm>
          <a:prstGeom prst="rect">
            <a:avLst/>
          </a:prstGeom>
          <a:noFill/>
          <a:ln>
            <a:noFill/>
          </a:ln>
        </p:spPr>
      </p:pic>
      <p:pic>
        <p:nvPicPr>
          <p:cNvPr id="221" name="Shape 221"/>
          <p:cNvPicPr preferRelativeResize="0"/>
          <p:nvPr/>
        </p:nvPicPr>
        <p:blipFill rotWithShape="1">
          <a:blip r:embed="rId4">
            <a:alphaModFix/>
          </a:blip>
          <a:srcRect/>
          <a:stretch/>
        </p:blipFill>
        <p:spPr>
          <a:xfrm>
            <a:off x="7423354" y="0"/>
            <a:ext cx="4768645" cy="6858000"/>
          </a:xfrm>
          <a:prstGeom prst="rect">
            <a:avLst/>
          </a:prstGeom>
          <a:noFill/>
          <a:ln>
            <a:noFill/>
          </a:ln>
        </p:spPr>
      </p:pic>
      <p:pic>
        <p:nvPicPr>
          <p:cNvPr id="222" name="Shape 222"/>
          <p:cNvPicPr preferRelativeResize="0"/>
          <p:nvPr/>
        </p:nvPicPr>
        <p:blipFill rotWithShape="1">
          <a:blip r:embed="rId5">
            <a:alphaModFix/>
          </a:blip>
          <a:srcRect/>
          <a:stretch/>
        </p:blipFill>
        <p:spPr>
          <a:xfrm>
            <a:off x="5198532" y="1803401"/>
            <a:ext cx="1046017" cy="104601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Shape 227"/>
          <p:cNvSpPr/>
          <p:nvPr/>
        </p:nvSpPr>
        <p:spPr>
          <a:xfrm>
            <a:off x="1475232" y="2272391"/>
            <a:ext cx="9808464" cy="120032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2400" i="1" dirty="0" err="1">
                <a:solidFill>
                  <a:srgbClr val="525252"/>
                </a:solidFill>
                <a:latin typeface="Avenir Light Oblique" charset="0"/>
                <a:ea typeface="Avenir Light Oblique" charset="0"/>
                <a:cs typeface="Avenir Light Oblique" charset="0"/>
                <a:sym typeface="Avenir"/>
              </a:rPr>
              <a:t>Their</a:t>
            </a:r>
            <a:r>
              <a:rPr lang="sv-SE" sz="2400" i="1" dirty="0">
                <a:solidFill>
                  <a:srgbClr val="525252"/>
                </a:solidFill>
                <a:latin typeface="Avenir Light Oblique" charset="0"/>
                <a:ea typeface="Avenir Light Oblique" charset="0"/>
                <a:cs typeface="Avenir Light Oblique" charset="0"/>
                <a:sym typeface="Avenir"/>
              </a:rPr>
              <a:t> </a:t>
            </a:r>
            <a:r>
              <a:rPr lang="sv-SE" sz="2400" i="1" dirty="0" err="1">
                <a:solidFill>
                  <a:srgbClr val="525252"/>
                </a:solidFill>
                <a:latin typeface="Avenir Light Oblique" charset="0"/>
                <a:ea typeface="Avenir Light Oblique" charset="0"/>
                <a:cs typeface="Avenir Light Oblique" charset="0"/>
                <a:sym typeface="Avenir"/>
              </a:rPr>
              <a:t>nice</a:t>
            </a:r>
            <a:r>
              <a:rPr lang="sv-SE" sz="2400" i="1" dirty="0">
                <a:solidFill>
                  <a:srgbClr val="525252"/>
                </a:solidFill>
                <a:latin typeface="Avenir Light Oblique" charset="0"/>
                <a:ea typeface="Avenir Light Oblique" charset="0"/>
                <a:cs typeface="Avenir Light Oblique" charset="0"/>
                <a:sym typeface="Avenir"/>
              </a:rPr>
              <a:t> green logo </a:t>
            </a:r>
            <a:r>
              <a:rPr lang="sv-SE" sz="2400" i="1" dirty="0" err="1">
                <a:solidFill>
                  <a:srgbClr val="525252"/>
                </a:solidFill>
                <a:latin typeface="Avenir Light Oblique" charset="0"/>
                <a:ea typeface="Avenir Light Oblique" charset="0"/>
                <a:cs typeface="Avenir Light Oblique" charset="0"/>
                <a:sym typeface="Avenir"/>
              </a:rPr>
              <a:t>doesn’t</a:t>
            </a:r>
            <a:r>
              <a:rPr lang="sv-SE" sz="2400" i="1" dirty="0">
                <a:solidFill>
                  <a:srgbClr val="525252"/>
                </a:solidFill>
                <a:latin typeface="Avenir Light Oblique" charset="0"/>
                <a:ea typeface="Avenir Light Oblique" charset="0"/>
                <a:cs typeface="Avenir Light Oblique" charset="0"/>
                <a:sym typeface="Avenir"/>
              </a:rPr>
              <a:t> </a:t>
            </a:r>
            <a:r>
              <a:rPr lang="sv-SE" sz="2400" i="1" dirty="0" err="1">
                <a:solidFill>
                  <a:srgbClr val="525252"/>
                </a:solidFill>
                <a:latin typeface="Avenir Light Oblique" charset="0"/>
                <a:ea typeface="Avenir Light Oblique" charset="0"/>
                <a:cs typeface="Avenir Light Oblique" charset="0"/>
                <a:sym typeface="Avenir"/>
              </a:rPr>
              <a:t>really</a:t>
            </a:r>
            <a:r>
              <a:rPr lang="sv-SE" sz="2400" i="1" dirty="0">
                <a:solidFill>
                  <a:srgbClr val="525252"/>
                </a:solidFill>
                <a:latin typeface="Avenir Light Oblique" charset="0"/>
                <a:ea typeface="Avenir Light Oblique" charset="0"/>
                <a:cs typeface="Avenir Light Oblique" charset="0"/>
                <a:sym typeface="Avenir"/>
              </a:rPr>
              <a:t> </a:t>
            </a:r>
            <a:r>
              <a:rPr lang="sv-SE" sz="2400" i="1" dirty="0" err="1">
                <a:solidFill>
                  <a:srgbClr val="525252"/>
                </a:solidFill>
                <a:latin typeface="Avenir Light Oblique" charset="0"/>
                <a:ea typeface="Avenir Light Oblique" charset="0"/>
                <a:cs typeface="Avenir Light Oblique" charset="0"/>
                <a:sym typeface="Avenir"/>
              </a:rPr>
              <a:t>seem</a:t>
            </a:r>
            <a:r>
              <a:rPr lang="sv-SE" sz="2400" i="1" dirty="0">
                <a:solidFill>
                  <a:srgbClr val="525252"/>
                </a:solidFill>
                <a:latin typeface="Avenir Light Oblique" charset="0"/>
                <a:ea typeface="Avenir Light Oblique" charset="0"/>
                <a:cs typeface="Avenir Light Oblique" charset="0"/>
                <a:sym typeface="Avenir"/>
              </a:rPr>
              <a:t> to fit </a:t>
            </a:r>
            <a:r>
              <a:rPr lang="sv-SE" sz="2400" i="1" dirty="0" err="1">
                <a:solidFill>
                  <a:srgbClr val="525252"/>
                </a:solidFill>
                <a:latin typeface="Avenir Light Oblique" charset="0"/>
                <a:ea typeface="Avenir Light Oblique" charset="0"/>
                <a:cs typeface="Avenir Light Oblique" charset="0"/>
                <a:sym typeface="Avenir"/>
              </a:rPr>
              <a:t>them</a:t>
            </a:r>
            <a:r>
              <a:rPr lang="sv-SE" sz="2400" i="1" dirty="0">
                <a:solidFill>
                  <a:srgbClr val="525252"/>
                </a:solidFill>
                <a:latin typeface="Avenir Light Oblique" charset="0"/>
                <a:ea typeface="Avenir Light Oblique" charset="0"/>
                <a:cs typeface="Avenir Light Oblique" charset="0"/>
                <a:sym typeface="Avenir"/>
              </a:rPr>
              <a:t> </a:t>
            </a:r>
            <a:r>
              <a:rPr lang="sv-SE" sz="2400" i="1" dirty="0" err="1">
                <a:solidFill>
                  <a:srgbClr val="525252"/>
                </a:solidFill>
                <a:latin typeface="Avenir Light Oblique" charset="0"/>
                <a:ea typeface="Avenir Light Oblique" charset="0"/>
                <a:cs typeface="Avenir Light Oblique" charset="0"/>
                <a:sym typeface="Avenir"/>
              </a:rPr>
              <a:t>too</a:t>
            </a:r>
            <a:r>
              <a:rPr lang="sv-SE" sz="2400" i="1" dirty="0">
                <a:solidFill>
                  <a:srgbClr val="525252"/>
                </a:solidFill>
                <a:latin typeface="Avenir Light Oblique" charset="0"/>
                <a:ea typeface="Avenir Light Oblique" charset="0"/>
                <a:cs typeface="Avenir Light Oblique" charset="0"/>
                <a:sym typeface="Avenir"/>
              </a:rPr>
              <a:t> </a:t>
            </a:r>
            <a:r>
              <a:rPr lang="sv-SE" sz="2400" i="1" dirty="0" err="1">
                <a:solidFill>
                  <a:srgbClr val="525252"/>
                </a:solidFill>
                <a:latin typeface="Avenir Light Oblique" charset="0"/>
                <a:ea typeface="Avenir Light Oblique" charset="0"/>
                <a:cs typeface="Avenir Light Oblique" charset="0"/>
                <a:sym typeface="Avenir"/>
              </a:rPr>
              <a:t>well</a:t>
            </a:r>
            <a:r>
              <a:rPr lang="sv-SE" sz="2400" i="1" dirty="0">
                <a:solidFill>
                  <a:srgbClr val="525252"/>
                </a:solidFill>
                <a:latin typeface="Avenir Light Oblique" charset="0"/>
                <a:ea typeface="Avenir Light Oblique" charset="0"/>
                <a:cs typeface="Avenir Light Oblique" charset="0"/>
                <a:sym typeface="Avenir"/>
              </a:rPr>
              <a:t>, so </a:t>
            </a:r>
            <a:r>
              <a:rPr lang="sv-SE" sz="2400" i="1" dirty="0" err="1">
                <a:solidFill>
                  <a:srgbClr val="525252"/>
                </a:solidFill>
                <a:latin typeface="Avenir Light Oblique" charset="0"/>
                <a:ea typeface="Avenir Light Oblique" charset="0"/>
                <a:cs typeface="Avenir Light Oblique" charset="0"/>
                <a:sym typeface="Avenir"/>
              </a:rPr>
              <a:t>we</a:t>
            </a:r>
            <a:r>
              <a:rPr lang="sv-SE" sz="2400" i="1" dirty="0">
                <a:solidFill>
                  <a:srgbClr val="525252"/>
                </a:solidFill>
                <a:latin typeface="Avenir Light Oblique" charset="0"/>
                <a:ea typeface="Avenir Light Oblique" charset="0"/>
                <a:cs typeface="Avenir Light Oblique" charset="0"/>
                <a:sym typeface="Avenir"/>
              </a:rPr>
              <a:t> </a:t>
            </a:r>
            <a:r>
              <a:rPr lang="sv-SE" sz="2400" i="1" dirty="0" err="1">
                <a:solidFill>
                  <a:srgbClr val="525252"/>
                </a:solidFill>
                <a:latin typeface="Avenir Light Oblique" charset="0"/>
                <a:ea typeface="Avenir Light Oblique" charset="0"/>
                <a:cs typeface="Avenir Light Oblique" charset="0"/>
                <a:sym typeface="Avenir"/>
              </a:rPr>
              <a:t>decided</a:t>
            </a:r>
            <a:r>
              <a:rPr lang="sv-SE" sz="2400" i="1" dirty="0">
                <a:solidFill>
                  <a:srgbClr val="525252"/>
                </a:solidFill>
                <a:latin typeface="Avenir Light Oblique" charset="0"/>
                <a:ea typeface="Avenir Light Oblique" charset="0"/>
                <a:cs typeface="Avenir Light Oblique" charset="0"/>
                <a:sym typeface="Avenir"/>
              </a:rPr>
              <a:t> to </a:t>
            </a:r>
            <a:r>
              <a:rPr lang="sv-SE" sz="2400" i="1" dirty="0" err="1">
                <a:solidFill>
                  <a:srgbClr val="525252"/>
                </a:solidFill>
                <a:latin typeface="Avenir Light Oblique" charset="0"/>
                <a:ea typeface="Avenir Light Oblique" charset="0"/>
                <a:cs typeface="Avenir Light Oblique" charset="0"/>
                <a:sym typeface="Avenir"/>
              </a:rPr>
              <a:t>run</a:t>
            </a:r>
            <a:r>
              <a:rPr lang="sv-SE" sz="2400" i="1" dirty="0">
                <a:solidFill>
                  <a:srgbClr val="525252"/>
                </a:solidFill>
                <a:latin typeface="Avenir Light Oblique" charset="0"/>
                <a:ea typeface="Avenir Light Oblique" charset="0"/>
                <a:cs typeface="Avenir Light Oblique" charset="0"/>
                <a:sym typeface="Avenir"/>
              </a:rPr>
              <a:t> a </a:t>
            </a:r>
            <a:r>
              <a:rPr lang="sv-SE" sz="2400" i="1" dirty="0" err="1">
                <a:solidFill>
                  <a:srgbClr val="525252"/>
                </a:solidFill>
                <a:latin typeface="Avenir Light Oblique" charset="0"/>
                <a:ea typeface="Avenir Light Oblique" charset="0"/>
                <a:cs typeface="Avenir Light Oblique" charset="0"/>
                <a:sym typeface="Avenir"/>
              </a:rPr>
              <a:t>competition</a:t>
            </a:r>
            <a:r>
              <a:rPr lang="sv-SE" sz="2400" i="1" dirty="0">
                <a:solidFill>
                  <a:srgbClr val="525252"/>
                </a:solidFill>
                <a:latin typeface="Avenir Light Oblique" charset="0"/>
                <a:ea typeface="Avenir Light Oblique" charset="0"/>
                <a:cs typeface="Avenir Light Oblique" charset="0"/>
                <a:sym typeface="Avenir"/>
              </a:rPr>
              <a:t> to </a:t>
            </a:r>
            <a:r>
              <a:rPr lang="sv-SE" sz="2400" i="1" dirty="0" err="1">
                <a:solidFill>
                  <a:srgbClr val="525252"/>
                </a:solidFill>
                <a:latin typeface="Avenir Light Oblique" charset="0"/>
                <a:ea typeface="Avenir Light Oblique" charset="0"/>
                <a:cs typeface="Avenir Light Oblique" charset="0"/>
                <a:sym typeface="Avenir"/>
              </a:rPr>
              <a:t>find</a:t>
            </a:r>
            <a:r>
              <a:rPr lang="sv-SE" sz="2400" i="1" dirty="0">
                <a:solidFill>
                  <a:srgbClr val="525252"/>
                </a:solidFill>
                <a:latin typeface="Avenir Light Oblique" charset="0"/>
                <a:ea typeface="Avenir Light Oblique" charset="0"/>
                <a:cs typeface="Avenir Light Oblique" charset="0"/>
                <a:sym typeface="Avenir"/>
              </a:rPr>
              <a:t> a logo </a:t>
            </a:r>
            <a:r>
              <a:rPr lang="sv-SE" sz="2400" i="1" dirty="0" err="1">
                <a:solidFill>
                  <a:srgbClr val="525252"/>
                </a:solidFill>
                <a:latin typeface="Avenir Light Oblique" charset="0"/>
                <a:ea typeface="Avenir Light Oblique" charset="0"/>
                <a:cs typeface="Avenir Light Oblique" charset="0"/>
                <a:sym typeface="Avenir"/>
              </a:rPr>
              <a:t>that</a:t>
            </a:r>
            <a:r>
              <a:rPr lang="sv-SE" sz="2400" i="1" dirty="0">
                <a:solidFill>
                  <a:srgbClr val="525252"/>
                </a:solidFill>
                <a:latin typeface="Avenir Light Oblique" charset="0"/>
                <a:ea typeface="Avenir Light Oblique" charset="0"/>
                <a:cs typeface="Avenir Light Oblique" charset="0"/>
                <a:sym typeface="Avenir"/>
              </a:rPr>
              <a:t> </a:t>
            </a:r>
            <a:r>
              <a:rPr lang="sv-SE" sz="2400" i="1" dirty="0" err="1">
                <a:solidFill>
                  <a:srgbClr val="525252"/>
                </a:solidFill>
                <a:latin typeface="Avenir Light Oblique" charset="0"/>
                <a:ea typeface="Avenir Light Oblique" charset="0"/>
                <a:cs typeface="Avenir Light Oblique" charset="0"/>
                <a:sym typeface="Avenir"/>
              </a:rPr>
              <a:t>we</a:t>
            </a:r>
            <a:r>
              <a:rPr lang="sv-SE" sz="2400" i="1" dirty="0">
                <a:solidFill>
                  <a:srgbClr val="525252"/>
                </a:solidFill>
                <a:latin typeface="Avenir Light Oblique" charset="0"/>
                <a:ea typeface="Avenir Light Oblique" charset="0"/>
                <a:cs typeface="Avenir Light Oblique" charset="0"/>
                <a:sym typeface="Avenir"/>
              </a:rPr>
              <a:t> </a:t>
            </a:r>
            <a:r>
              <a:rPr lang="sv-SE" sz="2400" i="1" dirty="0" err="1">
                <a:solidFill>
                  <a:srgbClr val="525252"/>
                </a:solidFill>
                <a:latin typeface="Avenir Light Oblique" charset="0"/>
                <a:ea typeface="Avenir Light Oblique" charset="0"/>
                <a:cs typeface="Avenir Light Oblique" charset="0"/>
                <a:sym typeface="Avenir"/>
              </a:rPr>
              <a:t>could</a:t>
            </a:r>
            <a:r>
              <a:rPr lang="sv-SE" sz="2400" i="1" dirty="0">
                <a:solidFill>
                  <a:srgbClr val="525252"/>
                </a:solidFill>
                <a:latin typeface="Avenir Light Oblique" charset="0"/>
                <a:ea typeface="Avenir Light Oblique" charset="0"/>
                <a:cs typeface="Avenir Light Oblique" charset="0"/>
                <a:sym typeface="Avenir"/>
              </a:rPr>
              <a:t> </a:t>
            </a:r>
            <a:r>
              <a:rPr lang="sv-SE" sz="2400" i="1" dirty="0" err="1">
                <a:solidFill>
                  <a:srgbClr val="525252"/>
                </a:solidFill>
                <a:latin typeface="Avenir Light Oblique" charset="0"/>
                <a:ea typeface="Avenir Light Oblique" charset="0"/>
                <a:cs typeface="Avenir Light Oblique" charset="0"/>
                <a:sym typeface="Avenir"/>
              </a:rPr>
              <a:t>use</a:t>
            </a:r>
            <a:r>
              <a:rPr lang="sv-SE" sz="2400" i="1" dirty="0">
                <a:solidFill>
                  <a:srgbClr val="525252"/>
                </a:solidFill>
                <a:latin typeface="Avenir Light Oblique" charset="0"/>
                <a:ea typeface="Avenir Light Oblique" charset="0"/>
                <a:cs typeface="Avenir Light Oblique" charset="0"/>
                <a:sym typeface="Avenir"/>
              </a:rPr>
              <a:t> to </a:t>
            </a:r>
            <a:r>
              <a:rPr lang="sv-SE" sz="2400" i="1" dirty="0" err="1">
                <a:solidFill>
                  <a:srgbClr val="525252"/>
                </a:solidFill>
                <a:latin typeface="Avenir Light Oblique" charset="0"/>
                <a:ea typeface="Avenir Light Oblique" charset="0"/>
                <a:cs typeface="Avenir Light Oblique" charset="0"/>
                <a:sym typeface="Avenir"/>
              </a:rPr>
              <a:t>rebrand</a:t>
            </a:r>
            <a:r>
              <a:rPr lang="sv-SE" sz="2400" i="1" dirty="0">
                <a:solidFill>
                  <a:srgbClr val="525252"/>
                </a:solidFill>
                <a:latin typeface="Avenir Light Oblique" charset="0"/>
                <a:ea typeface="Avenir Light Oblique" charset="0"/>
                <a:cs typeface="Avenir Light Oblique" charset="0"/>
                <a:sym typeface="Avenir"/>
              </a:rPr>
              <a:t> BP</a:t>
            </a:r>
          </a:p>
        </p:txBody>
      </p:sp>
      <p:sp>
        <p:nvSpPr>
          <p:cNvPr id="228" name="Shape 228"/>
          <p:cNvSpPr txBox="1"/>
          <p:nvPr/>
        </p:nvSpPr>
        <p:spPr>
          <a:xfrm rot="10800000">
            <a:off x="397693" y="-638069"/>
            <a:ext cx="1077539" cy="315471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19900">
                <a:solidFill>
                  <a:srgbClr val="20962E"/>
                </a:solidFill>
                <a:latin typeface="Arial"/>
                <a:ea typeface="Arial"/>
                <a:cs typeface="Arial"/>
                <a:sym typeface="Arial"/>
              </a:rPr>
              <a:t>”</a:t>
            </a:r>
          </a:p>
        </p:txBody>
      </p:sp>
      <p:sp>
        <p:nvSpPr>
          <p:cNvPr id="229" name="Shape 229"/>
          <p:cNvSpPr/>
          <p:nvPr/>
        </p:nvSpPr>
        <p:spPr>
          <a:xfrm>
            <a:off x="10378350" y="3408585"/>
            <a:ext cx="704177" cy="315471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19900">
                <a:solidFill>
                  <a:srgbClr val="20962E"/>
                </a:solidFill>
                <a:latin typeface="Arial"/>
                <a:ea typeface="Arial"/>
                <a:cs typeface="Arial"/>
                <a:sym typeface="Arial"/>
              </a:rPr>
              <a:t>”</a:t>
            </a:r>
          </a:p>
        </p:txBody>
      </p:sp>
      <p:sp>
        <p:nvSpPr>
          <p:cNvPr id="230" name="Shape 230"/>
          <p:cNvSpPr/>
          <p:nvPr/>
        </p:nvSpPr>
        <p:spPr>
          <a:xfrm>
            <a:off x="8739374" y="3214227"/>
            <a:ext cx="2049600"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1800">
                <a:solidFill>
                  <a:srgbClr val="525252"/>
                </a:solidFill>
                <a:latin typeface="Avenir"/>
                <a:ea typeface="Avenir"/>
                <a:cs typeface="Avenir"/>
                <a:sym typeface="Avenir"/>
              </a:rPr>
              <a:t>Greenpeace, 2010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Shape 236"/>
          <p:cNvPicPr preferRelativeResize="0"/>
          <p:nvPr/>
        </p:nvPicPr>
        <p:blipFill rotWithShape="1">
          <a:blip r:embed="rId3">
            <a:alphaModFix/>
          </a:blip>
          <a:srcRect/>
          <a:stretch/>
        </p:blipFill>
        <p:spPr>
          <a:xfrm>
            <a:off x="8900778" y="-43045"/>
            <a:ext cx="3240423" cy="7425971"/>
          </a:xfrm>
          <a:prstGeom prst="rect">
            <a:avLst/>
          </a:prstGeom>
          <a:noFill/>
          <a:ln>
            <a:noFill/>
          </a:ln>
        </p:spPr>
      </p:pic>
      <p:pic>
        <p:nvPicPr>
          <p:cNvPr id="237" name="Shape 237"/>
          <p:cNvPicPr preferRelativeResize="0"/>
          <p:nvPr/>
        </p:nvPicPr>
        <p:blipFill rotWithShape="1">
          <a:blip r:embed="rId4">
            <a:alphaModFix/>
          </a:blip>
          <a:srcRect/>
          <a:stretch/>
        </p:blipFill>
        <p:spPr>
          <a:xfrm>
            <a:off x="6138335" y="-152401"/>
            <a:ext cx="2762443" cy="7366514"/>
          </a:xfrm>
          <a:prstGeom prst="rect">
            <a:avLst/>
          </a:prstGeom>
          <a:noFill/>
          <a:ln>
            <a:noFill/>
          </a:ln>
        </p:spPr>
      </p:pic>
      <p:pic>
        <p:nvPicPr>
          <p:cNvPr id="238" name="Shape 238"/>
          <p:cNvPicPr preferRelativeResize="0"/>
          <p:nvPr/>
        </p:nvPicPr>
        <p:blipFill rotWithShape="1">
          <a:blip r:embed="rId5">
            <a:alphaModFix/>
          </a:blip>
          <a:srcRect/>
          <a:stretch/>
        </p:blipFill>
        <p:spPr>
          <a:xfrm>
            <a:off x="3369732" y="0"/>
            <a:ext cx="2768597" cy="7382924"/>
          </a:xfrm>
          <a:prstGeom prst="rect">
            <a:avLst/>
          </a:prstGeom>
          <a:noFill/>
          <a:ln>
            <a:noFill/>
          </a:ln>
        </p:spPr>
      </p:pic>
      <p:sp>
        <p:nvSpPr>
          <p:cNvPr id="239" name="Shape 239"/>
          <p:cNvSpPr/>
          <p:nvPr/>
        </p:nvSpPr>
        <p:spPr>
          <a:xfrm>
            <a:off x="233680" y="1253308"/>
            <a:ext cx="3262555" cy="4226798"/>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sv-SE" sz="1800" dirty="0">
                <a:solidFill>
                  <a:srgbClr val="525252"/>
                </a:solidFill>
                <a:latin typeface="Avenir Book" charset="0"/>
                <a:ea typeface="Avenir Book" charset="0"/>
                <a:cs typeface="Avenir Book" charset="0"/>
                <a:sym typeface="Arial"/>
              </a:rPr>
              <a:t>Greenpeace UK has just </a:t>
            </a:r>
            <a:r>
              <a:rPr lang="sv-SE" sz="1800" dirty="0" err="1">
                <a:solidFill>
                  <a:srgbClr val="525252"/>
                </a:solidFill>
                <a:latin typeface="Avenir Book" charset="0"/>
                <a:ea typeface="Avenir Book" charset="0"/>
                <a:cs typeface="Avenir Book" charset="0"/>
                <a:sym typeface="Arial"/>
              </a:rPr>
              <a:t>announced</a:t>
            </a:r>
            <a:r>
              <a:rPr lang="sv-SE" sz="1800" dirty="0">
                <a:solidFill>
                  <a:srgbClr val="525252"/>
                </a:solidFill>
                <a:latin typeface="Avenir Book" charset="0"/>
                <a:ea typeface="Avenir Book" charset="0"/>
                <a:cs typeface="Avenir Book" charset="0"/>
                <a:sym typeface="Arial"/>
              </a:rPr>
              <a:t> a </a:t>
            </a:r>
            <a:r>
              <a:rPr lang="sv-SE" sz="1800" dirty="0" err="1">
                <a:solidFill>
                  <a:srgbClr val="525252"/>
                </a:solidFill>
                <a:latin typeface="Avenir Book" charset="0"/>
                <a:ea typeface="Avenir Book" charset="0"/>
                <a:cs typeface="Avenir Book" charset="0"/>
                <a:sym typeface="Arial"/>
              </a:rPr>
              <a:t>competition</a:t>
            </a:r>
            <a:r>
              <a:rPr lang="sv-SE" sz="1800" dirty="0">
                <a:solidFill>
                  <a:srgbClr val="525252"/>
                </a:solidFill>
                <a:latin typeface="Avenir Book" charset="0"/>
                <a:ea typeface="Avenir Book" charset="0"/>
                <a:cs typeface="Avenir Book" charset="0"/>
                <a:sym typeface="Arial"/>
              </a:rPr>
              <a:t> – </a:t>
            </a:r>
            <a:r>
              <a:rPr lang="sv-SE" sz="1800" dirty="0" err="1">
                <a:solidFill>
                  <a:srgbClr val="525252"/>
                </a:solidFill>
                <a:latin typeface="Avenir Book" charset="0"/>
                <a:ea typeface="Avenir Book" charset="0"/>
                <a:cs typeface="Avenir Book" charset="0"/>
                <a:sym typeface="Arial"/>
              </a:rPr>
              <a:t>encouraging</a:t>
            </a:r>
            <a:r>
              <a:rPr lang="sv-SE" sz="1800" dirty="0">
                <a:solidFill>
                  <a:srgbClr val="525252"/>
                </a:solidFill>
                <a:latin typeface="Avenir Book" charset="0"/>
                <a:ea typeface="Avenir Book" charset="0"/>
                <a:cs typeface="Avenir Book" charset="0"/>
                <a:sym typeface="Arial"/>
              </a:rPr>
              <a:t> the general public to </a:t>
            </a:r>
            <a:r>
              <a:rPr lang="sv-SE" sz="1800" dirty="0" err="1">
                <a:solidFill>
                  <a:srgbClr val="525252"/>
                </a:solidFill>
                <a:latin typeface="Avenir Book" charset="0"/>
                <a:ea typeface="Avenir Book" charset="0"/>
                <a:cs typeface="Avenir Book" charset="0"/>
                <a:sym typeface="Arial"/>
              </a:rPr>
              <a:t>produce</a:t>
            </a:r>
            <a:r>
              <a:rPr lang="sv-SE" sz="1800" dirty="0">
                <a:solidFill>
                  <a:srgbClr val="525252"/>
                </a:solidFill>
                <a:latin typeface="Avenir Book" charset="0"/>
                <a:ea typeface="Avenir Book" charset="0"/>
                <a:cs typeface="Avenir Book" charset="0"/>
                <a:sym typeface="Arial"/>
              </a:rPr>
              <a:t> </a:t>
            </a:r>
            <a:r>
              <a:rPr lang="sv-SE" sz="1800" dirty="0" err="1">
                <a:solidFill>
                  <a:srgbClr val="525252"/>
                </a:solidFill>
                <a:latin typeface="Avenir Book" charset="0"/>
                <a:ea typeface="Avenir Book" charset="0"/>
                <a:cs typeface="Avenir Book" charset="0"/>
                <a:sym typeface="Arial"/>
              </a:rPr>
              <a:t>their</a:t>
            </a:r>
            <a:r>
              <a:rPr lang="sv-SE" sz="1800" dirty="0">
                <a:solidFill>
                  <a:srgbClr val="525252"/>
                </a:solidFill>
                <a:latin typeface="Avenir Book" charset="0"/>
                <a:ea typeface="Avenir Book" charset="0"/>
                <a:cs typeface="Avenir Book" charset="0"/>
                <a:sym typeface="Arial"/>
              </a:rPr>
              <a:t> </a:t>
            </a:r>
            <a:r>
              <a:rPr lang="sv-SE" sz="1800" dirty="0" err="1">
                <a:solidFill>
                  <a:srgbClr val="525252"/>
                </a:solidFill>
                <a:latin typeface="Avenir Book" charset="0"/>
                <a:ea typeface="Avenir Book" charset="0"/>
                <a:cs typeface="Avenir Book" charset="0"/>
                <a:sym typeface="Arial"/>
              </a:rPr>
              <a:t>own</a:t>
            </a:r>
            <a:r>
              <a:rPr lang="sv-SE" sz="1800" dirty="0">
                <a:solidFill>
                  <a:srgbClr val="525252"/>
                </a:solidFill>
                <a:latin typeface="Avenir Book" charset="0"/>
                <a:ea typeface="Avenir Book" charset="0"/>
                <a:cs typeface="Avenir Book" charset="0"/>
                <a:sym typeface="Arial"/>
              </a:rPr>
              <a:t> versions </a:t>
            </a:r>
            <a:r>
              <a:rPr lang="sv-SE" sz="1800" dirty="0" err="1">
                <a:solidFill>
                  <a:srgbClr val="525252"/>
                </a:solidFill>
                <a:latin typeface="Avenir Book" charset="0"/>
                <a:ea typeface="Avenir Book" charset="0"/>
                <a:cs typeface="Avenir Book" charset="0"/>
                <a:sym typeface="Arial"/>
              </a:rPr>
              <a:t>of</a:t>
            </a:r>
            <a:r>
              <a:rPr lang="sv-SE" sz="1800" dirty="0">
                <a:solidFill>
                  <a:srgbClr val="525252"/>
                </a:solidFill>
                <a:latin typeface="Avenir Book" charset="0"/>
                <a:ea typeface="Avenir Book" charset="0"/>
                <a:cs typeface="Avenir Book" charset="0"/>
                <a:sym typeface="Arial"/>
              </a:rPr>
              <a:t> </a:t>
            </a:r>
            <a:r>
              <a:rPr lang="sv-SE" sz="1800" dirty="0" err="1">
                <a:solidFill>
                  <a:srgbClr val="525252"/>
                </a:solidFill>
                <a:latin typeface="Avenir Book" charset="0"/>
                <a:ea typeface="Avenir Book" charset="0"/>
                <a:cs typeface="Avenir Book" charset="0"/>
                <a:sym typeface="Arial"/>
              </a:rPr>
              <a:t>BP’s</a:t>
            </a:r>
            <a:r>
              <a:rPr lang="sv-SE" sz="1800" dirty="0">
                <a:solidFill>
                  <a:srgbClr val="525252"/>
                </a:solidFill>
                <a:latin typeface="Avenir Book" charset="0"/>
                <a:ea typeface="Avenir Book" charset="0"/>
                <a:cs typeface="Avenir Book" charset="0"/>
                <a:sym typeface="Arial"/>
              </a:rPr>
              <a:t> ”Helios” logotype. </a:t>
            </a:r>
          </a:p>
          <a:p>
            <a:pPr marL="0" marR="0" lvl="0" indent="0" algn="l" rtl="0">
              <a:spcBef>
                <a:spcPts val="400"/>
              </a:spcBef>
              <a:spcAft>
                <a:spcPts val="0"/>
              </a:spcAft>
              <a:buNone/>
            </a:pPr>
            <a:endParaRPr sz="1800" dirty="0">
              <a:solidFill>
                <a:srgbClr val="525252"/>
              </a:solidFill>
              <a:latin typeface="Avenir Book" charset="0"/>
              <a:ea typeface="Avenir Book" charset="0"/>
              <a:cs typeface="Avenir Book" charset="0"/>
              <a:sym typeface="Arial"/>
            </a:endParaRPr>
          </a:p>
          <a:p>
            <a:pPr marL="0" marR="0" lvl="0" indent="0" algn="l" rtl="0">
              <a:spcBef>
                <a:spcPts val="400"/>
              </a:spcBef>
              <a:spcAft>
                <a:spcPts val="0"/>
              </a:spcAft>
              <a:buNone/>
            </a:pPr>
            <a:endParaRPr sz="1800" dirty="0">
              <a:solidFill>
                <a:srgbClr val="525252"/>
              </a:solidFill>
              <a:latin typeface="Avenir Book" charset="0"/>
              <a:ea typeface="Avenir Book" charset="0"/>
              <a:cs typeface="Avenir Book" charset="0"/>
              <a:sym typeface="Arial"/>
            </a:endParaRPr>
          </a:p>
          <a:p>
            <a:pPr marL="0" marR="0" lvl="0" indent="0" algn="l" rtl="0">
              <a:spcBef>
                <a:spcPts val="400"/>
              </a:spcBef>
              <a:spcAft>
                <a:spcPts val="0"/>
              </a:spcAft>
              <a:buNone/>
            </a:pPr>
            <a:endParaRPr sz="1800" dirty="0">
              <a:solidFill>
                <a:srgbClr val="525252"/>
              </a:solidFill>
              <a:latin typeface="Avenir Book" charset="0"/>
              <a:ea typeface="Avenir Book" charset="0"/>
              <a:cs typeface="Avenir Book" charset="0"/>
              <a:sym typeface="Arial"/>
            </a:endParaRPr>
          </a:p>
          <a:p>
            <a:pPr marL="0" marR="0" lvl="0" indent="0" algn="l" rtl="0">
              <a:spcBef>
                <a:spcPts val="400"/>
              </a:spcBef>
              <a:spcAft>
                <a:spcPts val="0"/>
              </a:spcAft>
              <a:buNone/>
            </a:pPr>
            <a:endParaRPr sz="1800" dirty="0">
              <a:solidFill>
                <a:srgbClr val="525252"/>
              </a:solidFill>
              <a:latin typeface="Avenir Book" charset="0"/>
              <a:ea typeface="Avenir Book" charset="0"/>
              <a:cs typeface="Avenir Book" charset="0"/>
              <a:sym typeface="Arial"/>
            </a:endParaRPr>
          </a:p>
          <a:p>
            <a:pPr marL="0" marR="0" lvl="0" indent="0" algn="l" rtl="0">
              <a:spcBef>
                <a:spcPts val="400"/>
              </a:spcBef>
              <a:buSzPct val="25000"/>
              <a:buNone/>
            </a:pPr>
            <a:r>
              <a:rPr lang="sv-SE" sz="1800" dirty="0">
                <a:solidFill>
                  <a:srgbClr val="525252"/>
                </a:solidFill>
                <a:latin typeface="Avenir Book" charset="0"/>
                <a:ea typeface="Avenir Book" charset="0"/>
                <a:cs typeface="Avenir Book" charset="0"/>
                <a:sym typeface="Arial"/>
              </a:rPr>
              <a:t>So far the </a:t>
            </a:r>
            <a:r>
              <a:rPr lang="sv-SE" sz="1800" dirty="0" err="1">
                <a:solidFill>
                  <a:srgbClr val="525252"/>
                </a:solidFill>
                <a:latin typeface="Avenir Book" charset="0"/>
                <a:ea typeface="Avenir Book" charset="0"/>
                <a:cs typeface="Avenir Book" charset="0"/>
                <a:sym typeface="Arial"/>
              </a:rPr>
              <a:t>competition</a:t>
            </a:r>
            <a:r>
              <a:rPr lang="sv-SE" sz="1800" dirty="0">
                <a:solidFill>
                  <a:srgbClr val="525252"/>
                </a:solidFill>
                <a:latin typeface="Avenir Book" charset="0"/>
                <a:ea typeface="Avenir Book" charset="0"/>
                <a:cs typeface="Avenir Book" charset="0"/>
                <a:sym typeface="Arial"/>
              </a:rPr>
              <a:t> has </a:t>
            </a:r>
            <a:r>
              <a:rPr lang="sv-SE" sz="1800" dirty="0" err="1">
                <a:solidFill>
                  <a:srgbClr val="525252"/>
                </a:solidFill>
                <a:latin typeface="Avenir Book" charset="0"/>
                <a:ea typeface="Avenir Book" charset="0"/>
                <a:cs typeface="Avenir Book" charset="0"/>
                <a:sym typeface="Arial"/>
              </a:rPr>
              <a:t>resulted</a:t>
            </a:r>
            <a:r>
              <a:rPr lang="sv-SE" sz="1800" dirty="0">
                <a:solidFill>
                  <a:srgbClr val="525252"/>
                </a:solidFill>
                <a:latin typeface="Avenir Book" charset="0"/>
                <a:ea typeface="Avenir Book" charset="0"/>
                <a:cs typeface="Avenir Book" charset="0"/>
                <a:sym typeface="Arial"/>
              </a:rPr>
              <a:t> in </a:t>
            </a:r>
            <a:r>
              <a:rPr lang="sv-SE" sz="1800" dirty="0">
                <a:solidFill>
                  <a:srgbClr val="525252"/>
                </a:solidFill>
                <a:latin typeface="Avenir Book" charset="0"/>
                <a:ea typeface="Avenir Book" charset="0"/>
                <a:cs typeface="Avenir Book" charset="0"/>
                <a:sym typeface="Calibri"/>
              </a:rPr>
              <a:t>2000 </a:t>
            </a:r>
            <a:r>
              <a:rPr lang="sv-SE" sz="1800" dirty="0" err="1">
                <a:solidFill>
                  <a:srgbClr val="525252"/>
                </a:solidFill>
                <a:latin typeface="Avenir Book" charset="0"/>
                <a:ea typeface="Avenir Book" charset="0"/>
                <a:cs typeface="Avenir Book" charset="0"/>
                <a:sym typeface="Calibri"/>
              </a:rPr>
              <a:t>entries</a:t>
            </a:r>
            <a:r>
              <a:rPr lang="sv-SE" sz="1800" dirty="0">
                <a:solidFill>
                  <a:srgbClr val="525252"/>
                </a:solidFill>
                <a:latin typeface="Avenir Book" charset="0"/>
                <a:ea typeface="Avenir Book" charset="0"/>
                <a:cs typeface="Avenir Book" charset="0"/>
                <a:sym typeface="Calibri"/>
              </a:rPr>
              <a:t> and </a:t>
            </a:r>
            <a:r>
              <a:rPr lang="sv-SE" sz="1800" dirty="0" err="1">
                <a:solidFill>
                  <a:srgbClr val="525252"/>
                </a:solidFill>
                <a:latin typeface="Avenir Book" charset="0"/>
                <a:ea typeface="Avenir Book" charset="0"/>
                <a:cs typeface="Avenir Book" charset="0"/>
                <a:sym typeface="Calibri"/>
              </a:rPr>
              <a:t>around</a:t>
            </a:r>
            <a:r>
              <a:rPr lang="sv-SE" sz="1800" dirty="0">
                <a:solidFill>
                  <a:srgbClr val="525252"/>
                </a:solidFill>
                <a:latin typeface="Avenir Book" charset="0"/>
                <a:ea typeface="Avenir Book" charset="0"/>
                <a:cs typeface="Avenir Book" charset="0"/>
                <a:sym typeface="Calibri"/>
              </a:rPr>
              <a:t> 25 000 </a:t>
            </a:r>
            <a:r>
              <a:rPr lang="sv-SE" sz="1800" dirty="0" err="1">
                <a:solidFill>
                  <a:srgbClr val="525252"/>
                </a:solidFill>
                <a:latin typeface="Avenir Book" charset="0"/>
                <a:ea typeface="Avenir Book" charset="0"/>
                <a:cs typeface="Avenir Book" charset="0"/>
                <a:sym typeface="Calibri"/>
              </a:rPr>
              <a:t>votes</a:t>
            </a:r>
            <a:r>
              <a:rPr lang="sv-SE" sz="1800" dirty="0">
                <a:solidFill>
                  <a:srgbClr val="525252"/>
                </a:solidFill>
                <a:latin typeface="Avenir Book" charset="0"/>
                <a:ea typeface="Avenir Book" charset="0"/>
                <a:cs typeface="Avenir Book" charset="0"/>
                <a:sym typeface="Calibri"/>
              </a:rPr>
              <a:t>. </a:t>
            </a:r>
          </a:p>
        </p:txBody>
      </p:sp>
      <p:cxnSp>
        <p:nvCxnSpPr>
          <p:cNvPr id="240" name="Shape 240"/>
          <p:cNvCxnSpPr/>
          <p:nvPr/>
        </p:nvCxnSpPr>
        <p:spPr>
          <a:xfrm flipH="1">
            <a:off x="3206820" y="422312"/>
            <a:ext cx="704" cy="6050248"/>
          </a:xfrm>
          <a:prstGeom prst="straightConnector1">
            <a:avLst/>
          </a:prstGeom>
          <a:noFill/>
          <a:ln w="25400" cap="flat" cmpd="sng">
            <a:solidFill>
              <a:schemeClr val="accent3"/>
            </a:solidFill>
            <a:prstDash val="solid"/>
            <a:miter/>
            <a:headEnd type="none" w="med" len="med"/>
            <a:tailEnd type="none" w="med" len="med"/>
          </a:ln>
        </p:spPr>
      </p:cxnSp>
      <p:sp>
        <p:nvSpPr>
          <p:cNvPr id="241" name="Shape 241"/>
          <p:cNvSpPr txBox="1"/>
          <p:nvPr/>
        </p:nvSpPr>
        <p:spPr>
          <a:xfrm>
            <a:off x="233680" y="422312"/>
            <a:ext cx="4690533" cy="83099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2400">
                <a:solidFill>
                  <a:srgbClr val="20962E"/>
                </a:solidFill>
                <a:latin typeface="Avenir"/>
                <a:ea typeface="Avenir"/>
                <a:cs typeface="Avenir"/>
                <a:sym typeface="Avenir"/>
              </a:rPr>
              <a:t>SPOOFS</a:t>
            </a:r>
          </a:p>
          <a:p>
            <a:pPr marL="0" marR="0" lvl="0" indent="0" algn="l" rtl="0">
              <a:spcBef>
                <a:spcPts val="0"/>
              </a:spcBef>
              <a:buNone/>
            </a:pPr>
            <a:endParaRPr sz="24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8"/>
                                        </p:tgtEl>
                                        <p:attrNameLst>
                                          <p:attrName>style.visibility</p:attrName>
                                        </p:attrNameLst>
                                      </p:cBhvr>
                                      <p:to>
                                        <p:strVal val="visible"/>
                                      </p:to>
                                    </p:set>
                                    <p:animEffect transition="in" filter="fade">
                                      <p:cBhvr>
                                        <p:cTn id="7" dur="2000"/>
                                        <p:tgtEl>
                                          <p:spTgt spid="238"/>
                                        </p:tgtEl>
                                      </p:cBhvr>
                                    </p:animEffect>
                                  </p:childTnLst>
                                </p:cTn>
                              </p:par>
                              <p:par>
                                <p:cTn id="8" presetID="10" presetClass="entr" presetSubtype="0" fill="hold" nodeType="withEffect">
                                  <p:stCondLst>
                                    <p:cond delay="0"/>
                                  </p:stCondLst>
                                  <p:childTnLst>
                                    <p:set>
                                      <p:cBhvr>
                                        <p:cTn id="9" dur="1" fill="hold">
                                          <p:stCondLst>
                                            <p:cond delay="0"/>
                                          </p:stCondLst>
                                        </p:cTn>
                                        <p:tgtEl>
                                          <p:spTgt spid="237"/>
                                        </p:tgtEl>
                                        <p:attrNameLst>
                                          <p:attrName>style.visibility</p:attrName>
                                        </p:attrNameLst>
                                      </p:cBhvr>
                                      <p:to>
                                        <p:strVal val="visible"/>
                                      </p:to>
                                    </p:set>
                                    <p:animEffect transition="in" filter="fade">
                                      <p:cBhvr>
                                        <p:cTn id="10" dur="2000"/>
                                        <p:tgtEl>
                                          <p:spTgt spid="237"/>
                                        </p:tgtEl>
                                      </p:cBhvr>
                                    </p:animEffect>
                                  </p:childTnLst>
                                </p:cTn>
                              </p:par>
                              <p:par>
                                <p:cTn id="11" presetID="10" presetClass="entr" presetSubtype="0" fill="hold" nodeType="withEffect">
                                  <p:stCondLst>
                                    <p:cond delay="0"/>
                                  </p:stCondLst>
                                  <p:childTnLst>
                                    <p:set>
                                      <p:cBhvr>
                                        <p:cTn id="12" dur="1" fill="hold">
                                          <p:stCondLst>
                                            <p:cond delay="0"/>
                                          </p:stCondLst>
                                        </p:cTn>
                                        <p:tgtEl>
                                          <p:spTgt spid="236"/>
                                        </p:tgtEl>
                                        <p:attrNameLst>
                                          <p:attrName>style.visibility</p:attrName>
                                        </p:attrNameLst>
                                      </p:cBhvr>
                                      <p:to>
                                        <p:strVal val="visible"/>
                                      </p:to>
                                    </p:set>
                                    <p:animEffect transition="in" filter="fade">
                                      <p:cBhvr>
                                        <p:cTn id="13" dur="20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Shape 246"/>
          <p:cNvPicPr preferRelativeResize="0"/>
          <p:nvPr/>
        </p:nvPicPr>
        <p:blipFill rotWithShape="1">
          <a:blip r:embed="rId3">
            <a:alphaModFix/>
            <a:grayscl/>
          </a:blip>
          <a:srcRect/>
          <a:stretch/>
        </p:blipFill>
        <p:spPr>
          <a:xfrm>
            <a:off x="5531046" y="-373"/>
            <a:ext cx="3240423" cy="7425971"/>
          </a:xfrm>
          <a:prstGeom prst="rect">
            <a:avLst/>
          </a:prstGeom>
          <a:noFill/>
          <a:ln>
            <a:noFill/>
          </a:ln>
        </p:spPr>
      </p:pic>
      <p:pic>
        <p:nvPicPr>
          <p:cNvPr id="247" name="Shape 247"/>
          <p:cNvPicPr preferRelativeResize="0"/>
          <p:nvPr/>
        </p:nvPicPr>
        <p:blipFill rotWithShape="1">
          <a:blip r:embed="rId4">
            <a:alphaModFix/>
            <a:grayscl/>
          </a:blip>
          <a:srcRect/>
          <a:stretch/>
        </p:blipFill>
        <p:spPr>
          <a:xfrm>
            <a:off x="2768603" y="-109728"/>
            <a:ext cx="2762443" cy="7366514"/>
          </a:xfrm>
          <a:prstGeom prst="rect">
            <a:avLst/>
          </a:prstGeom>
          <a:noFill/>
          <a:ln>
            <a:noFill/>
          </a:ln>
        </p:spPr>
      </p:pic>
      <p:pic>
        <p:nvPicPr>
          <p:cNvPr id="248" name="Shape 248"/>
          <p:cNvPicPr preferRelativeResize="0"/>
          <p:nvPr/>
        </p:nvPicPr>
        <p:blipFill rotWithShape="1">
          <a:blip r:embed="rId5">
            <a:alphaModFix/>
            <a:grayscl/>
          </a:blip>
          <a:srcRect/>
          <a:stretch/>
        </p:blipFill>
        <p:spPr>
          <a:xfrm>
            <a:off x="0" y="42673"/>
            <a:ext cx="2768597" cy="7382924"/>
          </a:xfrm>
          <a:prstGeom prst="rect">
            <a:avLst/>
          </a:prstGeom>
          <a:noFill/>
          <a:ln>
            <a:noFill/>
          </a:ln>
        </p:spPr>
      </p:pic>
      <p:pic>
        <p:nvPicPr>
          <p:cNvPr id="249" name="Shape 249"/>
          <p:cNvPicPr preferRelativeResize="0"/>
          <p:nvPr/>
        </p:nvPicPr>
        <p:blipFill rotWithShape="1">
          <a:blip r:embed="rId5">
            <a:alphaModFix/>
            <a:grayscl/>
          </a:blip>
          <a:srcRect/>
          <a:stretch/>
        </p:blipFill>
        <p:spPr>
          <a:xfrm>
            <a:off x="8745421" y="-373"/>
            <a:ext cx="2768597" cy="7382924"/>
          </a:xfrm>
          <a:prstGeom prst="rect">
            <a:avLst/>
          </a:prstGeom>
          <a:noFill/>
          <a:ln>
            <a:noFill/>
          </a:ln>
        </p:spPr>
      </p:pic>
      <p:pic>
        <p:nvPicPr>
          <p:cNvPr id="250" name="Shape 250"/>
          <p:cNvPicPr preferRelativeResize="0"/>
          <p:nvPr/>
        </p:nvPicPr>
        <p:blipFill rotWithShape="1">
          <a:blip r:embed="rId4">
            <a:alphaModFix/>
            <a:grayscl/>
          </a:blip>
          <a:srcRect/>
          <a:stretch/>
        </p:blipFill>
        <p:spPr>
          <a:xfrm>
            <a:off x="11533914" y="-60502"/>
            <a:ext cx="2762443" cy="7366514"/>
          </a:xfrm>
          <a:prstGeom prst="rect">
            <a:avLst/>
          </a:prstGeom>
          <a:noFill/>
          <a:ln>
            <a:noFill/>
          </a:ln>
        </p:spPr>
      </p:pic>
      <p:sp>
        <p:nvSpPr>
          <p:cNvPr id="251" name="Shape 251"/>
          <p:cNvSpPr/>
          <p:nvPr/>
        </p:nvSpPr>
        <p:spPr>
          <a:xfrm>
            <a:off x="1759526" y="1669343"/>
            <a:ext cx="8748129" cy="3712464"/>
          </a:xfrm>
          <a:prstGeom prst="rect">
            <a:avLst/>
          </a:prstGeom>
          <a:solidFill>
            <a:schemeClr val="lt1">
              <a:alpha val="92941"/>
            </a:schemeClr>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252" name="Shape 252"/>
          <p:cNvSpPr txBox="1"/>
          <p:nvPr/>
        </p:nvSpPr>
        <p:spPr>
          <a:xfrm>
            <a:off x="2102309" y="1914877"/>
            <a:ext cx="4690533" cy="83099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2400" dirty="0">
                <a:solidFill>
                  <a:srgbClr val="20962E"/>
                </a:solidFill>
                <a:latin typeface="Avenir"/>
                <a:ea typeface="Avenir"/>
                <a:cs typeface="Avenir"/>
                <a:sym typeface="Avenir"/>
              </a:rPr>
              <a:t>MANAGERIAL </a:t>
            </a:r>
            <a:r>
              <a:rPr lang="sv-SE" sz="2400" dirty="0" smtClean="0">
                <a:solidFill>
                  <a:srgbClr val="20962E"/>
                </a:solidFill>
                <a:latin typeface="Avenir"/>
                <a:ea typeface="Avenir"/>
                <a:cs typeface="Avenir"/>
                <a:sym typeface="Avenir"/>
              </a:rPr>
              <a:t>QUESTION </a:t>
            </a:r>
            <a:r>
              <a:rPr lang="sv-SE" sz="2400" dirty="0">
                <a:solidFill>
                  <a:srgbClr val="20962E"/>
                </a:solidFill>
                <a:latin typeface="Avenir"/>
                <a:ea typeface="Avenir"/>
                <a:cs typeface="Avenir"/>
                <a:sym typeface="Avenir"/>
              </a:rPr>
              <a:t>1(2):</a:t>
            </a:r>
          </a:p>
          <a:p>
            <a:pPr marL="0" marR="0" lvl="0" indent="0" algn="l" rtl="0">
              <a:spcBef>
                <a:spcPts val="0"/>
              </a:spcBef>
              <a:buNone/>
            </a:pPr>
            <a:endParaRPr sz="2400" dirty="0">
              <a:solidFill>
                <a:schemeClr val="dk1"/>
              </a:solidFill>
              <a:latin typeface="Calibri"/>
              <a:ea typeface="Calibri"/>
              <a:cs typeface="Calibri"/>
              <a:sym typeface="Calibri"/>
            </a:endParaRPr>
          </a:p>
        </p:txBody>
      </p:sp>
      <p:sp>
        <p:nvSpPr>
          <p:cNvPr id="253" name="Shape 253"/>
          <p:cNvSpPr/>
          <p:nvPr/>
        </p:nvSpPr>
        <p:spPr>
          <a:xfrm>
            <a:off x="2102309" y="2361153"/>
            <a:ext cx="6279687" cy="76944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2200">
                <a:solidFill>
                  <a:srgbClr val="525252"/>
                </a:solidFill>
                <a:latin typeface="Avenir"/>
                <a:ea typeface="Avenir"/>
                <a:cs typeface="Avenir"/>
                <a:sym typeface="Avenir"/>
              </a:rPr>
              <a:t>How should BP evaluate the seriousness of the spoof /competition situation?</a:t>
            </a:r>
          </a:p>
        </p:txBody>
      </p:sp>
      <p:pic>
        <p:nvPicPr>
          <p:cNvPr id="254" name="Shape 254"/>
          <p:cNvPicPr preferRelativeResize="0"/>
          <p:nvPr/>
        </p:nvPicPr>
        <p:blipFill rotWithShape="1">
          <a:blip r:embed="rId6">
            <a:alphaModFix/>
          </a:blip>
          <a:srcRect/>
          <a:stretch/>
        </p:blipFill>
        <p:spPr>
          <a:xfrm>
            <a:off x="6607275" y="2854614"/>
            <a:ext cx="3850409" cy="235171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Shape 260"/>
          <p:cNvPicPr preferRelativeResize="0"/>
          <p:nvPr/>
        </p:nvPicPr>
        <p:blipFill rotWithShape="1">
          <a:blip r:embed="rId3">
            <a:alphaModFix/>
            <a:grayscl/>
          </a:blip>
          <a:srcRect/>
          <a:stretch/>
        </p:blipFill>
        <p:spPr>
          <a:xfrm>
            <a:off x="5531046" y="-373"/>
            <a:ext cx="3240423" cy="7425971"/>
          </a:xfrm>
          <a:prstGeom prst="rect">
            <a:avLst/>
          </a:prstGeom>
          <a:noFill/>
          <a:ln>
            <a:noFill/>
          </a:ln>
        </p:spPr>
      </p:pic>
      <p:pic>
        <p:nvPicPr>
          <p:cNvPr id="261" name="Shape 261"/>
          <p:cNvPicPr preferRelativeResize="0"/>
          <p:nvPr/>
        </p:nvPicPr>
        <p:blipFill rotWithShape="1">
          <a:blip r:embed="rId4">
            <a:alphaModFix/>
            <a:grayscl/>
          </a:blip>
          <a:srcRect/>
          <a:stretch/>
        </p:blipFill>
        <p:spPr>
          <a:xfrm>
            <a:off x="2768603" y="-109728"/>
            <a:ext cx="2762443" cy="7366514"/>
          </a:xfrm>
          <a:prstGeom prst="rect">
            <a:avLst/>
          </a:prstGeom>
          <a:noFill/>
          <a:ln>
            <a:noFill/>
          </a:ln>
        </p:spPr>
      </p:pic>
      <p:pic>
        <p:nvPicPr>
          <p:cNvPr id="262" name="Shape 262"/>
          <p:cNvPicPr preferRelativeResize="0"/>
          <p:nvPr/>
        </p:nvPicPr>
        <p:blipFill rotWithShape="1">
          <a:blip r:embed="rId5">
            <a:alphaModFix/>
            <a:grayscl/>
          </a:blip>
          <a:srcRect/>
          <a:stretch/>
        </p:blipFill>
        <p:spPr>
          <a:xfrm>
            <a:off x="0" y="42673"/>
            <a:ext cx="2768597" cy="7382924"/>
          </a:xfrm>
          <a:prstGeom prst="rect">
            <a:avLst/>
          </a:prstGeom>
          <a:noFill/>
          <a:ln>
            <a:noFill/>
          </a:ln>
        </p:spPr>
      </p:pic>
      <p:pic>
        <p:nvPicPr>
          <p:cNvPr id="263" name="Shape 263"/>
          <p:cNvPicPr preferRelativeResize="0"/>
          <p:nvPr/>
        </p:nvPicPr>
        <p:blipFill rotWithShape="1">
          <a:blip r:embed="rId5">
            <a:alphaModFix/>
            <a:grayscl/>
          </a:blip>
          <a:srcRect/>
          <a:stretch/>
        </p:blipFill>
        <p:spPr>
          <a:xfrm>
            <a:off x="8745421" y="-373"/>
            <a:ext cx="2768597" cy="7382924"/>
          </a:xfrm>
          <a:prstGeom prst="rect">
            <a:avLst/>
          </a:prstGeom>
          <a:noFill/>
          <a:ln>
            <a:noFill/>
          </a:ln>
        </p:spPr>
      </p:pic>
      <p:pic>
        <p:nvPicPr>
          <p:cNvPr id="264" name="Shape 264"/>
          <p:cNvPicPr preferRelativeResize="0"/>
          <p:nvPr/>
        </p:nvPicPr>
        <p:blipFill rotWithShape="1">
          <a:blip r:embed="rId4">
            <a:alphaModFix/>
            <a:grayscl/>
          </a:blip>
          <a:srcRect/>
          <a:stretch/>
        </p:blipFill>
        <p:spPr>
          <a:xfrm>
            <a:off x="11533914" y="-60502"/>
            <a:ext cx="2762443" cy="7366514"/>
          </a:xfrm>
          <a:prstGeom prst="rect">
            <a:avLst/>
          </a:prstGeom>
          <a:noFill/>
          <a:ln>
            <a:noFill/>
          </a:ln>
        </p:spPr>
      </p:pic>
      <p:sp>
        <p:nvSpPr>
          <p:cNvPr id="265" name="Shape 265"/>
          <p:cNvSpPr/>
          <p:nvPr/>
        </p:nvSpPr>
        <p:spPr>
          <a:xfrm>
            <a:off x="1759526" y="1669343"/>
            <a:ext cx="8748129" cy="3712464"/>
          </a:xfrm>
          <a:prstGeom prst="rect">
            <a:avLst/>
          </a:prstGeom>
          <a:solidFill>
            <a:schemeClr val="lt1">
              <a:alpha val="92941"/>
            </a:schemeClr>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266" name="Shape 266"/>
          <p:cNvSpPr txBox="1"/>
          <p:nvPr/>
        </p:nvSpPr>
        <p:spPr>
          <a:xfrm>
            <a:off x="2042596" y="1914877"/>
            <a:ext cx="4690533" cy="83099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2400">
                <a:solidFill>
                  <a:srgbClr val="20962E"/>
                </a:solidFill>
                <a:latin typeface="Avenir"/>
                <a:ea typeface="Avenir"/>
                <a:cs typeface="Avenir"/>
                <a:sym typeface="Avenir"/>
              </a:rPr>
              <a:t>MANAGERIAL QUESTION 2(2):</a:t>
            </a:r>
          </a:p>
          <a:p>
            <a:pPr marL="0" marR="0" lvl="0" indent="0" algn="l" rtl="0">
              <a:spcBef>
                <a:spcPts val="0"/>
              </a:spcBef>
              <a:buNone/>
            </a:pPr>
            <a:endParaRPr sz="2400">
              <a:solidFill>
                <a:schemeClr val="dk1"/>
              </a:solidFill>
              <a:latin typeface="Calibri"/>
              <a:ea typeface="Calibri"/>
              <a:cs typeface="Calibri"/>
              <a:sym typeface="Calibri"/>
            </a:endParaRPr>
          </a:p>
        </p:txBody>
      </p:sp>
      <p:sp>
        <p:nvSpPr>
          <p:cNvPr id="267" name="Shape 267"/>
          <p:cNvSpPr/>
          <p:nvPr/>
        </p:nvSpPr>
        <p:spPr>
          <a:xfrm>
            <a:off x="2042596" y="2357028"/>
            <a:ext cx="7520431" cy="820737"/>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sv-SE" sz="2400" i="1">
                <a:solidFill>
                  <a:srgbClr val="525252"/>
                </a:solidFill>
                <a:latin typeface="Avenir"/>
                <a:ea typeface="Avenir"/>
                <a:cs typeface="Avenir"/>
                <a:sym typeface="Avenir"/>
              </a:rPr>
              <a:t>How should BP address and handle the spoofs? </a:t>
            </a:r>
          </a:p>
          <a:p>
            <a:pPr marL="0" marR="0" lvl="0" indent="0" algn="just" rtl="0">
              <a:spcBef>
                <a:spcPts val="400"/>
              </a:spcBef>
              <a:buNone/>
            </a:pPr>
            <a:endParaRPr sz="2000">
              <a:solidFill>
                <a:srgbClr val="525252"/>
              </a:solidFill>
              <a:latin typeface="Avenir"/>
              <a:ea typeface="Avenir"/>
              <a:cs typeface="Avenir"/>
              <a:sym typeface="Avenir"/>
            </a:endParaRPr>
          </a:p>
        </p:txBody>
      </p:sp>
      <p:sp>
        <p:nvSpPr>
          <p:cNvPr id="268" name="Shape 268"/>
          <p:cNvSpPr/>
          <p:nvPr/>
        </p:nvSpPr>
        <p:spPr>
          <a:xfrm>
            <a:off x="8771464" y="3756066"/>
            <a:ext cx="1053344" cy="1053344"/>
          </a:xfrm>
          <a:prstGeom prst="ellipse">
            <a:avLst/>
          </a:prstGeom>
          <a:solidFill>
            <a:srgbClr val="7F7F7F"/>
          </a:solidFill>
          <a:ln w="53975"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269" name="Shape 269"/>
          <p:cNvSpPr/>
          <p:nvPr/>
        </p:nvSpPr>
        <p:spPr>
          <a:xfrm>
            <a:off x="8309634" y="4051903"/>
            <a:ext cx="2025135" cy="46166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sv-SE" sz="2400">
                <a:solidFill>
                  <a:schemeClr val="lt1"/>
                </a:solidFill>
                <a:latin typeface="Avenir"/>
                <a:ea typeface="Avenir"/>
                <a:cs typeface="Avenir"/>
                <a:sym typeface="Avenir"/>
              </a:rPr>
              <a:t>BP</a:t>
            </a:r>
          </a:p>
        </p:txBody>
      </p:sp>
      <p:sp>
        <p:nvSpPr>
          <p:cNvPr id="270" name="Shape 270"/>
          <p:cNvSpPr/>
          <p:nvPr/>
        </p:nvSpPr>
        <p:spPr>
          <a:xfrm>
            <a:off x="9322202" y="2992448"/>
            <a:ext cx="653100" cy="653100"/>
          </a:xfrm>
          <a:prstGeom prst="ellipse">
            <a:avLst/>
          </a:prstGeom>
          <a:solidFill>
            <a:srgbClr val="7F7F7F"/>
          </a:solidFill>
          <a:ln w="53975"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271" name="Shape 271"/>
          <p:cNvSpPr/>
          <p:nvPr/>
        </p:nvSpPr>
        <p:spPr>
          <a:xfrm>
            <a:off x="7979907" y="3429512"/>
            <a:ext cx="653100" cy="653100"/>
          </a:xfrm>
          <a:prstGeom prst="ellipse">
            <a:avLst/>
          </a:prstGeom>
          <a:solidFill>
            <a:srgbClr val="7F7F7F"/>
          </a:solidFill>
          <a:ln w="53975"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272" name="Shape 272"/>
          <p:cNvSpPr/>
          <p:nvPr/>
        </p:nvSpPr>
        <p:spPr>
          <a:xfrm>
            <a:off x="8144413" y="4628576"/>
            <a:ext cx="653100" cy="653100"/>
          </a:xfrm>
          <a:prstGeom prst="ellipse">
            <a:avLst/>
          </a:prstGeom>
          <a:solidFill>
            <a:srgbClr val="7F7F7F"/>
          </a:solidFill>
          <a:ln w="53975" cap="flat" cmpd="sng">
            <a:solidFill>
              <a:schemeClr val="l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cxnSp>
        <p:nvCxnSpPr>
          <p:cNvPr id="273" name="Shape 273"/>
          <p:cNvCxnSpPr>
            <a:stCxn id="271" idx="5"/>
          </p:cNvCxnSpPr>
          <p:nvPr/>
        </p:nvCxnSpPr>
        <p:spPr>
          <a:xfrm>
            <a:off x="8537362" y="3986967"/>
            <a:ext cx="260100" cy="95700"/>
          </a:xfrm>
          <a:prstGeom prst="straightConnector1">
            <a:avLst/>
          </a:prstGeom>
          <a:noFill/>
          <a:ln w="9525" cap="flat" cmpd="sng">
            <a:solidFill>
              <a:srgbClr val="20962E"/>
            </a:solidFill>
            <a:prstDash val="solid"/>
            <a:miter/>
            <a:headEnd type="triangle" w="lg" len="lg"/>
            <a:tailEnd type="triangle" w="lg" len="lg"/>
          </a:ln>
        </p:spPr>
      </p:cxnSp>
      <p:cxnSp>
        <p:nvCxnSpPr>
          <p:cNvPr id="274" name="Shape 274"/>
          <p:cNvCxnSpPr/>
          <p:nvPr/>
        </p:nvCxnSpPr>
        <p:spPr>
          <a:xfrm>
            <a:off x="9563028" y="3619917"/>
            <a:ext cx="0" cy="245533"/>
          </a:xfrm>
          <a:prstGeom prst="straightConnector1">
            <a:avLst/>
          </a:prstGeom>
          <a:noFill/>
          <a:ln w="9525" cap="flat" cmpd="sng">
            <a:solidFill>
              <a:srgbClr val="20962E"/>
            </a:solidFill>
            <a:prstDash val="solid"/>
            <a:miter/>
            <a:headEnd type="triangle" w="lg" len="lg"/>
            <a:tailEnd type="triangle" w="lg" len="lg"/>
          </a:ln>
        </p:spPr>
      </p:cxnSp>
      <p:cxnSp>
        <p:nvCxnSpPr>
          <p:cNvPr id="275" name="Shape 275"/>
          <p:cNvCxnSpPr>
            <a:endCxn id="268" idx="3"/>
          </p:cNvCxnSpPr>
          <p:nvPr/>
        </p:nvCxnSpPr>
        <p:spPr>
          <a:xfrm rot="10800000" flipH="1">
            <a:off x="8817422" y="4655152"/>
            <a:ext cx="108300" cy="192300"/>
          </a:xfrm>
          <a:prstGeom prst="straightConnector1">
            <a:avLst/>
          </a:prstGeom>
          <a:noFill/>
          <a:ln w="9525" cap="flat" cmpd="sng">
            <a:solidFill>
              <a:srgbClr val="20962E"/>
            </a:solidFill>
            <a:prstDash val="solid"/>
            <a:miter/>
            <a:headEnd type="triangle" w="lg" len="lg"/>
            <a:tailEnd type="triangle" w="lg" len="lg"/>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Shape 280"/>
          <p:cNvSpPr txBox="1"/>
          <p:nvPr/>
        </p:nvSpPr>
        <p:spPr>
          <a:xfrm>
            <a:off x="508000" y="728133"/>
            <a:ext cx="4690533" cy="113877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2400">
                <a:solidFill>
                  <a:srgbClr val="20962E"/>
                </a:solidFill>
                <a:latin typeface="Avenir"/>
                <a:ea typeface="Avenir"/>
                <a:cs typeface="Avenir"/>
                <a:sym typeface="Avenir"/>
              </a:rPr>
              <a:t>WHAT HAPPENED?</a:t>
            </a:r>
          </a:p>
          <a:p>
            <a:pPr marL="0" marR="0" lvl="0" indent="0" algn="l" rtl="0">
              <a:spcBef>
                <a:spcPts val="0"/>
              </a:spcBef>
              <a:buSzPct val="25000"/>
              <a:buNone/>
            </a:pPr>
            <a:r>
              <a:rPr lang="sv-SE" sz="2000">
                <a:solidFill>
                  <a:srgbClr val="20962E"/>
                </a:solidFill>
                <a:latin typeface="Avenir"/>
                <a:ea typeface="Avenir"/>
                <a:cs typeface="Avenir"/>
                <a:sym typeface="Avenir"/>
              </a:rPr>
              <a:t>ACTIONS</a:t>
            </a:r>
          </a:p>
          <a:p>
            <a:pPr marL="0" marR="0" lvl="0" indent="0" algn="l" rtl="0">
              <a:spcBef>
                <a:spcPts val="0"/>
              </a:spcBef>
              <a:buNone/>
            </a:pPr>
            <a:endParaRPr sz="2400">
              <a:solidFill>
                <a:schemeClr val="dk1"/>
              </a:solidFill>
              <a:latin typeface="Calibri"/>
              <a:ea typeface="Calibri"/>
              <a:cs typeface="Calibri"/>
              <a:sym typeface="Calibri"/>
            </a:endParaRPr>
          </a:p>
        </p:txBody>
      </p:sp>
      <p:sp>
        <p:nvSpPr>
          <p:cNvPr id="281" name="Shape 281"/>
          <p:cNvSpPr/>
          <p:nvPr/>
        </p:nvSpPr>
        <p:spPr>
          <a:xfrm>
            <a:off x="348177" y="1891417"/>
            <a:ext cx="5540559" cy="449353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sv-SE" sz="3200">
                <a:solidFill>
                  <a:srgbClr val="20962E"/>
                </a:solidFill>
                <a:latin typeface="Avenir"/>
                <a:ea typeface="Avenir"/>
                <a:cs typeface="Avenir"/>
                <a:sym typeface="Avenir"/>
              </a:rPr>
              <a:t>Towards General Public </a:t>
            </a:r>
          </a:p>
          <a:p>
            <a:pPr marL="0" marR="0" lvl="0" indent="0" algn="l" rtl="0">
              <a:spcBef>
                <a:spcPts val="0"/>
              </a:spcBef>
              <a:buNone/>
            </a:pPr>
            <a:endParaRPr sz="3200">
              <a:solidFill>
                <a:srgbClr val="20962E"/>
              </a:solidFill>
              <a:latin typeface="Avenir"/>
              <a:ea typeface="Avenir"/>
              <a:cs typeface="Avenir"/>
              <a:sym typeface="Avenir"/>
            </a:endParaRPr>
          </a:p>
          <a:p>
            <a:pPr marL="0" marR="0" lvl="0" indent="0" algn="l" rtl="0">
              <a:spcBef>
                <a:spcPts val="0"/>
              </a:spcBef>
              <a:buNone/>
            </a:pPr>
            <a:endParaRPr sz="3200">
              <a:solidFill>
                <a:srgbClr val="20962E"/>
              </a:solidFill>
              <a:latin typeface="Avenir"/>
              <a:ea typeface="Avenir"/>
              <a:cs typeface="Avenir"/>
              <a:sym typeface="Avenir"/>
            </a:endParaRPr>
          </a:p>
          <a:p>
            <a:pPr marL="0" marR="0" lvl="0" indent="0" algn="l" rtl="0">
              <a:spcBef>
                <a:spcPts val="0"/>
              </a:spcBef>
              <a:buNone/>
            </a:pPr>
            <a:endParaRPr sz="3200">
              <a:solidFill>
                <a:srgbClr val="20962E"/>
              </a:solidFill>
              <a:latin typeface="Avenir"/>
              <a:ea typeface="Avenir"/>
              <a:cs typeface="Avenir"/>
              <a:sym typeface="Avenir"/>
            </a:endParaRPr>
          </a:p>
          <a:p>
            <a:pPr marL="285750" marR="0" lvl="0" indent="-285750" algn="l" rtl="0">
              <a:spcBef>
                <a:spcPts val="0"/>
              </a:spcBef>
              <a:buClr>
                <a:srgbClr val="4B4F56"/>
              </a:buClr>
              <a:buSzPct val="100000"/>
              <a:buFont typeface="Avenir"/>
              <a:buChar char="-"/>
            </a:pPr>
            <a:r>
              <a:rPr lang="sv-SE" sz="2000">
                <a:solidFill>
                  <a:srgbClr val="4B4F56"/>
                </a:solidFill>
                <a:latin typeface="Avenir"/>
                <a:ea typeface="Avenir"/>
                <a:cs typeface="Avenir"/>
                <a:sym typeface="Avenir"/>
              </a:rPr>
              <a:t>Slow in reacting at first </a:t>
            </a:r>
          </a:p>
          <a:p>
            <a:pPr marL="285750" marR="0" lvl="0" indent="-285750" algn="l" rtl="0">
              <a:spcBef>
                <a:spcPts val="0"/>
              </a:spcBef>
              <a:buClr>
                <a:srgbClr val="4B4F56"/>
              </a:buClr>
              <a:buSzPct val="100000"/>
              <a:buFont typeface="Avenir"/>
              <a:buChar char="-"/>
            </a:pPr>
            <a:r>
              <a:rPr lang="sv-SE" sz="2000">
                <a:solidFill>
                  <a:srgbClr val="4B4F56"/>
                </a:solidFill>
                <a:latin typeface="Avenir"/>
                <a:ea typeface="Avenir"/>
                <a:cs typeface="Avenir"/>
                <a:sym typeface="Avenir"/>
              </a:rPr>
              <a:t>Tried to control the news about the oil spill </a:t>
            </a:r>
          </a:p>
          <a:p>
            <a:pPr marL="285750" marR="0" lvl="0" indent="-285750" algn="l" rtl="0">
              <a:spcBef>
                <a:spcPts val="0"/>
              </a:spcBef>
              <a:buClr>
                <a:srgbClr val="4B4F56"/>
              </a:buClr>
              <a:buSzPct val="100000"/>
              <a:buFont typeface="Avenir"/>
              <a:buChar char="-"/>
            </a:pPr>
            <a:r>
              <a:rPr lang="sv-SE" sz="2000">
                <a:solidFill>
                  <a:srgbClr val="4B4F56"/>
                </a:solidFill>
                <a:latin typeface="Avenir"/>
                <a:ea typeface="Avenir"/>
                <a:cs typeface="Avenir"/>
                <a:sym typeface="Avenir"/>
              </a:rPr>
              <a:t>Bought keywords on Google &amp; Yahoo </a:t>
            </a:r>
          </a:p>
          <a:p>
            <a:pPr marL="285750" marR="0" lvl="0" indent="-285750" algn="l" rtl="0">
              <a:spcBef>
                <a:spcPts val="0"/>
              </a:spcBef>
              <a:buClr>
                <a:srgbClr val="4B4F56"/>
              </a:buClr>
              <a:buSzPct val="100000"/>
              <a:buFont typeface="Avenir"/>
              <a:buChar char="-"/>
            </a:pPr>
            <a:r>
              <a:rPr lang="sv-SE" sz="2000">
                <a:solidFill>
                  <a:srgbClr val="4B4F56"/>
                </a:solidFill>
                <a:latin typeface="Avenir"/>
                <a:ea typeface="Avenir"/>
                <a:cs typeface="Avenir"/>
                <a:sym typeface="Avenir"/>
              </a:rPr>
              <a:t>Tried to steer people to read information published by BP</a:t>
            </a:r>
          </a:p>
          <a:p>
            <a:pPr marL="285750" marR="0" lvl="0" indent="-285750" algn="l" rtl="0">
              <a:spcBef>
                <a:spcPts val="0"/>
              </a:spcBef>
              <a:buClr>
                <a:srgbClr val="4B4F56"/>
              </a:buClr>
              <a:buSzPct val="100000"/>
              <a:buFont typeface="Avenir"/>
              <a:buChar char="-"/>
            </a:pPr>
            <a:r>
              <a:rPr lang="sv-SE" sz="2000">
                <a:solidFill>
                  <a:srgbClr val="4B4F56"/>
                </a:solidFill>
                <a:latin typeface="Avenir"/>
                <a:ea typeface="Avenir"/>
                <a:cs typeface="Avenir"/>
                <a:sym typeface="Avenir"/>
              </a:rPr>
              <a:t>Deleted spoofs on Google </a:t>
            </a:r>
          </a:p>
          <a:p>
            <a:pPr marL="285750" marR="0" lvl="0" indent="-285750" algn="l" rtl="0">
              <a:spcBef>
                <a:spcPts val="0"/>
              </a:spcBef>
              <a:buClr>
                <a:srgbClr val="4B4F56"/>
              </a:buClr>
              <a:buSzPct val="100000"/>
              <a:buFont typeface="Avenir"/>
              <a:buChar char="-"/>
            </a:pPr>
            <a:r>
              <a:rPr lang="sv-SE" sz="2000">
                <a:solidFill>
                  <a:srgbClr val="4B4F56"/>
                </a:solidFill>
                <a:latin typeface="Avenir"/>
                <a:ea typeface="Avenir"/>
                <a:cs typeface="Avenir"/>
                <a:sym typeface="Avenir"/>
              </a:rPr>
              <a:t>Advocacy strategy </a:t>
            </a:r>
          </a:p>
          <a:p>
            <a:pPr marL="0" marR="0" lvl="0" indent="0" algn="l" rtl="0">
              <a:spcBef>
                <a:spcPts val="0"/>
              </a:spcBef>
              <a:buNone/>
            </a:pPr>
            <a:endParaRPr sz="1800">
              <a:solidFill>
                <a:srgbClr val="4B4F56"/>
              </a:solidFill>
              <a:latin typeface="Arial"/>
              <a:ea typeface="Arial"/>
              <a:cs typeface="Arial"/>
              <a:sym typeface="Arial"/>
            </a:endParaRPr>
          </a:p>
        </p:txBody>
      </p:sp>
      <p:sp>
        <p:nvSpPr>
          <p:cNvPr id="282" name="Shape 282"/>
          <p:cNvSpPr/>
          <p:nvPr/>
        </p:nvSpPr>
        <p:spPr>
          <a:xfrm>
            <a:off x="6217919" y="1891417"/>
            <a:ext cx="5157215" cy="298543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sv-SE" sz="3200">
                <a:solidFill>
                  <a:srgbClr val="20962E"/>
                </a:solidFill>
                <a:latin typeface="Avenir"/>
                <a:ea typeface="Avenir"/>
                <a:cs typeface="Avenir"/>
                <a:sym typeface="Avenir"/>
              </a:rPr>
              <a:t>Towards</a:t>
            </a:r>
          </a:p>
          <a:p>
            <a:pPr marL="0" marR="0" lvl="0" indent="0" algn="l" rtl="0">
              <a:spcBef>
                <a:spcPts val="0"/>
              </a:spcBef>
              <a:buNone/>
            </a:pPr>
            <a:endParaRPr sz="3200">
              <a:solidFill>
                <a:srgbClr val="20962E"/>
              </a:solidFill>
              <a:latin typeface="Avenir"/>
              <a:ea typeface="Avenir"/>
              <a:cs typeface="Avenir"/>
              <a:sym typeface="Avenir"/>
            </a:endParaRPr>
          </a:p>
          <a:p>
            <a:pPr marL="0" marR="0" lvl="0" indent="0" algn="l" rtl="0">
              <a:spcBef>
                <a:spcPts val="0"/>
              </a:spcBef>
              <a:buNone/>
            </a:pPr>
            <a:endParaRPr sz="3200">
              <a:solidFill>
                <a:srgbClr val="20962E"/>
              </a:solidFill>
              <a:latin typeface="Avenir"/>
              <a:ea typeface="Avenir"/>
              <a:cs typeface="Avenir"/>
              <a:sym typeface="Avenir"/>
            </a:endParaRPr>
          </a:p>
          <a:p>
            <a:pPr marL="0" marR="0" lvl="0" indent="0" algn="l" rtl="0">
              <a:spcBef>
                <a:spcPts val="0"/>
              </a:spcBef>
              <a:buNone/>
            </a:pPr>
            <a:endParaRPr sz="3200">
              <a:solidFill>
                <a:srgbClr val="20962E"/>
              </a:solidFill>
              <a:latin typeface="Avenir"/>
              <a:ea typeface="Avenir"/>
              <a:cs typeface="Avenir"/>
              <a:sym typeface="Avenir"/>
            </a:endParaRPr>
          </a:p>
          <a:p>
            <a:pPr marL="285750" marR="0" lvl="0" indent="-285750" algn="l" rtl="0">
              <a:spcBef>
                <a:spcPts val="0"/>
              </a:spcBef>
              <a:buClr>
                <a:srgbClr val="4B4F56"/>
              </a:buClr>
              <a:buSzPct val="100000"/>
              <a:buFont typeface="Avenir"/>
              <a:buChar char="-"/>
            </a:pPr>
            <a:r>
              <a:rPr lang="sv-SE" sz="2000">
                <a:solidFill>
                  <a:srgbClr val="4B4F56"/>
                </a:solidFill>
                <a:latin typeface="Avenir"/>
                <a:ea typeface="Avenir"/>
                <a:cs typeface="Avenir"/>
                <a:sym typeface="Avenir"/>
              </a:rPr>
              <a:t>Refused to publicly comment on the competition </a:t>
            </a:r>
          </a:p>
          <a:p>
            <a:pPr marL="285750" marR="0" lvl="0" indent="-285750" algn="l" rtl="0">
              <a:spcBef>
                <a:spcPts val="0"/>
              </a:spcBef>
              <a:buClr>
                <a:srgbClr val="4B4F56"/>
              </a:buClr>
              <a:buSzPct val="100000"/>
              <a:buFont typeface="Avenir"/>
              <a:buChar char="-"/>
            </a:pPr>
            <a:r>
              <a:rPr lang="sv-SE" sz="2000">
                <a:solidFill>
                  <a:srgbClr val="4B4F56"/>
                </a:solidFill>
                <a:latin typeface="Avenir"/>
                <a:ea typeface="Avenir"/>
                <a:cs typeface="Avenir"/>
                <a:sym typeface="Avenir"/>
              </a:rPr>
              <a:t>Silent strategy</a:t>
            </a:r>
          </a:p>
        </p:txBody>
      </p:sp>
      <p:cxnSp>
        <p:nvCxnSpPr>
          <p:cNvPr id="283" name="Shape 283"/>
          <p:cNvCxnSpPr/>
          <p:nvPr/>
        </p:nvCxnSpPr>
        <p:spPr>
          <a:xfrm>
            <a:off x="5981587" y="1891417"/>
            <a:ext cx="704" cy="4250841"/>
          </a:xfrm>
          <a:prstGeom prst="straightConnector1">
            <a:avLst/>
          </a:prstGeom>
          <a:noFill/>
          <a:ln w="25400" cap="flat" cmpd="sng">
            <a:solidFill>
              <a:schemeClr val="accent3"/>
            </a:solidFill>
            <a:prstDash val="solid"/>
            <a:miter/>
            <a:headEnd type="none" w="med" len="med"/>
            <a:tailEnd type="none" w="med" len="med"/>
          </a:ln>
        </p:spPr>
      </p:cxnSp>
      <p:cxnSp>
        <p:nvCxnSpPr>
          <p:cNvPr id="284" name="Shape 284"/>
          <p:cNvCxnSpPr/>
          <p:nvPr/>
        </p:nvCxnSpPr>
        <p:spPr>
          <a:xfrm>
            <a:off x="348177" y="1866906"/>
            <a:ext cx="0" cy="4250841"/>
          </a:xfrm>
          <a:prstGeom prst="straightConnector1">
            <a:avLst/>
          </a:prstGeom>
          <a:noFill/>
          <a:ln w="25400" cap="flat" cmpd="sng">
            <a:solidFill>
              <a:schemeClr val="accent3"/>
            </a:solidFill>
            <a:prstDash val="solid"/>
            <a:miter/>
            <a:headEnd type="none" w="med" len="med"/>
            <a:tailEnd type="none" w="med" len="med"/>
          </a:ln>
        </p:spPr>
      </p:cxnSp>
      <p:cxnSp>
        <p:nvCxnSpPr>
          <p:cNvPr id="285" name="Shape 285"/>
          <p:cNvCxnSpPr/>
          <p:nvPr/>
        </p:nvCxnSpPr>
        <p:spPr>
          <a:xfrm>
            <a:off x="11503857" y="1866906"/>
            <a:ext cx="0" cy="4250841"/>
          </a:xfrm>
          <a:prstGeom prst="straightConnector1">
            <a:avLst/>
          </a:prstGeom>
          <a:noFill/>
          <a:ln w="25400" cap="flat" cmpd="sng">
            <a:solidFill>
              <a:schemeClr val="accent3"/>
            </a:solidFill>
            <a:prstDash val="solid"/>
            <a:miter/>
            <a:headEnd type="none" w="med" len="med"/>
            <a:tailEnd type="none" w="med" len="med"/>
          </a:ln>
        </p:spPr>
      </p:cxnSp>
      <p:pic>
        <p:nvPicPr>
          <p:cNvPr id="286" name="Shape 286"/>
          <p:cNvPicPr preferRelativeResize="0"/>
          <p:nvPr/>
        </p:nvPicPr>
        <p:blipFill rotWithShape="1">
          <a:blip r:embed="rId3">
            <a:alphaModFix/>
          </a:blip>
          <a:srcRect/>
          <a:stretch/>
        </p:blipFill>
        <p:spPr>
          <a:xfrm>
            <a:off x="2723613" y="2775828"/>
            <a:ext cx="1077524" cy="1009110"/>
          </a:xfrm>
          <a:prstGeom prst="rect">
            <a:avLst/>
          </a:prstGeom>
          <a:noFill/>
          <a:ln>
            <a:noFill/>
          </a:ln>
        </p:spPr>
      </p:pic>
      <p:pic>
        <p:nvPicPr>
          <p:cNvPr id="287" name="Shape 287"/>
          <p:cNvPicPr preferRelativeResize="0"/>
          <p:nvPr/>
        </p:nvPicPr>
        <p:blipFill rotWithShape="1">
          <a:blip r:embed="rId4">
            <a:alphaModFix/>
          </a:blip>
          <a:srcRect/>
          <a:stretch/>
        </p:blipFill>
        <p:spPr>
          <a:xfrm>
            <a:off x="7391400" y="2775828"/>
            <a:ext cx="2810256" cy="403210"/>
          </a:xfrm>
          <a:prstGeom prst="rect">
            <a:avLst/>
          </a:prstGeom>
          <a:noFill/>
          <a:ln>
            <a:noFill/>
          </a:ln>
        </p:spPr>
      </p:pic>
      <p:pic>
        <p:nvPicPr>
          <p:cNvPr id="288" name="Shape 288"/>
          <p:cNvPicPr preferRelativeResize="0"/>
          <p:nvPr/>
        </p:nvPicPr>
        <p:blipFill rotWithShape="1">
          <a:blip r:embed="rId5">
            <a:alphaModFix/>
          </a:blip>
          <a:srcRect/>
          <a:stretch/>
        </p:blipFill>
        <p:spPr>
          <a:xfrm>
            <a:off x="10456332" y="1"/>
            <a:ext cx="1803400" cy="1803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Shape 293"/>
          <p:cNvSpPr/>
          <p:nvPr/>
        </p:nvSpPr>
        <p:spPr>
          <a:xfrm>
            <a:off x="348177" y="1891417"/>
            <a:ext cx="5540559" cy="449353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sv-SE" sz="3200">
                <a:solidFill>
                  <a:srgbClr val="20962E"/>
                </a:solidFill>
                <a:latin typeface="Avenir"/>
                <a:ea typeface="Avenir"/>
                <a:cs typeface="Avenir"/>
                <a:sym typeface="Avenir"/>
              </a:rPr>
              <a:t>Towards General Public </a:t>
            </a:r>
          </a:p>
          <a:p>
            <a:pPr marL="0" marR="0" lvl="0" indent="0" algn="l" rtl="0">
              <a:spcBef>
                <a:spcPts val="0"/>
              </a:spcBef>
              <a:buNone/>
            </a:pPr>
            <a:endParaRPr sz="3200">
              <a:solidFill>
                <a:srgbClr val="20962E"/>
              </a:solidFill>
              <a:latin typeface="Avenir"/>
              <a:ea typeface="Avenir"/>
              <a:cs typeface="Avenir"/>
              <a:sym typeface="Avenir"/>
            </a:endParaRPr>
          </a:p>
          <a:p>
            <a:pPr marL="0" marR="0" lvl="0" indent="0" algn="l" rtl="0">
              <a:spcBef>
                <a:spcPts val="0"/>
              </a:spcBef>
              <a:buNone/>
            </a:pPr>
            <a:endParaRPr sz="3200">
              <a:solidFill>
                <a:srgbClr val="20962E"/>
              </a:solidFill>
              <a:latin typeface="Avenir"/>
              <a:ea typeface="Avenir"/>
              <a:cs typeface="Avenir"/>
              <a:sym typeface="Avenir"/>
            </a:endParaRPr>
          </a:p>
          <a:p>
            <a:pPr marL="0" marR="0" lvl="0" indent="0" algn="l" rtl="0">
              <a:spcBef>
                <a:spcPts val="0"/>
              </a:spcBef>
              <a:buNone/>
            </a:pPr>
            <a:endParaRPr sz="3200">
              <a:solidFill>
                <a:srgbClr val="20962E"/>
              </a:solidFill>
              <a:latin typeface="Avenir"/>
              <a:ea typeface="Avenir"/>
              <a:cs typeface="Avenir"/>
              <a:sym typeface="Avenir"/>
            </a:endParaRPr>
          </a:p>
          <a:p>
            <a:pPr marL="285750" marR="0" lvl="0" indent="-285750" algn="l" rtl="0">
              <a:spcBef>
                <a:spcPts val="0"/>
              </a:spcBef>
              <a:buClr>
                <a:srgbClr val="4B4F56"/>
              </a:buClr>
              <a:buSzPct val="100000"/>
              <a:buFont typeface="Avenir"/>
              <a:buChar char="-"/>
            </a:pPr>
            <a:r>
              <a:rPr lang="sv-SE" sz="2000">
                <a:solidFill>
                  <a:srgbClr val="4B4F56"/>
                </a:solidFill>
                <a:latin typeface="Avenir"/>
                <a:ea typeface="Avenir"/>
                <a:cs typeface="Avenir"/>
                <a:sym typeface="Avenir"/>
              </a:rPr>
              <a:t>Slow in reacting at first </a:t>
            </a:r>
          </a:p>
          <a:p>
            <a:pPr marL="285750" marR="0" lvl="0" indent="-285750" algn="l" rtl="0">
              <a:spcBef>
                <a:spcPts val="0"/>
              </a:spcBef>
              <a:buClr>
                <a:srgbClr val="4B4F56"/>
              </a:buClr>
              <a:buSzPct val="100000"/>
              <a:buFont typeface="Avenir"/>
              <a:buChar char="-"/>
            </a:pPr>
            <a:r>
              <a:rPr lang="sv-SE" sz="2000">
                <a:solidFill>
                  <a:srgbClr val="4B4F56"/>
                </a:solidFill>
                <a:latin typeface="Avenir"/>
                <a:ea typeface="Avenir"/>
                <a:cs typeface="Avenir"/>
                <a:sym typeface="Avenir"/>
              </a:rPr>
              <a:t>Try to control the news about the oil spill </a:t>
            </a:r>
          </a:p>
          <a:p>
            <a:pPr marL="285750" marR="0" lvl="0" indent="-285750" algn="l" rtl="0">
              <a:spcBef>
                <a:spcPts val="0"/>
              </a:spcBef>
              <a:buClr>
                <a:srgbClr val="4B4F56"/>
              </a:buClr>
              <a:buSzPct val="100000"/>
              <a:buFont typeface="Avenir"/>
              <a:buChar char="-"/>
            </a:pPr>
            <a:r>
              <a:rPr lang="sv-SE" sz="2000">
                <a:solidFill>
                  <a:srgbClr val="4B4F56"/>
                </a:solidFill>
                <a:latin typeface="Avenir"/>
                <a:ea typeface="Avenir"/>
                <a:cs typeface="Avenir"/>
                <a:sym typeface="Avenir"/>
              </a:rPr>
              <a:t>By keywords on Google &amp; Yahoo </a:t>
            </a:r>
          </a:p>
          <a:p>
            <a:pPr marL="285750" marR="0" lvl="0" indent="-285750" algn="l" rtl="0">
              <a:spcBef>
                <a:spcPts val="0"/>
              </a:spcBef>
              <a:buClr>
                <a:srgbClr val="4B4F56"/>
              </a:buClr>
              <a:buSzPct val="100000"/>
              <a:buFont typeface="Avenir"/>
              <a:buChar char="-"/>
            </a:pPr>
            <a:r>
              <a:rPr lang="sv-SE" sz="2000">
                <a:solidFill>
                  <a:srgbClr val="4B4F56"/>
                </a:solidFill>
                <a:latin typeface="Avenir"/>
                <a:ea typeface="Avenir"/>
                <a:cs typeface="Avenir"/>
                <a:sym typeface="Avenir"/>
              </a:rPr>
              <a:t>Steer people to read information published by BP</a:t>
            </a:r>
          </a:p>
          <a:p>
            <a:pPr marL="285750" marR="0" lvl="0" indent="-285750" algn="l" rtl="0">
              <a:spcBef>
                <a:spcPts val="0"/>
              </a:spcBef>
              <a:buClr>
                <a:srgbClr val="4B4F56"/>
              </a:buClr>
              <a:buSzPct val="100000"/>
              <a:buFont typeface="Avenir"/>
              <a:buChar char="-"/>
            </a:pPr>
            <a:r>
              <a:rPr lang="sv-SE" sz="2000">
                <a:solidFill>
                  <a:srgbClr val="4B4F56"/>
                </a:solidFill>
                <a:latin typeface="Avenir"/>
                <a:ea typeface="Avenir"/>
                <a:cs typeface="Avenir"/>
                <a:sym typeface="Avenir"/>
              </a:rPr>
              <a:t>Delete spoofs on Google </a:t>
            </a:r>
          </a:p>
          <a:p>
            <a:pPr marL="285750" marR="0" lvl="0" indent="-285750" algn="l" rtl="0">
              <a:spcBef>
                <a:spcPts val="0"/>
              </a:spcBef>
              <a:buClr>
                <a:srgbClr val="4B4F56"/>
              </a:buClr>
              <a:buSzPct val="100000"/>
              <a:buFont typeface="Avenir"/>
              <a:buChar char="-"/>
            </a:pPr>
            <a:r>
              <a:rPr lang="sv-SE" sz="2000">
                <a:solidFill>
                  <a:srgbClr val="4B4F56"/>
                </a:solidFill>
                <a:latin typeface="Avenir"/>
                <a:ea typeface="Avenir"/>
                <a:cs typeface="Avenir"/>
                <a:sym typeface="Avenir"/>
              </a:rPr>
              <a:t>Advocacy strategy </a:t>
            </a:r>
          </a:p>
          <a:p>
            <a:pPr marL="0" marR="0" lvl="0" indent="0" algn="l" rtl="0">
              <a:spcBef>
                <a:spcPts val="0"/>
              </a:spcBef>
              <a:buNone/>
            </a:pPr>
            <a:endParaRPr sz="1800">
              <a:solidFill>
                <a:srgbClr val="4B4F56"/>
              </a:solidFill>
              <a:latin typeface="Arial"/>
              <a:ea typeface="Arial"/>
              <a:cs typeface="Arial"/>
              <a:sym typeface="Arial"/>
            </a:endParaRPr>
          </a:p>
        </p:txBody>
      </p:sp>
      <p:sp>
        <p:nvSpPr>
          <p:cNvPr id="294" name="Shape 294"/>
          <p:cNvSpPr/>
          <p:nvPr/>
        </p:nvSpPr>
        <p:spPr>
          <a:xfrm>
            <a:off x="6217919" y="1891417"/>
            <a:ext cx="5157215" cy="298543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sv-SE" sz="3200">
                <a:solidFill>
                  <a:srgbClr val="20962E"/>
                </a:solidFill>
                <a:latin typeface="Avenir"/>
                <a:ea typeface="Avenir"/>
                <a:cs typeface="Avenir"/>
                <a:sym typeface="Avenir"/>
              </a:rPr>
              <a:t>Towards</a:t>
            </a:r>
          </a:p>
          <a:p>
            <a:pPr marL="0" marR="0" lvl="0" indent="0" algn="l" rtl="0">
              <a:spcBef>
                <a:spcPts val="0"/>
              </a:spcBef>
              <a:buNone/>
            </a:pPr>
            <a:endParaRPr sz="3200">
              <a:solidFill>
                <a:srgbClr val="20962E"/>
              </a:solidFill>
              <a:latin typeface="Avenir"/>
              <a:ea typeface="Avenir"/>
              <a:cs typeface="Avenir"/>
              <a:sym typeface="Avenir"/>
            </a:endParaRPr>
          </a:p>
          <a:p>
            <a:pPr marL="0" marR="0" lvl="0" indent="0" algn="l" rtl="0">
              <a:spcBef>
                <a:spcPts val="0"/>
              </a:spcBef>
              <a:buNone/>
            </a:pPr>
            <a:endParaRPr sz="3200">
              <a:solidFill>
                <a:srgbClr val="20962E"/>
              </a:solidFill>
              <a:latin typeface="Avenir"/>
              <a:ea typeface="Avenir"/>
              <a:cs typeface="Avenir"/>
              <a:sym typeface="Avenir"/>
            </a:endParaRPr>
          </a:p>
          <a:p>
            <a:pPr marL="0" marR="0" lvl="0" indent="0" algn="l" rtl="0">
              <a:spcBef>
                <a:spcPts val="0"/>
              </a:spcBef>
              <a:buNone/>
            </a:pPr>
            <a:endParaRPr sz="3200">
              <a:solidFill>
                <a:srgbClr val="20962E"/>
              </a:solidFill>
              <a:latin typeface="Avenir"/>
              <a:ea typeface="Avenir"/>
              <a:cs typeface="Avenir"/>
              <a:sym typeface="Avenir"/>
            </a:endParaRPr>
          </a:p>
          <a:p>
            <a:pPr marL="285750" marR="0" lvl="0" indent="-285750" algn="l" rtl="0">
              <a:spcBef>
                <a:spcPts val="0"/>
              </a:spcBef>
              <a:buClr>
                <a:srgbClr val="4B4F56"/>
              </a:buClr>
              <a:buSzPct val="100000"/>
              <a:buFont typeface="Avenir"/>
              <a:buChar char="-"/>
            </a:pPr>
            <a:r>
              <a:rPr lang="sv-SE" sz="2000">
                <a:solidFill>
                  <a:srgbClr val="4B4F56"/>
                </a:solidFill>
                <a:latin typeface="Avenir"/>
                <a:ea typeface="Avenir"/>
                <a:cs typeface="Avenir"/>
                <a:sym typeface="Avenir"/>
              </a:rPr>
              <a:t>Refused to publicly comment on the competition </a:t>
            </a:r>
          </a:p>
          <a:p>
            <a:pPr marL="285750" marR="0" lvl="0" indent="-285750" algn="l" rtl="0">
              <a:spcBef>
                <a:spcPts val="0"/>
              </a:spcBef>
              <a:buClr>
                <a:srgbClr val="4B4F56"/>
              </a:buClr>
              <a:buSzPct val="100000"/>
              <a:buFont typeface="Avenir"/>
              <a:buChar char="-"/>
            </a:pPr>
            <a:r>
              <a:rPr lang="sv-SE" sz="2000">
                <a:solidFill>
                  <a:srgbClr val="4B4F56"/>
                </a:solidFill>
                <a:latin typeface="Avenir"/>
                <a:ea typeface="Avenir"/>
                <a:cs typeface="Avenir"/>
                <a:sym typeface="Avenir"/>
              </a:rPr>
              <a:t>Silent strategy</a:t>
            </a:r>
          </a:p>
        </p:txBody>
      </p:sp>
      <p:cxnSp>
        <p:nvCxnSpPr>
          <p:cNvPr id="295" name="Shape 295"/>
          <p:cNvCxnSpPr/>
          <p:nvPr/>
        </p:nvCxnSpPr>
        <p:spPr>
          <a:xfrm>
            <a:off x="5981587" y="1891417"/>
            <a:ext cx="704" cy="4250841"/>
          </a:xfrm>
          <a:prstGeom prst="straightConnector1">
            <a:avLst/>
          </a:prstGeom>
          <a:noFill/>
          <a:ln w="25400" cap="flat" cmpd="sng">
            <a:solidFill>
              <a:schemeClr val="accent3"/>
            </a:solidFill>
            <a:prstDash val="solid"/>
            <a:miter/>
            <a:headEnd type="none" w="med" len="med"/>
            <a:tailEnd type="none" w="med" len="med"/>
          </a:ln>
        </p:spPr>
      </p:cxnSp>
      <p:cxnSp>
        <p:nvCxnSpPr>
          <p:cNvPr id="296" name="Shape 296"/>
          <p:cNvCxnSpPr/>
          <p:nvPr/>
        </p:nvCxnSpPr>
        <p:spPr>
          <a:xfrm>
            <a:off x="348177" y="1866906"/>
            <a:ext cx="0" cy="4250841"/>
          </a:xfrm>
          <a:prstGeom prst="straightConnector1">
            <a:avLst/>
          </a:prstGeom>
          <a:noFill/>
          <a:ln w="25400" cap="flat" cmpd="sng">
            <a:solidFill>
              <a:schemeClr val="accent3"/>
            </a:solidFill>
            <a:prstDash val="solid"/>
            <a:miter/>
            <a:headEnd type="none" w="med" len="med"/>
            <a:tailEnd type="none" w="med" len="med"/>
          </a:ln>
        </p:spPr>
      </p:cxnSp>
      <p:cxnSp>
        <p:nvCxnSpPr>
          <p:cNvPr id="297" name="Shape 297"/>
          <p:cNvCxnSpPr/>
          <p:nvPr/>
        </p:nvCxnSpPr>
        <p:spPr>
          <a:xfrm>
            <a:off x="11503857" y="1866906"/>
            <a:ext cx="0" cy="4250841"/>
          </a:xfrm>
          <a:prstGeom prst="straightConnector1">
            <a:avLst/>
          </a:prstGeom>
          <a:noFill/>
          <a:ln w="25400" cap="flat" cmpd="sng">
            <a:solidFill>
              <a:schemeClr val="accent3"/>
            </a:solidFill>
            <a:prstDash val="solid"/>
            <a:miter/>
            <a:headEnd type="none" w="med" len="med"/>
            <a:tailEnd type="none" w="med" len="med"/>
          </a:ln>
        </p:spPr>
      </p:cxnSp>
      <p:pic>
        <p:nvPicPr>
          <p:cNvPr id="298" name="Shape 298"/>
          <p:cNvPicPr preferRelativeResize="0"/>
          <p:nvPr/>
        </p:nvPicPr>
        <p:blipFill rotWithShape="1">
          <a:blip r:embed="rId3">
            <a:alphaModFix/>
          </a:blip>
          <a:srcRect/>
          <a:stretch/>
        </p:blipFill>
        <p:spPr>
          <a:xfrm>
            <a:off x="2723613" y="2775828"/>
            <a:ext cx="1077524" cy="1009110"/>
          </a:xfrm>
          <a:prstGeom prst="rect">
            <a:avLst/>
          </a:prstGeom>
          <a:noFill/>
          <a:ln>
            <a:noFill/>
          </a:ln>
        </p:spPr>
      </p:pic>
      <p:pic>
        <p:nvPicPr>
          <p:cNvPr id="299" name="Shape 299"/>
          <p:cNvPicPr preferRelativeResize="0"/>
          <p:nvPr/>
        </p:nvPicPr>
        <p:blipFill rotWithShape="1">
          <a:blip r:embed="rId4">
            <a:alphaModFix/>
          </a:blip>
          <a:srcRect/>
          <a:stretch/>
        </p:blipFill>
        <p:spPr>
          <a:xfrm>
            <a:off x="7391400" y="2775828"/>
            <a:ext cx="2810256" cy="403210"/>
          </a:xfrm>
          <a:prstGeom prst="rect">
            <a:avLst/>
          </a:prstGeom>
          <a:noFill/>
          <a:ln>
            <a:noFill/>
          </a:ln>
        </p:spPr>
      </p:pic>
      <p:pic>
        <p:nvPicPr>
          <p:cNvPr id="300" name="Shape 300"/>
          <p:cNvPicPr preferRelativeResize="0"/>
          <p:nvPr/>
        </p:nvPicPr>
        <p:blipFill rotWithShape="1">
          <a:blip r:embed="rId5">
            <a:alphaModFix/>
          </a:blip>
          <a:srcRect/>
          <a:stretch/>
        </p:blipFill>
        <p:spPr>
          <a:xfrm>
            <a:off x="10456332" y="1"/>
            <a:ext cx="1803400" cy="1803400"/>
          </a:xfrm>
          <a:prstGeom prst="rect">
            <a:avLst/>
          </a:prstGeom>
          <a:noFill/>
          <a:ln>
            <a:noFill/>
          </a:ln>
        </p:spPr>
      </p:pic>
      <p:sp>
        <p:nvSpPr>
          <p:cNvPr id="301" name="Shape 301"/>
          <p:cNvSpPr/>
          <p:nvPr/>
        </p:nvSpPr>
        <p:spPr>
          <a:xfrm>
            <a:off x="48397" y="1803400"/>
            <a:ext cx="11714110" cy="4763652"/>
          </a:xfrm>
          <a:prstGeom prst="rect">
            <a:avLst/>
          </a:prstGeom>
          <a:solidFill>
            <a:schemeClr val="lt1">
              <a:alpha val="78823"/>
            </a:schemeClr>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302" name="Shape 302"/>
          <p:cNvSpPr txBox="1"/>
          <p:nvPr/>
        </p:nvSpPr>
        <p:spPr>
          <a:xfrm>
            <a:off x="1941978" y="2069583"/>
            <a:ext cx="8294438" cy="120032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sv-SE" sz="3600">
                <a:solidFill>
                  <a:srgbClr val="20962E"/>
                </a:solidFill>
                <a:latin typeface="Avenir"/>
                <a:ea typeface="Avenir"/>
                <a:cs typeface="Avenir"/>
                <a:sym typeface="Avenir"/>
              </a:rPr>
              <a:t>REFLECTIONS ON THE APPROACH?</a:t>
            </a:r>
          </a:p>
          <a:p>
            <a:pPr marL="0" marR="0" lvl="0" indent="0" algn="ctr" rtl="0">
              <a:spcBef>
                <a:spcPts val="0"/>
              </a:spcBef>
              <a:buNone/>
            </a:pPr>
            <a:endParaRPr sz="36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DC00"/>
        </a:solidFill>
        <a:effectLst/>
      </p:bgPr>
    </p:bg>
    <p:spTree>
      <p:nvGrpSpPr>
        <p:cNvPr id="1" name="Shape 306"/>
        <p:cNvGrpSpPr/>
        <p:nvPr/>
      </p:nvGrpSpPr>
      <p:grpSpPr>
        <a:xfrm>
          <a:off x="0" y="0"/>
          <a:ext cx="0" cy="0"/>
          <a:chOff x="0" y="0"/>
          <a:chExt cx="0" cy="0"/>
        </a:xfrm>
      </p:grpSpPr>
      <p:sp>
        <p:nvSpPr>
          <p:cNvPr id="307" name="Shape 307"/>
          <p:cNvSpPr txBox="1"/>
          <p:nvPr/>
        </p:nvSpPr>
        <p:spPr>
          <a:xfrm>
            <a:off x="1524000" y="1122362"/>
            <a:ext cx="9144000" cy="5888037"/>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lt1"/>
              </a:buClr>
              <a:buSzPct val="25000"/>
              <a:buFont typeface="Arial"/>
              <a:buNone/>
            </a:pPr>
            <a:r>
              <a:rPr lang="sv-SE" sz="9360">
                <a:solidFill>
                  <a:schemeClr val="lt1"/>
                </a:solidFill>
                <a:latin typeface="Arial"/>
                <a:ea typeface="Arial"/>
                <a:cs typeface="Arial"/>
                <a:sym typeface="Arial"/>
              </a:rPr>
              <a:t/>
            </a:r>
            <a:br>
              <a:rPr lang="sv-SE" sz="9360">
                <a:solidFill>
                  <a:schemeClr val="lt1"/>
                </a:solidFill>
                <a:latin typeface="Arial"/>
                <a:ea typeface="Arial"/>
                <a:cs typeface="Arial"/>
                <a:sym typeface="Arial"/>
              </a:rPr>
            </a:br>
            <a:r>
              <a:rPr lang="sv-SE" sz="4290">
                <a:solidFill>
                  <a:srgbClr val="20962E"/>
                </a:solidFill>
                <a:latin typeface="Avenir"/>
                <a:ea typeface="Avenir"/>
                <a:cs typeface="Avenir"/>
                <a:sym typeface="Avenir"/>
              </a:rPr>
              <a:t>Thank you!</a:t>
            </a:r>
            <a:r>
              <a:rPr lang="sv-SE" sz="4290">
                <a:solidFill>
                  <a:schemeClr val="dk1"/>
                </a:solidFill>
                <a:latin typeface="Avenir"/>
                <a:ea typeface="Avenir"/>
                <a:cs typeface="Avenir"/>
                <a:sym typeface="Avenir"/>
              </a:rPr>
              <a:t/>
            </a:r>
            <a:br>
              <a:rPr lang="sv-SE" sz="4290">
                <a:solidFill>
                  <a:schemeClr val="dk1"/>
                </a:solidFill>
                <a:latin typeface="Avenir"/>
                <a:ea typeface="Avenir"/>
                <a:cs typeface="Avenir"/>
                <a:sym typeface="Avenir"/>
              </a:rPr>
            </a:br>
            <a:r>
              <a:rPr lang="sv-SE" sz="21547">
                <a:solidFill>
                  <a:schemeClr val="lt1"/>
                </a:solidFill>
                <a:latin typeface="Arial"/>
                <a:ea typeface="Arial"/>
                <a:cs typeface="Arial"/>
                <a:sym typeface="Arial"/>
              </a:rPr>
              <a:t>”</a:t>
            </a:r>
            <a:r>
              <a:rPr lang="sv-SE" sz="4290">
                <a:solidFill>
                  <a:schemeClr val="dk1"/>
                </a:solidFill>
                <a:latin typeface="Calibri"/>
                <a:ea typeface="Calibri"/>
                <a:cs typeface="Calibri"/>
                <a:sym typeface="Calibri"/>
              </a:rPr>
              <a:t/>
            </a:r>
            <a:br>
              <a:rPr lang="sv-SE" sz="4290">
                <a:solidFill>
                  <a:schemeClr val="dk1"/>
                </a:solidFill>
                <a:latin typeface="Calibri"/>
                <a:ea typeface="Calibri"/>
                <a:cs typeface="Calibri"/>
                <a:sym typeface="Calibri"/>
              </a:rPr>
            </a:br>
            <a:endParaRPr lang="sv-SE" sz="4290">
              <a:solidFill>
                <a:schemeClr val="dk1"/>
              </a:solidFill>
              <a:latin typeface="Calibri"/>
              <a:ea typeface="Calibri"/>
              <a:cs typeface="Calibri"/>
              <a:sym typeface="Calibri"/>
            </a:endParaRPr>
          </a:p>
        </p:txBody>
      </p:sp>
      <p:sp>
        <p:nvSpPr>
          <p:cNvPr id="308" name="Shape 308"/>
          <p:cNvSpPr txBox="1"/>
          <p:nvPr/>
        </p:nvSpPr>
        <p:spPr>
          <a:xfrm rot="10800000">
            <a:off x="5557229" y="-459935"/>
            <a:ext cx="1077539" cy="315471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sv-SE" sz="19900">
                <a:solidFill>
                  <a:schemeClr val="lt1"/>
                </a:solidFill>
                <a:latin typeface="Arial"/>
                <a:ea typeface="Arial"/>
                <a:cs typeface="Arial"/>
                <a:sym typeface="Arial"/>
              </a:rPr>
              <a:t>”</a:t>
            </a:r>
          </a:p>
        </p:txBody>
      </p:sp>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1757</Words>
  <Application>Microsoft Office PowerPoint</Application>
  <PresentationFormat>Bredbild</PresentationFormat>
  <Paragraphs>222</Paragraphs>
  <Slides>16</Slides>
  <Notes>16</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16</vt:i4>
      </vt:variant>
    </vt:vector>
  </HeadingPairs>
  <TitlesOfParts>
    <vt:vector size="23" baseType="lpstr">
      <vt:lpstr>Arial</vt:lpstr>
      <vt:lpstr>Avenir</vt:lpstr>
      <vt:lpstr>Avenir Book</vt:lpstr>
      <vt:lpstr>Avenir Light Oblique</vt:lpstr>
      <vt:lpstr>Calibri</vt:lpstr>
      <vt:lpstr>Times New Roman</vt:lpstr>
      <vt:lpstr>Office-tema</vt:lpstr>
      <vt:lpstr> Deepwater Horizon  Reputational Crisis 2.0  Greenpeace’s Online Spoof Competition against BP  ”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Deepwater Horizon  Reputational Crisis 2.0  Greenpeace’s Online Spoof Competition against BP   ”</dc:title>
  <dc:creator>Pinja Vyörykkä</dc:creator>
  <cp:lastModifiedBy>Pinja Vyörykkä</cp:lastModifiedBy>
  <cp:revision>3</cp:revision>
  <dcterms:modified xsi:type="dcterms:W3CDTF">2017-03-09T17:45:09Z</dcterms:modified>
</cp:coreProperties>
</file>