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8" r:id="rId3"/>
    <p:sldId id="297" r:id="rId4"/>
    <p:sldId id="281" r:id="rId5"/>
    <p:sldId id="262" r:id="rId6"/>
    <p:sldId id="259" r:id="rId7"/>
    <p:sldId id="261" r:id="rId8"/>
    <p:sldId id="263" r:id="rId9"/>
    <p:sldId id="266" r:id="rId10"/>
    <p:sldId id="268" r:id="rId11"/>
    <p:sldId id="269" r:id="rId12"/>
    <p:sldId id="267" r:id="rId13"/>
    <p:sldId id="270" r:id="rId14"/>
    <p:sldId id="271" r:id="rId15"/>
    <p:sldId id="272" r:id="rId16"/>
    <p:sldId id="275" r:id="rId17"/>
    <p:sldId id="273" r:id="rId18"/>
    <p:sldId id="277" r:id="rId19"/>
    <p:sldId id="276" r:id="rId20"/>
    <p:sldId id="279" r:id="rId21"/>
    <p:sldId id="274" r:id="rId22"/>
    <p:sldId id="278" r:id="rId23"/>
    <p:sldId id="282" r:id="rId24"/>
    <p:sldId id="288" r:id="rId25"/>
    <p:sldId id="289" r:id="rId26"/>
    <p:sldId id="283" r:id="rId27"/>
    <p:sldId id="292" r:id="rId28"/>
    <p:sldId id="284" r:id="rId29"/>
    <p:sldId id="291" r:id="rId30"/>
    <p:sldId id="293" r:id="rId31"/>
    <p:sldId id="294" r:id="rId32"/>
    <p:sldId id="295" r:id="rId33"/>
    <p:sldId id="287" r:id="rId34"/>
    <p:sldId id="29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8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4"/>
    <p:restoredTop sz="79144"/>
  </p:normalViewPr>
  <p:slideViewPr>
    <p:cSldViewPr snapToGrid="0" snapToObjects="1">
      <p:cViewPr>
        <p:scale>
          <a:sx n="61" d="100"/>
          <a:sy n="61" d="100"/>
        </p:scale>
        <p:origin x="188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081E3-E834-9746-8F6F-BD0122A5F42D}" type="datetimeFigureOut">
              <a:rPr lang="en-US" smtClean="0"/>
              <a:t>3/9/17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BD683-F5A6-4647-9AA0-36C4A6D26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742" indent="-177742">
              <a:buFont typeface="Arial" panose="020B0604020202020204" pitchFamily="34" charset="0"/>
              <a:buChar char="•"/>
            </a:pPr>
            <a:r>
              <a:rPr lang="en-US" baseline="0" noProof="0" dirty="0" smtClean="0"/>
              <a:t>Introduce the case topic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6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Provide a background to </a:t>
            </a:r>
            <a:r>
              <a:rPr lang="en-US" baseline="0" dirty="0" smtClean="0"/>
              <a:t>Samsung and its operations worldwide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19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Provide a background to </a:t>
            </a:r>
            <a:r>
              <a:rPr lang="en-US" baseline="0" dirty="0" smtClean="0"/>
              <a:t>Samsung and its </a:t>
            </a:r>
            <a:r>
              <a:rPr lang="en-US" baseline="0" dirty="0" err="1" smtClean="0"/>
              <a:t>operationsworldwide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4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Provide a background to </a:t>
            </a:r>
            <a:r>
              <a:rPr lang="en-US" baseline="0" dirty="0" smtClean="0"/>
              <a:t>Samsung and its operations worldwide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3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Dramatically</a:t>
            </a:r>
            <a:r>
              <a:rPr lang="en-US" baseline="0" dirty="0" smtClean="0"/>
              <a:t> introduce the crisis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26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Draw irony that the Note7 might be water resistant but not fire resistant!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75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60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37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9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Show the video of the COO and President of Samsung Electronics America, Tim Baxter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330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Show the software</a:t>
            </a:r>
            <a:r>
              <a:rPr lang="en-US" baseline="0" dirty="0" smtClean="0"/>
              <a:t> update rollouts pushed to the new and old Note7 devices</a:t>
            </a:r>
          </a:p>
          <a:p>
            <a:pPr marL="171450" indent="-171450">
              <a:buFont typeface="Arial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3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66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48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</a:t>
            </a:r>
            <a:r>
              <a:rPr lang="en-US" baseline="0" dirty="0" smtClean="0"/>
              <a:t>the timeline of the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71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Don’t go into details, just highlight that the crisis impacted the financial performance</a:t>
            </a:r>
            <a:r>
              <a:rPr lang="en-US" baseline="0" dirty="0" smtClean="0"/>
              <a:t> of Q3, 2016.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11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the </a:t>
            </a:r>
            <a:r>
              <a:rPr lang="en-US" dirty="0" smtClean="0"/>
              <a:t>incident</a:t>
            </a:r>
            <a:r>
              <a:rPr lang="en-US" baseline="0" dirty="0" smtClean="0"/>
              <a:t> which is funny and serious at the same time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39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Introduce and explain the CBIM applied to Samsung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111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Explain the CBIRM</a:t>
            </a:r>
          </a:p>
          <a:p>
            <a:pPr marL="171450" indent="-171450">
              <a:buFont typeface="Arial" charset="0"/>
              <a:buChar char="•"/>
            </a:pPr>
            <a:r>
              <a:rPr lang="en-US" dirty="0" smtClean="0"/>
              <a:t>Ask the audience how each element of Samsung’s CBIRM</a:t>
            </a:r>
            <a:r>
              <a:rPr lang="en-US" baseline="0" dirty="0" smtClean="0"/>
              <a:t> is impacted by the crisis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15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Share the management question to the audience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Use proper transition during the discussion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Follow the teaching</a:t>
            </a:r>
            <a:r>
              <a:rPr lang="en-US" baseline="0" dirty="0" smtClean="0"/>
              <a:t> notes for details of how to conduct the whole discussion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Use the white board to capture the issues, alternatives and actions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Share the discussion questions to guide the discussion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Use proper transition during the discussion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Follow the teaching</a:t>
            </a:r>
            <a:r>
              <a:rPr lang="en-US" baseline="0" dirty="0" smtClean="0"/>
              <a:t> notes for details of how to conduct the whole discussion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Use the white board to capture the issues, alternatives and actions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6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After discussion, explain the impact of the crisis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Use proper transition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04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Explain the impact of the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391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Share the management decision</a:t>
            </a:r>
            <a:r>
              <a:rPr lang="en-US" baseline="0" dirty="0" smtClean="0"/>
              <a:t> by Samsung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13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smtClean="0"/>
              <a:t>Share the management decision</a:t>
            </a:r>
            <a:r>
              <a:rPr lang="en-US" baseline="0" dirty="0" smtClean="0"/>
              <a:t> by Samsung</a:t>
            </a:r>
            <a:endParaRPr lang="en-US" dirty="0" smtClean="0"/>
          </a:p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267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Share the management decision</a:t>
            </a:r>
            <a:r>
              <a:rPr lang="en-US" baseline="0" dirty="0" smtClean="0"/>
              <a:t> by Samsung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633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Share the management decision</a:t>
            </a:r>
            <a:r>
              <a:rPr lang="en-US" baseline="0" dirty="0" smtClean="0"/>
              <a:t> by Samsung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485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Share the management decision</a:t>
            </a:r>
            <a:r>
              <a:rPr lang="en-US" baseline="0" dirty="0" smtClean="0"/>
              <a:t> by Samsung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784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Share the management decision</a:t>
            </a:r>
            <a:r>
              <a:rPr lang="en-US" baseline="0" dirty="0" smtClean="0"/>
              <a:t> by Samsung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035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Reflect</a:t>
            </a:r>
            <a:r>
              <a:rPr lang="en-US" baseline="0" dirty="0" smtClean="0"/>
              <a:t> some of our thoughts as to this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958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</a:t>
            </a:r>
            <a:r>
              <a:rPr lang="en-US" baseline="0" dirty="0" smtClean="0"/>
              <a:t> on the link to share the video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55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Reflect on Samsung’s crisis communication and evaluate their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78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Share some lessons we learnt and highlight that ther</a:t>
            </a:r>
            <a:r>
              <a:rPr lang="en-US" baseline="0" dirty="0" smtClean="0"/>
              <a:t>e is much more to crisis than what current discourses encompass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BD683-F5A6-4647-9AA0-36C4A6D2670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15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4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3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1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54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09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98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3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97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5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8819E-0FFD-CC4F-9BAD-BBC8C7AB347C}" type="datetimeFigureOut">
              <a:rPr lang="en-US" smtClean="0"/>
              <a:t>3/9/17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6B004-06ED-104F-9D83-BB8D470B6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20" Type="http://schemas.openxmlformats.org/officeDocument/2006/relationships/image" Target="../media/image22.emf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hyperlink" Target="https://www.youtube.com/watch?v=k8P3_2kMum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4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6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tiff"/><Relationship Id="rId7" Type="http://schemas.openxmlformats.org/officeDocument/2006/relationships/image" Target="../media/image50.tiff"/><Relationship Id="rId8" Type="http://schemas.openxmlformats.org/officeDocument/2006/relationships/image" Target="../media/image51.png"/><Relationship Id="rId9" Type="http://schemas.openxmlformats.org/officeDocument/2006/relationships/image" Target="../media/image52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4" Type="http://schemas.openxmlformats.org/officeDocument/2006/relationships/image" Target="../media/image55.tiff"/><Relationship Id="rId5" Type="http://schemas.openxmlformats.org/officeDocument/2006/relationships/image" Target="../media/image56.tiff"/><Relationship Id="rId6" Type="http://schemas.openxmlformats.org/officeDocument/2006/relationships/image" Target="../media/image57.png"/><Relationship Id="rId7" Type="http://schemas.openxmlformats.org/officeDocument/2006/relationships/image" Target="../media/image5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4" Type="http://schemas.openxmlformats.org/officeDocument/2006/relationships/image" Target="../media/image60.tiff"/><Relationship Id="rId5" Type="http://schemas.openxmlformats.org/officeDocument/2006/relationships/image" Target="../media/image61.tiff"/><Relationship Id="rId6" Type="http://schemas.openxmlformats.org/officeDocument/2006/relationships/image" Target="../media/image62.tiff"/><Relationship Id="rId7" Type="http://schemas.openxmlformats.org/officeDocument/2006/relationships/image" Target="../media/image6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4" Type="http://schemas.openxmlformats.org/officeDocument/2006/relationships/image" Target="../media/image65.tiff"/><Relationship Id="rId5" Type="http://schemas.openxmlformats.org/officeDocument/2006/relationships/image" Target="../media/image6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f"/><Relationship Id="rId4" Type="http://schemas.openxmlformats.org/officeDocument/2006/relationships/image" Target="../media/image6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4" Type="http://schemas.openxmlformats.org/officeDocument/2006/relationships/image" Target="../media/image69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youtube.com/watch?v=OeKdcIOAEL8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iff"/><Relationship Id="rId4" Type="http://schemas.openxmlformats.org/officeDocument/2006/relationships/image" Target="../media/image71.tiff"/><Relationship Id="rId5" Type="http://schemas.openxmlformats.org/officeDocument/2006/relationships/image" Target="../media/image72.tiff"/><Relationship Id="rId6" Type="http://schemas.openxmlformats.org/officeDocument/2006/relationships/image" Target="../media/image73.tiff"/><Relationship Id="rId7" Type="http://schemas.openxmlformats.org/officeDocument/2006/relationships/image" Target="../media/image74.tiff"/><Relationship Id="rId8" Type="http://schemas.openxmlformats.org/officeDocument/2006/relationships/image" Target="../media/image75.tiff"/><Relationship Id="rId9" Type="http://schemas.openxmlformats.org/officeDocument/2006/relationships/image" Target="../media/image7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tiff"/><Relationship Id="rId7" Type="http://schemas.openxmlformats.org/officeDocument/2006/relationships/image" Target="../media/image81.tiff"/><Relationship Id="rId8" Type="http://schemas.openxmlformats.org/officeDocument/2006/relationships/image" Target="../media/image82.tiff"/><Relationship Id="rId9" Type="http://schemas.openxmlformats.org/officeDocument/2006/relationships/image" Target="../media/image8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2031"/>
            <a:ext cx="12192000" cy="2387600"/>
          </a:xfrm>
          <a:solidFill>
            <a:schemeClr val="tx1"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Helvetica Neue UltraLight" charset="0"/>
                <a:ea typeface="Helvetica Neue UltraLight" charset="0"/>
                <a:cs typeface="Helvetica Neue UltraLight" charset="0"/>
              </a:rPr>
              <a:t>DOOMSDAY: EXPLOSION OF </a:t>
            </a:r>
            <a:r>
              <a:rPr lang="en-US" sz="72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THE GALAXY</a:t>
            </a:r>
            <a:endParaRPr lang="en-US" sz="72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17483"/>
            <a:ext cx="12192000" cy="647065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CORPORATE BRAND MANAGEMENT &amp; REPUTATION MASTER’S CASE SERIES 2017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065520"/>
            <a:ext cx="12192000" cy="79248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Helvetica Neue Thin" charset="0"/>
                <a:ea typeface="Helvetica Neue Thin" charset="0"/>
                <a:cs typeface="Helvetica Neue Thin" charset="0"/>
              </a:rPr>
              <a:t>Presented by: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HOSSAIN </a:t>
            </a:r>
            <a:r>
              <a:rPr lang="mr-IN" sz="2800" dirty="0" smtClean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–</a:t>
            </a:r>
            <a:r>
              <a:rPr lang="en-US" sz="2800" dirty="0" smtClean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 NAZIA </a:t>
            </a:r>
            <a:r>
              <a:rPr lang="mr-IN" sz="2800" dirty="0" smtClean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–</a:t>
            </a:r>
            <a:r>
              <a:rPr lang="en-US" sz="2800" dirty="0" smtClean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 PAMELA</a:t>
            </a:r>
          </a:p>
        </p:txBody>
      </p:sp>
    </p:spTree>
    <p:extLst>
      <p:ext uri="{BB962C8B-B14F-4D97-AF65-F5344CB8AC3E}">
        <p14:creationId xmlns:p14="http://schemas.microsoft.com/office/powerpoint/2010/main" val="3523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647" y="-343620"/>
            <a:ext cx="5080000" cy="2667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27847" y="1165061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1428A0"/>
                </a:solidFill>
                <a:latin typeface="Segoe UI Light" charset="0"/>
                <a:ea typeface="Segoe UI Light" charset="0"/>
                <a:cs typeface="Segoe UI Light" charset="0"/>
              </a:rPr>
              <a:t>Group Background </a:t>
            </a:r>
            <a:endParaRPr lang="en-US" dirty="0">
              <a:solidFill>
                <a:srgbClr val="1428A0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7494" y="3861846"/>
            <a:ext cx="280215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1428A0"/>
                </a:solidFill>
                <a:effectLst/>
                <a:latin typeface="Calibri" charset="0"/>
                <a:ea typeface="Calibri" charset="0"/>
                <a:cs typeface="Vrinda" charset="0"/>
              </a:rPr>
              <a:t>Origin in 1938 as a trading company in South Korea</a:t>
            </a:r>
            <a:endParaRPr lang="en-GB" sz="1600" dirty="0" smtClean="0">
              <a:solidFill>
                <a:srgbClr val="1428A0"/>
              </a:solidFill>
              <a:effectLst/>
              <a:latin typeface="Calibri" charset="0"/>
              <a:ea typeface="Calibri" charset="0"/>
              <a:cs typeface="Vrinda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97212" y="3111522"/>
            <a:ext cx="1642720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solidFill>
                  <a:srgbClr val="1428A0"/>
                </a:solidFill>
                <a:latin typeface="Segoe UI Light" charset="0"/>
                <a:ea typeface="Segoe UI Light" charset="0"/>
                <a:cs typeface="Segoe UI Light" charset="0"/>
              </a:rPr>
              <a:t>1938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892552" y="4315499"/>
            <a:ext cx="1642720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solidFill>
                  <a:srgbClr val="1428A0"/>
                </a:solidFill>
                <a:latin typeface="Segoe UI Light" charset="0"/>
                <a:ea typeface="Segoe UI Light" charset="0"/>
                <a:cs typeface="Segoe UI Light" charset="0"/>
              </a:rPr>
              <a:t>78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31131" y="5065823"/>
            <a:ext cx="3442446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1428A0"/>
                </a:solidFill>
                <a:effectLst/>
                <a:latin typeface="Calibri" charset="0"/>
                <a:ea typeface="Calibri" charset="0"/>
                <a:cs typeface="Vrinda" charset="0"/>
              </a:rPr>
              <a:t>Conglomerate of more than 78 different companies and affiliates </a:t>
            </a:r>
            <a:endParaRPr lang="en-GB" sz="1600" dirty="0" smtClean="0">
              <a:solidFill>
                <a:srgbClr val="1428A0"/>
              </a:solidFill>
              <a:effectLst/>
              <a:latin typeface="Calibri" charset="0"/>
              <a:ea typeface="Calibri" charset="0"/>
              <a:cs typeface="Vrinda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938748" y="3130245"/>
            <a:ext cx="1642720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solidFill>
                  <a:srgbClr val="1428A0"/>
                </a:solidFill>
                <a:latin typeface="Segoe UI Light" charset="0"/>
                <a:ea typeface="Segoe UI Light" charset="0"/>
                <a:cs typeface="Segoe UI Light" charset="0"/>
              </a:rPr>
              <a:t>267m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327" y="3880569"/>
            <a:ext cx="3442446" cy="710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1428A0"/>
                </a:solidFill>
                <a:effectLst/>
                <a:latin typeface="Calibri" charset="0"/>
                <a:ea typeface="Calibri" charset="0"/>
                <a:cs typeface="Vrinda" charset="0"/>
              </a:rPr>
              <a:t>267 million smartphones sold in 2015 (</a:t>
            </a:r>
            <a:r>
              <a:rPr lang="en-US" dirty="0" err="1" smtClean="0">
                <a:solidFill>
                  <a:srgbClr val="1428A0"/>
                </a:solidFill>
                <a:effectLst/>
                <a:latin typeface="Calibri" charset="0"/>
                <a:ea typeface="Calibri" charset="0"/>
                <a:cs typeface="Vrinda" charset="0"/>
              </a:rPr>
              <a:t>Euromonitor</a:t>
            </a:r>
            <a:r>
              <a:rPr lang="en-US" dirty="0" smtClean="0">
                <a:solidFill>
                  <a:srgbClr val="1428A0"/>
                </a:solidFill>
                <a:effectLst/>
                <a:latin typeface="Calibri" charset="0"/>
                <a:ea typeface="Calibri" charset="0"/>
                <a:cs typeface="Vrinda" charset="0"/>
              </a:rPr>
              <a:t>, 2016)</a:t>
            </a:r>
          </a:p>
        </p:txBody>
      </p:sp>
    </p:spTree>
    <p:extLst>
      <p:ext uri="{BB962C8B-B14F-4D97-AF65-F5344CB8AC3E}">
        <p14:creationId xmlns:p14="http://schemas.microsoft.com/office/powerpoint/2010/main" val="4754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838166"/>
            <a:ext cx="4489342" cy="25013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72762" y="3204992"/>
            <a:ext cx="2927289" cy="1206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dirty="0" smtClean="0">
                <a:effectLst/>
                <a:latin typeface="Calibri" charset="0"/>
                <a:ea typeface="Calibri" charset="0"/>
                <a:cs typeface="Vrinda" charset="0"/>
              </a:rPr>
              <a:t>Main motto </a:t>
            </a:r>
            <a:r>
              <a:rPr lang="en-US" sz="2800" i="1" dirty="0" smtClean="0">
                <a:effectLst/>
                <a:latin typeface="Calibri" charset="0"/>
                <a:ea typeface="Calibri" charset="0"/>
                <a:cs typeface="Vrinda" charset="0"/>
              </a:rPr>
              <a:t>"Inspire the World, Create the Future"</a:t>
            </a:r>
            <a:endParaRPr lang="en-GB" sz="2400" dirty="0" smtClean="0">
              <a:effectLst/>
              <a:latin typeface="Calibri" charset="0"/>
              <a:ea typeface="Calibri" charset="0"/>
              <a:cs typeface="Vrinda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2936" y="3341594"/>
            <a:ext cx="4489342" cy="250753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642867" y="4264670"/>
            <a:ext cx="3827909" cy="1250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solidFill>
                  <a:srgbClr val="242C61"/>
                </a:solidFill>
              </a:rPr>
              <a:t>Focus on various sectors: Electronics, semiconductors, plant construction, medicine.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5647" y="-343620"/>
            <a:ext cx="5080000" cy="266700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927847" y="11650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>
                <a:solidFill>
                  <a:srgbClr val="1428A0"/>
                </a:solidFill>
                <a:latin typeface="Segoe UI Light" charset="0"/>
                <a:ea typeface="Segoe UI Light" charset="0"/>
                <a:cs typeface="Segoe UI Light" charset="0"/>
              </a:rPr>
              <a:t>Group Background </a:t>
            </a:r>
            <a:endParaRPr lang="en-US" dirty="0">
              <a:solidFill>
                <a:srgbClr val="1428A0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36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/>
          <p:cNvGrpSpPr>
            <a:grpSpLocks noChangeAspect="1"/>
          </p:cNvGrpSpPr>
          <p:nvPr/>
        </p:nvGrpSpPr>
        <p:grpSpPr>
          <a:xfrm>
            <a:off x="537387" y="1231227"/>
            <a:ext cx="8384245" cy="5402656"/>
            <a:chOff x="0" y="1"/>
            <a:chExt cx="6099645" cy="3931524"/>
          </a:xfrm>
        </p:grpSpPr>
        <p:sp>
          <p:nvSpPr>
            <p:cNvPr id="85" name="35 Rectángulo redondeado"/>
            <p:cNvSpPr/>
            <p:nvPr/>
          </p:nvSpPr>
          <p:spPr>
            <a:xfrm>
              <a:off x="4737885" y="574157"/>
              <a:ext cx="1361415" cy="1641561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86" name="32 Rectángulo redondeado"/>
            <p:cNvSpPr/>
            <p:nvPr/>
          </p:nvSpPr>
          <p:spPr>
            <a:xfrm>
              <a:off x="3137634" y="574157"/>
              <a:ext cx="1475159" cy="1641561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87" name="33 Rectángulo redondeado"/>
            <p:cNvSpPr/>
            <p:nvPr/>
          </p:nvSpPr>
          <p:spPr>
            <a:xfrm>
              <a:off x="3156736" y="2289301"/>
              <a:ext cx="1456057" cy="1641927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88" name="31 Rectángulo redondeado"/>
            <p:cNvSpPr/>
            <p:nvPr/>
          </p:nvSpPr>
          <p:spPr>
            <a:xfrm>
              <a:off x="0" y="574158"/>
              <a:ext cx="3012013" cy="3357367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89" name="37 Rectángulo redondeado"/>
            <p:cNvSpPr/>
            <p:nvPr/>
          </p:nvSpPr>
          <p:spPr>
            <a:xfrm>
              <a:off x="4738428" y="2289301"/>
              <a:ext cx="1360872" cy="1641927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90" name="1 Rectángulo redondeado"/>
            <p:cNvSpPr/>
            <p:nvPr/>
          </p:nvSpPr>
          <p:spPr>
            <a:xfrm>
              <a:off x="77822" y="1"/>
              <a:ext cx="6021823" cy="52316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91" name="Imagen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3821" y="19600"/>
              <a:ext cx="172402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8 Rectángulo"/>
            <p:cNvSpPr/>
            <p:nvPr/>
          </p:nvSpPr>
          <p:spPr>
            <a:xfrm>
              <a:off x="1194473" y="3662044"/>
              <a:ext cx="698500" cy="2584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100" b="1">
                  <a:solidFill>
                    <a:srgbClr val="000000"/>
                  </a:solidFill>
                  <a:effectLst/>
                  <a:latin typeface="Arial" charset="0"/>
                  <a:ea typeface="Arial" charset="0"/>
                  <a:cs typeface="Arial" charset="0"/>
                </a:rPr>
                <a:t>Mobile</a:t>
              </a:r>
              <a:endParaRPr lang="en-GB" sz="1100">
                <a:solidFill>
                  <a:srgbClr val="000000"/>
                </a:solidFill>
                <a:effectLst/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93" name="41 Grupo"/>
            <p:cNvGrpSpPr/>
            <p:nvPr/>
          </p:nvGrpSpPr>
          <p:grpSpPr>
            <a:xfrm>
              <a:off x="138569" y="688699"/>
              <a:ext cx="2771142" cy="2973346"/>
              <a:chOff x="-231082" y="-585625"/>
              <a:chExt cx="2771142" cy="2973346"/>
            </a:xfrm>
          </p:grpSpPr>
          <p:grpSp>
            <p:nvGrpSpPr>
              <p:cNvPr id="102" name="16 Grupo"/>
              <p:cNvGrpSpPr/>
              <p:nvPr/>
            </p:nvGrpSpPr>
            <p:grpSpPr>
              <a:xfrm>
                <a:off x="-231082" y="-557050"/>
                <a:ext cx="771525" cy="1247775"/>
                <a:chOff x="-231082" y="-585625"/>
                <a:chExt cx="771525" cy="1247775"/>
              </a:xfrm>
            </p:grpSpPr>
            <p:pic>
              <p:nvPicPr>
                <p:cNvPr id="116" name="Imagen 4"/>
                <p:cNvPicPr>
                  <a:picLocks noChangeAspect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97732" y="-585625"/>
                  <a:ext cx="495300" cy="8191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7" name="Imagen 6"/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31082" y="281150"/>
                  <a:ext cx="771525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3" name="17 Grupo"/>
              <p:cNvGrpSpPr/>
              <p:nvPr/>
            </p:nvGrpSpPr>
            <p:grpSpPr>
              <a:xfrm>
                <a:off x="749994" y="-585625"/>
                <a:ext cx="971550" cy="1247775"/>
                <a:chOff x="-231081" y="-585625"/>
                <a:chExt cx="971550" cy="1247775"/>
              </a:xfrm>
            </p:grpSpPr>
            <p:pic>
              <p:nvPicPr>
                <p:cNvPr id="114" name="Imagen 5"/>
                <p:cNvPicPr>
                  <a:picLocks noChangeAspect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682" y="-585625"/>
                  <a:ext cx="514350" cy="8286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5" name="Imagen 7"/>
                <p:cNvPicPr>
                  <a:picLocks noChangeAspect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31081" y="281150"/>
                  <a:ext cx="97155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4" name="20 Grupo"/>
              <p:cNvGrpSpPr/>
              <p:nvPr/>
            </p:nvGrpSpPr>
            <p:grpSpPr>
              <a:xfrm>
                <a:off x="111829" y="851656"/>
                <a:ext cx="935990" cy="1536065"/>
                <a:chOff x="-212101" y="-539036"/>
                <a:chExt cx="936346" cy="1536193"/>
              </a:xfrm>
            </p:grpSpPr>
            <p:pic>
              <p:nvPicPr>
                <p:cNvPr id="111" name="Imagen 9"/>
                <p:cNvPicPr>
                  <a:picLocks noChangeAspect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12101" y="-539036"/>
                  <a:ext cx="936346" cy="117043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2" name="Imagen 10"/>
                <p:cNvPicPr>
                  <a:picLocks noChangeAspect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6743" y="660659"/>
                  <a:ext cx="468174" cy="1828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3" name="Imagen 11"/>
                <p:cNvPicPr>
                  <a:picLocks noChangeAspect="1"/>
                </p:cNvPicPr>
                <p:nvPr/>
              </p:nvPicPr>
              <p:blipFill>
                <a:blip r:embed="rId1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02578" y="880114"/>
                  <a:ext cx="607162" cy="11704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5" name="18 Grupo"/>
              <p:cNvGrpSpPr/>
              <p:nvPr/>
            </p:nvGrpSpPr>
            <p:grpSpPr>
              <a:xfrm>
                <a:off x="1254865" y="1015992"/>
                <a:ext cx="869950" cy="848358"/>
                <a:chOff x="-364618" y="-679618"/>
                <a:chExt cx="870509" cy="848561"/>
              </a:xfrm>
            </p:grpSpPr>
            <p:pic>
              <p:nvPicPr>
                <p:cNvPr id="109" name="Imagen 13"/>
                <p:cNvPicPr>
                  <a:picLocks noChangeAspect="1"/>
                </p:cNvPicPr>
                <p:nvPr/>
              </p:nvPicPr>
              <p:blipFill>
                <a:blip r:embed="rId1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64618" y="-679618"/>
                  <a:ext cx="870509" cy="5632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0" name="Imagen 14"/>
                <p:cNvPicPr>
                  <a:picLocks noChangeAspect="1"/>
                </p:cNvPicPr>
                <p:nvPr/>
              </p:nvPicPr>
              <p:blipFill>
                <a:blip r:embed="rId1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10999" y="-87089"/>
                  <a:ext cx="475488" cy="25603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6" name="22 Grupo"/>
              <p:cNvGrpSpPr/>
              <p:nvPr/>
            </p:nvGrpSpPr>
            <p:grpSpPr>
              <a:xfrm>
                <a:off x="1845370" y="-585625"/>
                <a:ext cx="694690" cy="1126485"/>
                <a:chOff x="-231165" y="-585651"/>
                <a:chExt cx="694944" cy="1126536"/>
              </a:xfrm>
            </p:grpSpPr>
            <p:pic>
              <p:nvPicPr>
                <p:cNvPr id="107" name="Imagen 12"/>
                <p:cNvPicPr>
                  <a:picLocks noChangeAspect="1"/>
                </p:cNvPicPr>
                <p:nvPr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58013" y="-585651"/>
                  <a:ext cx="497433" cy="93634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8" name="Imagen 21"/>
                <p:cNvPicPr>
                  <a:picLocks noChangeAspect="1"/>
                </p:cNvPicPr>
                <p:nvPr/>
              </p:nvPicPr>
              <p:blipFill>
                <a:blip r:embed="rId1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31165" y="401896"/>
                  <a:ext cx="694944" cy="13898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94" name="Imagen 23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0280" y="846532"/>
              <a:ext cx="984250" cy="901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Imagen 26"/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5918" y="2403909"/>
              <a:ext cx="1417320" cy="9918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Imagen 27"/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8822" y="632524"/>
              <a:ext cx="758825" cy="1343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28 Rectángulo"/>
            <p:cNvSpPr/>
            <p:nvPr/>
          </p:nvSpPr>
          <p:spPr>
            <a:xfrm>
              <a:off x="4738731" y="1974941"/>
              <a:ext cx="1353820" cy="2584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100" b="1">
                  <a:solidFill>
                    <a:srgbClr val="000000"/>
                  </a:solidFill>
                  <a:effectLst/>
                  <a:latin typeface="Arial" charset="0"/>
                  <a:ea typeface="Arial" charset="0"/>
                  <a:cs typeface="Arial" charset="0"/>
                </a:rPr>
                <a:t>Home appliances</a:t>
              </a:r>
              <a:endParaRPr lang="en-GB" sz="1100">
                <a:solidFill>
                  <a:srgbClr val="000000"/>
                </a:solidFill>
                <a:effectLst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29 Rectángulo"/>
            <p:cNvSpPr/>
            <p:nvPr/>
          </p:nvSpPr>
          <p:spPr>
            <a:xfrm>
              <a:off x="3367033" y="3547417"/>
              <a:ext cx="1021270" cy="2584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100" b="1">
                  <a:solidFill>
                    <a:srgbClr val="000000"/>
                  </a:solidFill>
                  <a:effectLst/>
                  <a:latin typeface="Arial" charset="0"/>
                  <a:ea typeface="Arial" charset="0"/>
                  <a:cs typeface="Arial" charset="0"/>
                </a:rPr>
                <a:t>Computing</a:t>
              </a:r>
              <a:endParaRPr lang="en-GB" sz="1100">
                <a:solidFill>
                  <a:srgbClr val="000000"/>
                </a:solidFill>
                <a:effectLst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9" name="30 Rectángulo"/>
            <p:cNvSpPr/>
            <p:nvPr/>
          </p:nvSpPr>
          <p:spPr>
            <a:xfrm>
              <a:off x="3458646" y="1916574"/>
              <a:ext cx="990600" cy="25844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n-US" sz="1100" b="1">
                  <a:solidFill>
                    <a:srgbClr val="000000"/>
                  </a:solidFill>
                  <a:effectLst/>
                  <a:latin typeface="Arial" charset="0"/>
                  <a:ea typeface="Arial" charset="0"/>
                  <a:cs typeface="Arial" charset="0"/>
                </a:rPr>
                <a:t>TV &amp; Audio</a:t>
              </a:r>
              <a:endParaRPr lang="en-GB" sz="1100">
                <a:solidFill>
                  <a:srgbClr val="000000"/>
                </a:solidFill>
                <a:effectLst/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100" name="Imagen 36"/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329" y="2518260"/>
              <a:ext cx="1133475" cy="8909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38 Rectángulo"/>
            <p:cNvSpPr/>
            <p:nvPr/>
          </p:nvSpPr>
          <p:spPr>
            <a:xfrm>
              <a:off x="4816251" y="3547417"/>
              <a:ext cx="1238250" cy="2584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100" b="1">
                  <a:solidFill>
                    <a:srgbClr val="000000"/>
                  </a:solidFill>
                  <a:effectLst/>
                  <a:latin typeface="Arial" charset="0"/>
                  <a:ea typeface="Arial" charset="0"/>
                  <a:cs typeface="Arial" charset="0"/>
                </a:rPr>
                <a:t>Smart home</a:t>
              </a:r>
              <a:endParaRPr lang="en-GB" sz="1100">
                <a:solidFill>
                  <a:srgbClr val="000000"/>
                </a:solidFill>
                <a:effectLst/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8" name="Title 1"/>
          <p:cNvSpPr>
            <a:spLocks noGrp="1"/>
          </p:cNvSpPr>
          <p:nvPr>
            <p:ph type="title"/>
          </p:nvPr>
        </p:nvSpPr>
        <p:spPr>
          <a:xfrm>
            <a:off x="404365" y="80979"/>
            <a:ext cx="8516794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1428A0"/>
                </a:solidFill>
                <a:latin typeface="Segoe UI Light" charset="0"/>
                <a:ea typeface="Segoe UI Light" charset="0"/>
                <a:cs typeface="Segoe UI Light" charset="0"/>
              </a:rPr>
              <a:t>Brand Portfolio</a:t>
            </a:r>
            <a:endParaRPr lang="en-US" dirty="0">
              <a:solidFill>
                <a:srgbClr val="1428A0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9818" y="2298679"/>
            <a:ext cx="2974746" cy="1692237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0433" y="4691790"/>
            <a:ext cx="2974746" cy="1692237"/>
          </a:xfrm>
          <a:prstGeom prst="rect">
            <a:avLst/>
          </a:prstGeom>
        </p:spPr>
      </p:pic>
      <p:sp>
        <p:nvSpPr>
          <p:cNvPr id="124" name="Rectangle 123"/>
          <p:cNvSpPr>
            <a:spLocks noChangeAspect="1"/>
          </p:cNvSpPr>
          <p:nvPr/>
        </p:nvSpPr>
        <p:spPr>
          <a:xfrm>
            <a:off x="10527806" y="2522006"/>
            <a:ext cx="1825153" cy="1245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1600" dirty="0" smtClean="0">
                <a:effectLst/>
                <a:latin typeface="Calibri" charset="0"/>
                <a:ea typeface="Calibri" charset="0"/>
                <a:cs typeface="Vrinda" charset="0"/>
              </a:rPr>
              <a:t>Major Business Units: Samsung mobile and electronics</a:t>
            </a:r>
          </a:p>
        </p:txBody>
      </p:sp>
      <p:sp>
        <p:nvSpPr>
          <p:cNvPr id="125" name="Rectangle 124"/>
          <p:cNvSpPr>
            <a:spLocks noChangeAspect="1"/>
          </p:cNvSpPr>
          <p:nvPr/>
        </p:nvSpPr>
        <p:spPr>
          <a:xfrm>
            <a:off x="9093849" y="4912908"/>
            <a:ext cx="1740927" cy="125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242C61"/>
                </a:solidFill>
              </a:rPr>
              <a:t>Flagship smartphones: Samsung Galaxy S and Galaxy note</a:t>
            </a:r>
          </a:p>
        </p:txBody>
      </p:sp>
    </p:spTree>
    <p:extLst>
      <p:ext uri="{BB962C8B-B14F-4D97-AF65-F5344CB8AC3E}">
        <p14:creationId xmlns:p14="http://schemas.microsoft.com/office/powerpoint/2010/main" val="171503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24343"/>
            <a:ext cx="12192000" cy="1209314"/>
          </a:xfrm>
          <a:solidFill>
            <a:schemeClr val="tx1"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en-US" sz="720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THE CRISIS</a:t>
            </a:r>
            <a:endParaRPr lang="en-US" sz="72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5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44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21" grpId="0"/>
      <p:bldP spid="25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36"/>
            <a:ext cx="12192000" cy="6858000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</p:spTree>
    <p:extLst>
      <p:ext uri="{BB962C8B-B14F-4D97-AF65-F5344CB8AC3E}">
        <p14:creationId xmlns:p14="http://schemas.microsoft.com/office/powerpoint/2010/main" val="45935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27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253" y="17334"/>
            <a:ext cx="10972800" cy="62411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607" y="6176606"/>
            <a:ext cx="10972800" cy="728062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3281106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3067" y="1149926"/>
            <a:ext cx="1916078" cy="160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voluntary Product Exchange Program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15467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Sep 02</a:t>
            </a:r>
          </a:p>
        </p:txBody>
      </p:sp>
    </p:spTree>
    <p:extLst>
      <p:ext uri="{BB962C8B-B14F-4D97-AF65-F5344CB8AC3E}">
        <p14:creationId xmlns:p14="http://schemas.microsoft.com/office/powerpoint/2010/main" val="105374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2242" y="1475242"/>
            <a:ext cx="5258983" cy="3944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67" y="1682949"/>
            <a:ext cx="6256795" cy="3519447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10962649" y="3535249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95198" y="3472544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281106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3067" y="1149926"/>
            <a:ext cx="1916078" cy="160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voluntary Product Exchange Program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15467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37159" y="4479211"/>
            <a:ext cx="1916078" cy="171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U.S. FAA &amp; airlines globally prohibits passengers to  turn on/charge Note7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3459" y="3009274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Sep 08</a:t>
            </a:r>
          </a:p>
        </p:txBody>
      </p:sp>
    </p:spTree>
    <p:extLst>
      <p:ext uri="{BB962C8B-B14F-4D97-AF65-F5344CB8AC3E}">
        <p14:creationId xmlns:p14="http://schemas.microsoft.com/office/powerpoint/2010/main" val="9151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309861"/>
            <a:ext cx="10972800" cy="6325365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5460473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95198" y="3472544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281106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3067" y="1149926"/>
            <a:ext cx="1916078" cy="160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voluntary Product Exchange Program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15467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37159" y="4479211"/>
            <a:ext cx="1916078" cy="171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U.S. FAA &amp; airlines globally prohibits passengers to  turn on/charge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3459" y="3009274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68874" y="860365"/>
            <a:ext cx="2199808" cy="1895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Samsung confirms ‘voluntary corrective actions’ working with U.S. CPSC, who urges users to stop using Note7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94834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Sep 09</a:t>
            </a:r>
          </a:p>
        </p:txBody>
      </p:sp>
    </p:spTree>
    <p:extLst>
      <p:ext uri="{BB962C8B-B14F-4D97-AF65-F5344CB8AC3E}">
        <p14:creationId xmlns:p14="http://schemas.microsoft.com/office/powerpoint/2010/main" val="121997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607" y="-8197"/>
            <a:ext cx="10972800" cy="6858000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6562401" y="3530300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460473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95198" y="3472544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281106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3067" y="1149926"/>
            <a:ext cx="1916078" cy="160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voluntary Product Exchange Program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15467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37159" y="4479211"/>
            <a:ext cx="1916078" cy="171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U.S. FAA &amp; airlines globally prohibits passengers to  turn on/charge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3459" y="3009274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68874" y="860365"/>
            <a:ext cx="2199808" cy="1895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confirms ‘voluntary corrective actions’ working with U.S. CPSC, who urges users to stop using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94834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09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04362" y="4386987"/>
            <a:ext cx="1916078" cy="1971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CPSC announces recall of 1 million devices. President of Samsung Electronics Tim Baxter addresses the crisis.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10662" y="306703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Sep 15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32255" y="246406"/>
            <a:ext cx="7127490" cy="523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Click to Watch the Video: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  <a:hlinkClick r:id="rId4"/>
              </a:rPr>
              <a:t>https://www.youtube.com/watch?v=k8P3_2kMums</a:t>
            </a: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 </a:t>
            </a:r>
            <a:endParaRPr lang="en-US" sz="24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70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91" y="1237797"/>
            <a:ext cx="5866938" cy="3913202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3057" y="0"/>
            <a:ext cx="5773043" cy="6858000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7652283" y="2820195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562401" y="3530300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460473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95198" y="3472544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281106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3067" y="1149926"/>
            <a:ext cx="1916078" cy="160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voluntary Product Exchange Program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15467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37159" y="4479211"/>
            <a:ext cx="1916078" cy="171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U.S. FAA &amp; airlines globally prohibits passengers to  turn on/charge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3459" y="3009274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68874" y="860365"/>
            <a:ext cx="2199808" cy="1895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confirms ‘voluntary corrective actions’ working with U.S. CPSC, who urges users to stop using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94834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09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04362" y="4386987"/>
            <a:ext cx="1916078" cy="1971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CPSC announces recall of 1 million devices. President of Samsung Electronics Tim Baxter addresses the crisis.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10662" y="306703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15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694244" y="822266"/>
            <a:ext cx="1916078" cy="19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safe 500,000 replacement Note7 ready to roll. Rolls new software updates.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086644" y="373466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Sep 20</a:t>
            </a:r>
          </a:p>
        </p:txBody>
      </p:sp>
    </p:spTree>
    <p:extLst>
      <p:ext uri="{BB962C8B-B14F-4D97-AF65-F5344CB8AC3E}">
        <p14:creationId xmlns:p14="http://schemas.microsoft.com/office/powerpoint/2010/main" val="54389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21" grpId="0"/>
      <p:bldP spid="25" grpId="0"/>
      <p:bldP spid="27" grpId="0"/>
      <p:bldP spid="28" grpId="0"/>
      <p:bldP spid="29" grpId="0"/>
      <p:bldP spid="31" grpId="0"/>
      <p:bldP spid="32" grpId="0"/>
      <p:bldP spid="35" grpId="0"/>
      <p:bldP spid="36" grpId="0"/>
      <p:bldP spid="38" grpId="0"/>
      <p:bldP spid="39" grpId="0"/>
      <p:bldP spid="41" grpId="0"/>
      <p:bldP spid="42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8741860" y="3535249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7783821" y="4391936"/>
            <a:ext cx="1916078" cy="158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Samsung declares more than 1 million people using ‘safe battery’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7652283" y="2820195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562401" y="3530300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460473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95198" y="3472544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281106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3067" y="1149926"/>
            <a:ext cx="1916078" cy="160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voluntary Product Exchange Program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15467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37159" y="4479211"/>
            <a:ext cx="1916078" cy="171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U.S. FAA &amp; airlines globally prohibits passengers to  turn on/charge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3459" y="3009274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68874" y="860365"/>
            <a:ext cx="2199808" cy="1895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confirms ‘voluntary corrective actions’ working with U.S. CPSC, who urges users to stop using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94834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09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04362" y="4386987"/>
            <a:ext cx="1916078" cy="1971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CPSC announces recall of 1 million devices. President of Samsung Electronics Tim Baxter addresses the crisis.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10662" y="306703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15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86644" y="373466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20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190121" y="3071979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Sep 29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694244" y="822266"/>
            <a:ext cx="1916078" cy="19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safe 500,000 replacement Note7 ready to roll. Rolls new software updates.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64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/>
          <p:cNvCxnSpPr/>
          <p:nvPr/>
        </p:nvCxnSpPr>
        <p:spPr>
          <a:xfrm flipV="1">
            <a:off x="9831741" y="2797150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8741860" y="3535249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7783821" y="4391936"/>
            <a:ext cx="1916078" cy="158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declares more than 1 million people using ‘safe battery’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7652283" y="2820195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562401" y="3530300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460473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95198" y="3472544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281106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3067" y="1149926"/>
            <a:ext cx="1916078" cy="160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voluntary Product Exchange Program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15467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37159" y="4479211"/>
            <a:ext cx="1916078" cy="171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U.S. FAA &amp; airlines globally prohibits passengers to  turn on/charge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3459" y="3009274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68874" y="860365"/>
            <a:ext cx="2199808" cy="1895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confirms ‘voluntary corrective actions’ working with U.S. CPSC, who urges users to stop using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94834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09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04362" y="4386987"/>
            <a:ext cx="1916078" cy="1971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CPSC announces recall of 1 million devices. President of Samsung Electronics Tim Baxter addresses the crisis.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10662" y="306703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15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86644" y="373466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20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190121" y="3071979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29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873702" y="745881"/>
            <a:ext cx="1916078" cy="19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rPr>
              <a:t>Reports of replacement Note7 exhibiting similar problems. Aircraft evacuated with smoke emitting.</a:t>
            </a:r>
            <a:endParaRPr lang="en-US" dirty="0">
              <a:solidFill>
                <a:schemeClr val="tx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266102" y="371161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Oct 06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694244" y="822266"/>
            <a:ext cx="1916078" cy="19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safe 500,000 replacement Note7 ready to roll. Rolls new software updates.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1000">
            <a:off x="1923563" y="1324456"/>
            <a:ext cx="60198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706" y="0"/>
            <a:ext cx="12183626" cy="6858000"/>
          </a:xfrm>
          <a:prstGeom prst="rect">
            <a:avLst/>
          </a:prstGeom>
        </p:spPr>
      </p:pic>
      <p:cxnSp>
        <p:nvCxnSpPr>
          <p:cNvPr id="52" name="Straight Connector 51"/>
          <p:cNvCxnSpPr/>
          <p:nvPr/>
        </p:nvCxnSpPr>
        <p:spPr>
          <a:xfrm flipV="1">
            <a:off x="10962649" y="3535249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9831741" y="2797150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8741860" y="3535249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7783821" y="4391936"/>
            <a:ext cx="1916078" cy="158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declares more than 1 million people using ‘safe battery’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7652283" y="2820195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562401" y="3530300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460473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95198" y="3472544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281106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200100" y="3583853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oval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086007" y="2797152"/>
            <a:ext cx="0" cy="75756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6007" y="3563024"/>
            <a:ext cx="9900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2007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56100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45850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35314" y="3419024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24778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4242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99561" y="34146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89311" y="3410715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698096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06881" y="3439853"/>
            <a:ext cx="288000" cy="288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7968" y="164640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launched the Galaxy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0370" y="371754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2061" y="4590520"/>
            <a:ext cx="1916078" cy="1124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Galaxy Note7 exploding starts emerging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94542" y="3305364"/>
            <a:ext cx="1103477" cy="49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2016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48361" y="301420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Aug 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3067" y="1149926"/>
            <a:ext cx="1916078" cy="160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voluntary Product Exchange Program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15467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37159" y="4479211"/>
            <a:ext cx="1916078" cy="171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U.S. FAA &amp; airlines globally prohibits passengers to  turn on/charge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3459" y="3009274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68874" y="860365"/>
            <a:ext cx="2199808" cy="1895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confirms ‘voluntary corrective actions’ working with U.S. CPSC, who urges users to stop using Note7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94834" y="3711617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09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04362" y="4386987"/>
            <a:ext cx="1916078" cy="1971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CPSC announces recall of 1 million devices. President of Samsung Electronics Tim Baxter addresses the crisis.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10662" y="306703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15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86644" y="3734660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20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190121" y="3071979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Sep 29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873702" y="745881"/>
            <a:ext cx="1916078" cy="19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Reports of replacement Note7 exhibiting similar problems. Aircraft evacuated with smoke emitting.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266102" y="3711615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Oct 06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004610" y="4391936"/>
            <a:ext cx="1916078" cy="158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Key stakeholders alienating Samsung - AT&amp;T &amp; T-Mobile halts sales and replacements</a:t>
            </a:r>
            <a:endParaRPr lang="en-US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410910" y="3071979"/>
            <a:ext cx="1103477" cy="372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Oct 09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694244" y="822266"/>
            <a:ext cx="1916078" cy="19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charset="0"/>
                <a:ea typeface="Segoe UI Light" charset="0"/>
                <a:cs typeface="Segoe UI Light" charset="0"/>
              </a:rPr>
              <a:t>Samsung announces safe 500,000 replacement Note7 ready to roll. Rolls new software updates.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2229" y="722642"/>
            <a:ext cx="8305538" cy="357536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475317" y="4298010"/>
            <a:ext cx="8172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/>
                <a:latin typeface="Calibri" charset="0"/>
                <a:ea typeface="Calibri" charset="0"/>
                <a:cs typeface="Calibri" charset="0"/>
              </a:rPr>
              <a:t>Consolidated Sales &amp; Operating Profit by Segment based on K-IFRS (2014~2016.3Q)</a:t>
            </a:r>
            <a:r>
              <a:rPr lang="en-GB" b="1" dirty="0" smtClean="0"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</a:p>
          <a:p>
            <a:r>
              <a:rPr lang="en-GB" sz="1200" dirty="0" smtClean="0">
                <a:latin typeface="Calibri" charset="0"/>
                <a:ea typeface="Calibri" charset="0"/>
                <a:cs typeface="Calibri" charset="0"/>
              </a:rPr>
              <a:t>*Note 1: Sales for each business include intersegment sales</a:t>
            </a:r>
          </a:p>
          <a:p>
            <a:r>
              <a:rPr lang="en-GB" sz="1200" dirty="0" smtClean="0">
                <a:latin typeface="Calibri" charset="0"/>
                <a:ea typeface="Calibri" charset="0"/>
                <a:cs typeface="Calibri" charset="0"/>
              </a:rPr>
              <a:t>**Note 2: CE (Consumer Electronics), IM (IT &amp; Mobile Communications), DS (Device Solutions), DP (Display Panel)</a:t>
            </a:r>
          </a:p>
          <a:p>
            <a:r>
              <a:rPr lang="en-GB" sz="1200" dirty="0" smtClean="0">
                <a:latin typeface="Calibri" charset="0"/>
                <a:ea typeface="Calibri" charset="0"/>
                <a:cs typeface="Calibri" charset="0"/>
              </a:rPr>
              <a:t>***Note 3: Information on annual earnings is stated according to the business divisions as of 2016.</a:t>
            </a:r>
            <a:endParaRPr lang="en-US" sz="12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9551" y="5903893"/>
            <a:ext cx="12192000" cy="523220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/>
                <a:latin typeface="Segoe UI Light" charset="0"/>
                <a:ea typeface="Segoe UI Light" charset="0"/>
                <a:cs typeface="Segoe UI Light" charset="0"/>
              </a:rPr>
              <a:t>Financials</a:t>
            </a:r>
            <a:endParaRPr lang="en-US" sz="28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10" name="Picture 2" descr="http://www.overseasdoctorjobs.com/images/cashregister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30597"/>
            <a:ext cx="3144987" cy="305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85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561" y="252095"/>
            <a:ext cx="4609599" cy="3072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1982" y="252095"/>
            <a:ext cx="5658812" cy="3072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2494" y="3419475"/>
            <a:ext cx="7407910" cy="33076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-19551" y="5903893"/>
            <a:ext cx="12192000" cy="954107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/>
                <a:latin typeface="Segoe UI Light" charset="0"/>
                <a:ea typeface="Segoe UI Light" charset="0"/>
                <a:cs typeface="Segoe UI Light" charset="0"/>
              </a:rPr>
              <a:t>Clips from Grand Theft Auto V emerged on YouTube showing the Galaxy Note7 being used literally as a weapon that explodes</a:t>
            </a:r>
            <a:r>
              <a:rPr lang="en-GB" sz="2800" dirty="0" smtClean="0">
                <a:solidFill>
                  <a:schemeClr val="bg1"/>
                </a:solidFill>
                <a:effectLst/>
                <a:latin typeface="Segoe UI Light" charset="0"/>
                <a:ea typeface="Segoe UI Light" charset="0"/>
                <a:cs typeface="Segoe UI Light" charset="0"/>
              </a:rPr>
              <a:t> </a:t>
            </a:r>
            <a:endParaRPr lang="en-US" sz="28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6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5314950"/>
            <a:ext cx="12192000" cy="154305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YOU ARE THE GUARDIANS OF THE GALAXY!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A cross-functional taskforce handpicked by the CEO</a:t>
            </a:r>
            <a:endParaRPr lang="en-US" sz="32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62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ktangel 18"/>
          <p:cNvSpPr/>
          <p:nvPr/>
        </p:nvSpPr>
        <p:spPr>
          <a:xfrm>
            <a:off x="3255963" y="1412875"/>
            <a:ext cx="1778000" cy="1293813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3" name="Rektangel 19"/>
          <p:cNvSpPr/>
          <p:nvPr/>
        </p:nvSpPr>
        <p:spPr>
          <a:xfrm>
            <a:off x="3255963" y="2784475"/>
            <a:ext cx="1778000" cy="1292225"/>
          </a:xfrm>
          <a:prstGeom prst="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4" name="Rektangel 20"/>
          <p:cNvSpPr/>
          <p:nvPr/>
        </p:nvSpPr>
        <p:spPr>
          <a:xfrm>
            <a:off x="5097463" y="1412875"/>
            <a:ext cx="1776412" cy="1293813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5" name="Rektangel 21"/>
          <p:cNvSpPr/>
          <p:nvPr/>
        </p:nvSpPr>
        <p:spPr>
          <a:xfrm>
            <a:off x="6935788" y="1412875"/>
            <a:ext cx="1776412" cy="1293813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6" name="Rektangel 22"/>
          <p:cNvSpPr/>
          <p:nvPr/>
        </p:nvSpPr>
        <p:spPr>
          <a:xfrm>
            <a:off x="6935788" y="2784475"/>
            <a:ext cx="1776412" cy="1292225"/>
          </a:xfrm>
          <a:prstGeom prst="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7" name="Rektangel 25"/>
          <p:cNvSpPr/>
          <p:nvPr/>
        </p:nvSpPr>
        <p:spPr>
          <a:xfrm>
            <a:off x="3255963" y="4154504"/>
            <a:ext cx="1778000" cy="129063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8" name="Rektangel 26"/>
          <p:cNvSpPr/>
          <p:nvPr/>
        </p:nvSpPr>
        <p:spPr>
          <a:xfrm>
            <a:off x="5097463" y="4154504"/>
            <a:ext cx="1776412" cy="129063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9" name="Rektangel 27"/>
          <p:cNvSpPr/>
          <p:nvPr/>
        </p:nvSpPr>
        <p:spPr>
          <a:xfrm>
            <a:off x="6935788" y="4154504"/>
            <a:ext cx="1776412" cy="129063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30" name="textruta 14"/>
          <p:cNvSpPr txBox="1">
            <a:spLocks noChangeArrowheads="1"/>
          </p:cNvSpPr>
          <p:nvPr/>
        </p:nvSpPr>
        <p:spPr bwMode="auto">
          <a:xfrm>
            <a:off x="3255963" y="1493838"/>
            <a:ext cx="1778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VALUE PROPOSITION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>
                <a:solidFill>
                  <a:srgbClr val="FFFFFF"/>
                </a:solidFill>
                <a:cs typeface="Verdana" charset="0"/>
              </a:rPr>
              <a:t>Quality, Design and Price </a:t>
            </a:r>
          </a:p>
        </p:txBody>
      </p:sp>
      <p:sp>
        <p:nvSpPr>
          <p:cNvPr id="31" name="textruta 15"/>
          <p:cNvSpPr txBox="1">
            <a:spLocks noChangeArrowheads="1"/>
          </p:cNvSpPr>
          <p:nvPr/>
        </p:nvSpPr>
        <p:spPr bwMode="auto">
          <a:xfrm>
            <a:off x="5153025" y="1493842"/>
            <a:ext cx="17208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RELATIONSHIP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 smtClean="0">
                <a:solidFill>
                  <a:srgbClr val="FFFFFF"/>
                </a:solidFill>
                <a:cs typeface="Verdana" charset="0"/>
              </a:rPr>
              <a:t>Respect, Transparency, Trust, Value </a:t>
            </a: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</p:txBody>
      </p:sp>
      <p:sp>
        <p:nvSpPr>
          <p:cNvPr id="32" name="textruta 16"/>
          <p:cNvSpPr txBox="1">
            <a:spLocks noChangeArrowheads="1"/>
          </p:cNvSpPr>
          <p:nvPr/>
        </p:nvSpPr>
        <p:spPr bwMode="auto">
          <a:xfrm>
            <a:off x="6970216" y="1463694"/>
            <a:ext cx="17017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POSITION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 smtClean="0">
                <a:solidFill>
                  <a:srgbClr val="FFFFFF"/>
                </a:solidFill>
                <a:cs typeface="Verdana" charset="0"/>
              </a:rPr>
              <a:t>Committed </a:t>
            </a:r>
            <a:r>
              <a:rPr lang="en-GB" sz="900" dirty="0">
                <a:solidFill>
                  <a:srgbClr val="FFFFFF"/>
                </a:solidFill>
                <a:cs typeface="Verdana" charset="0"/>
              </a:rPr>
              <a:t>to being a creative leader in new markets and becoming a truly No. 1 business going forward. Becoming one of the world’s top five brands by 2020. </a:t>
            </a:r>
          </a:p>
        </p:txBody>
      </p:sp>
      <p:sp>
        <p:nvSpPr>
          <p:cNvPr id="33" name="textruta 17"/>
          <p:cNvSpPr txBox="1">
            <a:spLocks noChangeArrowheads="1"/>
          </p:cNvSpPr>
          <p:nvPr/>
        </p:nvSpPr>
        <p:spPr bwMode="auto">
          <a:xfrm>
            <a:off x="3328988" y="2882916"/>
            <a:ext cx="15430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EXPRESSION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 smtClean="0">
                <a:solidFill>
                  <a:srgbClr val="FFFFFF"/>
                </a:solidFill>
                <a:cs typeface="Verdana" charset="0"/>
              </a:rPr>
              <a:t>Logo, </a:t>
            </a:r>
            <a:r>
              <a:rPr lang="en-GB" sz="900" dirty="0" err="1" smtClean="0">
                <a:solidFill>
                  <a:srgbClr val="FFFFFF"/>
                </a:solidFill>
                <a:cs typeface="Verdana" charset="0"/>
              </a:rPr>
              <a:t>Color</a:t>
            </a:r>
            <a:r>
              <a:rPr lang="en-GB" sz="900" dirty="0" smtClean="0">
                <a:solidFill>
                  <a:srgbClr val="FFFFFF"/>
                </a:solidFill>
                <a:cs typeface="Verdana" charset="0"/>
              </a:rPr>
              <a:t>, Physical manifestation</a:t>
            </a: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</p:txBody>
      </p:sp>
      <p:sp>
        <p:nvSpPr>
          <p:cNvPr id="34" name="textruta 18"/>
          <p:cNvSpPr txBox="1">
            <a:spLocks noChangeArrowheads="1"/>
          </p:cNvSpPr>
          <p:nvPr/>
        </p:nvSpPr>
        <p:spPr bwMode="auto">
          <a:xfrm>
            <a:off x="3195409" y="4130904"/>
            <a:ext cx="191362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MISSION &amp; VISION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i="1" dirty="0">
                <a:solidFill>
                  <a:srgbClr val="FFFFFF"/>
                </a:solidFill>
                <a:cs typeface="Verdana" charset="0"/>
              </a:rPr>
              <a:t>To inspire the world with innovative technologies, products </a:t>
            </a:r>
            <a:r>
              <a:rPr lang="en-GB" sz="900" i="1" dirty="0" smtClean="0">
                <a:solidFill>
                  <a:srgbClr val="FFFFFF"/>
                </a:solidFill>
                <a:cs typeface="Verdana" charset="0"/>
              </a:rPr>
              <a:t>&amp;designs </a:t>
            </a:r>
            <a:r>
              <a:rPr lang="en-GB" sz="900" i="1" dirty="0">
                <a:solidFill>
                  <a:srgbClr val="FFFFFF"/>
                </a:solidFill>
                <a:cs typeface="Verdana" charset="0"/>
              </a:rPr>
              <a:t>that enrich People’s lives </a:t>
            </a:r>
            <a:r>
              <a:rPr lang="en-GB" sz="900" i="1" dirty="0" smtClean="0">
                <a:solidFill>
                  <a:srgbClr val="FFFFFF"/>
                </a:solidFill>
                <a:cs typeface="Verdana" charset="0"/>
              </a:rPr>
              <a:t>&amp; contribute </a:t>
            </a:r>
            <a:r>
              <a:rPr lang="en-GB" sz="900" i="1" dirty="0">
                <a:solidFill>
                  <a:srgbClr val="FFFFFF"/>
                </a:solidFill>
                <a:cs typeface="Verdana" charset="0"/>
              </a:rPr>
              <a:t>to a socially responsible, sustainable future. </a:t>
            </a:r>
            <a:endParaRPr lang="en-GB" sz="900" i="1" dirty="0" smtClean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i="1" dirty="0">
                <a:solidFill>
                  <a:srgbClr val="FFFFFF"/>
                </a:solidFill>
                <a:cs typeface="Verdana" charset="0"/>
              </a:rPr>
              <a:t>Inspire the World, Create the Future </a:t>
            </a:r>
          </a:p>
        </p:txBody>
      </p:sp>
      <p:sp>
        <p:nvSpPr>
          <p:cNvPr id="35" name="textruta 19"/>
          <p:cNvSpPr txBox="1">
            <a:spLocks noChangeArrowheads="1"/>
          </p:cNvSpPr>
          <p:nvPr/>
        </p:nvSpPr>
        <p:spPr bwMode="auto">
          <a:xfrm>
            <a:off x="5165725" y="4134988"/>
            <a:ext cx="164465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CULTURE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 smtClean="0">
                <a:solidFill>
                  <a:srgbClr val="FFFFFF"/>
                </a:solidFill>
                <a:cs typeface="Verdana" charset="0"/>
              </a:rPr>
              <a:t>Law &amp; ethical standard compliance; clean organization culture; respect stakeholders; care for environment; health &amp; safety; socially responsible corporate citizen</a:t>
            </a:r>
            <a:endParaRPr lang="en-GB" sz="900" dirty="0">
              <a:solidFill>
                <a:srgbClr val="FFFFFF"/>
              </a:solidFill>
              <a:cs typeface="Verdana" charset="0"/>
            </a:endParaRPr>
          </a:p>
        </p:txBody>
      </p:sp>
      <p:sp>
        <p:nvSpPr>
          <p:cNvPr id="36" name="textruta 20"/>
          <p:cNvSpPr txBox="1">
            <a:spLocks noChangeArrowheads="1"/>
          </p:cNvSpPr>
          <p:nvPr/>
        </p:nvSpPr>
        <p:spPr bwMode="auto">
          <a:xfrm>
            <a:off x="6994525" y="4240213"/>
            <a:ext cx="15621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COMPETENCES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>
                <a:solidFill>
                  <a:srgbClr val="FFFFFF"/>
                </a:solidFill>
                <a:cs typeface="Verdana" charset="0"/>
              </a:rPr>
              <a:t>New Technology, Innovative Products, Creative Solutions </a:t>
            </a:r>
          </a:p>
        </p:txBody>
      </p:sp>
      <p:sp>
        <p:nvSpPr>
          <p:cNvPr id="37" name="textruta 21"/>
          <p:cNvSpPr txBox="1">
            <a:spLocks noChangeArrowheads="1"/>
          </p:cNvSpPr>
          <p:nvPr/>
        </p:nvSpPr>
        <p:spPr bwMode="auto">
          <a:xfrm>
            <a:off x="7040563" y="2928396"/>
            <a:ext cx="16240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GB" sz="900" b="1" dirty="0" smtClean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rPr>
              <a:t>PERSONALITY</a:t>
            </a:r>
          </a:p>
          <a:p>
            <a:pPr algn="ctr" eaLnBrk="1" hangingPunct="1">
              <a:defRPr/>
            </a:pPr>
            <a:endParaRPr lang="en-GB" sz="900" dirty="0" smtClean="0">
              <a:solidFill>
                <a:srgbClr val="FFFFFF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ctr" eaLnBrk="1" hangingPunct="1">
              <a:defRPr/>
            </a:pPr>
            <a:r>
              <a:rPr lang="en-GB" sz="900" dirty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rPr>
              <a:t>Innovative, Honest, Daring, Sincere and Kind </a:t>
            </a:r>
          </a:p>
        </p:txBody>
      </p:sp>
      <p:sp>
        <p:nvSpPr>
          <p:cNvPr id="38" name="Rektangel 36"/>
          <p:cNvSpPr/>
          <p:nvPr/>
        </p:nvSpPr>
        <p:spPr>
          <a:xfrm>
            <a:off x="5097463" y="2784475"/>
            <a:ext cx="1776412" cy="1292225"/>
          </a:xfrm>
          <a:prstGeom prst="rect">
            <a:avLst/>
          </a:prstGeom>
          <a:solidFill>
            <a:srgbClr val="003399"/>
          </a:solidFill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900" b="1" dirty="0">
                <a:solidFill>
                  <a:srgbClr val="FFFFFF"/>
                </a:solidFill>
                <a:latin typeface="Verdana"/>
                <a:cs typeface="Verdana"/>
              </a:rPr>
              <a:t>BRAND CORE</a:t>
            </a:r>
          </a:p>
          <a:p>
            <a:pPr algn="ctr">
              <a:defRPr/>
            </a:pPr>
            <a:r>
              <a:rPr lang="en-GB" sz="900" b="1" dirty="0" smtClean="0">
                <a:solidFill>
                  <a:srgbClr val="FFFFFF"/>
                </a:solidFill>
                <a:latin typeface="Verdana"/>
                <a:cs typeface="Verdana"/>
              </a:rPr>
              <a:t>Promise:</a:t>
            </a:r>
            <a:r>
              <a:rPr lang="en-GB" sz="900" b="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en-GB" sz="900" dirty="0" smtClean="0">
                <a:solidFill>
                  <a:srgbClr val="FFFFFF"/>
                </a:solidFill>
                <a:latin typeface="Verdana"/>
                <a:cs typeface="Verdana"/>
              </a:rPr>
              <a:t>Devote </a:t>
            </a:r>
            <a:r>
              <a:rPr lang="en-GB" sz="900" dirty="0">
                <a:solidFill>
                  <a:srgbClr val="FFFFFF"/>
                </a:solidFill>
                <a:latin typeface="Verdana"/>
                <a:cs typeface="Verdana"/>
              </a:rPr>
              <a:t>our </a:t>
            </a:r>
            <a:r>
              <a:rPr lang="en-GB" sz="900" dirty="0" smtClean="0">
                <a:solidFill>
                  <a:srgbClr val="FFFFFF"/>
                </a:solidFill>
                <a:latin typeface="Verdana"/>
                <a:cs typeface="Verdana"/>
              </a:rPr>
              <a:t>HR &amp; technology </a:t>
            </a:r>
            <a:r>
              <a:rPr lang="en-GB" sz="900" dirty="0">
                <a:solidFill>
                  <a:srgbClr val="FFFFFF"/>
                </a:solidFill>
                <a:latin typeface="Verdana"/>
                <a:cs typeface="Verdana"/>
              </a:rPr>
              <a:t>to create superior products services, thereby contributing to a better global society </a:t>
            </a:r>
            <a:r>
              <a:rPr lang="en-GB" sz="900" dirty="0" smtClean="0">
                <a:solidFill>
                  <a:srgbClr val="FFFFFF"/>
                </a:solidFill>
                <a:latin typeface="Verdana"/>
                <a:cs typeface="Verdana"/>
              </a:rPr>
              <a:t>?</a:t>
            </a:r>
            <a:endParaRPr lang="en-GB" sz="900" dirty="0">
              <a:solidFill>
                <a:srgbClr val="FFFFFF"/>
              </a:solidFill>
              <a:latin typeface="Verdana"/>
              <a:cs typeface="Verdana"/>
            </a:endParaRPr>
          </a:p>
          <a:p>
            <a:pPr algn="ctr">
              <a:defRPr/>
            </a:pPr>
            <a:r>
              <a:rPr lang="en-GB" sz="900" b="1" dirty="0" smtClean="0">
                <a:solidFill>
                  <a:srgbClr val="FFFFFF"/>
                </a:solidFill>
                <a:latin typeface="Verdana"/>
                <a:cs typeface="Verdana"/>
              </a:rPr>
              <a:t>Values: </a:t>
            </a:r>
            <a:r>
              <a:rPr lang="en-GB" sz="900" dirty="0" smtClean="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lang="en-GB" sz="900" dirty="0">
                <a:solidFill>
                  <a:srgbClr val="FFFFFF"/>
                </a:solidFill>
                <a:latin typeface="Verdana"/>
                <a:cs typeface="Verdana"/>
              </a:rPr>
              <a:t>, Excellence, Change, Integrity, Prosperity 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0088" y="768398"/>
            <a:ext cx="2986723" cy="446934"/>
          </a:xfrm>
          <a:prstGeom prst="rect">
            <a:avLst/>
          </a:prstGeom>
        </p:spPr>
      </p:pic>
      <p:sp>
        <p:nvSpPr>
          <p:cNvPr id="40" name="Title 1"/>
          <p:cNvSpPr txBox="1">
            <a:spLocks/>
          </p:cNvSpPr>
          <p:nvPr/>
        </p:nvSpPr>
        <p:spPr>
          <a:xfrm>
            <a:off x="0" y="-205580"/>
            <a:ext cx="12192000" cy="120931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latin typeface="Segoe UI Light" charset="0"/>
                <a:ea typeface="Segoe UI Light" charset="0"/>
                <a:cs typeface="Segoe UI Light" charset="0"/>
              </a:rPr>
              <a:t>Corporate Brand Identity Matrix (CBIM) applied to</a:t>
            </a:r>
            <a:endParaRPr lang="en-US" sz="3600" dirty="0"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>
            <a:off x="7246620" y="6446520"/>
            <a:ext cx="4945380" cy="4114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 smtClean="0">
                <a:latin typeface="Calibri" charset="0"/>
                <a:ea typeface="Calibri" charset="0"/>
                <a:cs typeface="Calibri" charset="0"/>
              </a:rPr>
              <a:t>Source: Original matrix adapted from </a:t>
            </a:r>
            <a:r>
              <a:rPr lang="en-US" sz="1800" i="1" dirty="0" err="1" smtClean="0">
                <a:latin typeface="Calibri" charset="0"/>
                <a:ea typeface="Calibri" charset="0"/>
                <a:cs typeface="Calibri" charset="0"/>
              </a:rPr>
              <a:t>Urde</a:t>
            </a:r>
            <a:r>
              <a:rPr lang="en-US" sz="1800" i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800" i="1" dirty="0" smtClean="0">
                <a:latin typeface="Calibri" charset="0"/>
                <a:ea typeface="Calibri" charset="0"/>
                <a:cs typeface="Calibri" charset="0"/>
              </a:rPr>
              <a:t>(2013)</a:t>
            </a:r>
            <a:endParaRPr lang="en-US" sz="1800" i="1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47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3"/>
          <p:cNvSpPr/>
          <p:nvPr/>
        </p:nvSpPr>
        <p:spPr>
          <a:xfrm>
            <a:off x="8777288" y="16"/>
            <a:ext cx="1776412" cy="129381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sv-SE" sz="12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7" name="Rektangel 24"/>
          <p:cNvSpPr/>
          <p:nvPr/>
        </p:nvSpPr>
        <p:spPr>
          <a:xfrm>
            <a:off x="8777288" y="5564188"/>
            <a:ext cx="1776412" cy="1293812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sv-SE" sz="12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8" name="Rektangel 41"/>
          <p:cNvSpPr/>
          <p:nvPr/>
        </p:nvSpPr>
        <p:spPr>
          <a:xfrm>
            <a:off x="1409708" y="5594366"/>
            <a:ext cx="1776413" cy="129381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sv-SE" sz="12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9" name="Rektangel 42"/>
          <p:cNvSpPr/>
          <p:nvPr/>
        </p:nvSpPr>
        <p:spPr>
          <a:xfrm>
            <a:off x="1409708" y="16"/>
            <a:ext cx="1776413" cy="129381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sv-SE" sz="12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10" name="Rektangel 43"/>
          <p:cNvSpPr/>
          <p:nvPr/>
        </p:nvSpPr>
        <p:spPr>
          <a:xfrm>
            <a:off x="8794758" y="2781316"/>
            <a:ext cx="1776413" cy="1292225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sv-SE" sz="12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11" name="Rektangel 44"/>
          <p:cNvSpPr/>
          <p:nvPr/>
        </p:nvSpPr>
        <p:spPr>
          <a:xfrm>
            <a:off x="5051433" y="-15875"/>
            <a:ext cx="1776413" cy="129381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sv-SE" sz="12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12" name="Rektangel 46"/>
          <p:cNvSpPr/>
          <p:nvPr/>
        </p:nvSpPr>
        <p:spPr>
          <a:xfrm>
            <a:off x="1409708" y="2781316"/>
            <a:ext cx="1776413" cy="1292225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sv-SE" sz="12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13" name="Rektangel 48"/>
          <p:cNvSpPr/>
          <p:nvPr/>
        </p:nvSpPr>
        <p:spPr>
          <a:xfrm>
            <a:off x="5118108" y="5564188"/>
            <a:ext cx="1774825" cy="1293812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sv-SE" sz="12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14" name="textruta 2"/>
          <p:cNvSpPr txBox="1">
            <a:spLocks noChangeArrowheads="1"/>
          </p:cNvSpPr>
          <p:nvPr/>
        </p:nvSpPr>
        <p:spPr bwMode="auto">
          <a:xfrm>
            <a:off x="1476375" y="120650"/>
            <a:ext cx="1581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rgbClr val="FFFFFF"/>
                </a:solidFill>
                <a:latin typeface="Arial" charset="0"/>
              </a:rPr>
              <a:t>Relevance: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1200" b="1" i="1" dirty="0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i="1" dirty="0">
                <a:solidFill>
                  <a:srgbClr val="FFFFFF"/>
                </a:solidFill>
                <a:latin typeface="Arial" charset="0"/>
              </a:rPr>
              <a:t>How appealing and meaningful is the value they offer?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sv-SE" sz="1200" dirty="0">
              <a:solidFill>
                <a:prstClr val="white"/>
              </a:solidFill>
            </a:endParaRPr>
          </a:p>
        </p:txBody>
      </p:sp>
      <p:sp>
        <p:nvSpPr>
          <p:cNvPr id="15" name="textruta 49"/>
          <p:cNvSpPr txBox="1">
            <a:spLocks noChangeArrowheads="1"/>
          </p:cNvSpPr>
          <p:nvPr/>
        </p:nvSpPr>
        <p:spPr bwMode="auto">
          <a:xfrm>
            <a:off x="8777288" y="190500"/>
            <a:ext cx="1724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b="1" i="1">
                <a:solidFill>
                  <a:srgbClr val="FFFFFF"/>
                </a:solidFill>
                <a:latin typeface="Arial" charset="0"/>
              </a:rPr>
              <a:t>Differentiation: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1200" b="1" i="1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i="1">
                <a:solidFill>
                  <a:srgbClr val="FFFFFF"/>
                </a:solidFill>
                <a:latin typeface="Arial" charset="0"/>
              </a:rPr>
              <a:t>How distinctive is their position in the market? </a:t>
            </a:r>
          </a:p>
        </p:txBody>
      </p:sp>
      <p:sp>
        <p:nvSpPr>
          <p:cNvPr id="16" name="textruta 50"/>
          <p:cNvSpPr txBox="1">
            <a:spLocks noChangeArrowheads="1"/>
          </p:cNvSpPr>
          <p:nvPr/>
        </p:nvSpPr>
        <p:spPr bwMode="auto">
          <a:xfrm>
            <a:off x="8842383" y="5672138"/>
            <a:ext cx="164306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b="1" i="1">
                <a:solidFill>
                  <a:srgbClr val="FFFFFF"/>
                </a:solidFill>
                <a:latin typeface="Arial" charset="0"/>
              </a:rPr>
              <a:t>Performance: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1200" b="1" i="1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i="1">
                <a:solidFill>
                  <a:srgbClr val="FFFFFF"/>
                </a:solidFill>
                <a:latin typeface="Arial" charset="0"/>
              </a:rPr>
              <a:t>How solid and consistent are their quality and performance?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sv-SE" sz="12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" name="textruta 51"/>
          <p:cNvSpPr txBox="1">
            <a:spLocks noChangeArrowheads="1"/>
          </p:cNvSpPr>
          <p:nvPr/>
        </p:nvSpPr>
        <p:spPr bwMode="auto">
          <a:xfrm>
            <a:off x="5130800" y="5661025"/>
            <a:ext cx="17287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b="1" i="1">
                <a:solidFill>
                  <a:srgbClr val="FFFFFF"/>
                </a:solidFill>
                <a:latin typeface="Arial" charset="0"/>
              </a:rPr>
              <a:t>Responsibility: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1200" b="1" i="1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i="1">
                <a:solidFill>
                  <a:srgbClr val="FFFFFF"/>
                </a:solidFill>
                <a:latin typeface="Arial" charset="0"/>
              </a:rPr>
              <a:t>How committed and accountable are they? </a:t>
            </a:r>
            <a:endParaRPr lang="en-GB" sz="1200" b="1" i="1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sv-SE" sz="12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" name="textruta 52"/>
          <p:cNvSpPr txBox="1">
            <a:spLocks noChangeArrowheads="1"/>
          </p:cNvSpPr>
          <p:nvPr/>
        </p:nvSpPr>
        <p:spPr bwMode="auto">
          <a:xfrm>
            <a:off x="1462088" y="5661025"/>
            <a:ext cx="1595437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b="1" i="1">
                <a:solidFill>
                  <a:srgbClr val="FFFFFF"/>
                </a:solidFill>
                <a:latin typeface="Arial" charset="0"/>
              </a:rPr>
              <a:t>Willingness-to-support: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i="1">
                <a:solidFill>
                  <a:srgbClr val="FFFFFF"/>
                </a:solidFill>
                <a:latin typeface="Arial" charset="0"/>
              </a:rPr>
              <a:t>How engaging and inspiring are their purposes and practices?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sv-SE" sz="1200">
              <a:solidFill>
                <a:srgbClr val="FFFFFF"/>
              </a:solidFill>
            </a:endParaRPr>
          </a:p>
        </p:txBody>
      </p:sp>
      <p:sp>
        <p:nvSpPr>
          <p:cNvPr id="19" name="textruta 54"/>
          <p:cNvSpPr txBox="1">
            <a:spLocks noChangeArrowheads="1"/>
          </p:cNvSpPr>
          <p:nvPr/>
        </p:nvSpPr>
        <p:spPr bwMode="auto">
          <a:xfrm>
            <a:off x="1360487" y="2909888"/>
            <a:ext cx="1905001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b="1" i="1">
                <a:solidFill>
                  <a:srgbClr val="FFFFFF"/>
                </a:solidFill>
                <a:latin typeface="Arial" charset="0"/>
              </a:rPr>
              <a:t>Recognisability: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1200" b="1" i="1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i="1">
                <a:solidFill>
                  <a:srgbClr val="FFFFFF"/>
                </a:solidFill>
                <a:latin typeface="Arial" charset="0"/>
              </a:rPr>
              <a:t>How distinct, visible and consistent are their overall communications? </a:t>
            </a:r>
          </a:p>
        </p:txBody>
      </p:sp>
      <p:sp>
        <p:nvSpPr>
          <p:cNvPr id="20" name="textruta 55"/>
          <p:cNvSpPr txBox="1">
            <a:spLocks noChangeArrowheads="1"/>
          </p:cNvSpPr>
          <p:nvPr/>
        </p:nvSpPr>
        <p:spPr bwMode="auto">
          <a:xfrm>
            <a:off x="5130800" y="115888"/>
            <a:ext cx="15287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b="1" i="1">
                <a:solidFill>
                  <a:srgbClr val="FFFFFF"/>
                </a:solidFill>
                <a:latin typeface="Arial" charset="0"/>
              </a:rPr>
              <a:t>Trustworthiness: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1200" b="1" i="1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i="1">
                <a:solidFill>
                  <a:srgbClr val="FFFFFF"/>
                </a:solidFill>
                <a:latin typeface="Arial" charset="0"/>
              </a:rPr>
              <a:t>How dependable are their words and deeds? </a:t>
            </a:r>
          </a:p>
        </p:txBody>
      </p:sp>
      <p:sp>
        <p:nvSpPr>
          <p:cNvPr id="21" name="textruta 56"/>
          <p:cNvSpPr txBox="1">
            <a:spLocks noChangeArrowheads="1"/>
          </p:cNvSpPr>
          <p:nvPr/>
        </p:nvSpPr>
        <p:spPr bwMode="auto">
          <a:xfrm>
            <a:off x="8905883" y="2927351"/>
            <a:ext cx="1514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b="1" i="1">
                <a:solidFill>
                  <a:srgbClr val="FFFFFF"/>
                </a:solidFill>
                <a:latin typeface="Arial" charset="0"/>
              </a:rPr>
              <a:t>Credibility: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1200" b="1" i="1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i="1">
                <a:solidFill>
                  <a:srgbClr val="FFFFFF"/>
                </a:solidFill>
                <a:latin typeface="Arial" charset="0"/>
              </a:rPr>
              <a:t>How believable and convincing are they?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sv-SE" sz="12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2" name="Rektangel 18"/>
          <p:cNvSpPr/>
          <p:nvPr/>
        </p:nvSpPr>
        <p:spPr>
          <a:xfrm>
            <a:off x="3255963" y="1412875"/>
            <a:ext cx="1778000" cy="1293813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3" name="Rektangel 19"/>
          <p:cNvSpPr/>
          <p:nvPr/>
        </p:nvSpPr>
        <p:spPr>
          <a:xfrm>
            <a:off x="3255963" y="2784475"/>
            <a:ext cx="1778000" cy="1292225"/>
          </a:xfrm>
          <a:prstGeom prst="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4" name="Rektangel 20"/>
          <p:cNvSpPr/>
          <p:nvPr/>
        </p:nvSpPr>
        <p:spPr>
          <a:xfrm>
            <a:off x="5097463" y="1412875"/>
            <a:ext cx="1776412" cy="1293813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5" name="Rektangel 21"/>
          <p:cNvSpPr/>
          <p:nvPr/>
        </p:nvSpPr>
        <p:spPr>
          <a:xfrm>
            <a:off x="6935788" y="1412875"/>
            <a:ext cx="1776412" cy="1293813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6" name="Rektangel 22"/>
          <p:cNvSpPr/>
          <p:nvPr/>
        </p:nvSpPr>
        <p:spPr>
          <a:xfrm>
            <a:off x="6935788" y="2784475"/>
            <a:ext cx="1776412" cy="1292225"/>
          </a:xfrm>
          <a:prstGeom prst="rect">
            <a:avLst/>
          </a:prstGeom>
          <a:solidFill>
            <a:srgbClr val="558ED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7" name="Rektangel 25"/>
          <p:cNvSpPr/>
          <p:nvPr/>
        </p:nvSpPr>
        <p:spPr>
          <a:xfrm>
            <a:off x="3255963" y="4154504"/>
            <a:ext cx="1778000" cy="129063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8" name="Rektangel 26"/>
          <p:cNvSpPr/>
          <p:nvPr/>
        </p:nvSpPr>
        <p:spPr>
          <a:xfrm>
            <a:off x="5097463" y="4154504"/>
            <a:ext cx="1776412" cy="129063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29" name="Rektangel 27"/>
          <p:cNvSpPr/>
          <p:nvPr/>
        </p:nvSpPr>
        <p:spPr>
          <a:xfrm>
            <a:off x="6935788" y="4154504"/>
            <a:ext cx="1776412" cy="129063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0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30" name="textruta 14"/>
          <p:cNvSpPr txBox="1">
            <a:spLocks noChangeArrowheads="1"/>
          </p:cNvSpPr>
          <p:nvPr/>
        </p:nvSpPr>
        <p:spPr bwMode="auto">
          <a:xfrm>
            <a:off x="3255963" y="1493838"/>
            <a:ext cx="1778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VALUE PROPOSITION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>
                <a:solidFill>
                  <a:srgbClr val="FFFFFF"/>
                </a:solidFill>
                <a:cs typeface="Verdana" charset="0"/>
              </a:rPr>
              <a:t>Quality, Design and Price </a:t>
            </a:r>
          </a:p>
        </p:txBody>
      </p:sp>
      <p:sp>
        <p:nvSpPr>
          <p:cNvPr id="31" name="textruta 15"/>
          <p:cNvSpPr txBox="1">
            <a:spLocks noChangeArrowheads="1"/>
          </p:cNvSpPr>
          <p:nvPr/>
        </p:nvSpPr>
        <p:spPr bwMode="auto">
          <a:xfrm>
            <a:off x="5153025" y="1493842"/>
            <a:ext cx="17208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RELATIONSHIP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>
                <a:solidFill>
                  <a:srgbClr val="FFFFFF"/>
                </a:solidFill>
                <a:cs typeface="Verdana" charset="0"/>
              </a:rPr>
              <a:t>Respect, Transparency, Trust, Value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</p:txBody>
      </p:sp>
      <p:sp>
        <p:nvSpPr>
          <p:cNvPr id="32" name="textruta 16"/>
          <p:cNvSpPr txBox="1">
            <a:spLocks noChangeArrowheads="1"/>
          </p:cNvSpPr>
          <p:nvPr/>
        </p:nvSpPr>
        <p:spPr bwMode="auto">
          <a:xfrm>
            <a:off x="6970216" y="1463694"/>
            <a:ext cx="17017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POSITION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 smtClean="0">
                <a:solidFill>
                  <a:srgbClr val="FFFFFF"/>
                </a:solidFill>
                <a:cs typeface="Verdana" charset="0"/>
              </a:rPr>
              <a:t>Committed </a:t>
            </a:r>
            <a:r>
              <a:rPr lang="en-GB" sz="900" dirty="0">
                <a:solidFill>
                  <a:srgbClr val="FFFFFF"/>
                </a:solidFill>
                <a:cs typeface="Verdana" charset="0"/>
              </a:rPr>
              <a:t>to being a creative leader in new markets and becoming a truly No. 1 business going forward. Becoming one of the world’s top five brands by 2020. </a:t>
            </a:r>
          </a:p>
        </p:txBody>
      </p:sp>
      <p:sp>
        <p:nvSpPr>
          <p:cNvPr id="33" name="textruta 17"/>
          <p:cNvSpPr txBox="1">
            <a:spLocks noChangeArrowheads="1"/>
          </p:cNvSpPr>
          <p:nvPr/>
        </p:nvSpPr>
        <p:spPr bwMode="auto">
          <a:xfrm>
            <a:off x="3328988" y="2882916"/>
            <a:ext cx="15430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EXPRESSION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>
                <a:solidFill>
                  <a:srgbClr val="FFFFFF"/>
                </a:solidFill>
                <a:cs typeface="Verdana" charset="0"/>
              </a:rPr>
              <a:t>Logo, </a:t>
            </a:r>
            <a:r>
              <a:rPr lang="en-GB" sz="900" dirty="0" err="1">
                <a:solidFill>
                  <a:srgbClr val="FFFFFF"/>
                </a:solidFill>
                <a:cs typeface="Verdana" charset="0"/>
              </a:rPr>
              <a:t>Color</a:t>
            </a:r>
            <a:r>
              <a:rPr lang="en-GB" sz="900" dirty="0">
                <a:solidFill>
                  <a:srgbClr val="FFFFFF"/>
                </a:solidFill>
                <a:cs typeface="Verdana" charset="0"/>
              </a:rPr>
              <a:t>, Physical manifestation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</p:txBody>
      </p:sp>
      <p:sp>
        <p:nvSpPr>
          <p:cNvPr id="34" name="textruta 18"/>
          <p:cNvSpPr txBox="1">
            <a:spLocks noChangeArrowheads="1"/>
          </p:cNvSpPr>
          <p:nvPr/>
        </p:nvSpPr>
        <p:spPr bwMode="auto">
          <a:xfrm>
            <a:off x="3195409" y="4130904"/>
            <a:ext cx="191362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MISSION &amp; VISION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i="1" dirty="0">
                <a:solidFill>
                  <a:srgbClr val="FFFFFF"/>
                </a:solidFill>
                <a:cs typeface="Verdana" charset="0"/>
              </a:rPr>
              <a:t>To inspire the world with innovative technologies, products </a:t>
            </a:r>
            <a:r>
              <a:rPr lang="en-GB" sz="900" i="1" dirty="0" smtClean="0">
                <a:solidFill>
                  <a:srgbClr val="FFFFFF"/>
                </a:solidFill>
                <a:cs typeface="Verdana" charset="0"/>
              </a:rPr>
              <a:t>&amp;designs </a:t>
            </a:r>
            <a:r>
              <a:rPr lang="en-GB" sz="900" i="1" dirty="0">
                <a:solidFill>
                  <a:srgbClr val="FFFFFF"/>
                </a:solidFill>
                <a:cs typeface="Verdana" charset="0"/>
              </a:rPr>
              <a:t>that enrich People’s lives </a:t>
            </a:r>
            <a:r>
              <a:rPr lang="en-GB" sz="900" i="1" dirty="0" smtClean="0">
                <a:solidFill>
                  <a:srgbClr val="FFFFFF"/>
                </a:solidFill>
                <a:cs typeface="Verdana" charset="0"/>
              </a:rPr>
              <a:t>&amp; contribute </a:t>
            </a:r>
            <a:r>
              <a:rPr lang="en-GB" sz="900" i="1" dirty="0">
                <a:solidFill>
                  <a:srgbClr val="FFFFFF"/>
                </a:solidFill>
                <a:cs typeface="Verdana" charset="0"/>
              </a:rPr>
              <a:t>to a socially responsible, sustainable future. </a:t>
            </a:r>
            <a:endParaRPr lang="en-GB" sz="900" i="1" dirty="0" smtClean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i="1" dirty="0">
                <a:solidFill>
                  <a:srgbClr val="FFFFFF"/>
                </a:solidFill>
                <a:cs typeface="Verdana" charset="0"/>
              </a:rPr>
              <a:t>Inspire the World, Create the Future </a:t>
            </a:r>
          </a:p>
        </p:txBody>
      </p:sp>
      <p:sp>
        <p:nvSpPr>
          <p:cNvPr id="35" name="textruta 19"/>
          <p:cNvSpPr txBox="1">
            <a:spLocks noChangeArrowheads="1"/>
          </p:cNvSpPr>
          <p:nvPr/>
        </p:nvSpPr>
        <p:spPr bwMode="auto">
          <a:xfrm>
            <a:off x="5165725" y="4134988"/>
            <a:ext cx="164465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CULTURE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 smtClean="0">
                <a:solidFill>
                  <a:srgbClr val="FFFFFF"/>
                </a:solidFill>
                <a:cs typeface="Verdana" charset="0"/>
              </a:rPr>
              <a:t>Law &amp; ethical standard compliance; clean organization culture; respect stakeholders; care for environment; health &amp; safety; socially responsible corporate citizen</a:t>
            </a:r>
            <a:endParaRPr lang="en-GB" sz="900" dirty="0">
              <a:solidFill>
                <a:srgbClr val="FFFFFF"/>
              </a:solidFill>
              <a:cs typeface="Verdana" charset="0"/>
            </a:endParaRPr>
          </a:p>
        </p:txBody>
      </p:sp>
      <p:sp>
        <p:nvSpPr>
          <p:cNvPr id="36" name="textruta 20"/>
          <p:cNvSpPr txBox="1">
            <a:spLocks noChangeArrowheads="1"/>
          </p:cNvSpPr>
          <p:nvPr/>
        </p:nvSpPr>
        <p:spPr bwMode="auto">
          <a:xfrm>
            <a:off x="6994525" y="4240213"/>
            <a:ext cx="15621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b="1" dirty="0">
                <a:solidFill>
                  <a:srgbClr val="FFFFFF"/>
                </a:solidFill>
                <a:cs typeface="Verdana" charset="0"/>
              </a:rPr>
              <a:t>COMPETENCES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srgbClr val="FFFFFF"/>
              </a:solidFill>
              <a:cs typeface="Verdana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900" dirty="0">
                <a:solidFill>
                  <a:srgbClr val="FFFFFF"/>
                </a:solidFill>
                <a:cs typeface="Verdana" charset="0"/>
              </a:rPr>
              <a:t>New Technology, Innovative Products, Creative Solutions </a:t>
            </a:r>
          </a:p>
        </p:txBody>
      </p:sp>
      <p:sp>
        <p:nvSpPr>
          <p:cNvPr id="37" name="textruta 21"/>
          <p:cNvSpPr txBox="1">
            <a:spLocks noChangeArrowheads="1"/>
          </p:cNvSpPr>
          <p:nvPr/>
        </p:nvSpPr>
        <p:spPr bwMode="auto">
          <a:xfrm>
            <a:off x="7040563" y="2928396"/>
            <a:ext cx="16240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GB" sz="900" b="1" dirty="0" smtClean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rPr>
              <a:t>PERSONALITY</a:t>
            </a:r>
          </a:p>
          <a:p>
            <a:pPr algn="ctr" eaLnBrk="1" hangingPunct="1">
              <a:defRPr/>
            </a:pPr>
            <a:endParaRPr lang="en-GB" sz="900" dirty="0" smtClean="0">
              <a:solidFill>
                <a:srgbClr val="FFFFFF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ctr" eaLnBrk="1" hangingPunct="1">
              <a:defRPr/>
            </a:pPr>
            <a:r>
              <a:rPr lang="en-GB" sz="900" dirty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rPr>
              <a:t>Innovative, Honest, Daring, Sincere and Kind </a:t>
            </a:r>
          </a:p>
        </p:txBody>
      </p:sp>
      <p:sp>
        <p:nvSpPr>
          <p:cNvPr id="38" name="Rektangel 36"/>
          <p:cNvSpPr/>
          <p:nvPr/>
        </p:nvSpPr>
        <p:spPr>
          <a:xfrm>
            <a:off x="5097463" y="2784475"/>
            <a:ext cx="1776412" cy="1292225"/>
          </a:xfrm>
          <a:prstGeom prst="rect">
            <a:avLst/>
          </a:prstGeom>
          <a:solidFill>
            <a:srgbClr val="003399"/>
          </a:solidFill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900" b="1" dirty="0">
                <a:solidFill>
                  <a:srgbClr val="FFFFFF"/>
                </a:solidFill>
                <a:latin typeface="Verdana"/>
                <a:cs typeface="Verdana"/>
              </a:rPr>
              <a:t>BRAND CORE</a:t>
            </a:r>
          </a:p>
          <a:p>
            <a:pPr algn="ctr">
              <a:defRPr/>
            </a:pPr>
            <a:r>
              <a:rPr lang="en-GB" sz="900" b="1" dirty="0" smtClean="0">
                <a:solidFill>
                  <a:srgbClr val="FFFFFF"/>
                </a:solidFill>
                <a:latin typeface="Verdana"/>
                <a:cs typeface="Verdana"/>
              </a:rPr>
              <a:t>Promise:</a:t>
            </a:r>
            <a:r>
              <a:rPr lang="en-GB" sz="900" b="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en-GB" sz="900" dirty="0" smtClean="0">
                <a:solidFill>
                  <a:srgbClr val="FFFFFF"/>
                </a:solidFill>
                <a:latin typeface="Verdana"/>
                <a:cs typeface="Verdana"/>
              </a:rPr>
              <a:t>Devote </a:t>
            </a:r>
            <a:r>
              <a:rPr lang="en-GB" sz="900" dirty="0">
                <a:solidFill>
                  <a:srgbClr val="FFFFFF"/>
                </a:solidFill>
                <a:latin typeface="Verdana"/>
                <a:cs typeface="Verdana"/>
              </a:rPr>
              <a:t>our </a:t>
            </a:r>
            <a:r>
              <a:rPr lang="en-GB" sz="900" dirty="0" smtClean="0">
                <a:solidFill>
                  <a:srgbClr val="FFFFFF"/>
                </a:solidFill>
                <a:latin typeface="Verdana"/>
                <a:cs typeface="Verdana"/>
              </a:rPr>
              <a:t>HR &amp; technology </a:t>
            </a:r>
            <a:r>
              <a:rPr lang="en-GB" sz="900" dirty="0">
                <a:solidFill>
                  <a:srgbClr val="FFFFFF"/>
                </a:solidFill>
                <a:latin typeface="Verdana"/>
                <a:cs typeface="Verdana"/>
              </a:rPr>
              <a:t>to create superior products services, thereby contributing to a better global society </a:t>
            </a:r>
            <a:r>
              <a:rPr lang="en-GB" sz="900" dirty="0" smtClean="0">
                <a:solidFill>
                  <a:srgbClr val="FFFFFF"/>
                </a:solidFill>
                <a:latin typeface="Verdana"/>
                <a:cs typeface="Verdana"/>
              </a:rPr>
              <a:t>?</a:t>
            </a:r>
            <a:endParaRPr lang="en-GB" sz="900" dirty="0">
              <a:solidFill>
                <a:srgbClr val="FFFFFF"/>
              </a:solidFill>
              <a:latin typeface="Verdana"/>
              <a:cs typeface="Verdana"/>
            </a:endParaRPr>
          </a:p>
          <a:p>
            <a:pPr algn="ctr">
              <a:defRPr/>
            </a:pPr>
            <a:r>
              <a:rPr lang="en-GB" sz="900" b="1" dirty="0" smtClean="0">
                <a:solidFill>
                  <a:srgbClr val="FFFFFF"/>
                </a:solidFill>
                <a:latin typeface="Verdana"/>
                <a:cs typeface="Verdana"/>
              </a:rPr>
              <a:t>Values: </a:t>
            </a:r>
            <a:r>
              <a:rPr lang="en-GB" sz="900" dirty="0" smtClean="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lang="en-GB" sz="900" dirty="0">
                <a:solidFill>
                  <a:srgbClr val="FFFFFF"/>
                </a:solidFill>
                <a:latin typeface="Verdana"/>
                <a:cs typeface="Verdana"/>
              </a:rPr>
              <a:t>, Excellence, Change, Integrity, Prosperity 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10893887" y="4956463"/>
            <a:ext cx="1298113" cy="19015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 smtClean="0">
                <a:latin typeface="Calibri" charset="0"/>
                <a:ea typeface="Calibri" charset="0"/>
                <a:cs typeface="Calibri" charset="0"/>
              </a:rPr>
              <a:t>Source: Original matrix adapted from </a:t>
            </a:r>
            <a:r>
              <a:rPr lang="en-US" sz="1800" i="1" dirty="0" err="1" smtClean="0">
                <a:latin typeface="Calibri" charset="0"/>
                <a:ea typeface="Calibri" charset="0"/>
                <a:cs typeface="Calibri" charset="0"/>
              </a:rPr>
              <a:t>Urde</a:t>
            </a:r>
            <a:r>
              <a:rPr lang="en-US" sz="1800" i="1" dirty="0" smtClean="0">
                <a:latin typeface="Calibri" charset="0"/>
                <a:ea typeface="Calibri" charset="0"/>
                <a:cs typeface="Calibri" charset="0"/>
              </a:rPr>
              <a:t> &amp; </a:t>
            </a:r>
            <a:r>
              <a:rPr lang="en-US" sz="1800" i="1" dirty="0" err="1" smtClean="0">
                <a:latin typeface="Calibri" charset="0"/>
                <a:ea typeface="Calibri" charset="0"/>
                <a:cs typeface="Calibri" charset="0"/>
              </a:rPr>
              <a:t>Greyser</a:t>
            </a:r>
            <a:r>
              <a:rPr lang="en-US" sz="1800" i="1" dirty="0" smtClean="0">
                <a:latin typeface="Calibri" charset="0"/>
                <a:ea typeface="Calibri" charset="0"/>
                <a:cs typeface="Calibri" charset="0"/>
              </a:rPr>
              <a:t> (2016)</a:t>
            </a:r>
            <a:endParaRPr lang="en-US" sz="1800" i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 rot="16200000">
            <a:off x="-2766356" y="2839440"/>
            <a:ext cx="6888163" cy="120931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latin typeface="Segoe UI Light" charset="0"/>
                <a:ea typeface="Segoe UI Light" charset="0"/>
                <a:cs typeface="Segoe UI Light" charset="0"/>
              </a:rPr>
              <a:t>Corporate Brand Identity &amp; Reputation Matrix (CBIRM)</a:t>
            </a:r>
            <a:endParaRPr lang="en-US" sz="3600" dirty="0"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0" y="2109619"/>
            <a:ext cx="12192000" cy="707886"/>
          </a:xfrm>
          <a:prstGeom prst="rect">
            <a:avLst/>
          </a:prstGeom>
          <a:solidFill>
            <a:srgbClr val="C00000">
              <a:alpha val="44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i="1" dirty="0" smtClean="0">
                <a:solidFill>
                  <a:schemeClr val="bg1"/>
                </a:solidFill>
                <a:effectLst/>
                <a:latin typeface="Segoe UI" charset="0"/>
                <a:ea typeface="Segoe UI" charset="0"/>
                <a:cs typeface="Segoe UI" charset="0"/>
              </a:rPr>
              <a:t>Which reputation elements were hit hard?</a:t>
            </a:r>
            <a:endParaRPr lang="en-US" sz="4000" i="1" dirty="0">
              <a:solidFill>
                <a:schemeClr val="bg1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41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614543"/>
            <a:ext cx="12192000" cy="120931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MANAGEMENT QUESTION</a:t>
            </a:r>
            <a:endParaRPr lang="en-US" sz="72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929235"/>
            <a:ext cx="12192000" cy="1754326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000000"/>
                </a:solidFill>
                <a:effectLst/>
                <a:latin typeface="Segoe UI" charset="0"/>
                <a:ea typeface="Segoe UI" charset="0"/>
                <a:cs typeface="Segoe UI" charset="0"/>
              </a:rPr>
              <a:t>How can Samsung manage the crisis and save the reputation and the future of the Galaxy Note series along with a range of related products in its portfolio?</a:t>
            </a:r>
            <a:endParaRPr lang="en-US" sz="3600" i="1" dirty="0">
              <a:latin typeface="Segoe UI" charset="0"/>
              <a:ea typeface="Segoe UI" charset="0"/>
              <a:cs typeface="Segoe U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34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735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614543"/>
            <a:ext cx="12192000" cy="120931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DISCUSSION</a:t>
            </a:r>
            <a:endParaRPr lang="en-US" sz="72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929235"/>
            <a:ext cx="12192000" cy="3108543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i="1" dirty="0" smtClean="0">
                <a:solidFill>
                  <a:srgbClr val="000000"/>
                </a:solidFill>
                <a:effectLst/>
                <a:latin typeface="Segoe UI" charset="0"/>
                <a:ea typeface="Segoe UI" charset="0"/>
                <a:cs typeface="Segoe UI" charset="0"/>
              </a:rPr>
              <a:t>What should you do to deal with the situation after the second failure to mitigate the crisis?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i="1" dirty="0" smtClean="0">
                <a:solidFill>
                  <a:srgbClr val="000000"/>
                </a:solidFill>
                <a:effectLst/>
                <a:latin typeface="Segoe UI" charset="0"/>
                <a:ea typeface="Segoe UI" charset="0"/>
                <a:cs typeface="Segoe UI" charset="0"/>
              </a:rPr>
              <a:t>How can you gain back consumer trust and build confidence?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i="1" dirty="0" smtClean="0">
                <a:solidFill>
                  <a:srgbClr val="000000"/>
                </a:solidFill>
                <a:effectLst/>
                <a:latin typeface="Segoe UI" charset="0"/>
                <a:ea typeface="Segoe UI" charset="0"/>
                <a:cs typeface="Segoe UI" charset="0"/>
              </a:rPr>
              <a:t>How can you curtail the impact of the Galaxy Note7 crisis on other products in Samsung’s portfolio?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i="1" dirty="0" smtClean="0">
                <a:solidFill>
                  <a:srgbClr val="000000"/>
                </a:solidFill>
                <a:effectLst/>
                <a:latin typeface="Segoe UI" charset="0"/>
                <a:ea typeface="Segoe UI" charset="0"/>
                <a:cs typeface="Segoe UI" charset="0"/>
              </a:rPr>
              <a:t>How can you better equip yourselves to evade crisis in the future?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i="1" dirty="0" smtClean="0">
                <a:solidFill>
                  <a:srgbClr val="000000"/>
                </a:solidFill>
                <a:effectLst/>
                <a:latin typeface="Segoe UI" charset="0"/>
                <a:ea typeface="Segoe UI" charset="0"/>
                <a:cs typeface="Segoe UI" charset="0"/>
              </a:rPr>
              <a:t>How can you ensure the suppliers abide by the compliance code?</a:t>
            </a:r>
          </a:p>
        </p:txBody>
      </p:sp>
    </p:spTree>
    <p:extLst>
      <p:ext uri="{BB962C8B-B14F-4D97-AF65-F5344CB8AC3E}">
        <p14:creationId xmlns:p14="http://schemas.microsoft.com/office/powerpoint/2010/main" val="116218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0" y="2824343"/>
            <a:ext cx="12192000" cy="120931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IMPACT OF THE CRISIS</a:t>
            </a:r>
            <a:endParaRPr lang="en-US" sz="72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5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209" y="219742"/>
            <a:ext cx="1431855" cy="14318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459" y="202962"/>
            <a:ext cx="1006821" cy="1465417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45011" y="1841608"/>
            <a:ext cx="3072425" cy="10612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Segoe UI Light" charset="0"/>
                <a:ea typeface="Segoe UI Light" charset="0"/>
                <a:cs typeface="Segoe UI Light" charset="0"/>
              </a:rPr>
              <a:t>3</a:t>
            </a:r>
            <a:r>
              <a:rPr lang="en-US" sz="2400" dirty="0" smtClean="0">
                <a:latin typeface="Segoe UI Light" charset="0"/>
                <a:ea typeface="Segoe UI Light" charset="0"/>
                <a:cs typeface="Segoe UI Light" charset="0"/>
              </a:rPr>
              <a:t> million sold</a:t>
            </a:r>
            <a:endParaRPr lang="en-US" sz="6000" dirty="0" smtClean="0">
              <a:latin typeface="Segoe UI Light" charset="0"/>
              <a:ea typeface="Segoe UI Light" charset="0"/>
              <a:cs typeface="Segoe UI Light" charset="0"/>
            </a:endParaRPr>
          </a:p>
          <a:p>
            <a:pPr algn="ctr"/>
            <a:r>
              <a:rPr lang="en-US" dirty="0" smtClean="0">
                <a:latin typeface="Segoe UI Light" charset="0"/>
                <a:ea typeface="Segoe UI Light" charset="0"/>
                <a:cs typeface="Segoe UI Light" charset="0"/>
              </a:rPr>
              <a:t>96%</a:t>
            </a:r>
            <a:r>
              <a:rPr lang="en-US" sz="2400" dirty="0" smtClean="0">
                <a:latin typeface="Segoe UI Light" charset="0"/>
                <a:ea typeface="Segoe UI Light" charset="0"/>
                <a:cs typeface="Segoe UI Light" charset="0"/>
              </a:rPr>
              <a:t> recalled</a:t>
            </a:r>
            <a:endParaRPr lang="en-US" sz="2400" dirty="0"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728116" y="1680173"/>
            <a:ext cx="2338040" cy="137966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Segoe UI Light" charset="0"/>
                <a:ea typeface="Segoe UI Light" charset="0"/>
                <a:cs typeface="Segoe UI Light" charset="0"/>
              </a:rPr>
              <a:t>share price dropped</a:t>
            </a:r>
            <a:endParaRPr lang="en-US" sz="6000" dirty="0" smtClean="0"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993" y="317639"/>
            <a:ext cx="1231403" cy="123140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8385119" y="1868697"/>
            <a:ext cx="2357149" cy="84964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Segoe UI Light" charset="0"/>
                <a:ea typeface="Segoe UI Light" charset="0"/>
                <a:cs typeface="Segoe UI Light" charset="0"/>
              </a:rPr>
              <a:t>2%</a:t>
            </a:r>
            <a:r>
              <a:rPr lang="en-US" sz="2400" dirty="0" smtClean="0">
                <a:latin typeface="Segoe UI Light" charset="0"/>
                <a:ea typeface="Segoe UI Light" charset="0"/>
                <a:cs typeface="Segoe UI Light" charset="0"/>
              </a:rPr>
              <a:t> sales dip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6774" y="3984871"/>
            <a:ext cx="1768897" cy="1768897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242292" y="5425906"/>
            <a:ext cx="2430615" cy="15770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Segoe UI Light" charset="0"/>
                <a:ea typeface="Segoe UI Light" charset="0"/>
                <a:cs typeface="Segoe UI Light" charset="0"/>
              </a:rPr>
              <a:t>60%</a:t>
            </a:r>
          </a:p>
          <a:p>
            <a:pPr algn="ctr"/>
            <a:r>
              <a:rPr lang="en-US" sz="2400" dirty="0" smtClean="0">
                <a:latin typeface="Segoe UI Light" charset="0"/>
                <a:ea typeface="Segoe UI Light" charset="0"/>
                <a:cs typeface="Segoe UI Light" charset="0"/>
              </a:rPr>
              <a:t>loss of profit</a:t>
            </a:r>
            <a:endParaRPr lang="en-US" sz="6000" dirty="0" smtClean="0"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3160" y="4207299"/>
            <a:ext cx="1731862" cy="17318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0281" y="4212290"/>
            <a:ext cx="1591437" cy="1591437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4885100" y="5803727"/>
            <a:ext cx="2430615" cy="10230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mtClean="0">
                <a:latin typeface="Segoe UI Light" charset="0"/>
                <a:ea typeface="Segoe UI Light" charset="0"/>
                <a:cs typeface="Segoe UI Light" charset="0"/>
              </a:rPr>
              <a:t>loss of</a:t>
            </a:r>
          </a:p>
          <a:p>
            <a:pPr algn="ctr"/>
            <a:r>
              <a:rPr lang="en-US" sz="2400" dirty="0" smtClean="0">
                <a:latin typeface="Segoe UI Light" charset="0"/>
                <a:ea typeface="Segoe UI Light" charset="0"/>
                <a:cs typeface="Segoe UI Light" charset="0"/>
              </a:rPr>
              <a:t>consumer trust</a:t>
            </a:r>
            <a:endParaRPr lang="en-US" sz="6000" dirty="0" smtClean="0"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8235930" y="5963265"/>
            <a:ext cx="2966321" cy="8947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mtClean="0">
                <a:latin typeface="Segoe UI Light" charset="0"/>
                <a:ea typeface="Segoe UI Light" charset="0"/>
                <a:cs typeface="Segoe UI Light" charset="0"/>
              </a:rPr>
              <a:t>loss of</a:t>
            </a:r>
          </a:p>
          <a:p>
            <a:pPr algn="ctr"/>
            <a:r>
              <a:rPr lang="en-US" sz="2400" dirty="0" smtClean="0">
                <a:latin typeface="Segoe UI Light" charset="0"/>
                <a:ea typeface="Segoe UI Light" charset="0"/>
                <a:cs typeface="Segoe UI Light" charset="0"/>
              </a:rPr>
              <a:t>corporate credibility</a:t>
            </a:r>
            <a:endParaRPr lang="en-US" sz="6000" dirty="0" smtClean="0"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0" y="3037998"/>
            <a:ext cx="12192000" cy="85463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IMPACT OF THE CRISIS</a:t>
            </a:r>
            <a:endParaRPr lang="en-US" sz="48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9207" y="5232400"/>
            <a:ext cx="2386324" cy="238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8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4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4505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824343"/>
            <a:ext cx="12192000" cy="120931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MANAGEMENT DECISION</a:t>
            </a:r>
            <a:endParaRPr lang="en-US" sz="72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48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5356" y="260621"/>
            <a:ext cx="5484221" cy="63795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1941" y="3622052"/>
            <a:ext cx="5484223" cy="30181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91941" y="260621"/>
            <a:ext cx="5484223" cy="30181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365963" y="1855221"/>
            <a:ext cx="5336178" cy="143843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Reinforce Product Exchange Program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Refund or Exchange device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4463" y="519833"/>
            <a:ext cx="1399177" cy="1399177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48547" y="455055"/>
            <a:ext cx="5336178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Internal Integration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Globally tested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77" y="1409053"/>
            <a:ext cx="2346654" cy="16426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0052" y="2843560"/>
            <a:ext cx="2387600" cy="2387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972" y="4519721"/>
            <a:ext cx="1898909" cy="1898909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790481" y="1855220"/>
            <a:ext cx="2398123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700 Engineers</a:t>
            </a:r>
            <a:endParaRPr lang="en-US" sz="2400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763893" y="3662198"/>
            <a:ext cx="2580198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200,000 Devices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116636" y="5091323"/>
            <a:ext cx="2398123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30,000 battery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291941" y="5457403"/>
            <a:ext cx="5336178" cy="118280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Third-Party Analysis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Collaboration with UL, </a:t>
            </a:r>
            <a:r>
              <a:rPr lang="en-US" sz="2000" dirty="0" err="1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Exponenet</a:t>
            </a:r>
            <a:r>
              <a:rPr lang="en-US" sz="20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 &amp; TUV </a:t>
            </a:r>
            <a:r>
              <a:rPr lang="en-US" sz="2000" dirty="0" err="1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Rheinland</a:t>
            </a:r>
            <a:endParaRPr lang="en-US" sz="2000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  <a:p>
            <a:pPr algn="ctr"/>
            <a:endParaRPr lang="en-US" sz="1600" b="1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2055" y="3799963"/>
            <a:ext cx="1623991" cy="162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5356" y="260621"/>
            <a:ext cx="5484221" cy="63795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1941" y="3622052"/>
            <a:ext cx="5484223" cy="30181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91941" y="260621"/>
            <a:ext cx="5484223" cy="30181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365963" y="2262285"/>
            <a:ext cx="5336178" cy="10313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Reassessment of all Process</a:t>
            </a:r>
            <a:endParaRPr lang="en-US" sz="3200" b="1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48547" y="455055"/>
            <a:ext cx="5336178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Minimize impact on the Corporate Brand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702362" y="1515476"/>
            <a:ext cx="2994244" cy="149251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Global Product Quality </a:t>
            </a:r>
            <a:r>
              <a:rPr lang="en-US" sz="240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Improvements Department</a:t>
            </a:r>
            <a:endParaRPr lang="en-US" sz="2400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30049" y="3114412"/>
            <a:ext cx="3090190" cy="190879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Increase communication highlighting innovation, quality &amp; CSR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116636" y="5091322"/>
            <a:ext cx="2398123" cy="132730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Short-term vs </a:t>
            </a:r>
            <a:r>
              <a:rPr lang="en-US" sz="240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Long-term approach</a:t>
            </a:r>
            <a:endParaRPr lang="en-US" sz="2400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291941" y="5803382"/>
            <a:ext cx="5336178" cy="8242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Financial Loss Minimization</a:t>
            </a:r>
            <a:endParaRPr lang="en-US" sz="2000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  <a:p>
            <a:pPr algn="ctr"/>
            <a:endParaRPr lang="en-US" sz="1600" b="1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598" y="520374"/>
            <a:ext cx="1860006" cy="18600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1758" y="3854445"/>
            <a:ext cx="1716544" cy="17165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869" y="1399813"/>
            <a:ext cx="1610470" cy="161047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2808" y="3021556"/>
            <a:ext cx="1665777" cy="16657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801" y="5091322"/>
            <a:ext cx="2053251" cy="136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3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710" y="0"/>
            <a:ext cx="486099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766" y="0"/>
            <a:ext cx="1833307" cy="679871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356" y="260621"/>
            <a:ext cx="5484221" cy="63795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48547" y="455055"/>
            <a:ext cx="5336178" cy="7503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Stakeholder Management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43939" y="2689407"/>
            <a:ext cx="4567053" cy="413009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Employee</a:t>
            </a:r>
          </a:p>
          <a:p>
            <a:pPr marL="800100" lvl="2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Relook into the corporate culture</a:t>
            </a:r>
          </a:p>
          <a:p>
            <a:pPr marL="800100" lvl="2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Re-evaluate values (No Value information on website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Customer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Shareholders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Suppliers</a:t>
            </a:r>
          </a:p>
          <a:p>
            <a:pPr marL="800100" lvl="2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Audit </a:t>
            </a:r>
          </a:p>
          <a:p>
            <a:pPr marL="800100" lvl="2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Reputation of the Supplier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endParaRPr lang="en-US" sz="2400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095" y="986118"/>
            <a:ext cx="1757082" cy="175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5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6502" y="371616"/>
            <a:ext cx="5756910" cy="615759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45362" y="-120032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Upgrading the Product Quality Management Process</a:t>
            </a:r>
          </a:p>
          <a:p>
            <a:pPr lvl="1"/>
            <a:r>
              <a:rPr lang="en-US" dirty="0" smtClean="0"/>
              <a:t>8-Point Battery Safety Check</a:t>
            </a:r>
          </a:p>
          <a:p>
            <a:pPr lvl="1"/>
            <a:r>
              <a:rPr lang="en-US" dirty="0" smtClean="0"/>
              <a:t>Multi-Layer Safety</a:t>
            </a:r>
          </a:p>
          <a:p>
            <a:pPr lvl="1"/>
            <a:r>
              <a:rPr lang="en-US" dirty="0" smtClean="0"/>
              <a:t>Battery Advisory Group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356" y="260621"/>
            <a:ext cx="5484221" cy="63795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8547" y="455055"/>
            <a:ext cx="5336178" cy="108687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Upgrading the </a:t>
            </a:r>
            <a:r>
              <a:rPr lang="en-US" sz="3200" b="1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Product Quality Management Process</a:t>
            </a:r>
            <a:endParaRPr lang="en-US" sz="3200" b="1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236" y="2170379"/>
            <a:ext cx="1320800" cy="18669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87375" y="4625788"/>
            <a:ext cx="4567053" cy="15841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8-Point Battery Safety Check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Multi-Layer Safety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Battery Advisory Group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endParaRPr lang="en-US" sz="2400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5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45362" y="-120032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Upgrading the Product Quality Management Process</a:t>
            </a:r>
          </a:p>
          <a:p>
            <a:pPr lvl="1"/>
            <a:r>
              <a:rPr lang="en-US" dirty="0" smtClean="0"/>
              <a:t>8-Point Battery Safety Check</a:t>
            </a:r>
          </a:p>
          <a:p>
            <a:pPr lvl="1"/>
            <a:r>
              <a:rPr lang="en-US" dirty="0" smtClean="0"/>
              <a:t>Multi-Layer Safety</a:t>
            </a:r>
          </a:p>
          <a:p>
            <a:pPr lvl="1"/>
            <a:r>
              <a:rPr lang="en-US" dirty="0" smtClean="0"/>
              <a:t>Battery Advisory Group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356" y="260621"/>
            <a:ext cx="5484221" cy="63795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8547" y="455055"/>
            <a:ext cx="5336178" cy="108687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Upgrading the </a:t>
            </a:r>
            <a:r>
              <a:rPr lang="en-US" sz="3200" b="1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Product Quality Management Process</a:t>
            </a:r>
            <a:endParaRPr lang="en-US" sz="3200" b="1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236" y="2170379"/>
            <a:ext cx="1320800" cy="18669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87375" y="4625788"/>
            <a:ext cx="4567053" cy="15841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8-Point Battery Safety Check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Multi-Layer Safety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Battery Advisory Group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buFont typeface="Arial" charset="0"/>
              <a:buChar char="•"/>
            </a:pPr>
            <a:endParaRPr lang="en-US" sz="2400" dirty="0" smtClean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744" y="-48669"/>
            <a:ext cx="5529971" cy="690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3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2824343"/>
            <a:ext cx="12192000" cy="120931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smtClean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rPr>
              <a:t>OUR THOUGHTS</a:t>
            </a:r>
            <a:endParaRPr lang="en-US" sz="7200" dirty="0">
              <a:solidFill>
                <a:schemeClr val="bg1"/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9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Click to Watch the Video: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https://www.youtube.com/watch?v=OeKdcIOAEL8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26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1786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Strategy: Best-Practice Crisis Communications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5220" y="1924729"/>
            <a:ext cx="699816" cy="6998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08067" y="2022703"/>
            <a:ext cx="5172893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1. Upload </a:t>
            </a:r>
            <a:r>
              <a:rPr lang="en-US" b="1" dirty="0"/>
              <a:t>traditional tactics to the website 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2508067" y="2824980"/>
            <a:ext cx="5172893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/>
              <a:t>2. </a:t>
            </a:r>
            <a:r>
              <a:rPr lang="en-US" b="1" dirty="0" smtClean="0"/>
              <a:t>Integrating </a:t>
            </a:r>
            <a:r>
              <a:rPr lang="en-US" b="1" dirty="0"/>
              <a:t>innovative tactics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08067" y="3627257"/>
            <a:ext cx="5172893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3. </a:t>
            </a:r>
            <a:r>
              <a:rPr lang="en-US" b="1" dirty="0"/>
              <a:t>Reducing uncertainty during product recalls </a:t>
            </a:r>
            <a:endParaRPr lang="en-US" dirty="0" smtClean="0"/>
          </a:p>
        </p:txBody>
      </p:sp>
      <p:sp>
        <p:nvSpPr>
          <p:cNvPr id="9" name="Rectangle 8"/>
          <p:cNvSpPr/>
          <p:nvPr/>
        </p:nvSpPr>
        <p:spPr>
          <a:xfrm>
            <a:off x="2508067" y="4429534"/>
            <a:ext cx="5172893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4. Informing of the </a:t>
            </a:r>
            <a:r>
              <a:rPr lang="en-US" b="1" dirty="0" err="1"/>
              <a:t>organisation’s</a:t>
            </a:r>
            <a:r>
              <a:rPr lang="en-US" b="1" dirty="0"/>
              <a:t> side of the </a:t>
            </a:r>
            <a:r>
              <a:rPr lang="en-US" b="1" dirty="0" smtClean="0"/>
              <a:t>crisis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08066" y="5231811"/>
            <a:ext cx="5172893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5. </a:t>
            </a:r>
            <a:r>
              <a:rPr lang="en-US" b="1" dirty="0"/>
              <a:t>Communicating with different stakeholder groups </a:t>
            </a: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2508065" y="6034088"/>
            <a:ext cx="5172893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6. </a:t>
            </a:r>
            <a:r>
              <a:rPr lang="en-US" b="1" dirty="0"/>
              <a:t>Work with the government throughout a </a:t>
            </a:r>
            <a:r>
              <a:rPr lang="en-US" b="1" dirty="0" smtClean="0"/>
              <a:t>crisis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951616" y="1392869"/>
            <a:ext cx="2388327" cy="728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Samsung approach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932" y="1794147"/>
            <a:ext cx="816967" cy="10589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312" y="2572181"/>
            <a:ext cx="816967" cy="105895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1691" y="4200978"/>
            <a:ext cx="816967" cy="105895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931" y="5003255"/>
            <a:ext cx="816967" cy="10589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916" y="2624545"/>
            <a:ext cx="972424" cy="9724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724" y="4362064"/>
            <a:ext cx="669312" cy="66931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724" y="5936114"/>
            <a:ext cx="699816" cy="6998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288" y="5177185"/>
            <a:ext cx="504158" cy="60432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8008" y="3577804"/>
            <a:ext cx="757532" cy="7302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1240480"/>
            <a:ext cx="51612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/>
              <a:t>(Taylor &amp; Kent, 2007 cited in Roper &amp; Fill, 2012) </a:t>
            </a:r>
            <a:endParaRPr lang="en-US" sz="20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1689" y="3392215"/>
            <a:ext cx="816967" cy="105895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931" y="5756545"/>
            <a:ext cx="816967" cy="10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4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7265892" cy="8617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Lessons Learned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2" y="1388273"/>
            <a:ext cx="7265892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Be open with consumers, media, regulators, shareholders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838202" y="2190550"/>
            <a:ext cx="7265892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Follow through on promises and explain progress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8202" y="2992827"/>
            <a:ext cx="7265892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Halt all marketing</a:t>
            </a:r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838202" y="3795104"/>
            <a:ext cx="7265892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If you must advertise, do so carefully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8201" y="4597381"/>
            <a:ext cx="7265892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Put a face on your company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838200" y="5399658"/>
            <a:ext cx="7265892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Be first with the news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38200" y="6201935"/>
            <a:ext cx="7265892" cy="6018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Share as much as possible about internal procedures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941" y="1226912"/>
            <a:ext cx="797686" cy="7976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941" y="2067888"/>
            <a:ext cx="847165" cy="8471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8231" y="2964882"/>
            <a:ext cx="735106" cy="7351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614" y="3768289"/>
            <a:ext cx="777492" cy="68131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614" y="4517908"/>
            <a:ext cx="681315" cy="6813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871" y="5267524"/>
            <a:ext cx="982235" cy="98223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53" y="6098738"/>
            <a:ext cx="844176" cy="84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2170</Words>
  <Application>Microsoft Macintosh PowerPoint</Application>
  <PresentationFormat>Widescreen</PresentationFormat>
  <Paragraphs>391</Paragraphs>
  <Slides>34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Calibri</vt:lpstr>
      <vt:lpstr>Calibri Light</vt:lpstr>
      <vt:lpstr>Helvetica</vt:lpstr>
      <vt:lpstr>Helvetica Light</vt:lpstr>
      <vt:lpstr>Helvetica Neue Condensed</vt:lpstr>
      <vt:lpstr>Helvetica Neue Thin</vt:lpstr>
      <vt:lpstr>Helvetica Neue UltraLight</vt:lpstr>
      <vt:lpstr>ＭＳ Ｐゴシック</vt:lpstr>
      <vt:lpstr>Segoe UI</vt:lpstr>
      <vt:lpstr>Segoe UI Light</vt:lpstr>
      <vt:lpstr>Verdana</vt:lpstr>
      <vt:lpstr>Vrinda</vt:lpstr>
      <vt:lpstr>Arial</vt:lpstr>
      <vt:lpstr>Office Theme</vt:lpstr>
      <vt:lpstr>DOOMSDAY: EXPLOSION OF THE GALAXY</vt:lpstr>
      <vt:lpstr>Group Background </vt:lpstr>
      <vt:lpstr>PowerPoint Presentation</vt:lpstr>
      <vt:lpstr>Brand Portfolio</vt:lpstr>
      <vt:lpstr>THE CRISIS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Strategy: Best-Practice Crisis Communications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Hossain Shahriar</dc:creator>
  <cp:lastModifiedBy>Hossain Shahriar</cp:lastModifiedBy>
  <cp:revision>71</cp:revision>
  <dcterms:created xsi:type="dcterms:W3CDTF">2017-03-09T11:06:41Z</dcterms:created>
  <dcterms:modified xsi:type="dcterms:W3CDTF">2017-03-09T17:49:38Z</dcterms:modified>
</cp:coreProperties>
</file>