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tiff" ContentType="image/tiff"/>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56" r:id="rId2"/>
    <p:sldId id="257" r:id="rId3"/>
    <p:sldId id="258" r:id="rId4"/>
    <p:sldId id="259" r:id="rId5"/>
    <p:sldId id="271" r:id="rId6"/>
    <p:sldId id="261" r:id="rId7"/>
    <p:sldId id="290" r:id="rId8"/>
    <p:sldId id="265" r:id="rId9"/>
    <p:sldId id="273" r:id="rId10"/>
    <p:sldId id="270" r:id="rId11"/>
    <p:sldId id="262" r:id="rId12"/>
    <p:sldId id="274" r:id="rId13"/>
    <p:sldId id="275" r:id="rId14"/>
    <p:sldId id="276" r:id="rId15"/>
    <p:sldId id="277" r:id="rId16"/>
    <p:sldId id="263" r:id="rId17"/>
    <p:sldId id="272" r:id="rId18"/>
    <p:sldId id="283" r:id="rId19"/>
    <p:sldId id="291" r:id="rId20"/>
    <p:sldId id="288" r:id="rId21"/>
    <p:sldId id="264" r:id="rId22"/>
    <p:sldId id="285" r:id="rId23"/>
    <p:sldId id="289" r:id="rId24"/>
    <p:sldId id="287" r:id="rId25"/>
    <p:sldId id="269" r:id="rId26"/>
    <p:sldId id="278" r:id="rId27"/>
    <p:sldId id="279"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6703" autoAdjust="0"/>
  </p:normalViewPr>
  <p:slideViewPr>
    <p:cSldViewPr>
      <p:cViewPr varScale="1">
        <p:scale>
          <a:sx n="74" d="100"/>
          <a:sy n="74" d="100"/>
        </p:scale>
        <p:origin x="-1266" y="-84"/>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BCB863-E419-604D-995C-13573CB3ACCD}"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de-DE"/>
        </a:p>
      </dgm:t>
    </dgm:pt>
    <dgm:pt modelId="{CA7957F9-39EB-7A47-A78B-5057A8566ADA}">
      <dgm:prSet phldrT="[Text]"/>
      <dgm:spPr>
        <a:solidFill>
          <a:srgbClr val="FFC000"/>
        </a:solidFill>
        <a:ln w="31750">
          <a:solidFill>
            <a:schemeClr val="bg1"/>
          </a:solidFill>
        </a:ln>
      </dgm:spPr>
      <dgm:t>
        <a:bodyPr/>
        <a:lstStyle/>
        <a:p>
          <a:r>
            <a:rPr lang="en-AU" b="1" i="1" noProof="0" dirty="0">
              <a:solidFill>
                <a:schemeClr val="tx1"/>
              </a:solidFill>
              <a:latin typeface="Book Antiqua" panose="02040602050305030304" pitchFamily="18" charset="0"/>
            </a:rPr>
            <a:t>understanding</a:t>
          </a:r>
        </a:p>
      </dgm:t>
    </dgm:pt>
    <dgm:pt modelId="{3ACF923D-0DAB-4148-80BF-637627C5A850}" type="parTrans" cxnId="{493E9481-6A44-5045-A091-A7CD2253EAEA}">
      <dgm:prSet/>
      <dgm:spPr/>
      <dgm:t>
        <a:bodyPr/>
        <a:lstStyle/>
        <a:p>
          <a:endParaRPr lang="de-DE"/>
        </a:p>
      </dgm:t>
    </dgm:pt>
    <dgm:pt modelId="{C7B1CB4D-6AB0-524A-BD59-29CA7A6FD8E1}" type="sibTrans" cxnId="{493E9481-6A44-5045-A091-A7CD2253EAEA}">
      <dgm:prSet/>
      <dgm:spPr>
        <a:ln w="31750">
          <a:solidFill>
            <a:srgbClr val="FFC000"/>
          </a:solidFill>
        </a:ln>
      </dgm:spPr>
      <dgm:t>
        <a:bodyPr/>
        <a:lstStyle/>
        <a:p>
          <a:endParaRPr lang="de-DE"/>
        </a:p>
      </dgm:t>
    </dgm:pt>
    <dgm:pt modelId="{C1690212-366F-7447-8DCB-1EFE3E2F8A6D}">
      <dgm:prSet phldrT="[Text]"/>
      <dgm:spPr>
        <a:solidFill>
          <a:srgbClr val="FFC000"/>
        </a:solidFill>
        <a:ln w="31750">
          <a:solidFill>
            <a:schemeClr val="bg1"/>
          </a:solidFill>
        </a:ln>
      </dgm:spPr>
      <dgm:t>
        <a:bodyPr/>
        <a:lstStyle/>
        <a:p>
          <a:r>
            <a:rPr lang="en-AU" b="1" i="1" noProof="0" dirty="0">
              <a:solidFill>
                <a:schemeClr val="tx1"/>
              </a:solidFill>
              <a:latin typeface="Book Antiqua" panose="02040602050305030304" pitchFamily="18" charset="0"/>
            </a:rPr>
            <a:t>applying</a:t>
          </a:r>
        </a:p>
      </dgm:t>
    </dgm:pt>
    <dgm:pt modelId="{543F6AAA-117D-8D49-A258-6E169B8E0377}" type="parTrans" cxnId="{A24ACACC-4E95-E647-A27A-C6C7DF54E1AC}">
      <dgm:prSet/>
      <dgm:spPr/>
      <dgm:t>
        <a:bodyPr/>
        <a:lstStyle/>
        <a:p>
          <a:endParaRPr lang="de-DE"/>
        </a:p>
      </dgm:t>
    </dgm:pt>
    <dgm:pt modelId="{B126E498-CFAB-9842-8F20-4268647FDA1C}" type="sibTrans" cxnId="{A24ACACC-4E95-E647-A27A-C6C7DF54E1AC}">
      <dgm:prSet/>
      <dgm:spPr>
        <a:ln w="31750">
          <a:solidFill>
            <a:srgbClr val="FFC000"/>
          </a:solidFill>
        </a:ln>
      </dgm:spPr>
      <dgm:t>
        <a:bodyPr/>
        <a:lstStyle/>
        <a:p>
          <a:endParaRPr lang="de-DE"/>
        </a:p>
      </dgm:t>
    </dgm:pt>
    <dgm:pt modelId="{65CE0C22-871C-C649-8374-1E02D863903B}">
      <dgm:prSet phldrT="[Text]"/>
      <dgm:spPr>
        <a:solidFill>
          <a:srgbClr val="FFC000"/>
        </a:solidFill>
        <a:ln w="31750">
          <a:solidFill>
            <a:schemeClr val="bg1"/>
          </a:solidFill>
        </a:ln>
      </dgm:spPr>
      <dgm:t>
        <a:bodyPr/>
        <a:lstStyle/>
        <a:p>
          <a:r>
            <a:rPr lang="en-AU" b="1" i="1" noProof="0" dirty="0">
              <a:solidFill>
                <a:schemeClr val="tx1"/>
              </a:solidFill>
              <a:latin typeface="Book Antiqua" panose="02040602050305030304" pitchFamily="18" charset="0"/>
            </a:rPr>
            <a:t>evaluating</a:t>
          </a:r>
        </a:p>
      </dgm:t>
    </dgm:pt>
    <dgm:pt modelId="{88E07545-170F-0F4D-82BF-AA5B7CB798E5}" type="parTrans" cxnId="{710A0CD7-255A-9B4F-8050-A4186767A9DC}">
      <dgm:prSet/>
      <dgm:spPr/>
      <dgm:t>
        <a:bodyPr/>
        <a:lstStyle/>
        <a:p>
          <a:endParaRPr lang="de-DE"/>
        </a:p>
      </dgm:t>
    </dgm:pt>
    <dgm:pt modelId="{E25F686C-4AB4-CF46-977D-CCC7D36A76AA}" type="sibTrans" cxnId="{710A0CD7-255A-9B4F-8050-A4186767A9DC}">
      <dgm:prSet/>
      <dgm:spPr>
        <a:ln w="31750">
          <a:solidFill>
            <a:srgbClr val="FFC000"/>
          </a:solidFill>
        </a:ln>
      </dgm:spPr>
      <dgm:t>
        <a:bodyPr/>
        <a:lstStyle/>
        <a:p>
          <a:endParaRPr lang="de-DE"/>
        </a:p>
      </dgm:t>
    </dgm:pt>
    <dgm:pt modelId="{5FC47A22-7822-3B4F-979C-AF1F647DEBC7}">
      <dgm:prSet phldrT="[Text]"/>
      <dgm:spPr>
        <a:solidFill>
          <a:srgbClr val="FFC000"/>
        </a:solidFill>
        <a:ln w="31750">
          <a:solidFill>
            <a:schemeClr val="bg1"/>
          </a:solidFill>
        </a:ln>
      </dgm:spPr>
      <dgm:t>
        <a:bodyPr/>
        <a:lstStyle/>
        <a:p>
          <a:r>
            <a:rPr lang="en-AU" b="1" i="1" noProof="0" dirty="0">
              <a:solidFill>
                <a:schemeClr val="tx1"/>
              </a:solidFill>
              <a:latin typeface="Book Antiqua" panose="02040602050305030304" pitchFamily="18" charset="0"/>
            </a:rPr>
            <a:t>creating</a:t>
          </a:r>
        </a:p>
      </dgm:t>
    </dgm:pt>
    <dgm:pt modelId="{8BA909D0-1FB3-6B4E-B538-02D7F21A3405}" type="parTrans" cxnId="{F0DC8760-5366-6C4F-8671-790EB244DE9D}">
      <dgm:prSet/>
      <dgm:spPr/>
      <dgm:t>
        <a:bodyPr/>
        <a:lstStyle/>
        <a:p>
          <a:endParaRPr lang="de-DE"/>
        </a:p>
      </dgm:t>
    </dgm:pt>
    <dgm:pt modelId="{57810FD8-0112-5247-869C-0B4396C331D2}" type="sibTrans" cxnId="{F0DC8760-5366-6C4F-8671-790EB244DE9D}">
      <dgm:prSet/>
      <dgm:spPr>
        <a:ln w="31750">
          <a:solidFill>
            <a:srgbClr val="FFC000"/>
          </a:solidFill>
        </a:ln>
      </dgm:spPr>
      <dgm:t>
        <a:bodyPr/>
        <a:lstStyle/>
        <a:p>
          <a:endParaRPr lang="de-DE"/>
        </a:p>
      </dgm:t>
    </dgm:pt>
    <dgm:pt modelId="{1E1D6E30-C2D3-AA40-9353-001F438D3521}">
      <dgm:prSet phldrT="[Text]"/>
      <dgm:spPr>
        <a:solidFill>
          <a:srgbClr val="FFC000"/>
        </a:solidFill>
        <a:ln w="31750">
          <a:solidFill>
            <a:schemeClr val="bg1"/>
          </a:solidFill>
        </a:ln>
      </dgm:spPr>
      <dgm:t>
        <a:bodyPr/>
        <a:lstStyle/>
        <a:p>
          <a:r>
            <a:rPr lang="en-AU" b="1" i="1" noProof="0" dirty="0">
              <a:solidFill>
                <a:schemeClr val="tx1"/>
              </a:solidFill>
              <a:latin typeface="Book Antiqua" panose="02040602050305030304" pitchFamily="18" charset="0"/>
            </a:rPr>
            <a:t>examining</a:t>
          </a:r>
        </a:p>
      </dgm:t>
    </dgm:pt>
    <dgm:pt modelId="{DAD3859F-82BB-2D4B-A223-F10EA1107E79}" type="parTrans" cxnId="{695C815A-4A40-3040-B540-10EEB9190466}">
      <dgm:prSet/>
      <dgm:spPr/>
      <dgm:t>
        <a:bodyPr/>
        <a:lstStyle/>
        <a:p>
          <a:endParaRPr lang="de-DE"/>
        </a:p>
      </dgm:t>
    </dgm:pt>
    <dgm:pt modelId="{ADCF28C6-6AD7-8F48-B888-E910988F77A3}" type="sibTrans" cxnId="{695C815A-4A40-3040-B540-10EEB9190466}">
      <dgm:prSet/>
      <dgm:spPr>
        <a:ln w="31750">
          <a:solidFill>
            <a:srgbClr val="FFC000"/>
          </a:solidFill>
        </a:ln>
      </dgm:spPr>
      <dgm:t>
        <a:bodyPr/>
        <a:lstStyle/>
        <a:p>
          <a:endParaRPr lang="de-DE"/>
        </a:p>
      </dgm:t>
    </dgm:pt>
    <dgm:pt modelId="{AF3D1658-4184-9942-8128-F7032A755AAA}" type="pres">
      <dgm:prSet presAssocID="{CABCB863-E419-604D-995C-13573CB3ACCD}" presName="cycle" presStyleCnt="0">
        <dgm:presLayoutVars>
          <dgm:dir/>
          <dgm:resizeHandles val="exact"/>
        </dgm:presLayoutVars>
      </dgm:prSet>
      <dgm:spPr/>
      <dgm:t>
        <a:bodyPr/>
        <a:lstStyle/>
        <a:p>
          <a:endParaRPr lang="en-US"/>
        </a:p>
      </dgm:t>
    </dgm:pt>
    <dgm:pt modelId="{48DB6802-6A38-C94D-847F-7CE9CA4059FD}" type="pres">
      <dgm:prSet presAssocID="{CA7957F9-39EB-7A47-A78B-5057A8566ADA}" presName="node" presStyleLbl="node1" presStyleIdx="0" presStyleCnt="5">
        <dgm:presLayoutVars>
          <dgm:bulletEnabled val="1"/>
        </dgm:presLayoutVars>
      </dgm:prSet>
      <dgm:spPr/>
      <dgm:t>
        <a:bodyPr/>
        <a:lstStyle/>
        <a:p>
          <a:endParaRPr lang="en-US"/>
        </a:p>
      </dgm:t>
    </dgm:pt>
    <dgm:pt modelId="{BE4B087F-09FF-9D4D-B5C0-0E455401FC6E}" type="pres">
      <dgm:prSet presAssocID="{CA7957F9-39EB-7A47-A78B-5057A8566ADA}" presName="spNode" presStyleCnt="0"/>
      <dgm:spPr/>
    </dgm:pt>
    <dgm:pt modelId="{47C3E42A-3308-454A-8BA2-AD0A9009B4DA}" type="pres">
      <dgm:prSet presAssocID="{C7B1CB4D-6AB0-524A-BD59-29CA7A6FD8E1}" presName="sibTrans" presStyleLbl="sibTrans1D1" presStyleIdx="0" presStyleCnt="5"/>
      <dgm:spPr/>
      <dgm:t>
        <a:bodyPr/>
        <a:lstStyle/>
        <a:p>
          <a:endParaRPr lang="en-US"/>
        </a:p>
      </dgm:t>
    </dgm:pt>
    <dgm:pt modelId="{4A6441AF-A870-4B4B-B6BD-6DCFB44135DD}" type="pres">
      <dgm:prSet presAssocID="{C1690212-366F-7447-8DCB-1EFE3E2F8A6D}" presName="node" presStyleLbl="node1" presStyleIdx="1" presStyleCnt="5">
        <dgm:presLayoutVars>
          <dgm:bulletEnabled val="1"/>
        </dgm:presLayoutVars>
      </dgm:prSet>
      <dgm:spPr/>
      <dgm:t>
        <a:bodyPr/>
        <a:lstStyle/>
        <a:p>
          <a:endParaRPr lang="en-US"/>
        </a:p>
      </dgm:t>
    </dgm:pt>
    <dgm:pt modelId="{C64B4FEC-100C-344F-A238-D73452C62BF4}" type="pres">
      <dgm:prSet presAssocID="{C1690212-366F-7447-8DCB-1EFE3E2F8A6D}" presName="spNode" presStyleCnt="0"/>
      <dgm:spPr/>
    </dgm:pt>
    <dgm:pt modelId="{D2E5055C-6CC6-4B49-B26E-A43667D78916}" type="pres">
      <dgm:prSet presAssocID="{B126E498-CFAB-9842-8F20-4268647FDA1C}" presName="sibTrans" presStyleLbl="sibTrans1D1" presStyleIdx="1" presStyleCnt="5"/>
      <dgm:spPr/>
      <dgm:t>
        <a:bodyPr/>
        <a:lstStyle/>
        <a:p>
          <a:endParaRPr lang="en-US"/>
        </a:p>
      </dgm:t>
    </dgm:pt>
    <dgm:pt modelId="{1A13F28B-9F77-7D49-AC3D-2A9F6B2475B7}" type="pres">
      <dgm:prSet presAssocID="{65CE0C22-871C-C649-8374-1E02D863903B}" presName="node" presStyleLbl="node1" presStyleIdx="2" presStyleCnt="5">
        <dgm:presLayoutVars>
          <dgm:bulletEnabled val="1"/>
        </dgm:presLayoutVars>
      </dgm:prSet>
      <dgm:spPr/>
      <dgm:t>
        <a:bodyPr/>
        <a:lstStyle/>
        <a:p>
          <a:endParaRPr lang="en-US"/>
        </a:p>
      </dgm:t>
    </dgm:pt>
    <dgm:pt modelId="{133E27B7-1CA7-DF49-93D5-BBD75FA98F80}" type="pres">
      <dgm:prSet presAssocID="{65CE0C22-871C-C649-8374-1E02D863903B}" presName="spNode" presStyleCnt="0"/>
      <dgm:spPr/>
    </dgm:pt>
    <dgm:pt modelId="{2DC0F66A-3C8F-CD47-9D37-0969E7AFD6D1}" type="pres">
      <dgm:prSet presAssocID="{E25F686C-4AB4-CF46-977D-CCC7D36A76AA}" presName="sibTrans" presStyleLbl="sibTrans1D1" presStyleIdx="2" presStyleCnt="5"/>
      <dgm:spPr/>
      <dgm:t>
        <a:bodyPr/>
        <a:lstStyle/>
        <a:p>
          <a:endParaRPr lang="en-US"/>
        </a:p>
      </dgm:t>
    </dgm:pt>
    <dgm:pt modelId="{80FC3A2F-6D29-7848-8685-4F8C8818A0EF}" type="pres">
      <dgm:prSet presAssocID="{5FC47A22-7822-3B4F-979C-AF1F647DEBC7}" presName="node" presStyleLbl="node1" presStyleIdx="3" presStyleCnt="5">
        <dgm:presLayoutVars>
          <dgm:bulletEnabled val="1"/>
        </dgm:presLayoutVars>
      </dgm:prSet>
      <dgm:spPr/>
      <dgm:t>
        <a:bodyPr/>
        <a:lstStyle/>
        <a:p>
          <a:endParaRPr lang="en-US"/>
        </a:p>
      </dgm:t>
    </dgm:pt>
    <dgm:pt modelId="{34F7C417-A7D8-A642-A451-53F70BD85925}" type="pres">
      <dgm:prSet presAssocID="{5FC47A22-7822-3B4F-979C-AF1F647DEBC7}" presName="spNode" presStyleCnt="0"/>
      <dgm:spPr/>
    </dgm:pt>
    <dgm:pt modelId="{DBCF8B92-9CC7-1C49-B445-C475522FA3A8}" type="pres">
      <dgm:prSet presAssocID="{57810FD8-0112-5247-869C-0B4396C331D2}" presName="sibTrans" presStyleLbl="sibTrans1D1" presStyleIdx="3" presStyleCnt="5"/>
      <dgm:spPr/>
      <dgm:t>
        <a:bodyPr/>
        <a:lstStyle/>
        <a:p>
          <a:endParaRPr lang="en-US"/>
        </a:p>
      </dgm:t>
    </dgm:pt>
    <dgm:pt modelId="{7B9D1177-A0B4-E14A-AE7E-5ECDFBC5603F}" type="pres">
      <dgm:prSet presAssocID="{1E1D6E30-C2D3-AA40-9353-001F438D3521}" presName="node" presStyleLbl="node1" presStyleIdx="4" presStyleCnt="5">
        <dgm:presLayoutVars>
          <dgm:bulletEnabled val="1"/>
        </dgm:presLayoutVars>
      </dgm:prSet>
      <dgm:spPr/>
      <dgm:t>
        <a:bodyPr/>
        <a:lstStyle/>
        <a:p>
          <a:endParaRPr lang="en-US"/>
        </a:p>
      </dgm:t>
    </dgm:pt>
    <dgm:pt modelId="{405D1EA5-7DFE-9343-B35F-DD4EADDA544D}" type="pres">
      <dgm:prSet presAssocID="{1E1D6E30-C2D3-AA40-9353-001F438D3521}" presName="spNode" presStyleCnt="0"/>
      <dgm:spPr/>
    </dgm:pt>
    <dgm:pt modelId="{BB64229B-CBED-064D-809B-59D7BADD4065}" type="pres">
      <dgm:prSet presAssocID="{ADCF28C6-6AD7-8F48-B888-E910988F77A3}" presName="sibTrans" presStyleLbl="sibTrans1D1" presStyleIdx="4" presStyleCnt="5"/>
      <dgm:spPr/>
      <dgm:t>
        <a:bodyPr/>
        <a:lstStyle/>
        <a:p>
          <a:endParaRPr lang="en-US"/>
        </a:p>
      </dgm:t>
    </dgm:pt>
  </dgm:ptLst>
  <dgm:cxnLst>
    <dgm:cxn modelId="{2849E7F6-5EE9-42FA-82E1-E0AAA5813B6D}" type="presOf" srcId="{1E1D6E30-C2D3-AA40-9353-001F438D3521}" destId="{7B9D1177-A0B4-E14A-AE7E-5ECDFBC5603F}" srcOrd="0" destOrd="0" presId="urn:microsoft.com/office/officeart/2005/8/layout/cycle6"/>
    <dgm:cxn modelId="{695C815A-4A40-3040-B540-10EEB9190466}" srcId="{CABCB863-E419-604D-995C-13573CB3ACCD}" destId="{1E1D6E30-C2D3-AA40-9353-001F438D3521}" srcOrd="4" destOrd="0" parTransId="{DAD3859F-82BB-2D4B-A223-F10EA1107E79}" sibTransId="{ADCF28C6-6AD7-8F48-B888-E910988F77A3}"/>
    <dgm:cxn modelId="{69BCAC6B-B43A-4400-ADB1-6E9A25BD40C2}" type="presOf" srcId="{ADCF28C6-6AD7-8F48-B888-E910988F77A3}" destId="{BB64229B-CBED-064D-809B-59D7BADD4065}" srcOrd="0" destOrd="0" presId="urn:microsoft.com/office/officeart/2005/8/layout/cycle6"/>
    <dgm:cxn modelId="{D31C7E22-8FB9-42CF-BD70-E4F87BF86A9A}" type="presOf" srcId="{C7B1CB4D-6AB0-524A-BD59-29CA7A6FD8E1}" destId="{47C3E42A-3308-454A-8BA2-AD0A9009B4DA}" srcOrd="0" destOrd="0" presId="urn:microsoft.com/office/officeart/2005/8/layout/cycle6"/>
    <dgm:cxn modelId="{6083EFCE-ABFA-4567-8995-49598B0DED98}" type="presOf" srcId="{C1690212-366F-7447-8DCB-1EFE3E2F8A6D}" destId="{4A6441AF-A870-4B4B-B6BD-6DCFB44135DD}" srcOrd="0" destOrd="0" presId="urn:microsoft.com/office/officeart/2005/8/layout/cycle6"/>
    <dgm:cxn modelId="{30DE0698-F44C-4670-A255-8A1C06C60E7A}" type="presOf" srcId="{E25F686C-4AB4-CF46-977D-CCC7D36A76AA}" destId="{2DC0F66A-3C8F-CD47-9D37-0969E7AFD6D1}" srcOrd="0" destOrd="0" presId="urn:microsoft.com/office/officeart/2005/8/layout/cycle6"/>
    <dgm:cxn modelId="{E5110FA2-033C-4568-9D7C-E708700499E2}" type="presOf" srcId="{65CE0C22-871C-C649-8374-1E02D863903B}" destId="{1A13F28B-9F77-7D49-AC3D-2A9F6B2475B7}" srcOrd="0" destOrd="0" presId="urn:microsoft.com/office/officeart/2005/8/layout/cycle6"/>
    <dgm:cxn modelId="{F0DC8760-5366-6C4F-8671-790EB244DE9D}" srcId="{CABCB863-E419-604D-995C-13573CB3ACCD}" destId="{5FC47A22-7822-3B4F-979C-AF1F647DEBC7}" srcOrd="3" destOrd="0" parTransId="{8BA909D0-1FB3-6B4E-B538-02D7F21A3405}" sibTransId="{57810FD8-0112-5247-869C-0B4396C331D2}"/>
    <dgm:cxn modelId="{F41379DF-12D7-41A4-AB90-C6F2F5E53703}" type="presOf" srcId="{B126E498-CFAB-9842-8F20-4268647FDA1C}" destId="{D2E5055C-6CC6-4B49-B26E-A43667D78916}" srcOrd="0" destOrd="0" presId="urn:microsoft.com/office/officeart/2005/8/layout/cycle6"/>
    <dgm:cxn modelId="{E4E0A009-55BC-4425-9606-4A19770D681C}" type="presOf" srcId="{CA7957F9-39EB-7A47-A78B-5057A8566ADA}" destId="{48DB6802-6A38-C94D-847F-7CE9CA4059FD}" srcOrd="0" destOrd="0" presId="urn:microsoft.com/office/officeart/2005/8/layout/cycle6"/>
    <dgm:cxn modelId="{710A0CD7-255A-9B4F-8050-A4186767A9DC}" srcId="{CABCB863-E419-604D-995C-13573CB3ACCD}" destId="{65CE0C22-871C-C649-8374-1E02D863903B}" srcOrd="2" destOrd="0" parTransId="{88E07545-170F-0F4D-82BF-AA5B7CB798E5}" sibTransId="{E25F686C-4AB4-CF46-977D-CCC7D36A76AA}"/>
    <dgm:cxn modelId="{FE1F4EF3-C964-4B6B-96CF-7EE9153ADDD2}" type="presOf" srcId="{5FC47A22-7822-3B4F-979C-AF1F647DEBC7}" destId="{80FC3A2F-6D29-7848-8685-4F8C8818A0EF}" srcOrd="0" destOrd="0" presId="urn:microsoft.com/office/officeart/2005/8/layout/cycle6"/>
    <dgm:cxn modelId="{8D2B758D-9710-43E7-B9EE-C70296BA6860}" type="presOf" srcId="{CABCB863-E419-604D-995C-13573CB3ACCD}" destId="{AF3D1658-4184-9942-8128-F7032A755AAA}" srcOrd="0" destOrd="0" presId="urn:microsoft.com/office/officeart/2005/8/layout/cycle6"/>
    <dgm:cxn modelId="{E8FA7340-E7CD-40CB-971C-9A959774D59A}" type="presOf" srcId="{57810FD8-0112-5247-869C-0B4396C331D2}" destId="{DBCF8B92-9CC7-1C49-B445-C475522FA3A8}" srcOrd="0" destOrd="0" presId="urn:microsoft.com/office/officeart/2005/8/layout/cycle6"/>
    <dgm:cxn modelId="{A24ACACC-4E95-E647-A27A-C6C7DF54E1AC}" srcId="{CABCB863-E419-604D-995C-13573CB3ACCD}" destId="{C1690212-366F-7447-8DCB-1EFE3E2F8A6D}" srcOrd="1" destOrd="0" parTransId="{543F6AAA-117D-8D49-A258-6E169B8E0377}" sibTransId="{B126E498-CFAB-9842-8F20-4268647FDA1C}"/>
    <dgm:cxn modelId="{493E9481-6A44-5045-A091-A7CD2253EAEA}" srcId="{CABCB863-E419-604D-995C-13573CB3ACCD}" destId="{CA7957F9-39EB-7A47-A78B-5057A8566ADA}" srcOrd="0" destOrd="0" parTransId="{3ACF923D-0DAB-4148-80BF-637627C5A850}" sibTransId="{C7B1CB4D-6AB0-524A-BD59-29CA7A6FD8E1}"/>
    <dgm:cxn modelId="{806E0C60-BD3C-4A0E-BEB0-A97E97F2D2E9}" type="presParOf" srcId="{AF3D1658-4184-9942-8128-F7032A755AAA}" destId="{48DB6802-6A38-C94D-847F-7CE9CA4059FD}" srcOrd="0" destOrd="0" presId="urn:microsoft.com/office/officeart/2005/8/layout/cycle6"/>
    <dgm:cxn modelId="{567245A8-D47E-4495-A658-8AAEDCB48204}" type="presParOf" srcId="{AF3D1658-4184-9942-8128-F7032A755AAA}" destId="{BE4B087F-09FF-9D4D-B5C0-0E455401FC6E}" srcOrd="1" destOrd="0" presId="urn:microsoft.com/office/officeart/2005/8/layout/cycle6"/>
    <dgm:cxn modelId="{4A24DF81-E141-4E54-ADCA-7088263B99E8}" type="presParOf" srcId="{AF3D1658-4184-9942-8128-F7032A755AAA}" destId="{47C3E42A-3308-454A-8BA2-AD0A9009B4DA}" srcOrd="2" destOrd="0" presId="urn:microsoft.com/office/officeart/2005/8/layout/cycle6"/>
    <dgm:cxn modelId="{94797B61-CB87-4C22-905F-DFC7AC2FB02A}" type="presParOf" srcId="{AF3D1658-4184-9942-8128-F7032A755AAA}" destId="{4A6441AF-A870-4B4B-B6BD-6DCFB44135DD}" srcOrd="3" destOrd="0" presId="urn:microsoft.com/office/officeart/2005/8/layout/cycle6"/>
    <dgm:cxn modelId="{3E4611B6-5E7F-457D-9EE5-3F51C8A98D06}" type="presParOf" srcId="{AF3D1658-4184-9942-8128-F7032A755AAA}" destId="{C64B4FEC-100C-344F-A238-D73452C62BF4}" srcOrd="4" destOrd="0" presId="urn:microsoft.com/office/officeart/2005/8/layout/cycle6"/>
    <dgm:cxn modelId="{AEC75700-40C9-4595-A6B5-21E177CB8E7F}" type="presParOf" srcId="{AF3D1658-4184-9942-8128-F7032A755AAA}" destId="{D2E5055C-6CC6-4B49-B26E-A43667D78916}" srcOrd="5" destOrd="0" presId="urn:microsoft.com/office/officeart/2005/8/layout/cycle6"/>
    <dgm:cxn modelId="{FD0F4520-6E4D-48DE-B392-275F37BFF252}" type="presParOf" srcId="{AF3D1658-4184-9942-8128-F7032A755AAA}" destId="{1A13F28B-9F77-7D49-AC3D-2A9F6B2475B7}" srcOrd="6" destOrd="0" presId="urn:microsoft.com/office/officeart/2005/8/layout/cycle6"/>
    <dgm:cxn modelId="{ECF39882-7E52-476A-BA7A-02B320BB4280}" type="presParOf" srcId="{AF3D1658-4184-9942-8128-F7032A755AAA}" destId="{133E27B7-1CA7-DF49-93D5-BBD75FA98F80}" srcOrd="7" destOrd="0" presId="urn:microsoft.com/office/officeart/2005/8/layout/cycle6"/>
    <dgm:cxn modelId="{C9C04F78-3ACB-4F2F-8381-31891ABA76B5}" type="presParOf" srcId="{AF3D1658-4184-9942-8128-F7032A755AAA}" destId="{2DC0F66A-3C8F-CD47-9D37-0969E7AFD6D1}" srcOrd="8" destOrd="0" presId="urn:microsoft.com/office/officeart/2005/8/layout/cycle6"/>
    <dgm:cxn modelId="{5E2139B7-C5D0-44C9-A378-B0175CE5CAEF}" type="presParOf" srcId="{AF3D1658-4184-9942-8128-F7032A755AAA}" destId="{80FC3A2F-6D29-7848-8685-4F8C8818A0EF}" srcOrd="9" destOrd="0" presId="urn:microsoft.com/office/officeart/2005/8/layout/cycle6"/>
    <dgm:cxn modelId="{85C5A7A5-F6B9-470A-B157-8856B314E938}" type="presParOf" srcId="{AF3D1658-4184-9942-8128-F7032A755AAA}" destId="{34F7C417-A7D8-A642-A451-53F70BD85925}" srcOrd="10" destOrd="0" presId="urn:microsoft.com/office/officeart/2005/8/layout/cycle6"/>
    <dgm:cxn modelId="{B0EF03E8-82D0-4E1E-8F41-AB627C9B3350}" type="presParOf" srcId="{AF3D1658-4184-9942-8128-F7032A755AAA}" destId="{DBCF8B92-9CC7-1C49-B445-C475522FA3A8}" srcOrd="11" destOrd="0" presId="urn:microsoft.com/office/officeart/2005/8/layout/cycle6"/>
    <dgm:cxn modelId="{D75A6A77-1E18-4728-9E9B-813DDD67C75F}" type="presParOf" srcId="{AF3D1658-4184-9942-8128-F7032A755AAA}" destId="{7B9D1177-A0B4-E14A-AE7E-5ECDFBC5603F}" srcOrd="12" destOrd="0" presId="urn:microsoft.com/office/officeart/2005/8/layout/cycle6"/>
    <dgm:cxn modelId="{35630C36-E9FB-4EE7-91FD-2EE9463AF488}" type="presParOf" srcId="{AF3D1658-4184-9942-8128-F7032A755AAA}" destId="{405D1EA5-7DFE-9343-B35F-DD4EADDA544D}" srcOrd="13" destOrd="0" presId="urn:microsoft.com/office/officeart/2005/8/layout/cycle6"/>
    <dgm:cxn modelId="{490003C0-480B-43B5-B389-37C7803C6330}" type="presParOf" srcId="{AF3D1658-4184-9942-8128-F7032A755AAA}" destId="{BB64229B-CBED-064D-809B-59D7BADD4065}" srcOrd="14" destOrd="0" presId="urn:microsoft.com/office/officeart/2005/8/layout/cycle6"/>
  </dgm:cxnLst>
  <dgm:bg/>
  <dgm:whole/>
</dgm:dataModel>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E999A-4B21-4817-A8CA-D04BB392F229}" type="datetimeFigureOut">
              <a:rPr lang="en-US" smtClean="0"/>
              <a:pPr/>
              <a:t>3/13/2018</a:t>
            </a:fld>
            <a:endParaRPr lang="en-US"/>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55D6A-F97F-45D7-BA93-000E7E357240}" type="slidenum">
              <a:rPr lang="en-US" smtClean="0"/>
              <a:pPr/>
              <a:t>‹Nr.›</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Role Play:</a:t>
            </a:r>
            <a:r>
              <a:rPr lang="en-US" sz="1200" i="1" kern="1200" baseline="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“A mother walks into McDonald’s holding her little 5-year old in her hands and orders a happy meal for her kid. She for herself does not buy anything except a cup of coffee. While watching her kid eating a happy meal, she gets hungry herself and steals some fries from her kid’s meal. Suddenly, the kid starts to cry and both of them show unhappy faces. This is not a happy meal.”</a:t>
            </a:r>
            <a:endParaRPr lang="en-US"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At the beginning, we only knew that we wanted to write about</a:t>
            </a:r>
            <a:r>
              <a:rPr lang="en-US" baseline="0" dirty="0" smtClean="0"/>
              <a:t> McDonald’s but could not specify a specific problem yet…</a:t>
            </a:r>
          </a:p>
          <a:p>
            <a:r>
              <a:rPr lang="en-US" baseline="0" dirty="0" smtClean="0"/>
              <a:t>Therefore, we contacted the master of McDonald’s (thanks to social media today): Larry Light on LinkedIn, he was the former and first global CMO at McDonald’s between 2002 and 2006.</a:t>
            </a:r>
          </a:p>
          <a:p>
            <a:r>
              <a:rPr lang="en-US" baseline="0" dirty="0" smtClean="0"/>
              <a:t>He told us a story about McDonald’s, a story which we want to tell you today too…</a:t>
            </a:r>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McDonald’s is FAMILY:</a:t>
            </a:r>
            <a:r>
              <a:rPr lang="en-US" baseline="0" dirty="0" smtClean="0"/>
              <a:t> </a:t>
            </a:r>
            <a:r>
              <a:rPr lang="en-US" dirty="0" smtClean="0"/>
              <a:t>https://www.youtube.com/watch?v=m-P_bP2QGx8 (</a:t>
            </a:r>
            <a:r>
              <a:rPr lang="en-US" dirty="0" err="1" smtClean="0"/>
              <a:t>bis</a:t>
            </a:r>
            <a:r>
              <a:rPr lang="en-US" baseline="0" dirty="0" smtClean="0"/>
              <a:t> Minute 0:19)</a:t>
            </a:r>
            <a:endParaRPr lang="en-US" dirty="0" smtClean="0"/>
          </a:p>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1940:</a:t>
            </a:r>
            <a:r>
              <a:rPr lang="en-US" baseline="0" dirty="0" smtClean="0"/>
              <a:t> Dick and Mac Donald’s founded the first fast food restaurant in California. (Hamburgers for 15 cents)</a:t>
            </a:r>
            <a:endParaRPr lang="en-US" dirty="0" smtClean="0"/>
          </a:p>
          <a:p>
            <a:r>
              <a:rPr lang="en-US" dirty="0" smtClean="0"/>
              <a:t>1954: Ray Kroc’s vision was that there would be 1,000 McDonald’s restaurants solely in the United States. </a:t>
            </a:r>
            <a:r>
              <a:rPr lang="en-US" dirty="0" smtClean="0">
                <a:sym typeface="Wingdings" pitchFamily="2" charset="2"/>
              </a:rPr>
              <a:t> franchising concept</a:t>
            </a:r>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1940:</a:t>
            </a:r>
            <a:r>
              <a:rPr lang="en-US" baseline="0" dirty="0" smtClean="0"/>
              <a:t> Dick and Mac Donald’s founded the first fast food restaurant in California. (Hamburgers for 15 cents)</a:t>
            </a:r>
            <a:endParaRPr lang="en-US" dirty="0" smtClean="0"/>
          </a:p>
          <a:p>
            <a:r>
              <a:rPr lang="en-US" dirty="0" smtClean="0"/>
              <a:t>1954: Ray Kroc’s vision was that there would be 1,000 McDonald’s restaurants solely in the United States. </a:t>
            </a:r>
            <a:r>
              <a:rPr lang="en-US" dirty="0" smtClean="0">
                <a:sym typeface="Wingdings" pitchFamily="2" charset="2"/>
              </a:rPr>
              <a:t> franchising concept</a:t>
            </a:r>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Health</a:t>
            </a:r>
            <a:r>
              <a:rPr lang="en-US" sz="1200" kern="1200" baseline="0" dirty="0" smtClean="0">
                <a:solidFill>
                  <a:schemeClr val="tx1"/>
                </a:solidFill>
                <a:latin typeface="+mn-lt"/>
                <a:ea typeface="+mn-ea"/>
                <a:cs typeface="+mn-cs"/>
              </a:rPr>
              <a:t> conscious pressure + target group of McDonalds not covered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McDonald's is sliding down in terms of earnings and reputation. In 2002, it reported its first ever financial loss since it went public 37 years before with same-store sales down globally. McDonald’s stock price was down to $17.60 in September 2002 from a high of $45.31 in March 1999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December 2002, after McDonald’s stock declined 60% over three years, the board of directors was replaced by Jim </a:t>
            </a:r>
            <a:r>
              <a:rPr lang="en-US" sz="1200" kern="1200" dirty="0" err="1" smtClean="0">
                <a:solidFill>
                  <a:schemeClr val="tx1"/>
                </a:solidFill>
                <a:latin typeface="+mn-lt"/>
                <a:ea typeface="+mn-ea"/>
                <a:cs typeface="+mn-cs"/>
              </a:rPr>
              <a:t>Cantalupo</a:t>
            </a:r>
            <a:r>
              <a:rPr lang="en-US" sz="1200" kern="1200" dirty="0" smtClean="0">
                <a:solidFill>
                  <a:schemeClr val="tx1"/>
                </a:solidFill>
                <a:latin typeface="+mn-lt"/>
                <a:ea typeface="+mn-ea"/>
                <a:cs typeface="+mn-cs"/>
              </a:rPr>
              <a:t> as the new CEO, Charlie Bell as COO and Larry Light as the first global CMO.</a:t>
            </a:r>
          </a:p>
          <a:p>
            <a:r>
              <a:rPr lang="en-US" sz="1200" kern="1200" dirty="0" smtClean="0">
                <a:solidFill>
                  <a:schemeClr val="tx1"/>
                </a:solidFill>
                <a:latin typeface="+mn-lt"/>
                <a:ea typeface="+mn-ea"/>
                <a:cs typeface="+mn-cs"/>
              </a:rPr>
              <a:t>Not only is McDonald’s sales in decline but also market share have been shrinking, franchisees are frustrated, employee morale has been low, and customer satisfaction has become even lower. Its brand image suffers too. The only pictures costumers have of McDonald’s during those times are unhappy faces when dining there. </a:t>
            </a:r>
            <a:r>
              <a:rPr lang="en-US" sz="1200" kern="1200" dirty="0" smtClean="0">
                <a:solidFill>
                  <a:schemeClr val="tx1"/>
                </a:solidFill>
                <a:latin typeface="+mn-lt"/>
                <a:ea typeface="+mn-ea"/>
                <a:cs typeface="+mn-cs"/>
                <a:sym typeface="Wingdings" pitchFamily="2" charset="2"/>
              </a:rPr>
              <a:t> see</a:t>
            </a:r>
            <a:r>
              <a:rPr lang="en-US" sz="1200" kern="1200" baseline="0" dirty="0" smtClean="0">
                <a:solidFill>
                  <a:schemeClr val="tx1"/>
                </a:solidFill>
                <a:latin typeface="+mn-lt"/>
                <a:ea typeface="+mn-ea"/>
                <a:cs typeface="+mn-cs"/>
                <a:sym typeface="Wingdings" pitchFamily="2" charset="2"/>
              </a:rPr>
              <a:t> Role Play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McDonald’s has failed to continuously improve its brand experience by ignoring these three criticalities: renovation, innovation, and marketing. McDonald’s focuses on cost reduction instead of quality growth of the top line. </a:t>
            </a:r>
          </a:p>
          <a:p>
            <a:r>
              <a:rPr lang="en-US" sz="1200" kern="1200" dirty="0" smtClean="0">
                <a:solidFill>
                  <a:schemeClr val="tx1"/>
                </a:solidFill>
                <a:latin typeface="+mn-lt"/>
                <a:ea typeface="+mn-ea"/>
                <a:cs typeface="+mn-cs"/>
              </a:rPr>
              <a:t>After the turnaround of the management board, the new management team has tried to identify what the organizational focus of McDonald’s is and noticed that McDonald’s has consistent products but an inconsistent brand. The brand image of McDonald’s has become old-fashioned and lacked organizational focus in core essence of brand’s image.</a:t>
            </a:r>
          </a:p>
          <a:p>
            <a:r>
              <a:rPr lang="en-US" sz="1200" kern="1200" dirty="0" smtClean="0">
                <a:solidFill>
                  <a:schemeClr val="tx1"/>
                </a:solidFill>
                <a:latin typeface="+mn-lt"/>
                <a:ea typeface="+mn-ea"/>
                <a:cs typeface="+mn-cs"/>
              </a:rPr>
              <a:t>During those times, it is also known that McDonald’s are losing huge transactions, the lines in-store are becoming shorter, and customers rather preferring the drive-through queue. In the United States, 70% of sales stem from drive-in counters.</a:t>
            </a:r>
          </a:p>
          <a:p>
            <a:r>
              <a:rPr lang="en-US" sz="1200" kern="1200" dirty="0" smtClean="0">
                <a:solidFill>
                  <a:schemeClr val="tx1"/>
                </a:solidFill>
                <a:latin typeface="+mn-lt"/>
                <a:ea typeface="+mn-ea"/>
                <a:cs typeface="+mn-cs"/>
              </a:rPr>
              <a:t>Before, the pressure of buyers for healthy consumption has led McDonald’s to focus on their offerings and meals to make customers eat in-store. Therefore, McDonald’s starts to sell healthy products to first, target people who do not want to eat fast-food and second, to create a healthy food image. Instead of soft drinks they start to serve water. Instead of </a:t>
            </a:r>
            <a:r>
              <a:rPr lang="en-US" sz="1200" kern="1200" dirty="0" err="1" smtClean="0">
                <a:solidFill>
                  <a:schemeClr val="tx1"/>
                </a:solidFill>
                <a:latin typeface="+mn-lt"/>
                <a:ea typeface="+mn-ea"/>
                <a:cs typeface="+mn-cs"/>
              </a:rPr>
              <a:t>french</a:t>
            </a:r>
            <a:r>
              <a:rPr lang="en-US" sz="1200" kern="1200" dirty="0" smtClean="0">
                <a:solidFill>
                  <a:schemeClr val="tx1"/>
                </a:solidFill>
                <a:latin typeface="+mn-lt"/>
                <a:ea typeface="+mn-ea"/>
                <a:cs typeface="+mn-cs"/>
              </a:rPr>
              <a:t> fries, they serve carrot sticks. </a:t>
            </a:r>
          </a:p>
          <a:p>
            <a:r>
              <a:rPr lang="en-US" sz="1200" kern="1200" dirty="0" smtClean="0">
                <a:solidFill>
                  <a:schemeClr val="tx1"/>
                </a:solidFill>
                <a:latin typeface="+mn-lt"/>
                <a:ea typeface="+mn-ea"/>
                <a:cs typeface="+mn-cs"/>
              </a:rPr>
              <a:t>During this time, the management board decides to tackle all the different challenges by re-focusing their strategy. </a:t>
            </a:r>
          </a:p>
          <a:p>
            <a:r>
              <a:rPr lang="en-US" sz="1200" kern="1200" dirty="0" smtClean="0">
                <a:solidFill>
                  <a:schemeClr val="tx1"/>
                </a:solidFill>
                <a:latin typeface="+mn-lt"/>
                <a:ea typeface="+mn-ea"/>
                <a:cs typeface="+mn-cs"/>
              </a:rPr>
              <a:t>Ray Kroc, founder of McDonald’s, emphasized his vision for McDonald’s that, “it is not a hamburger chain. A lot of people were making hamburgers before McDonald’s. Hamburgers will not differentiate McDonald’s from its competitors. Anybody can make hamburgers; anybody can make </a:t>
            </a:r>
            <a:r>
              <a:rPr lang="en-US" sz="1200" kern="1200" dirty="0" err="1" smtClean="0">
                <a:solidFill>
                  <a:schemeClr val="tx1"/>
                </a:solidFill>
                <a:latin typeface="+mn-lt"/>
                <a:ea typeface="+mn-ea"/>
                <a:cs typeface="+mn-cs"/>
              </a:rPr>
              <a:t>french</a:t>
            </a:r>
            <a:r>
              <a:rPr lang="en-US" sz="1200" kern="1200" dirty="0" smtClean="0">
                <a:solidFill>
                  <a:schemeClr val="tx1"/>
                </a:solidFill>
                <a:latin typeface="+mn-lt"/>
                <a:ea typeface="+mn-ea"/>
                <a:cs typeface="+mn-cs"/>
              </a:rPr>
              <a:t> fries or soft drinks.” Consequently, CMO Larry Light asks himself what makes McDonald’s special because every brand needs to have something which makes it special. He remembers Kroc’s words back in the days: “McDonald’s is a happy place.” The core attribute of McDonald’s has been the happy meal to make McDonald’s a happy place for kids. This has been forgotten before the new management board has been elected. </a:t>
            </a:r>
          </a:p>
          <a:p>
            <a:r>
              <a:rPr lang="en-US" sz="1200" kern="1200" dirty="0" smtClean="0">
                <a:solidFill>
                  <a:schemeClr val="tx1"/>
                </a:solidFill>
                <a:latin typeface="+mn-lt"/>
                <a:ea typeface="+mn-ea"/>
                <a:cs typeface="+mn-cs"/>
              </a:rPr>
              <a:t>In 2002, CMO Larry Light joins the new management board of McDonald’s and receives the responsibility of managing McDonald’s brand revitalization and brand turnaround from 2002 to 2005. Taking the role of the executive team of McDonald’s, the following question arises:</a:t>
            </a:r>
          </a:p>
          <a:p>
            <a:r>
              <a:rPr lang="en-US" sz="1200" b="1" kern="1200" dirty="0" smtClean="0">
                <a:solidFill>
                  <a:schemeClr val="tx1"/>
                </a:solidFill>
                <a:latin typeface="+mn-lt"/>
                <a:ea typeface="+mn-ea"/>
                <a:cs typeface="+mn-cs"/>
              </a:rPr>
              <a:t>How should McDonald’s undergo the revitalization process of its brand image in order to manage a brand turnaround successfully?</a:t>
            </a:r>
            <a:endParaRPr lang="en-US"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McDonald's is sliding down in terms of earnings and reputation. In 2002, it reported its first ever financial loss since it went public 37 years before with same-store sales down globally. McDonald’s stock price was down to $17.60 in September 2002 from a high of $45.31 in March 1999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December 2002, after McDonald’s stock declined 60% over three years, the board of directors was replaced by Jim </a:t>
            </a:r>
            <a:r>
              <a:rPr lang="en-US" sz="1200" kern="1200" dirty="0" err="1" smtClean="0">
                <a:solidFill>
                  <a:schemeClr val="tx1"/>
                </a:solidFill>
                <a:latin typeface="+mn-lt"/>
                <a:ea typeface="+mn-ea"/>
                <a:cs typeface="+mn-cs"/>
              </a:rPr>
              <a:t>Cantalupo</a:t>
            </a:r>
            <a:r>
              <a:rPr lang="en-US" sz="1200" kern="1200" dirty="0" smtClean="0">
                <a:solidFill>
                  <a:schemeClr val="tx1"/>
                </a:solidFill>
                <a:latin typeface="+mn-lt"/>
                <a:ea typeface="+mn-ea"/>
                <a:cs typeface="+mn-cs"/>
              </a:rPr>
              <a:t> as the new CEO, Charlie Bell as COO and Larry Light as the first global CMO.</a:t>
            </a:r>
          </a:p>
          <a:p>
            <a:r>
              <a:rPr lang="en-US" sz="1200" kern="1200" dirty="0" smtClean="0">
                <a:solidFill>
                  <a:schemeClr val="tx1"/>
                </a:solidFill>
                <a:latin typeface="+mn-lt"/>
                <a:ea typeface="+mn-ea"/>
                <a:cs typeface="+mn-cs"/>
              </a:rPr>
              <a:t>Not only is McDonald’s sales in decline but also market share have been shrinking, franchisees are frustrated, employee morale has been low, and customer satisfaction has become even lower. Its brand image suffers too. The only pictures costumers have of McDonald’s during those times are unhappy faces when dining there. </a:t>
            </a:r>
            <a:r>
              <a:rPr lang="en-US" sz="1200" kern="1200" dirty="0" smtClean="0">
                <a:solidFill>
                  <a:schemeClr val="tx1"/>
                </a:solidFill>
                <a:latin typeface="+mn-lt"/>
                <a:ea typeface="+mn-ea"/>
                <a:cs typeface="+mn-cs"/>
                <a:sym typeface="Wingdings" pitchFamily="2" charset="2"/>
              </a:rPr>
              <a:t> see</a:t>
            </a:r>
            <a:r>
              <a:rPr lang="en-US" sz="1200" kern="1200" baseline="0" dirty="0" smtClean="0">
                <a:solidFill>
                  <a:schemeClr val="tx1"/>
                </a:solidFill>
                <a:latin typeface="+mn-lt"/>
                <a:ea typeface="+mn-ea"/>
                <a:cs typeface="+mn-cs"/>
                <a:sym typeface="Wingdings" pitchFamily="2" charset="2"/>
              </a:rPr>
              <a:t> Role Play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McDonald’s has failed to continuously improve its brand experience by ignoring these three criticalities: renovation, innovation, and marketing. McDonald’s focuses on cost reduction instead of quality growth of the top line. </a:t>
            </a:r>
          </a:p>
          <a:p>
            <a:r>
              <a:rPr lang="en-US" sz="1200" kern="1200" dirty="0" smtClean="0">
                <a:solidFill>
                  <a:schemeClr val="tx1"/>
                </a:solidFill>
                <a:latin typeface="+mn-lt"/>
                <a:ea typeface="+mn-ea"/>
                <a:cs typeface="+mn-cs"/>
              </a:rPr>
              <a:t>After the turnaround of the management board, the new management team has tried to identify what the organizational focus of McDonald’s is and noticed that McDonald’s has consistent products but an inconsistent brand. The brand image of McDonald’s has become old-fashioned and lacked organizational focus in core essence of brand’s image.</a:t>
            </a:r>
          </a:p>
          <a:p>
            <a:r>
              <a:rPr lang="en-US" sz="1200" kern="1200" dirty="0" smtClean="0">
                <a:solidFill>
                  <a:schemeClr val="tx1"/>
                </a:solidFill>
                <a:latin typeface="+mn-lt"/>
                <a:ea typeface="+mn-ea"/>
                <a:cs typeface="+mn-cs"/>
              </a:rPr>
              <a:t>During those times, it is also known that McDonald’s are losing huge transactions, the lines in-store are becoming shorter, and customers rather preferring the drive-through queue. In the United States, 70% of sales stem from drive-in counters.</a:t>
            </a:r>
          </a:p>
          <a:p>
            <a:r>
              <a:rPr lang="en-US" sz="1200" kern="1200" dirty="0" smtClean="0">
                <a:solidFill>
                  <a:schemeClr val="tx1"/>
                </a:solidFill>
                <a:latin typeface="+mn-lt"/>
                <a:ea typeface="+mn-ea"/>
                <a:cs typeface="+mn-cs"/>
              </a:rPr>
              <a:t>Before, the pressure of buyers for healthy consumption has led McDonald’s to focus on their offerings and meals to make customers eat in-store. Therefore, McDonald’s starts to sell healthy products to first, target people who do not want to eat fast-food and second, to create a healthy food image. Instead of soft drinks they start to serve water. Instead of </a:t>
            </a:r>
            <a:r>
              <a:rPr lang="en-US" sz="1200" kern="1200" dirty="0" err="1" smtClean="0">
                <a:solidFill>
                  <a:schemeClr val="tx1"/>
                </a:solidFill>
                <a:latin typeface="+mn-lt"/>
                <a:ea typeface="+mn-ea"/>
                <a:cs typeface="+mn-cs"/>
              </a:rPr>
              <a:t>french</a:t>
            </a:r>
            <a:r>
              <a:rPr lang="en-US" sz="1200" kern="1200" dirty="0" smtClean="0">
                <a:solidFill>
                  <a:schemeClr val="tx1"/>
                </a:solidFill>
                <a:latin typeface="+mn-lt"/>
                <a:ea typeface="+mn-ea"/>
                <a:cs typeface="+mn-cs"/>
              </a:rPr>
              <a:t> fries, they serve carrot sticks. </a:t>
            </a:r>
          </a:p>
          <a:p>
            <a:r>
              <a:rPr lang="en-US" sz="1200" kern="1200" dirty="0" smtClean="0">
                <a:solidFill>
                  <a:schemeClr val="tx1"/>
                </a:solidFill>
                <a:latin typeface="+mn-lt"/>
                <a:ea typeface="+mn-ea"/>
                <a:cs typeface="+mn-cs"/>
              </a:rPr>
              <a:t>During this time, the management board decides to tackle all the different challenges by re-focusing their strategy. </a:t>
            </a:r>
          </a:p>
          <a:p>
            <a:r>
              <a:rPr lang="en-US" sz="1200" kern="1200" dirty="0" smtClean="0">
                <a:solidFill>
                  <a:schemeClr val="tx1"/>
                </a:solidFill>
                <a:latin typeface="+mn-lt"/>
                <a:ea typeface="+mn-ea"/>
                <a:cs typeface="+mn-cs"/>
              </a:rPr>
              <a:t>Ray Kroc, founder of McDonald’s, emphasized his vision for McDonald’s that, “it is not a hamburger chain. A lot of people were making hamburgers before McDonald’s. Hamburgers will not differentiate McDonald’s from its competitors. Anybody can make hamburgers; anybody can make </a:t>
            </a:r>
            <a:r>
              <a:rPr lang="en-US" sz="1200" kern="1200" dirty="0" err="1" smtClean="0">
                <a:solidFill>
                  <a:schemeClr val="tx1"/>
                </a:solidFill>
                <a:latin typeface="+mn-lt"/>
                <a:ea typeface="+mn-ea"/>
                <a:cs typeface="+mn-cs"/>
              </a:rPr>
              <a:t>french</a:t>
            </a:r>
            <a:r>
              <a:rPr lang="en-US" sz="1200" kern="1200" dirty="0" smtClean="0">
                <a:solidFill>
                  <a:schemeClr val="tx1"/>
                </a:solidFill>
                <a:latin typeface="+mn-lt"/>
                <a:ea typeface="+mn-ea"/>
                <a:cs typeface="+mn-cs"/>
              </a:rPr>
              <a:t> fries or soft drinks.” Consequently, CMO Larry Light asks himself what makes McDonald’s special because every brand needs to have something which makes it special. He remembers Kroc’s words back in the days: “McDonald’s is a happy place.” The core attribute of McDonald’s has been the happy meal to make McDonald’s a happy place for kids. This has been forgotten before the new management board has been elected. </a:t>
            </a:r>
          </a:p>
          <a:p>
            <a:r>
              <a:rPr lang="en-US" sz="1200" kern="1200" dirty="0" smtClean="0">
                <a:solidFill>
                  <a:schemeClr val="tx1"/>
                </a:solidFill>
                <a:latin typeface="+mn-lt"/>
                <a:ea typeface="+mn-ea"/>
                <a:cs typeface="+mn-cs"/>
              </a:rPr>
              <a:t>In 2002, CMO Larry Light joins the new management board of McDonald’s and receives the responsibility of managing McDonald’s brand revitalization and brand turnaround from 2002 to 2005. Taking the role of the executive team of McDonald’s, the following question arises:</a:t>
            </a:r>
          </a:p>
          <a:p>
            <a:r>
              <a:rPr lang="en-US" sz="1200" b="1" kern="1200" dirty="0" smtClean="0">
                <a:solidFill>
                  <a:schemeClr val="tx1"/>
                </a:solidFill>
                <a:latin typeface="+mn-lt"/>
                <a:ea typeface="+mn-ea"/>
                <a:cs typeface="+mn-cs"/>
              </a:rPr>
              <a:t>How should McDonald’s undergo the revitalization process of its brand image in order to manage a brand turnaround successfully?</a:t>
            </a:r>
            <a:endParaRPr lang="en-US"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Shape 27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74" name="Shape 274"/>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spcAft>
                  <a:spcPts val="0"/>
                </a:spcAft>
                <a:buNone/>
              </a:pPr>
              <a:t>12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300654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Shape 27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74" name="Shape 274"/>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spcAft>
                  <a:spcPts val="0"/>
                </a:spcAft>
                <a:buNone/>
              </a:pPr>
              <a:t>13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3531080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Shape 27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74" name="Shape 274"/>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spcAft>
                  <a:spcPts val="0"/>
                </a:spcAft>
                <a:buNone/>
              </a:pPr>
              <a:t>14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1352433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Shape 273"/>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74" name="Shape 274"/>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spcAft>
                  <a:spcPts val="0"/>
                </a:spcAft>
                <a:buNone/>
              </a:p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JT – </a:t>
            </a:r>
            <a:r>
              <a:rPr lang="en-US" dirty="0" err="1" smtClean="0"/>
              <a:t>Im</a:t>
            </a:r>
            <a:r>
              <a:rPr lang="en-US" dirty="0" smtClean="0"/>
              <a:t> </a:t>
            </a:r>
            <a:r>
              <a:rPr lang="en-US" dirty="0" err="1" smtClean="0"/>
              <a:t>lovin</a:t>
            </a:r>
            <a:r>
              <a:rPr lang="en-US" dirty="0" smtClean="0"/>
              <a:t> it sound</a:t>
            </a:r>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10000"/>
          </a:bodyPr>
          <a:lstStyle/>
          <a:p>
            <a:r>
              <a:rPr lang="en-GB" noProof="0" dirty="0"/>
              <a:t>Internal Brand Revitalization:</a:t>
            </a:r>
          </a:p>
          <a:p>
            <a:pPr marL="171450" indent="-171450">
              <a:buFontTx/>
              <a:buChar char="-"/>
            </a:pPr>
            <a:r>
              <a:rPr lang="en-GB" noProof="0" dirty="0"/>
              <a:t>re-creation of brand culture (</a:t>
            </a:r>
            <a:r>
              <a:rPr lang="en-GB" sz="1200" kern="1200" noProof="0" dirty="0">
                <a:solidFill>
                  <a:schemeClr val="tx1"/>
                </a:solidFill>
                <a:effectLst/>
                <a:latin typeface="+mn-lt"/>
                <a:ea typeface="+mn-ea"/>
                <a:cs typeface="+mn-cs"/>
              </a:rPr>
              <a:t>aligned and inspired to deliver an exceptional brand experience to every customer, every time, everywhere</a:t>
            </a:r>
            <a:r>
              <a:rPr lang="en-GB" noProof="0" dirty="0">
                <a:effectLst/>
              </a:rPr>
              <a:t> </a:t>
            </a:r>
            <a:r>
              <a:rPr lang="en-GB" noProof="0"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In order to solve the task, McDonald’s turnaround requires what Larry Light calls the “Three Cs”: clarity of direction, consistent implementation and commitment from top-down throughout the organizing by setting a new brand direction for employees to feel committed to the brand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Revitalization of the internal brand pride </a:t>
            </a:r>
            <a:br>
              <a:rPr lang="en-GB" sz="1200" kern="1200" noProof="0" dirty="0">
                <a:solidFill>
                  <a:schemeClr val="tx1"/>
                </a:solidFill>
                <a:effectLst/>
                <a:latin typeface="+mn-lt"/>
                <a:ea typeface="+mn-ea"/>
                <a:cs typeface="+mn-cs"/>
              </a:rPr>
            </a:br>
            <a:r>
              <a:rPr lang="en-GB" sz="1200" kern="1200" noProof="0" dirty="0">
                <a:solidFill>
                  <a:schemeClr val="tx1"/>
                </a:solidFill>
                <a:effectLst/>
                <a:latin typeface="+mn-lt"/>
                <a:ea typeface="+mn-ea"/>
                <a:cs typeface="+mn-cs"/>
                <a:sym typeface="Wingdings" pitchFamily="2" charset="2"/>
              </a:rPr>
              <a:t> all employees got to see the „I‘m </a:t>
            </a:r>
            <a:r>
              <a:rPr lang="en-GB" sz="1200" kern="1200" noProof="0" dirty="0" err="1">
                <a:solidFill>
                  <a:schemeClr val="tx1"/>
                </a:solidFill>
                <a:effectLst/>
                <a:latin typeface="+mn-lt"/>
                <a:ea typeface="+mn-ea"/>
                <a:cs typeface="+mn-cs"/>
                <a:sym typeface="Wingdings" pitchFamily="2" charset="2"/>
              </a:rPr>
              <a:t>lovin</a:t>
            </a:r>
            <a:r>
              <a:rPr lang="en-GB" sz="1200" kern="1200" noProof="0" dirty="0">
                <a:solidFill>
                  <a:schemeClr val="tx1"/>
                </a:solidFill>
                <a:effectLst/>
                <a:latin typeface="+mn-lt"/>
                <a:ea typeface="+mn-ea"/>
                <a:cs typeface="+mn-cs"/>
                <a:sym typeface="Wingdings" pitchFamily="2" charset="2"/>
              </a:rPr>
              <a:t>‘ it „ campaign before it got launched</a:t>
            </a:r>
            <a:endParaRPr lang="en-GB" sz="1200" kern="1200" noProof="0" dirty="0">
              <a:solidFill>
                <a:schemeClr val="tx1"/>
              </a:solidFill>
              <a:effectLst/>
              <a:latin typeface="+mn-lt"/>
              <a:ea typeface="+mn-ea"/>
              <a:cs typeface="+mn-cs"/>
            </a:endParaRPr>
          </a:p>
          <a:p>
            <a:endParaRPr lang="en-GB" noProof="0" dirty="0"/>
          </a:p>
          <a:p>
            <a:endParaRPr lang="en-GB" noProof="0" dirty="0"/>
          </a:p>
          <a:p>
            <a:r>
              <a:rPr lang="en-GB" noProof="0" dirty="0"/>
              <a:t>External Brand Revitalization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After having realized that McDonald’s will never be a health food store, the management board went  back to the founder’s vision of selling happiness in a happy place.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Creation of a modern happy experience by introducing the new brand strategy „forever young“, always having the new target group of young adults in mind</a:t>
            </a:r>
            <a:br>
              <a:rPr lang="en-GB" sz="1200" kern="1200" noProof="0" dirty="0">
                <a:solidFill>
                  <a:schemeClr val="tx1"/>
                </a:solidFill>
                <a:effectLst/>
                <a:latin typeface="+mn-lt"/>
                <a:ea typeface="+mn-ea"/>
                <a:cs typeface="+mn-cs"/>
              </a:rPr>
            </a:br>
            <a:r>
              <a:rPr lang="en-GB" sz="1200" kern="1200" noProof="0" dirty="0">
                <a:solidFill>
                  <a:schemeClr val="tx1"/>
                </a:solidFill>
                <a:effectLst/>
                <a:latin typeface="+mn-lt"/>
                <a:ea typeface="+mn-ea"/>
                <a:cs typeface="+mn-cs"/>
              </a:rPr>
              <a:t>This means not to try to change the brand, but the brand can live forever as long as it is kept young. This was a pivotal insight of not focusing on the actual age, but the attitude of staying forever young.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In-store atmosphere adaptions (digital touchpoints e.g.)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After physical changes, the new advertising campaign „I‘m loving‘ it“ got launched in September 2003</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The success was huge</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kern="1200" noProof="0" dirty="0">
                <a:solidFill>
                  <a:schemeClr val="tx1"/>
                </a:solidFill>
                <a:effectLst/>
                <a:latin typeface="+mn-lt"/>
                <a:ea typeface="+mn-ea"/>
                <a:cs typeface="+mn-cs"/>
              </a:rPr>
              <a:t>Sales have risen within 90 days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kern="1200" noProof="0" dirty="0">
                <a:solidFill>
                  <a:schemeClr val="tx1"/>
                </a:solidFill>
                <a:effectLst/>
                <a:latin typeface="+mn-lt"/>
                <a:ea typeface="+mn-ea"/>
                <a:cs typeface="+mn-cs"/>
              </a:rPr>
              <a:t>stock has increased from 12.5 dollars to 65 dollars within three years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kern="1200" noProof="0" dirty="0">
                <a:solidFill>
                  <a:schemeClr val="tx1"/>
                </a:solidFill>
                <a:effectLst/>
                <a:latin typeface="+mn-lt"/>
                <a:ea typeface="+mn-ea"/>
                <a:cs typeface="+mn-cs"/>
              </a:rPr>
              <a:t>Rising customer satisfaction</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noProof="0"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18</a:t>
            </a:fld>
            <a:endParaRPr lang="en-US"/>
          </a:p>
        </p:txBody>
      </p:sp>
    </p:spTree>
    <p:extLst>
      <p:ext uri="{BB962C8B-B14F-4D97-AF65-F5344CB8AC3E}">
        <p14:creationId xmlns:p14="http://schemas.microsoft.com/office/powerpoint/2010/main" xmlns="" val="2939246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1940:</a:t>
            </a:r>
            <a:r>
              <a:rPr lang="en-US" baseline="0" dirty="0" smtClean="0"/>
              <a:t> Dick and Mac Donald’s founded the first fast food restaurant in California. (Hamburgers for 15 cents)</a:t>
            </a:r>
            <a:endParaRPr lang="en-US" dirty="0" smtClean="0"/>
          </a:p>
          <a:p>
            <a:r>
              <a:rPr lang="en-US" dirty="0" smtClean="0"/>
              <a:t>1954: Ray Kroc’s vision was that there would be 1,000 McDonald’s restaurants solely in the United States. </a:t>
            </a:r>
            <a:r>
              <a:rPr lang="en-US" dirty="0" smtClean="0">
                <a:sym typeface="Wingdings" pitchFamily="2" charset="2"/>
              </a:rPr>
              <a:t> franchising concept</a:t>
            </a:r>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10000"/>
          </a:bodyPr>
          <a:lstStyle/>
          <a:p>
            <a:r>
              <a:rPr lang="en-GB" noProof="0" dirty="0"/>
              <a:t>Internal Brand Revitalization:</a:t>
            </a:r>
          </a:p>
          <a:p>
            <a:pPr marL="171450" indent="-171450">
              <a:buFontTx/>
              <a:buChar char="-"/>
            </a:pPr>
            <a:r>
              <a:rPr lang="en-GB" noProof="0" dirty="0"/>
              <a:t>re-creation of brand culture (</a:t>
            </a:r>
            <a:r>
              <a:rPr lang="en-GB" sz="1200" kern="1200" noProof="0" dirty="0">
                <a:solidFill>
                  <a:schemeClr val="tx1"/>
                </a:solidFill>
                <a:effectLst/>
                <a:latin typeface="+mn-lt"/>
                <a:ea typeface="+mn-ea"/>
                <a:cs typeface="+mn-cs"/>
              </a:rPr>
              <a:t>aligned and inspired to deliver an exceptional brand experience to every customer, every time, everywhere</a:t>
            </a:r>
            <a:r>
              <a:rPr lang="en-GB" noProof="0" dirty="0">
                <a:effectLst/>
              </a:rPr>
              <a:t> </a:t>
            </a:r>
            <a:r>
              <a:rPr lang="en-GB" noProof="0"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In order to solve the task, McDonald’s turnaround requires what Larry Light calls the “Three Cs”: clarity of direction, consistent implementation and commitment from top-down throughout the organizing by setting a new brand direction for employees to feel committed to the brand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Revitalization of the internal brand pride </a:t>
            </a:r>
            <a:br>
              <a:rPr lang="en-GB" sz="1200" kern="1200" noProof="0" dirty="0">
                <a:solidFill>
                  <a:schemeClr val="tx1"/>
                </a:solidFill>
                <a:effectLst/>
                <a:latin typeface="+mn-lt"/>
                <a:ea typeface="+mn-ea"/>
                <a:cs typeface="+mn-cs"/>
              </a:rPr>
            </a:br>
            <a:r>
              <a:rPr lang="en-GB" sz="1200" kern="1200" noProof="0" dirty="0">
                <a:solidFill>
                  <a:schemeClr val="tx1"/>
                </a:solidFill>
                <a:effectLst/>
                <a:latin typeface="+mn-lt"/>
                <a:ea typeface="+mn-ea"/>
                <a:cs typeface="+mn-cs"/>
                <a:sym typeface="Wingdings" pitchFamily="2" charset="2"/>
              </a:rPr>
              <a:t> all employees got to see the „I‘m </a:t>
            </a:r>
            <a:r>
              <a:rPr lang="en-GB" sz="1200" kern="1200" noProof="0" dirty="0" err="1">
                <a:solidFill>
                  <a:schemeClr val="tx1"/>
                </a:solidFill>
                <a:effectLst/>
                <a:latin typeface="+mn-lt"/>
                <a:ea typeface="+mn-ea"/>
                <a:cs typeface="+mn-cs"/>
                <a:sym typeface="Wingdings" pitchFamily="2" charset="2"/>
              </a:rPr>
              <a:t>lovin</a:t>
            </a:r>
            <a:r>
              <a:rPr lang="en-GB" sz="1200" kern="1200" noProof="0" dirty="0">
                <a:solidFill>
                  <a:schemeClr val="tx1"/>
                </a:solidFill>
                <a:effectLst/>
                <a:latin typeface="+mn-lt"/>
                <a:ea typeface="+mn-ea"/>
                <a:cs typeface="+mn-cs"/>
                <a:sym typeface="Wingdings" pitchFamily="2" charset="2"/>
              </a:rPr>
              <a:t>‘ it „ campaign before it got launched</a:t>
            </a:r>
            <a:endParaRPr lang="en-GB" sz="1200" kern="1200" noProof="0" dirty="0">
              <a:solidFill>
                <a:schemeClr val="tx1"/>
              </a:solidFill>
              <a:effectLst/>
              <a:latin typeface="+mn-lt"/>
              <a:ea typeface="+mn-ea"/>
              <a:cs typeface="+mn-cs"/>
            </a:endParaRPr>
          </a:p>
          <a:p>
            <a:endParaRPr lang="en-GB" noProof="0" dirty="0"/>
          </a:p>
          <a:p>
            <a:endParaRPr lang="en-GB" noProof="0" dirty="0"/>
          </a:p>
          <a:p>
            <a:r>
              <a:rPr lang="en-GB" noProof="0" dirty="0"/>
              <a:t>External Brand Revitalization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After having realized that McDonald’s will never be a health food store, the management board went  back to the founder’s vision of selling happiness in a happy place.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Creation of a modern happy experience by introducing the new brand strategy „forever young“, always having the new target group of young adults in mind</a:t>
            </a:r>
            <a:br>
              <a:rPr lang="en-GB" sz="1200" kern="1200" noProof="0" dirty="0">
                <a:solidFill>
                  <a:schemeClr val="tx1"/>
                </a:solidFill>
                <a:effectLst/>
                <a:latin typeface="+mn-lt"/>
                <a:ea typeface="+mn-ea"/>
                <a:cs typeface="+mn-cs"/>
              </a:rPr>
            </a:br>
            <a:r>
              <a:rPr lang="en-GB" sz="1200" kern="1200" noProof="0" dirty="0">
                <a:solidFill>
                  <a:schemeClr val="tx1"/>
                </a:solidFill>
                <a:effectLst/>
                <a:latin typeface="+mn-lt"/>
                <a:ea typeface="+mn-ea"/>
                <a:cs typeface="+mn-cs"/>
              </a:rPr>
              <a:t>This means not to try to change the brand, but the brand can live forever as long as it is kept young. This was a pivotal insight of not focusing on the actual age, but the attitude of staying forever young.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In-store atmosphere adaptions (digital touchpoints e.g.)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After physical changes, the new advertising campaign „I‘m loving‘ it“ got launched in September 2003</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noProof="0" dirty="0">
                <a:solidFill>
                  <a:schemeClr val="tx1"/>
                </a:solidFill>
                <a:effectLst/>
                <a:latin typeface="+mn-lt"/>
                <a:ea typeface="+mn-ea"/>
                <a:cs typeface="+mn-cs"/>
              </a:rPr>
              <a:t>The success was huge</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kern="1200" noProof="0" dirty="0">
                <a:solidFill>
                  <a:schemeClr val="tx1"/>
                </a:solidFill>
                <a:effectLst/>
                <a:latin typeface="+mn-lt"/>
                <a:ea typeface="+mn-ea"/>
                <a:cs typeface="+mn-cs"/>
              </a:rPr>
              <a:t>Sales have risen within 90 days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kern="1200" noProof="0" dirty="0">
                <a:solidFill>
                  <a:schemeClr val="tx1"/>
                </a:solidFill>
                <a:effectLst/>
                <a:latin typeface="+mn-lt"/>
                <a:ea typeface="+mn-ea"/>
                <a:cs typeface="+mn-cs"/>
              </a:rPr>
              <a:t>stock has increased from 12.5 dollars to 65 dollars within three years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kern="1200" noProof="0" dirty="0">
                <a:solidFill>
                  <a:schemeClr val="tx1"/>
                </a:solidFill>
                <a:effectLst/>
                <a:latin typeface="+mn-lt"/>
                <a:ea typeface="+mn-ea"/>
                <a:cs typeface="+mn-cs"/>
              </a:rPr>
              <a:t>Rising customer satisfaction</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noProof="0"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20</a:t>
            </a:fld>
            <a:endParaRPr lang="en-US"/>
          </a:p>
        </p:txBody>
      </p:sp>
    </p:spTree>
    <p:extLst>
      <p:ext uri="{BB962C8B-B14F-4D97-AF65-F5344CB8AC3E}">
        <p14:creationId xmlns:p14="http://schemas.microsoft.com/office/powerpoint/2010/main" xmlns="" val="2939246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noProof="0" dirty="0">
                <a:solidFill>
                  <a:schemeClr val="tx1"/>
                </a:solidFill>
                <a:effectLst/>
                <a:latin typeface="+mn-lt"/>
                <a:ea typeface="+mn-ea"/>
                <a:cs typeface="+mn-cs"/>
              </a:rPr>
              <a:t>As the former CMO Larry Light said it: “Big brands will never die, they just get weak.” Therefore, he developed six general rules of brand revitalization for big brands in big trouble: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#1: Refocus the Organization</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#2: Restore Brand Relevance</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#3: Reinvent the Brand</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#4: Reinforce a Results Culture</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#5: Rebuild Brand Trust</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#6: Realize Global Alignment</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noProof="0"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noProof="0" dirty="0">
                <a:solidFill>
                  <a:schemeClr val="tx1"/>
                </a:solidFill>
                <a:effectLst/>
                <a:latin typeface="+mn-lt"/>
                <a:ea typeface="+mn-ea"/>
                <a:cs typeface="+mn-cs"/>
              </a:rPr>
              <a:t>As the former CMO Larry Light said it: “Big brands will never die, they just get weak.” Therefore, he developed six general rules of brand revitalization for big brands in big trouble: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#1: Refocus the Organization</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#2: Restore Brand Relevance</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#3: Reinvent the Brand</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#4: Reinforce a Results Culture</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#5: Rebuild Brand Trust</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noProof="0" dirty="0">
                <a:solidFill>
                  <a:schemeClr val="tx1"/>
                </a:solidFill>
                <a:effectLst/>
                <a:latin typeface="+mn-lt"/>
                <a:ea typeface="+mn-ea"/>
                <a:cs typeface="+mn-cs"/>
              </a:rPr>
              <a:t>Rule #6: Realize Global Alignment</a:t>
            </a:r>
            <a:endParaRPr lang="en-AU" sz="120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noProof="0"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AU" noProof="0" dirty="0"/>
              <a:t>This case discusses</a:t>
            </a:r>
            <a:r>
              <a:rPr lang="en-AU" sz="1200" kern="1200" noProof="0" dirty="0">
                <a:solidFill>
                  <a:schemeClr val="tx1"/>
                </a:solidFill>
                <a:effectLst/>
                <a:latin typeface="+mn-lt"/>
                <a:ea typeface="+mn-ea"/>
                <a:cs typeface="+mn-cs"/>
              </a:rPr>
              <a:t> broad key issues of corporate brands and their reputation which can </a:t>
            </a:r>
            <a:r>
              <a:rPr lang="en-AU" noProof="0" dirty="0"/>
              <a:t>be applied </a:t>
            </a:r>
            <a:r>
              <a:rPr lang="en-AU" sz="1200" kern="1200" noProof="0" dirty="0">
                <a:solidFill>
                  <a:schemeClr val="tx1"/>
                </a:solidFill>
                <a:effectLst/>
                <a:latin typeface="+mn-lt"/>
                <a:ea typeface="+mn-ea"/>
                <a:cs typeface="+mn-cs"/>
              </a:rPr>
              <a:t>on other companies in different situations. Thereby, s</a:t>
            </a:r>
            <a:r>
              <a:rPr lang="en-AU" noProof="0" dirty="0"/>
              <a:t>everal learning opportunities in the </a:t>
            </a:r>
            <a:r>
              <a:rPr lang="en-AU" sz="1200" kern="1200" noProof="0" dirty="0">
                <a:solidFill>
                  <a:schemeClr val="tx1"/>
                </a:solidFill>
                <a:effectLst/>
                <a:latin typeface="+mn-lt"/>
                <a:ea typeface="+mn-ea"/>
                <a:cs typeface="+mn-cs"/>
              </a:rPr>
              <a:t>fields of corporate brand identity, corporate brand culture, corporate brand reputation and corporate communication</a:t>
            </a:r>
            <a:r>
              <a:rPr lang="en-AU" noProof="0" dirty="0">
                <a:effectLst/>
              </a:rPr>
              <a:t> are provided. </a:t>
            </a:r>
          </a:p>
          <a:p>
            <a:endParaRPr lang="en-AU" noProof="0" dirty="0">
              <a:effectLst/>
            </a:endParaRPr>
          </a:p>
          <a:p>
            <a:r>
              <a:rPr lang="en-AU" sz="1200" kern="1200" noProof="0" dirty="0">
                <a:solidFill>
                  <a:schemeClr val="tx1"/>
                </a:solidFill>
                <a:effectLst/>
                <a:latin typeface="+mn-lt"/>
                <a:ea typeface="+mn-ea"/>
                <a:cs typeface="+mn-cs"/>
              </a:rPr>
              <a:t>The aim of this case builds on developing a guideline for firms how they should undergo the revitalization process of its destroyed brand image in order to manage a brand turnaround successfully. Evaluating the damage of reputation elements and being able to create an action plan, so-called “plan to win”, in order to revitalize and restore the brand’s damage are key learnings of this case. </a:t>
            </a:r>
          </a:p>
          <a:p>
            <a:endParaRPr lang="en-AU" sz="1200" kern="1200" noProof="0" dirty="0">
              <a:solidFill>
                <a:schemeClr val="tx1"/>
              </a:solidFill>
              <a:effectLst/>
              <a:latin typeface="+mn-lt"/>
              <a:ea typeface="+mn-ea"/>
              <a:cs typeface="+mn-cs"/>
            </a:endParaRPr>
          </a:p>
          <a:p>
            <a:pPr marL="171450" indent="-171450">
              <a:buFontTx/>
              <a:buChar char="-"/>
            </a:pPr>
            <a:r>
              <a:rPr lang="en-AU" sz="1200" kern="1200" noProof="0" dirty="0">
                <a:solidFill>
                  <a:schemeClr val="tx1"/>
                </a:solidFill>
                <a:effectLst/>
                <a:latin typeface="+mn-lt"/>
                <a:ea typeface="+mn-ea"/>
                <a:cs typeface="+mn-cs"/>
              </a:rPr>
              <a:t>Understanding </a:t>
            </a:r>
            <a:r>
              <a:rPr lang="en-AU" sz="1200" kern="1200" noProof="0" dirty="0">
                <a:solidFill>
                  <a:schemeClr val="tx1"/>
                </a:solidFill>
                <a:effectLst/>
                <a:latin typeface="+mn-lt"/>
                <a:ea typeface="+mn-ea"/>
                <a:cs typeface="+mn-cs"/>
                <a:sym typeface="Wingdings" pitchFamily="2" charset="2"/>
              </a:rPr>
              <a:t> </a:t>
            </a:r>
            <a:r>
              <a:rPr lang="en-AU" sz="1200" kern="1200" noProof="0" dirty="0" err="1">
                <a:solidFill>
                  <a:schemeClr val="tx1"/>
                </a:solidFill>
                <a:effectLst/>
                <a:latin typeface="+mn-lt"/>
                <a:ea typeface="+mn-ea"/>
                <a:cs typeface="+mn-cs"/>
                <a:sym typeface="Wingdings" pitchFamily="2" charset="2"/>
              </a:rPr>
              <a:t>spillover</a:t>
            </a:r>
            <a:r>
              <a:rPr lang="en-AU" sz="1200" kern="1200" noProof="0" dirty="0">
                <a:solidFill>
                  <a:schemeClr val="tx1"/>
                </a:solidFill>
                <a:effectLst/>
                <a:latin typeface="+mn-lt"/>
                <a:ea typeface="+mn-ea"/>
                <a:cs typeface="+mn-cs"/>
                <a:sym typeface="Wingdings" pitchFamily="2" charset="2"/>
              </a:rPr>
              <a:t> effects of negative brand image on brand reputation  McDonald‘s is NOT a happy place</a:t>
            </a:r>
          </a:p>
          <a:p>
            <a:pPr marL="171450" indent="-171450">
              <a:buFontTx/>
              <a:buChar char="-"/>
            </a:pPr>
            <a:r>
              <a:rPr lang="en-AU" sz="1200" kern="1200" noProof="0" dirty="0">
                <a:solidFill>
                  <a:schemeClr val="tx1"/>
                </a:solidFill>
                <a:effectLst/>
                <a:latin typeface="+mn-lt"/>
                <a:ea typeface="+mn-ea"/>
                <a:cs typeface="+mn-cs"/>
                <a:sym typeface="Wingdings" pitchFamily="2" charset="2"/>
              </a:rPr>
              <a:t>Applying  managerial decisions to revitalize brand reputation  corporate communication, marketing strategies, brand management</a:t>
            </a:r>
          </a:p>
          <a:p>
            <a:pPr marL="171450" indent="-171450">
              <a:buFontTx/>
              <a:buChar char="-"/>
            </a:pPr>
            <a:r>
              <a:rPr lang="en-AU" sz="1200" kern="1200" noProof="0" dirty="0">
                <a:solidFill>
                  <a:schemeClr val="tx1"/>
                </a:solidFill>
                <a:effectLst/>
                <a:latin typeface="+mn-lt"/>
                <a:ea typeface="+mn-ea"/>
                <a:cs typeface="+mn-cs"/>
                <a:sym typeface="Wingdings" pitchFamily="2" charset="2"/>
              </a:rPr>
              <a:t>Evaluating  brand reputation in brand turnaround  use of theory – Corporate Brand Identity &amp; Reputation Matrix</a:t>
            </a:r>
          </a:p>
          <a:p>
            <a:pPr marL="171450" indent="-171450">
              <a:buFontTx/>
              <a:buChar char="-"/>
            </a:pPr>
            <a:r>
              <a:rPr lang="en-AU" sz="1200" kern="1200" noProof="0" dirty="0">
                <a:solidFill>
                  <a:schemeClr val="tx1"/>
                </a:solidFill>
                <a:effectLst/>
                <a:latin typeface="+mn-lt"/>
                <a:ea typeface="+mn-ea"/>
                <a:cs typeface="+mn-cs"/>
                <a:sym typeface="Wingdings" pitchFamily="2" charset="2"/>
              </a:rPr>
              <a:t>Creating  a „plan to win“ for global brands in brand turnaround  brand direction, freedom with framework, measurable milestones</a:t>
            </a:r>
          </a:p>
          <a:p>
            <a:pPr marL="171450" indent="-171450">
              <a:buFontTx/>
              <a:buChar char="-"/>
            </a:pPr>
            <a:r>
              <a:rPr lang="en-AU" sz="1200" kern="1200" noProof="0" dirty="0">
                <a:solidFill>
                  <a:schemeClr val="tx1"/>
                </a:solidFill>
                <a:effectLst/>
                <a:latin typeface="+mn-lt"/>
                <a:ea typeface="+mn-ea"/>
                <a:cs typeface="+mn-cs"/>
                <a:sym typeface="Wingdings" pitchFamily="2" charset="2"/>
              </a:rPr>
              <a:t>Examining  different communication strategies  „what we say we are“</a:t>
            </a:r>
          </a:p>
          <a:p>
            <a:pPr marL="171450" indent="-171450">
              <a:buFontTx/>
              <a:buChar char="-"/>
            </a:pPr>
            <a:endParaRPr lang="en-AU" sz="1200" kern="1200" noProof="0" dirty="0">
              <a:solidFill>
                <a:schemeClr val="tx1"/>
              </a:solidFill>
              <a:effectLst/>
              <a:latin typeface="+mn-lt"/>
              <a:ea typeface="+mn-ea"/>
              <a:cs typeface="+mn-cs"/>
            </a:endParaRPr>
          </a:p>
          <a:p>
            <a:endParaRPr lang="en-AU" noProof="0"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24</a:t>
            </a:fld>
            <a:endParaRPr lang="en-US"/>
          </a:p>
        </p:txBody>
      </p:sp>
    </p:spTree>
    <p:extLst>
      <p:ext uri="{BB962C8B-B14F-4D97-AF65-F5344CB8AC3E}">
        <p14:creationId xmlns:p14="http://schemas.microsoft.com/office/powerpoint/2010/main" xmlns="" val="1914014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“A mother walks into McDonald’s holding her little 5-year old in her hands and orders a happy meal for her kid. She for herself does not buy anything except a cup of coffee. While watching her kid eating a happy meal, she gets hungry herself and steals some fries from her kid’s meal. Suddenly, the kid starts to cry and both of them show unhappy faces. This is not a happy meal.”</a:t>
            </a:r>
            <a:endParaRPr lang="en-US"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1940:</a:t>
            </a:r>
            <a:r>
              <a:rPr lang="en-US" baseline="0" dirty="0" smtClean="0"/>
              <a:t> Dick and Mac Donald’s founded the first fast food restaurant in California. (Hamburgers for 15 cents)</a:t>
            </a:r>
            <a:endParaRPr lang="en-US" dirty="0" smtClean="0"/>
          </a:p>
          <a:p>
            <a:r>
              <a:rPr lang="en-US" dirty="0" smtClean="0"/>
              <a:t>1954: Ray Kroc’s vision was that there would be 1,000 McDonald’s restaurants solely in the United States. </a:t>
            </a:r>
            <a:r>
              <a:rPr lang="en-US" dirty="0" smtClean="0">
                <a:sym typeface="Wingdings" pitchFamily="2" charset="2"/>
              </a:rPr>
              <a:t> franchising concept</a:t>
            </a:r>
            <a:endParaRPr lang="en-US" dirty="0"/>
          </a:p>
        </p:txBody>
      </p:sp>
      <p:sp>
        <p:nvSpPr>
          <p:cNvPr id="4" name="Foliennummernplatzhalter 3"/>
          <p:cNvSpPr>
            <a:spLocks noGrp="1"/>
          </p:cNvSpPr>
          <p:nvPr>
            <p:ph type="sldNum" sz="quarter" idx="10"/>
          </p:nvPr>
        </p:nvSpPr>
        <p:spPr/>
        <p:txBody>
          <a:bodyPr/>
          <a:lstStyle/>
          <a:p>
            <a:fld id="{A0B55D6A-F97F-45D7-BA93-000E7E357240}"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19795D7C-D81B-4DBC-B4D0-C7DEE64CBE2D}" type="datetime1">
              <a:rPr lang="en-US" smtClean="0"/>
              <a:pPr/>
              <a:t>3/13/2018</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F46D54B3-3DED-460B-9973-A07582B32F44}" type="datetime1">
              <a:rPr lang="en-US" smtClean="0"/>
              <a:pPr/>
              <a:t>3/13/2018</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A1D6D0D2-8C6C-4009-9A0E-7DBB03450109}" type="datetime1">
              <a:rPr lang="en-US" smtClean="0"/>
              <a:pPr/>
              <a:t>3/13/2018</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F7D979FA-F115-4EDC-BC20-FB3F61579ABB}" type="datetime1">
              <a:rPr lang="en-US" smtClean="0"/>
              <a:pPr/>
              <a:t>3/13/2018</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DBC59819-3087-49FF-A909-48E7C1FBD911}" type="datetime1">
              <a:rPr lang="en-US" smtClean="0"/>
              <a:pPr/>
              <a:t>3/13/2018</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0856EB2F-B54C-4F9D-8B0A-32E035BBE991}" type="datetime1">
              <a:rPr lang="en-US" smtClean="0"/>
              <a:pPr/>
              <a:t>3/13/2018</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B878DB7-556F-4977-AB88-A6F50B47B27E}" type="datetime1">
              <a:rPr lang="en-US" smtClean="0"/>
              <a:pPr/>
              <a:t>3/13/2018</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F858C9C2-5943-4712-81DB-B6AAF4C90FB0}" type="datetime1">
              <a:rPr lang="en-US" smtClean="0"/>
              <a:pPr/>
              <a:t>3/13/2018</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D532520-7464-4851-9902-16DA1174FF7D}" type="datetime1">
              <a:rPr lang="en-US" smtClean="0"/>
              <a:pPr/>
              <a:t>3/13/2018</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C4524019-B327-441B-A5E6-97663E966979}" type="datetime1">
              <a:rPr lang="en-US" smtClean="0"/>
              <a:pPr/>
              <a:t>3/13/2018</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54781"/>
            <a:ext cx="2057400" cy="3290888"/>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154781"/>
            <a:ext cx="6019800" cy="329088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61C0FDC-8475-4F53-ABB8-27491DE1D565}" type="datetime1">
              <a:rPr lang="en-US" smtClean="0"/>
              <a:pPr/>
              <a:t>3/13/2018</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DF9FCE7-776B-4B86-90AF-701E60DB0FF4}"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3D76657-520A-4649-8C8D-E7FB7068D661}" type="datetime1">
              <a:rPr lang="en-US" smtClean="0"/>
              <a:pPr/>
              <a:t>3/13/2018</a:t>
            </a:fld>
            <a:endParaRPr lang="en-US"/>
          </a:p>
        </p:txBody>
      </p:sp>
      <p:sp>
        <p:nvSpPr>
          <p:cNvPr id="5" name="Fußzeilenplatzhalt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DF9FCE7-776B-4B86-90AF-701E60DB0FF4}"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file:///C:\Users\Ailien\Downloads\im-loving-it.mp3" TargetMode="External"/><Relationship Id="rId5" Type="http://schemas.openxmlformats.org/officeDocument/2006/relationships/image" Target="../media/image35.jpe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42.png"/><Relationship Id="rId7" Type="http://schemas.openxmlformats.org/officeDocument/2006/relationships/diagramData" Target="../diagrams/data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6.jpeg"/><Relationship Id="rId5" Type="http://schemas.openxmlformats.org/officeDocument/2006/relationships/image" Target="../media/image44.png"/><Relationship Id="rId10" Type="http://schemas.openxmlformats.org/officeDocument/2006/relationships/diagramColors" Target="../diagrams/colors1.xml"/><Relationship Id="rId4" Type="http://schemas.openxmlformats.org/officeDocument/2006/relationships/image" Target="../media/image43.png"/><Relationship Id="rId9"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0"/>
            <a:ext cx="9144000" cy="5143500"/>
          </a:xfrm>
          <a:prstGeom prst="rect">
            <a:avLst/>
          </a:pr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p:txBody>
          <a:bodyPr/>
          <a:lstStyle/>
          <a:p>
            <a:r>
              <a:rPr lang="en-US" dirty="0" smtClean="0">
                <a:solidFill>
                  <a:srgbClr val="FFC000"/>
                </a:solidFill>
                <a:latin typeface="Book Antiqua" pitchFamily="18" charset="0"/>
              </a:rPr>
              <a:t>The golden Arches</a:t>
            </a:r>
            <a:endParaRPr lang="en-US" dirty="0">
              <a:solidFill>
                <a:srgbClr val="FFC000"/>
              </a:solidFill>
              <a:latin typeface="Book Antiqua" pitchFamily="18" charset="0"/>
            </a:endParaRPr>
          </a:p>
        </p:txBody>
      </p:sp>
      <p:sp>
        <p:nvSpPr>
          <p:cNvPr id="3" name="Untertitel 2"/>
          <p:cNvSpPr>
            <a:spLocks noGrp="1"/>
          </p:cNvSpPr>
          <p:nvPr>
            <p:ph type="subTitle" idx="1"/>
          </p:nvPr>
        </p:nvSpPr>
        <p:spPr>
          <a:xfrm>
            <a:off x="1371600" y="2495550"/>
            <a:ext cx="6400800" cy="533400"/>
          </a:xfrm>
        </p:spPr>
        <p:txBody>
          <a:bodyPr>
            <a:normAutofit/>
          </a:bodyPr>
          <a:lstStyle/>
          <a:p>
            <a:r>
              <a:rPr lang="en-US" sz="1600" b="1" dirty="0" smtClean="0">
                <a:solidFill>
                  <a:schemeClr val="bg1"/>
                </a:solidFill>
                <a:latin typeface="Book Antiqua" pitchFamily="18" charset="0"/>
              </a:rPr>
              <a:t>A Survival Kit</a:t>
            </a:r>
            <a:endParaRPr lang="en-US" sz="1600" b="1" dirty="0">
              <a:solidFill>
                <a:schemeClr val="bg1"/>
              </a:solidFill>
              <a:latin typeface="Book Antiqua" pitchFamily="18" charset="0"/>
            </a:endParaRPr>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grpSp>
        <p:nvGrpSpPr>
          <p:cNvPr id="6" name="Gruppierung 9"/>
          <p:cNvGrpSpPr/>
          <p:nvPr/>
        </p:nvGrpSpPr>
        <p:grpSpPr>
          <a:xfrm>
            <a:off x="6324600" y="361950"/>
            <a:ext cx="2454968" cy="457200"/>
            <a:chOff x="7898292" y="6064578"/>
            <a:chExt cx="3597968" cy="687403"/>
          </a:xfrm>
        </p:grpSpPr>
        <p:pic>
          <p:nvPicPr>
            <p:cNvPr id="7" name="Bild 3"/>
            <p:cNvPicPr>
              <a:picLocks noChangeAspect="1"/>
            </p:cNvPicPr>
            <p:nvPr/>
          </p:nvPicPr>
          <p:blipFill rotWithShape="1">
            <a:blip r:embed="rId3" cstate="print">
              <a:grayscl/>
            </a:blip>
            <a:srcRect l="19963"/>
            <a:stretch/>
          </p:blipFill>
          <p:spPr>
            <a:xfrm>
              <a:off x="8653668" y="6064578"/>
              <a:ext cx="2842592" cy="687403"/>
            </a:xfrm>
            <a:prstGeom prst="rect">
              <a:avLst/>
            </a:prstGeom>
          </p:spPr>
        </p:pic>
        <p:pic>
          <p:nvPicPr>
            <p:cNvPr id="8" name="Bild 8"/>
            <p:cNvPicPr>
              <a:picLocks noChangeAspect="1"/>
            </p:cNvPicPr>
            <p:nvPr/>
          </p:nvPicPr>
          <p:blipFill rotWithShape="1">
            <a:blip r:embed="rId3" cstate="print"/>
            <a:srcRect r="78731"/>
            <a:stretch/>
          </p:blipFill>
          <p:spPr>
            <a:xfrm>
              <a:off x="7898292" y="6064578"/>
              <a:ext cx="755375" cy="687403"/>
            </a:xfrm>
            <a:prstGeom prst="rect">
              <a:avLst/>
            </a:prstGeom>
          </p:spPr>
        </p:pic>
      </p:grpSp>
      <p:sp>
        <p:nvSpPr>
          <p:cNvPr id="9" name="Untertitel 2"/>
          <p:cNvSpPr txBox="1">
            <a:spLocks/>
          </p:cNvSpPr>
          <p:nvPr/>
        </p:nvSpPr>
        <p:spPr>
          <a:xfrm>
            <a:off x="1524000" y="3638550"/>
            <a:ext cx="6400800" cy="74295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rPr>
              <a:t>BUSN35 – Corporate Brand Management &amp; Reputation</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rPr>
              <a:t>Final Case Presentation (March 15</a:t>
            </a:r>
            <a:r>
              <a:rPr kumimoji="0" lang="en-US" sz="1000" b="0" i="0" u="none" strike="noStrike" kern="1200" cap="none" spc="0" normalizeH="0" baseline="30000" noProof="0" dirty="0" smtClean="0">
                <a:ln>
                  <a:noFill/>
                </a:ln>
                <a:solidFill>
                  <a:schemeClr val="bg1"/>
                </a:solidFill>
                <a:effectLst/>
                <a:uLnTx/>
                <a:uFillTx/>
                <a:latin typeface="Book Antiqua" pitchFamily="18" charset="0"/>
                <a:ea typeface="+mn-ea"/>
                <a:cs typeface="+mn-cs"/>
              </a:rPr>
              <a:t>th</a:t>
            </a:r>
            <a:r>
              <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rPr>
              <a:t>, 2018)</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1" i="0" u="none" strike="noStrike" kern="1200" cap="none" spc="0" normalizeH="0" baseline="0" noProof="0" dirty="0" smtClean="0">
                <a:ln>
                  <a:noFill/>
                </a:ln>
                <a:solidFill>
                  <a:schemeClr val="bg1"/>
                </a:solidFill>
                <a:effectLst/>
                <a:uLnTx/>
                <a:uFillTx/>
                <a:latin typeface="Book Antiqua" pitchFamily="18" charset="0"/>
                <a:ea typeface="+mn-ea"/>
                <a:cs typeface="+mn-cs"/>
              </a:rPr>
              <a:t>Linda </a:t>
            </a:r>
            <a:r>
              <a:rPr kumimoji="0" lang="en-US" sz="1000" b="1" i="0" u="none" strike="noStrike" kern="1200" cap="none" spc="0" normalizeH="0" baseline="0" noProof="0" dirty="0" err="1" smtClean="0">
                <a:ln>
                  <a:noFill/>
                </a:ln>
                <a:solidFill>
                  <a:schemeClr val="bg1"/>
                </a:solidFill>
                <a:effectLst/>
                <a:uLnTx/>
                <a:uFillTx/>
                <a:latin typeface="Book Antiqua" pitchFamily="18" charset="0"/>
                <a:ea typeface="+mn-ea"/>
                <a:cs typeface="+mn-cs"/>
              </a:rPr>
              <a:t>Miksch</a:t>
            </a:r>
            <a:r>
              <a:rPr kumimoji="0" lang="en-US" sz="1000" b="1" i="0" u="none" strike="noStrike" kern="1200" cap="none" spc="0" normalizeH="0" baseline="0" noProof="0" dirty="0" smtClean="0">
                <a:ln>
                  <a:noFill/>
                </a:ln>
                <a:solidFill>
                  <a:schemeClr val="bg1"/>
                </a:solidFill>
                <a:effectLst/>
                <a:uLnTx/>
                <a:uFillTx/>
                <a:latin typeface="Book Antiqua" pitchFamily="18" charset="0"/>
                <a:ea typeface="+mn-ea"/>
                <a:cs typeface="+mn-cs"/>
              </a:rPr>
              <a:t> | Charlotte Schulz | </a:t>
            </a:r>
            <a:r>
              <a:rPr kumimoji="0" lang="en-US" sz="1000" b="1" i="0" u="none" strike="noStrike" kern="1200" cap="none" spc="0" normalizeH="0" baseline="0" noProof="0" dirty="0" err="1" smtClean="0">
                <a:ln>
                  <a:noFill/>
                </a:ln>
                <a:solidFill>
                  <a:schemeClr val="bg1"/>
                </a:solidFill>
                <a:effectLst/>
                <a:uLnTx/>
                <a:uFillTx/>
                <a:latin typeface="Book Antiqua" pitchFamily="18" charset="0"/>
                <a:ea typeface="+mn-ea"/>
                <a:cs typeface="+mn-cs"/>
              </a:rPr>
              <a:t>Ailien</a:t>
            </a:r>
            <a:r>
              <a:rPr kumimoji="0" lang="en-US" sz="1000" b="1" i="0" u="none" strike="noStrike" kern="1200" cap="none" spc="0" normalizeH="0" baseline="0" noProof="0" dirty="0" smtClean="0">
                <a:ln>
                  <a:noFill/>
                </a:ln>
                <a:solidFill>
                  <a:schemeClr val="bg1"/>
                </a:solidFill>
                <a:effectLst/>
                <a:uLnTx/>
                <a:uFillTx/>
                <a:latin typeface="Book Antiqua" pitchFamily="18" charset="0"/>
                <a:ea typeface="+mn-ea"/>
                <a:cs typeface="+mn-cs"/>
              </a:rPr>
              <a:t> Nguyen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Screenshot_20180303-080926.png"/>
          <p:cNvPicPr>
            <a:picLocks noChangeAspect="1"/>
          </p:cNvPicPr>
          <p:nvPr/>
        </p:nvPicPr>
        <p:blipFill>
          <a:blip r:embed="rId3" cstate="print"/>
          <a:stretch>
            <a:fillRect/>
          </a:stretch>
        </p:blipFill>
        <p:spPr>
          <a:xfrm>
            <a:off x="381000" y="311150"/>
            <a:ext cx="2514600" cy="4470400"/>
          </a:xfrm>
          <a:prstGeom prst="rect">
            <a:avLst/>
          </a:prstGeom>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9" name="Freihandform 8"/>
          <p:cNvSpPr/>
          <p:nvPr/>
        </p:nvSpPr>
        <p:spPr>
          <a:xfrm>
            <a:off x="3090041" y="1261241"/>
            <a:ext cx="4792718" cy="2312276"/>
          </a:xfrm>
          <a:custGeom>
            <a:avLst/>
            <a:gdLst>
              <a:gd name="connsiteX0" fmla="*/ 0 w 4792718"/>
              <a:gd name="connsiteY0" fmla="*/ 2312276 h 2312276"/>
              <a:gd name="connsiteX1" fmla="*/ 31531 w 4792718"/>
              <a:gd name="connsiteY1" fmla="*/ 2301766 h 2312276"/>
              <a:gd name="connsiteX2" fmla="*/ 73573 w 4792718"/>
              <a:gd name="connsiteY2" fmla="*/ 2291256 h 2312276"/>
              <a:gd name="connsiteX3" fmla="*/ 115614 w 4792718"/>
              <a:gd name="connsiteY3" fmla="*/ 2270235 h 2312276"/>
              <a:gd name="connsiteX4" fmla="*/ 189187 w 4792718"/>
              <a:gd name="connsiteY4" fmla="*/ 2249214 h 2312276"/>
              <a:gd name="connsiteX5" fmla="*/ 315311 w 4792718"/>
              <a:gd name="connsiteY5" fmla="*/ 2144111 h 2312276"/>
              <a:gd name="connsiteX6" fmla="*/ 346842 w 4792718"/>
              <a:gd name="connsiteY6" fmla="*/ 2112580 h 2312276"/>
              <a:gd name="connsiteX7" fmla="*/ 388883 w 4792718"/>
              <a:gd name="connsiteY7" fmla="*/ 2017987 h 2312276"/>
              <a:gd name="connsiteX8" fmla="*/ 420414 w 4792718"/>
              <a:gd name="connsiteY8" fmla="*/ 1944414 h 2312276"/>
              <a:gd name="connsiteX9" fmla="*/ 483476 w 4792718"/>
              <a:gd name="connsiteY9" fmla="*/ 1839311 h 2312276"/>
              <a:gd name="connsiteX10" fmla="*/ 504497 w 4792718"/>
              <a:gd name="connsiteY10" fmla="*/ 1807780 h 2312276"/>
              <a:gd name="connsiteX11" fmla="*/ 525518 w 4792718"/>
              <a:gd name="connsiteY11" fmla="*/ 1776249 h 2312276"/>
              <a:gd name="connsiteX12" fmla="*/ 588580 w 4792718"/>
              <a:gd name="connsiteY12" fmla="*/ 1734207 h 2312276"/>
              <a:gd name="connsiteX13" fmla="*/ 620111 w 4792718"/>
              <a:gd name="connsiteY13" fmla="*/ 1713187 h 2312276"/>
              <a:gd name="connsiteX14" fmla="*/ 662152 w 4792718"/>
              <a:gd name="connsiteY14" fmla="*/ 1702676 h 2312276"/>
              <a:gd name="connsiteX15" fmla="*/ 966952 w 4792718"/>
              <a:gd name="connsiteY15" fmla="*/ 1713187 h 2312276"/>
              <a:gd name="connsiteX16" fmla="*/ 1008993 w 4792718"/>
              <a:gd name="connsiteY16" fmla="*/ 1723697 h 2312276"/>
              <a:gd name="connsiteX17" fmla="*/ 1072056 w 4792718"/>
              <a:gd name="connsiteY17" fmla="*/ 1744718 h 2312276"/>
              <a:gd name="connsiteX18" fmla="*/ 1103587 w 4792718"/>
              <a:gd name="connsiteY18" fmla="*/ 1776249 h 2312276"/>
              <a:gd name="connsiteX19" fmla="*/ 1145628 w 4792718"/>
              <a:gd name="connsiteY19" fmla="*/ 1839311 h 2312276"/>
              <a:gd name="connsiteX20" fmla="*/ 1156138 w 4792718"/>
              <a:gd name="connsiteY20" fmla="*/ 1881352 h 2312276"/>
              <a:gd name="connsiteX21" fmla="*/ 1166649 w 4792718"/>
              <a:gd name="connsiteY21" fmla="*/ 1912883 h 2312276"/>
              <a:gd name="connsiteX22" fmla="*/ 1177159 w 4792718"/>
              <a:gd name="connsiteY22" fmla="*/ 1965435 h 2312276"/>
              <a:gd name="connsiteX23" fmla="*/ 1166649 w 4792718"/>
              <a:gd name="connsiteY23" fmla="*/ 2049518 h 2312276"/>
              <a:gd name="connsiteX24" fmla="*/ 1135118 w 4792718"/>
              <a:gd name="connsiteY24" fmla="*/ 2070538 h 2312276"/>
              <a:gd name="connsiteX25" fmla="*/ 1040525 w 4792718"/>
              <a:gd name="connsiteY25" fmla="*/ 2049518 h 2312276"/>
              <a:gd name="connsiteX26" fmla="*/ 977462 w 4792718"/>
              <a:gd name="connsiteY26" fmla="*/ 1996966 h 2312276"/>
              <a:gd name="connsiteX27" fmla="*/ 966952 w 4792718"/>
              <a:gd name="connsiteY27" fmla="*/ 1944414 h 2312276"/>
              <a:gd name="connsiteX28" fmla="*/ 977462 w 4792718"/>
              <a:gd name="connsiteY28" fmla="*/ 1744718 h 2312276"/>
              <a:gd name="connsiteX29" fmla="*/ 1040525 w 4792718"/>
              <a:gd name="connsiteY29" fmla="*/ 1618593 h 2312276"/>
              <a:gd name="connsiteX30" fmla="*/ 1061545 w 4792718"/>
              <a:gd name="connsiteY30" fmla="*/ 1587062 h 2312276"/>
              <a:gd name="connsiteX31" fmla="*/ 1103587 w 4792718"/>
              <a:gd name="connsiteY31" fmla="*/ 1555531 h 2312276"/>
              <a:gd name="connsiteX32" fmla="*/ 1156138 w 4792718"/>
              <a:gd name="connsiteY32" fmla="*/ 1492469 h 2312276"/>
              <a:gd name="connsiteX33" fmla="*/ 1219200 w 4792718"/>
              <a:gd name="connsiteY33" fmla="*/ 1460938 h 2312276"/>
              <a:gd name="connsiteX34" fmla="*/ 1313793 w 4792718"/>
              <a:gd name="connsiteY34" fmla="*/ 1408387 h 2312276"/>
              <a:gd name="connsiteX35" fmla="*/ 1376856 w 4792718"/>
              <a:gd name="connsiteY35" fmla="*/ 1397876 h 2312276"/>
              <a:gd name="connsiteX36" fmla="*/ 1418897 w 4792718"/>
              <a:gd name="connsiteY36" fmla="*/ 1376856 h 2312276"/>
              <a:gd name="connsiteX37" fmla="*/ 1723697 w 4792718"/>
              <a:gd name="connsiteY37" fmla="*/ 1397876 h 2312276"/>
              <a:gd name="connsiteX38" fmla="*/ 1786759 w 4792718"/>
              <a:gd name="connsiteY38" fmla="*/ 1439918 h 2312276"/>
              <a:gd name="connsiteX39" fmla="*/ 1818290 w 4792718"/>
              <a:gd name="connsiteY39" fmla="*/ 1471449 h 2312276"/>
              <a:gd name="connsiteX40" fmla="*/ 1912883 w 4792718"/>
              <a:gd name="connsiteY40" fmla="*/ 1524000 h 2312276"/>
              <a:gd name="connsiteX41" fmla="*/ 1965435 w 4792718"/>
              <a:gd name="connsiteY41" fmla="*/ 1555531 h 2312276"/>
              <a:gd name="connsiteX42" fmla="*/ 2081049 w 4792718"/>
              <a:gd name="connsiteY42" fmla="*/ 1597573 h 2312276"/>
              <a:gd name="connsiteX43" fmla="*/ 2238704 w 4792718"/>
              <a:gd name="connsiteY43" fmla="*/ 1629104 h 2312276"/>
              <a:gd name="connsiteX44" fmla="*/ 2280745 w 4792718"/>
              <a:gd name="connsiteY44" fmla="*/ 1639614 h 2312276"/>
              <a:gd name="connsiteX45" fmla="*/ 2575035 w 4792718"/>
              <a:gd name="connsiteY45" fmla="*/ 1629104 h 2312276"/>
              <a:gd name="connsiteX46" fmla="*/ 2638097 w 4792718"/>
              <a:gd name="connsiteY46" fmla="*/ 1608083 h 2312276"/>
              <a:gd name="connsiteX47" fmla="*/ 2669628 w 4792718"/>
              <a:gd name="connsiteY47" fmla="*/ 1597573 h 2312276"/>
              <a:gd name="connsiteX48" fmla="*/ 2701159 w 4792718"/>
              <a:gd name="connsiteY48" fmla="*/ 1566042 h 2312276"/>
              <a:gd name="connsiteX49" fmla="*/ 2732690 w 4792718"/>
              <a:gd name="connsiteY49" fmla="*/ 1545021 h 2312276"/>
              <a:gd name="connsiteX50" fmla="*/ 2743200 w 4792718"/>
              <a:gd name="connsiteY50" fmla="*/ 1513490 h 2312276"/>
              <a:gd name="connsiteX51" fmla="*/ 2764221 w 4792718"/>
              <a:gd name="connsiteY51" fmla="*/ 1481959 h 2312276"/>
              <a:gd name="connsiteX52" fmla="*/ 2785242 w 4792718"/>
              <a:gd name="connsiteY52" fmla="*/ 1387366 h 2312276"/>
              <a:gd name="connsiteX53" fmla="*/ 2806262 w 4792718"/>
              <a:gd name="connsiteY53" fmla="*/ 1208690 h 2312276"/>
              <a:gd name="connsiteX54" fmla="*/ 2795752 w 4792718"/>
              <a:gd name="connsiteY54" fmla="*/ 1019504 h 2312276"/>
              <a:gd name="connsiteX55" fmla="*/ 2785242 w 4792718"/>
              <a:gd name="connsiteY55" fmla="*/ 977462 h 2312276"/>
              <a:gd name="connsiteX56" fmla="*/ 2795752 w 4792718"/>
              <a:gd name="connsiteY56" fmla="*/ 693683 h 2312276"/>
              <a:gd name="connsiteX57" fmla="*/ 2827283 w 4792718"/>
              <a:gd name="connsiteY57" fmla="*/ 609600 h 2312276"/>
              <a:gd name="connsiteX58" fmla="*/ 2837793 w 4792718"/>
              <a:gd name="connsiteY58" fmla="*/ 578069 h 2312276"/>
              <a:gd name="connsiteX59" fmla="*/ 2869325 w 4792718"/>
              <a:gd name="connsiteY59" fmla="*/ 557049 h 2312276"/>
              <a:gd name="connsiteX60" fmla="*/ 2932387 w 4792718"/>
              <a:gd name="connsiteY60" fmla="*/ 504497 h 2312276"/>
              <a:gd name="connsiteX61" fmla="*/ 3016469 w 4792718"/>
              <a:gd name="connsiteY61" fmla="*/ 483476 h 2312276"/>
              <a:gd name="connsiteX62" fmla="*/ 3048000 w 4792718"/>
              <a:gd name="connsiteY62" fmla="*/ 472966 h 2312276"/>
              <a:gd name="connsiteX63" fmla="*/ 3132083 w 4792718"/>
              <a:gd name="connsiteY63" fmla="*/ 462456 h 2312276"/>
              <a:gd name="connsiteX64" fmla="*/ 3394842 w 4792718"/>
              <a:gd name="connsiteY64" fmla="*/ 483476 h 2312276"/>
              <a:gd name="connsiteX65" fmla="*/ 3499945 w 4792718"/>
              <a:gd name="connsiteY65" fmla="*/ 525518 h 2312276"/>
              <a:gd name="connsiteX66" fmla="*/ 3563007 w 4792718"/>
              <a:gd name="connsiteY66" fmla="*/ 546538 h 2312276"/>
              <a:gd name="connsiteX67" fmla="*/ 3594538 w 4792718"/>
              <a:gd name="connsiteY67" fmla="*/ 567559 h 2312276"/>
              <a:gd name="connsiteX68" fmla="*/ 3668111 w 4792718"/>
              <a:gd name="connsiteY68" fmla="*/ 588580 h 2312276"/>
              <a:gd name="connsiteX69" fmla="*/ 3720662 w 4792718"/>
              <a:gd name="connsiteY69" fmla="*/ 609600 h 2312276"/>
              <a:gd name="connsiteX70" fmla="*/ 3804745 w 4792718"/>
              <a:gd name="connsiteY70" fmla="*/ 672662 h 2312276"/>
              <a:gd name="connsiteX71" fmla="*/ 3836276 w 4792718"/>
              <a:gd name="connsiteY71" fmla="*/ 683173 h 2312276"/>
              <a:gd name="connsiteX72" fmla="*/ 3878318 w 4792718"/>
              <a:gd name="connsiteY72" fmla="*/ 725214 h 2312276"/>
              <a:gd name="connsiteX73" fmla="*/ 3941380 w 4792718"/>
              <a:gd name="connsiteY73" fmla="*/ 777766 h 2312276"/>
              <a:gd name="connsiteX74" fmla="*/ 3983421 w 4792718"/>
              <a:gd name="connsiteY74" fmla="*/ 872359 h 2312276"/>
              <a:gd name="connsiteX75" fmla="*/ 4004442 w 4792718"/>
              <a:gd name="connsiteY75" fmla="*/ 903890 h 2312276"/>
              <a:gd name="connsiteX76" fmla="*/ 4025462 w 4792718"/>
              <a:gd name="connsiteY76" fmla="*/ 977462 h 2312276"/>
              <a:gd name="connsiteX77" fmla="*/ 4035973 w 4792718"/>
              <a:gd name="connsiteY77" fmla="*/ 1051035 h 2312276"/>
              <a:gd name="connsiteX78" fmla="*/ 4014952 w 4792718"/>
              <a:gd name="connsiteY78" fmla="*/ 1198180 h 2312276"/>
              <a:gd name="connsiteX79" fmla="*/ 3962400 w 4792718"/>
              <a:gd name="connsiteY79" fmla="*/ 1261242 h 2312276"/>
              <a:gd name="connsiteX80" fmla="*/ 3930869 w 4792718"/>
              <a:gd name="connsiteY80" fmla="*/ 1271752 h 2312276"/>
              <a:gd name="connsiteX81" fmla="*/ 3867807 w 4792718"/>
              <a:gd name="connsiteY81" fmla="*/ 1261242 h 2312276"/>
              <a:gd name="connsiteX82" fmla="*/ 3825766 w 4792718"/>
              <a:gd name="connsiteY82" fmla="*/ 1208690 h 2312276"/>
              <a:gd name="connsiteX83" fmla="*/ 3794235 w 4792718"/>
              <a:gd name="connsiteY83" fmla="*/ 1166649 h 2312276"/>
              <a:gd name="connsiteX84" fmla="*/ 3804745 w 4792718"/>
              <a:gd name="connsiteY84" fmla="*/ 924911 h 2312276"/>
              <a:gd name="connsiteX85" fmla="*/ 3815256 w 4792718"/>
              <a:gd name="connsiteY85" fmla="*/ 893380 h 2312276"/>
              <a:gd name="connsiteX86" fmla="*/ 3825766 w 4792718"/>
              <a:gd name="connsiteY86" fmla="*/ 840828 h 2312276"/>
              <a:gd name="connsiteX87" fmla="*/ 3857297 w 4792718"/>
              <a:gd name="connsiteY87" fmla="*/ 735725 h 2312276"/>
              <a:gd name="connsiteX88" fmla="*/ 3878318 w 4792718"/>
              <a:gd name="connsiteY88" fmla="*/ 704193 h 2312276"/>
              <a:gd name="connsiteX89" fmla="*/ 3888828 w 4792718"/>
              <a:gd name="connsiteY89" fmla="*/ 672662 h 2312276"/>
              <a:gd name="connsiteX90" fmla="*/ 3951890 w 4792718"/>
              <a:gd name="connsiteY90" fmla="*/ 599090 h 2312276"/>
              <a:gd name="connsiteX91" fmla="*/ 4035973 w 4792718"/>
              <a:gd name="connsiteY91" fmla="*/ 504497 h 2312276"/>
              <a:gd name="connsiteX92" fmla="*/ 4067504 w 4792718"/>
              <a:gd name="connsiteY92" fmla="*/ 483476 h 2312276"/>
              <a:gd name="connsiteX93" fmla="*/ 4183118 w 4792718"/>
              <a:gd name="connsiteY93" fmla="*/ 388883 h 2312276"/>
              <a:gd name="connsiteX94" fmla="*/ 4235669 w 4792718"/>
              <a:gd name="connsiteY94" fmla="*/ 346842 h 2312276"/>
              <a:gd name="connsiteX95" fmla="*/ 4298731 w 4792718"/>
              <a:gd name="connsiteY95" fmla="*/ 294290 h 2312276"/>
              <a:gd name="connsiteX96" fmla="*/ 4382814 w 4792718"/>
              <a:gd name="connsiteY96" fmla="*/ 241738 h 2312276"/>
              <a:gd name="connsiteX97" fmla="*/ 4466897 w 4792718"/>
              <a:gd name="connsiteY97" fmla="*/ 189187 h 2312276"/>
              <a:gd name="connsiteX98" fmla="*/ 4498428 w 4792718"/>
              <a:gd name="connsiteY98" fmla="*/ 157656 h 2312276"/>
              <a:gd name="connsiteX99" fmla="*/ 4593021 w 4792718"/>
              <a:gd name="connsiteY99" fmla="*/ 105104 h 2312276"/>
              <a:gd name="connsiteX100" fmla="*/ 4624552 w 4792718"/>
              <a:gd name="connsiteY100" fmla="*/ 84083 h 2312276"/>
              <a:gd name="connsiteX101" fmla="*/ 4666593 w 4792718"/>
              <a:gd name="connsiteY101" fmla="*/ 73573 h 2312276"/>
              <a:gd name="connsiteX102" fmla="*/ 4719145 w 4792718"/>
              <a:gd name="connsiteY102" fmla="*/ 52552 h 2312276"/>
              <a:gd name="connsiteX103" fmla="*/ 4792718 w 4792718"/>
              <a:gd name="connsiteY103" fmla="*/ 10511 h 2312276"/>
              <a:gd name="connsiteX104" fmla="*/ 4792718 w 4792718"/>
              <a:gd name="connsiteY104" fmla="*/ 0 h 231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792718" h="2312276">
                <a:moveTo>
                  <a:pt x="0" y="2312276"/>
                </a:moveTo>
                <a:cubicBezTo>
                  <a:pt x="10510" y="2308773"/>
                  <a:pt x="20878" y="2304809"/>
                  <a:pt x="31531" y="2301766"/>
                </a:cubicBezTo>
                <a:cubicBezTo>
                  <a:pt x="45421" y="2297798"/>
                  <a:pt x="60047" y="2296328"/>
                  <a:pt x="73573" y="2291256"/>
                </a:cubicBezTo>
                <a:cubicBezTo>
                  <a:pt x="88243" y="2285755"/>
                  <a:pt x="100944" y="2275736"/>
                  <a:pt x="115614" y="2270235"/>
                </a:cubicBezTo>
                <a:cubicBezTo>
                  <a:pt x="132371" y="2263951"/>
                  <a:pt x="171588" y="2258991"/>
                  <a:pt x="189187" y="2249214"/>
                </a:cubicBezTo>
                <a:cubicBezTo>
                  <a:pt x="255036" y="2212631"/>
                  <a:pt x="260211" y="2199211"/>
                  <a:pt x="315311" y="2144111"/>
                </a:cubicBezTo>
                <a:cubicBezTo>
                  <a:pt x="325821" y="2133601"/>
                  <a:pt x="338597" y="2124948"/>
                  <a:pt x="346842" y="2112580"/>
                </a:cubicBezTo>
                <a:cubicBezTo>
                  <a:pt x="408676" y="2019826"/>
                  <a:pt x="313834" y="2168085"/>
                  <a:pt x="388883" y="2017987"/>
                </a:cubicBezTo>
                <a:cubicBezTo>
                  <a:pt x="458608" y="1878537"/>
                  <a:pt x="374014" y="2052679"/>
                  <a:pt x="420414" y="1944414"/>
                </a:cubicBezTo>
                <a:cubicBezTo>
                  <a:pt x="439804" y="1899172"/>
                  <a:pt x="453593" y="1884136"/>
                  <a:pt x="483476" y="1839311"/>
                </a:cubicBezTo>
                <a:lnTo>
                  <a:pt x="504497" y="1807780"/>
                </a:lnTo>
                <a:cubicBezTo>
                  <a:pt x="511504" y="1797270"/>
                  <a:pt x="515008" y="1783256"/>
                  <a:pt x="525518" y="1776249"/>
                </a:cubicBezTo>
                <a:lnTo>
                  <a:pt x="588580" y="1734207"/>
                </a:lnTo>
                <a:cubicBezTo>
                  <a:pt x="599090" y="1727200"/>
                  <a:pt x="607856" y="1716251"/>
                  <a:pt x="620111" y="1713187"/>
                </a:cubicBezTo>
                <a:lnTo>
                  <a:pt x="662152" y="1702676"/>
                </a:lnTo>
                <a:cubicBezTo>
                  <a:pt x="763752" y="1706180"/>
                  <a:pt x="865478" y="1707037"/>
                  <a:pt x="966952" y="1713187"/>
                </a:cubicBezTo>
                <a:cubicBezTo>
                  <a:pt x="981370" y="1714061"/>
                  <a:pt x="995157" y="1719546"/>
                  <a:pt x="1008993" y="1723697"/>
                </a:cubicBezTo>
                <a:cubicBezTo>
                  <a:pt x="1030217" y="1730064"/>
                  <a:pt x="1072056" y="1744718"/>
                  <a:pt x="1072056" y="1744718"/>
                </a:cubicBezTo>
                <a:cubicBezTo>
                  <a:pt x="1082566" y="1755228"/>
                  <a:pt x="1094462" y="1764516"/>
                  <a:pt x="1103587" y="1776249"/>
                </a:cubicBezTo>
                <a:cubicBezTo>
                  <a:pt x="1119097" y="1796191"/>
                  <a:pt x="1145628" y="1839311"/>
                  <a:pt x="1145628" y="1839311"/>
                </a:cubicBezTo>
                <a:cubicBezTo>
                  <a:pt x="1149131" y="1853325"/>
                  <a:pt x="1152170" y="1867463"/>
                  <a:pt x="1156138" y="1881352"/>
                </a:cubicBezTo>
                <a:cubicBezTo>
                  <a:pt x="1159182" y="1892005"/>
                  <a:pt x="1163962" y="1902135"/>
                  <a:pt x="1166649" y="1912883"/>
                </a:cubicBezTo>
                <a:cubicBezTo>
                  <a:pt x="1170982" y="1930214"/>
                  <a:pt x="1173656" y="1947918"/>
                  <a:pt x="1177159" y="1965435"/>
                </a:cubicBezTo>
                <a:cubicBezTo>
                  <a:pt x="1173656" y="1993463"/>
                  <a:pt x="1177139" y="2023292"/>
                  <a:pt x="1166649" y="2049518"/>
                </a:cubicBezTo>
                <a:cubicBezTo>
                  <a:pt x="1161958" y="2061246"/>
                  <a:pt x="1147672" y="2069143"/>
                  <a:pt x="1135118" y="2070538"/>
                </a:cubicBezTo>
                <a:cubicBezTo>
                  <a:pt x="1107372" y="2073621"/>
                  <a:pt x="1068232" y="2058753"/>
                  <a:pt x="1040525" y="2049518"/>
                </a:cubicBezTo>
                <a:cubicBezTo>
                  <a:pt x="1022417" y="2037446"/>
                  <a:pt x="987578" y="2017198"/>
                  <a:pt x="977462" y="1996966"/>
                </a:cubicBezTo>
                <a:cubicBezTo>
                  <a:pt x="969473" y="1980988"/>
                  <a:pt x="970455" y="1961931"/>
                  <a:pt x="966952" y="1944414"/>
                </a:cubicBezTo>
                <a:cubicBezTo>
                  <a:pt x="970455" y="1877849"/>
                  <a:pt x="969520" y="1810901"/>
                  <a:pt x="977462" y="1744718"/>
                </a:cubicBezTo>
                <a:cubicBezTo>
                  <a:pt x="983830" y="1691652"/>
                  <a:pt x="1012009" y="1661368"/>
                  <a:pt x="1040525" y="1618593"/>
                </a:cubicBezTo>
                <a:cubicBezTo>
                  <a:pt x="1047532" y="1608083"/>
                  <a:pt x="1051440" y="1594641"/>
                  <a:pt x="1061545" y="1587062"/>
                </a:cubicBezTo>
                <a:cubicBezTo>
                  <a:pt x="1075559" y="1576552"/>
                  <a:pt x="1090287" y="1566931"/>
                  <a:pt x="1103587" y="1555531"/>
                </a:cubicBezTo>
                <a:cubicBezTo>
                  <a:pt x="1224118" y="1452219"/>
                  <a:pt x="1058829" y="1589778"/>
                  <a:pt x="1156138" y="1492469"/>
                </a:cubicBezTo>
                <a:cubicBezTo>
                  <a:pt x="1186256" y="1462351"/>
                  <a:pt x="1185010" y="1478033"/>
                  <a:pt x="1219200" y="1460938"/>
                </a:cubicBezTo>
                <a:cubicBezTo>
                  <a:pt x="1239543" y="1450766"/>
                  <a:pt x="1288487" y="1415979"/>
                  <a:pt x="1313793" y="1408387"/>
                </a:cubicBezTo>
                <a:cubicBezTo>
                  <a:pt x="1334205" y="1402263"/>
                  <a:pt x="1355835" y="1401380"/>
                  <a:pt x="1376856" y="1397876"/>
                </a:cubicBezTo>
                <a:cubicBezTo>
                  <a:pt x="1390870" y="1390869"/>
                  <a:pt x="1403238" y="1377378"/>
                  <a:pt x="1418897" y="1376856"/>
                </a:cubicBezTo>
                <a:cubicBezTo>
                  <a:pt x="1647562" y="1369234"/>
                  <a:pt x="1612453" y="1360796"/>
                  <a:pt x="1723697" y="1397876"/>
                </a:cubicBezTo>
                <a:cubicBezTo>
                  <a:pt x="1824283" y="1498462"/>
                  <a:pt x="1695495" y="1379074"/>
                  <a:pt x="1786759" y="1439918"/>
                </a:cubicBezTo>
                <a:cubicBezTo>
                  <a:pt x="1799126" y="1448163"/>
                  <a:pt x="1806557" y="1462324"/>
                  <a:pt x="1818290" y="1471449"/>
                </a:cubicBezTo>
                <a:cubicBezTo>
                  <a:pt x="1937593" y="1564240"/>
                  <a:pt x="1836764" y="1485941"/>
                  <a:pt x="1912883" y="1524000"/>
                </a:cubicBezTo>
                <a:cubicBezTo>
                  <a:pt x="1931155" y="1533136"/>
                  <a:pt x="1947163" y="1546395"/>
                  <a:pt x="1965435" y="1555531"/>
                </a:cubicBezTo>
                <a:cubicBezTo>
                  <a:pt x="1981319" y="1563473"/>
                  <a:pt x="2067314" y="1595611"/>
                  <a:pt x="2081049" y="1597573"/>
                </a:cubicBezTo>
                <a:cubicBezTo>
                  <a:pt x="2183224" y="1612169"/>
                  <a:pt x="2130585" y="1602074"/>
                  <a:pt x="2238704" y="1629104"/>
                </a:cubicBezTo>
                <a:lnTo>
                  <a:pt x="2280745" y="1639614"/>
                </a:lnTo>
                <a:cubicBezTo>
                  <a:pt x="2378842" y="1636111"/>
                  <a:pt x="2477256" y="1637732"/>
                  <a:pt x="2575035" y="1629104"/>
                </a:cubicBezTo>
                <a:cubicBezTo>
                  <a:pt x="2597107" y="1627156"/>
                  <a:pt x="2617076" y="1615090"/>
                  <a:pt x="2638097" y="1608083"/>
                </a:cubicBezTo>
                <a:lnTo>
                  <a:pt x="2669628" y="1597573"/>
                </a:lnTo>
                <a:cubicBezTo>
                  <a:pt x="2680138" y="1587063"/>
                  <a:pt x="2689740" y="1575558"/>
                  <a:pt x="2701159" y="1566042"/>
                </a:cubicBezTo>
                <a:cubicBezTo>
                  <a:pt x="2710863" y="1557955"/>
                  <a:pt x="2724799" y="1554885"/>
                  <a:pt x="2732690" y="1545021"/>
                </a:cubicBezTo>
                <a:cubicBezTo>
                  <a:pt x="2739611" y="1536370"/>
                  <a:pt x="2738245" y="1523399"/>
                  <a:pt x="2743200" y="1513490"/>
                </a:cubicBezTo>
                <a:cubicBezTo>
                  <a:pt x="2748849" y="1502192"/>
                  <a:pt x="2757214" y="1492469"/>
                  <a:pt x="2764221" y="1481959"/>
                </a:cubicBezTo>
                <a:cubicBezTo>
                  <a:pt x="2772588" y="1448489"/>
                  <a:pt x="2779906" y="1422049"/>
                  <a:pt x="2785242" y="1387366"/>
                </a:cubicBezTo>
                <a:cubicBezTo>
                  <a:pt x="2791019" y="1349815"/>
                  <a:pt x="2802368" y="1243734"/>
                  <a:pt x="2806262" y="1208690"/>
                </a:cubicBezTo>
                <a:cubicBezTo>
                  <a:pt x="2802759" y="1145628"/>
                  <a:pt x="2801470" y="1082404"/>
                  <a:pt x="2795752" y="1019504"/>
                </a:cubicBezTo>
                <a:cubicBezTo>
                  <a:pt x="2794444" y="1005118"/>
                  <a:pt x="2785242" y="991907"/>
                  <a:pt x="2785242" y="977462"/>
                </a:cubicBezTo>
                <a:cubicBezTo>
                  <a:pt x="2785242" y="882804"/>
                  <a:pt x="2789658" y="788144"/>
                  <a:pt x="2795752" y="693683"/>
                </a:cubicBezTo>
                <a:cubicBezTo>
                  <a:pt x="2798205" y="655663"/>
                  <a:pt x="2812663" y="643713"/>
                  <a:pt x="2827283" y="609600"/>
                </a:cubicBezTo>
                <a:cubicBezTo>
                  <a:pt x="2831647" y="599417"/>
                  <a:pt x="2830872" y="586720"/>
                  <a:pt x="2837793" y="578069"/>
                </a:cubicBezTo>
                <a:cubicBezTo>
                  <a:pt x="2845684" y="568205"/>
                  <a:pt x="2859621" y="565136"/>
                  <a:pt x="2869325" y="557049"/>
                </a:cubicBezTo>
                <a:cubicBezTo>
                  <a:pt x="2890821" y="539136"/>
                  <a:pt x="2904608" y="514599"/>
                  <a:pt x="2932387" y="504497"/>
                </a:cubicBezTo>
                <a:cubicBezTo>
                  <a:pt x="2959538" y="494624"/>
                  <a:pt x="2989061" y="492612"/>
                  <a:pt x="3016469" y="483476"/>
                </a:cubicBezTo>
                <a:cubicBezTo>
                  <a:pt x="3026979" y="479973"/>
                  <a:pt x="3037100" y="474948"/>
                  <a:pt x="3048000" y="472966"/>
                </a:cubicBezTo>
                <a:cubicBezTo>
                  <a:pt x="3075790" y="467913"/>
                  <a:pt x="3104055" y="465959"/>
                  <a:pt x="3132083" y="462456"/>
                </a:cubicBezTo>
                <a:cubicBezTo>
                  <a:pt x="3204509" y="466077"/>
                  <a:pt x="3313123" y="461189"/>
                  <a:pt x="3394842" y="483476"/>
                </a:cubicBezTo>
                <a:cubicBezTo>
                  <a:pt x="3504403" y="513356"/>
                  <a:pt x="3415716" y="491827"/>
                  <a:pt x="3499945" y="525518"/>
                </a:cubicBezTo>
                <a:cubicBezTo>
                  <a:pt x="3520518" y="533747"/>
                  <a:pt x="3563007" y="546538"/>
                  <a:pt x="3563007" y="546538"/>
                </a:cubicBezTo>
                <a:cubicBezTo>
                  <a:pt x="3573517" y="553545"/>
                  <a:pt x="3583240" y="561910"/>
                  <a:pt x="3594538" y="567559"/>
                </a:cubicBezTo>
                <a:cubicBezTo>
                  <a:pt x="3614776" y="577678"/>
                  <a:pt x="3647914" y="581848"/>
                  <a:pt x="3668111" y="588580"/>
                </a:cubicBezTo>
                <a:cubicBezTo>
                  <a:pt x="3686009" y="594546"/>
                  <a:pt x="3703787" y="601163"/>
                  <a:pt x="3720662" y="609600"/>
                </a:cubicBezTo>
                <a:cubicBezTo>
                  <a:pt x="3873146" y="685841"/>
                  <a:pt x="3695332" y="599719"/>
                  <a:pt x="3804745" y="672662"/>
                </a:cubicBezTo>
                <a:cubicBezTo>
                  <a:pt x="3813963" y="678808"/>
                  <a:pt x="3825766" y="679669"/>
                  <a:pt x="3836276" y="683173"/>
                </a:cubicBezTo>
                <a:cubicBezTo>
                  <a:pt x="3850290" y="697187"/>
                  <a:pt x="3863271" y="712316"/>
                  <a:pt x="3878318" y="725214"/>
                </a:cubicBezTo>
                <a:cubicBezTo>
                  <a:pt x="3926541" y="766548"/>
                  <a:pt x="3895828" y="723103"/>
                  <a:pt x="3941380" y="777766"/>
                </a:cubicBezTo>
                <a:cubicBezTo>
                  <a:pt x="4012685" y="863333"/>
                  <a:pt x="3891759" y="734868"/>
                  <a:pt x="3983421" y="872359"/>
                </a:cubicBezTo>
                <a:lnTo>
                  <a:pt x="4004442" y="903890"/>
                </a:lnTo>
                <a:cubicBezTo>
                  <a:pt x="4013447" y="930906"/>
                  <a:pt x="4020183" y="948427"/>
                  <a:pt x="4025462" y="977462"/>
                </a:cubicBezTo>
                <a:cubicBezTo>
                  <a:pt x="4029894" y="1001836"/>
                  <a:pt x="4032469" y="1026511"/>
                  <a:pt x="4035973" y="1051035"/>
                </a:cubicBezTo>
                <a:cubicBezTo>
                  <a:pt x="4034438" y="1064849"/>
                  <a:pt x="4025518" y="1170003"/>
                  <a:pt x="4014952" y="1198180"/>
                </a:cubicBezTo>
                <a:cubicBezTo>
                  <a:pt x="4008489" y="1215414"/>
                  <a:pt x="3976030" y="1252155"/>
                  <a:pt x="3962400" y="1261242"/>
                </a:cubicBezTo>
                <a:cubicBezTo>
                  <a:pt x="3953182" y="1267387"/>
                  <a:pt x="3941379" y="1268249"/>
                  <a:pt x="3930869" y="1271752"/>
                </a:cubicBezTo>
                <a:cubicBezTo>
                  <a:pt x="3909848" y="1268249"/>
                  <a:pt x="3888024" y="1267981"/>
                  <a:pt x="3867807" y="1261242"/>
                </a:cubicBezTo>
                <a:cubicBezTo>
                  <a:pt x="3822053" y="1245991"/>
                  <a:pt x="3844660" y="1241754"/>
                  <a:pt x="3825766" y="1208690"/>
                </a:cubicBezTo>
                <a:cubicBezTo>
                  <a:pt x="3817075" y="1193481"/>
                  <a:pt x="3804745" y="1180663"/>
                  <a:pt x="3794235" y="1166649"/>
                </a:cubicBezTo>
                <a:cubicBezTo>
                  <a:pt x="3797738" y="1086070"/>
                  <a:pt x="3798559" y="1005329"/>
                  <a:pt x="3804745" y="924911"/>
                </a:cubicBezTo>
                <a:cubicBezTo>
                  <a:pt x="3805595" y="913865"/>
                  <a:pt x="3812569" y="904128"/>
                  <a:pt x="3815256" y="893380"/>
                </a:cubicBezTo>
                <a:cubicBezTo>
                  <a:pt x="3819589" y="876049"/>
                  <a:pt x="3821891" y="858267"/>
                  <a:pt x="3825766" y="840828"/>
                </a:cubicBezTo>
                <a:cubicBezTo>
                  <a:pt x="3830662" y="818794"/>
                  <a:pt x="3848562" y="748827"/>
                  <a:pt x="3857297" y="735725"/>
                </a:cubicBezTo>
                <a:lnTo>
                  <a:pt x="3878318" y="704193"/>
                </a:lnTo>
                <a:cubicBezTo>
                  <a:pt x="3881821" y="693683"/>
                  <a:pt x="3883873" y="682571"/>
                  <a:pt x="3888828" y="672662"/>
                </a:cubicBezTo>
                <a:cubicBezTo>
                  <a:pt x="3907189" y="635940"/>
                  <a:pt x="3922338" y="632337"/>
                  <a:pt x="3951890" y="599090"/>
                </a:cubicBezTo>
                <a:cubicBezTo>
                  <a:pt x="3996758" y="548613"/>
                  <a:pt x="3986508" y="546895"/>
                  <a:pt x="4035973" y="504497"/>
                </a:cubicBezTo>
                <a:cubicBezTo>
                  <a:pt x="4045564" y="496276"/>
                  <a:pt x="4058115" y="491926"/>
                  <a:pt x="4067504" y="483476"/>
                </a:cubicBezTo>
                <a:cubicBezTo>
                  <a:pt x="4173317" y="388244"/>
                  <a:pt x="4100495" y="430194"/>
                  <a:pt x="4183118" y="388883"/>
                </a:cubicBezTo>
                <a:cubicBezTo>
                  <a:pt x="4230128" y="318365"/>
                  <a:pt x="4174749" y="387455"/>
                  <a:pt x="4235669" y="346842"/>
                </a:cubicBezTo>
                <a:cubicBezTo>
                  <a:pt x="4258436" y="331664"/>
                  <a:pt x="4277132" y="311089"/>
                  <a:pt x="4298731" y="294290"/>
                </a:cubicBezTo>
                <a:cubicBezTo>
                  <a:pt x="4328328" y="271270"/>
                  <a:pt x="4350046" y="264675"/>
                  <a:pt x="4382814" y="241738"/>
                </a:cubicBezTo>
                <a:cubicBezTo>
                  <a:pt x="4460708" y="187213"/>
                  <a:pt x="4405841" y="209538"/>
                  <a:pt x="4466897" y="189187"/>
                </a:cubicBezTo>
                <a:cubicBezTo>
                  <a:pt x="4477407" y="178677"/>
                  <a:pt x="4486537" y="166574"/>
                  <a:pt x="4498428" y="157656"/>
                </a:cubicBezTo>
                <a:cubicBezTo>
                  <a:pt x="4540439" y="126148"/>
                  <a:pt x="4551097" y="129061"/>
                  <a:pt x="4593021" y="105104"/>
                </a:cubicBezTo>
                <a:cubicBezTo>
                  <a:pt x="4603989" y="98837"/>
                  <a:pt x="4612941" y="89059"/>
                  <a:pt x="4624552" y="84083"/>
                </a:cubicBezTo>
                <a:cubicBezTo>
                  <a:pt x="4637829" y="78393"/>
                  <a:pt x="4652889" y="78141"/>
                  <a:pt x="4666593" y="73573"/>
                </a:cubicBezTo>
                <a:cubicBezTo>
                  <a:pt x="4684492" y="67607"/>
                  <a:pt x="4701904" y="60215"/>
                  <a:pt x="4719145" y="52552"/>
                </a:cubicBezTo>
                <a:cubicBezTo>
                  <a:pt x="4733981" y="45958"/>
                  <a:pt x="4779193" y="24036"/>
                  <a:pt x="4792718" y="10511"/>
                </a:cubicBezTo>
                <a:lnTo>
                  <a:pt x="4792718" y="0"/>
                </a:lnTo>
              </a:path>
            </a:pathLst>
          </a:cu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50" name="Picture 2" descr="Bildergebnis für footsteps"/>
          <p:cNvPicPr>
            <a:picLocks noChangeAspect="1" noChangeArrowheads="1"/>
          </p:cNvPicPr>
          <p:nvPr/>
        </p:nvPicPr>
        <p:blipFill>
          <a:blip r:embed="rId4" cstate="print">
            <a:duotone>
              <a:schemeClr val="bg2">
                <a:shade val="45000"/>
                <a:satMod val="135000"/>
              </a:schemeClr>
              <a:prstClr val="white"/>
            </a:duotone>
          </a:blip>
          <a:srcRect/>
          <a:stretch>
            <a:fillRect/>
          </a:stretch>
        </p:blipFill>
        <p:spPr bwMode="auto">
          <a:xfrm rot="2862947">
            <a:off x="3077241" y="3558046"/>
            <a:ext cx="511074" cy="511074"/>
          </a:xfrm>
          <a:prstGeom prst="rect">
            <a:avLst/>
          </a:prstGeom>
          <a:noFill/>
        </p:spPr>
      </p:pic>
      <p:pic>
        <p:nvPicPr>
          <p:cNvPr id="11" name="Picture 2" descr="Bildergebnis für footsteps"/>
          <p:cNvPicPr>
            <a:picLocks noChangeAspect="1" noChangeArrowheads="1"/>
          </p:cNvPicPr>
          <p:nvPr/>
        </p:nvPicPr>
        <p:blipFill>
          <a:blip r:embed="rId4" cstate="print">
            <a:duotone>
              <a:schemeClr val="bg2">
                <a:shade val="45000"/>
                <a:satMod val="135000"/>
              </a:schemeClr>
              <a:prstClr val="white"/>
            </a:duotone>
          </a:blip>
          <a:srcRect/>
          <a:stretch>
            <a:fillRect/>
          </a:stretch>
        </p:blipFill>
        <p:spPr bwMode="auto">
          <a:xfrm rot="2862947">
            <a:off x="3915441" y="2219991"/>
            <a:ext cx="511074" cy="511074"/>
          </a:xfrm>
          <a:prstGeom prst="rect">
            <a:avLst/>
          </a:prstGeom>
          <a:noFill/>
        </p:spPr>
      </p:pic>
      <p:pic>
        <p:nvPicPr>
          <p:cNvPr id="12" name="Picture 2" descr="Bildergebnis für footsteps"/>
          <p:cNvPicPr>
            <a:picLocks noChangeAspect="1" noChangeArrowheads="1"/>
          </p:cNvPicPr>
          <p:nvPr/>
        </p:nvPicPr>
        <p:blipFill>
          <a:blip r:embed="rId4" cstate="print">
            <a:duotone>
              <a:schemeClr val="bg2">
                <a:shade val="45000"/>
                <a:satMod val="135000"/>
              </a:schemeClr>
              <a:prstClr val="white"/>
            </a:duotone>
          </a:blip>
          <a:srcRect/>
          <a:stretch>
            <a:fillRect/>
          </a:stretch>
        </p:blipFill>
        <p:spPr bwMode="auto">
          <a:xfrm rot="2862947">
            <a:off x="5668041" y="2829591"/>
            <a:ext cx="511074" cy="511074"/>
          </a:xfrm>
          <a:prstGeom prst="rect">
            <a:avLst/>
          </a:prstGeom>
          <a:noFill/>
        </p:spPr>
      </p:pic>
      <p:pic>
        <p:nvPicPr>
          <p:cNvPr id="13" name="Picture 2" descr="Bildergebnis für footsteps"/>
          <p:cNvPicPr>
            <a:picLocks noChangeAspect="1" noChangeArrowheads="1"/>
          </p:cNvPicPr>
          <p:nvPr/>
        </p:nvPicPr>
        <p:blipFill>
          <a:blip r:embed="rId4" cstate="print">
            <a:duotone>
              <a:schemeClr val="bg2">
                <a:shade val="45000"/>
                <a:satMod val="135000"/>
              </a:schemeClr>
              <a:prstClr val="white"/>
            </a:duotone>
          </a:blip>
          <a:srcRect/>
          <a:stretch>
            <a:fillRect/>
          </a:stretch>
        </p:blipFill>
        <p:spPr bwMode="auto">
          <a:xfrm rot="2862947">
            <a:off x="6963440" y="1076990"/>
            <a:ext cx="511074" cy="511074"/>
          </a:xfrm>
          <a:prstGeom prst="rect">
            <a:avLst/>
          </a:prstGeom>
          <a:noFill/>
        </p:spPr>
      </p:pic>
      <p:pic>
        <p:nvPicPr>
          <p:cNvPr id="2052" name="Picture 4" descr="Bildergebnis für mcdonalds 2002 logo"/>
          <p:cNvPicPr>
            <a:picLocks noChangeAspect="1" noChangeArrowheads="1"/>
          </p:cNvPicPr>
          <p:nvPr/>
        </p:nvPicPr>
        <p:blipFill>
          <a:blip r:embed="rId5" cstate="print"/>
          <a:srcRect/>
          <a:stretch>
            <a:fillRect/>
          </a:stretch>
        </p:blipFill>
        <p:spPr bwMode="auto">
          <a:xfrm>
            <a:off x="7928100" y="763944"/>
            <a:ext cx="834900" cy="817206"/>
          </a:xfrm>
          <a:prstGeom prst="rect">
            <a:avLst/>
          </a:prstGeom>
          <a:noFill/>
        </p:spPr>
      </p:pic>
      <p:sp>
        <p:nvSpPr>
          <p:cNvPr id="15" name="TextBox 3"/>
          <p:cNvSpPr txBox="1">
            <a:spLocks noChangeArrowheads="1"/>
          </p:cNvSpPr>
          <p:nvPr/>
        </p:nvSpPr>
        <p:spPr bwMode="auto">
          <a:xfrm>
            <a:off x="6248400" y="3790950"/>
            <a:ext cx="2895600" cy="830997"/>
          </a:xfrm>
          <a:prstGeom prst="rect">
            <a:avLst/>
          </a:prstGeom>
          <a:solidFill>
            <a:srgbClr val="FFFFFF"/>
          </a:solidFill>
          <a:ln w="9525">
            <a:noFill/>
            <a:miter lim="800000"/>
            <a:headEnd/>
            <a:tailEnd/>
          </a:ln>
        </p:spPr>
        <p:txBody>
          <a:bodyPr wrap="square">
            <a:spAutoFit/>
          </a:bodyPr>
          <a:lstStyle/>
          <a:p>
            <a:pPr algn="r">
              <a:buClr>
                <a:srgbClr val="000000"/>
              </a:buClr>
            </a:pPr>
            <a:r>
              <a:rPr lang="en-US" altLang="en-US" sz="4800" dirty="0">
                <a:solidFill>
                  <a:srgbClr val="FFCC00"/>
                </a:solidFill>
                <a:latin typeface="Book Antiqua" pitchFamily="18" charset="0"/>
                <a:sym typeface="Oswald" pitchFamily="2" charset="0"/>
              </a:rPr>
              <a:t>agenda</a:t>
            </a:r>
          </a:p>
        </p:txBody>
      </p:sp>
      <p:sp>
        <p:nvSpPr>
          <p:cNvPr id="16" name="Textfeld 15"/>
          <p:cNvSpPr txBox="1"/>
          <p:nvPr/>
        </p:nvSpPr>
        <p:spPr>
          <a:xfrm>
            <a:off x="2971800" y="4019550"/>
            <a:ext cx="1981200" cy="338554"/>
          </a:xfrm>
          <a:prstGeom prst="rect">
            <a:avLst/>
          </a:prstGeom>
          <a:noFill/>
        </p:spPr>
        <p:txBody>
          <a:bodyPr wrap="square" rtlCol="0">
            <a:spAutoFit/>
          </a:bodyPr>
          <a:lstStyle/>
          <a:p>
            <a:pPr algn="ctr"/>
            <a:r>
              <a:rPr lang="en-US" sz="1600" dirty="0" smtClean="0">
                <a:latin typeface="Book Antiqua" pitchFamily="18" charset="0"/>
              </a:rPr>
              <a:t>Problem statement</a:t>
            </a:r>
            <a:endParaRPr lang="en-US" sz="1600" dirty="0">
              <a:latin typeface="Book Antiqua" pitchFamily="18" charset="0"/>
            </a:endParaRPr>
          </a:p>
        </p:txBody>
      </p:sp>
      <p:sp>
        <p:nvSpPr>
          <p:cNvPr id="17" name="Textfeld 16"/>
          <p:cNvSpPr txBox="1"/>
          <p:nvPr/>
        </p:nvSpPr>
        <p:spPr>
          <a:xfrm>
            <a:off x="3276600" y="1852196"/>
            <a:ext cx="1981200" cy="338554"/>
          </a:xfrm>
          <a:prstGeom prst="rect">
            <a:avLst/>
          </a:prstGeom>
          <a:noFill/>
        </p:spPr>
        <p:txBody>
          <a:bodyPr wrap="square" rtlCol="0">
            <a:spAutoFit/>
          </a:bodyPr>
          <a:lstStyle/>
          <a:p>
            <a:pPr algn="ctr"/>
            <a:r>
              <a:rPr lang="en-US" sz="1600" dirty="0" smtClean="0">
                <a:latin typeface="Book Antiqua" pitchFamily="18" charset="0"/>
              </a:rPr>
              <a:t>Background</a:t>
            </a:r>
            <a:endParaRPr lang="en-US" sz="1600" dirty="0">
              <a:latin typeface="Book Antiqua" pitchFamily="18" charset="0"/>
            </a:endParaRPr>
          </a:p>
        </p:txBody>
      </p:sp>
      <p:sp>
        <p:nvSpPr>
          <p:cNvPr id="18" name="Textfeld 17"/>
          <p:cNvSpPr txBox="1"/>
          <p:nvPr/>
        </p:nvSpPr>
        <p:spPr>
          <a:xfrm>
            <a:off x="4953000" y="3333750"/>
            <a:ext cx="1981200" cy="338554"/>
          </a:xfrm>
          <a:prstGeom prst="rect">
            <a:avLst/>
          </a:prstGeom>
          <a:noFill/>
        </p:spPr>
        <p:txBody>
          <a:bodyPr wrap="square" rtlCol="0">
            <a:spAutoFit/>
          </a:bodyPr>
          <a:lstStyle/>
          <a:p>
            <a:pPr algn="ctr"/>
            <a:r>
              <a:rPr lang="en-US" sz="1600" dirty="0" smtClean="0">
                <a:latin typeface="Book Antiqua" pitchFamily="18" charset="0"/>
              </a:rPr>
              <a:t>Action Mode!</a:t>
            </a:r>
            <a:endParaRPr lang="en-US" sz="1600" dirty="0">
              <a:latin typeface="Book Antiqua" pitchFamily="18" charset="0"/>
            </a:endParaRPr>
          </a:p>
        </p:txBody>
      </p:sp>
      <p:sp>
        <p:nvSpPr>
          <p:cNvPr id="19" name="Textfeld 18"/>
          <p:cNvSpPr txBox="1"/>
          <p:nvPr/>
        </p:nvSpPr>
        <p:spPr>
          <a:xfrm>
            <a:off x="6324600" y="819150"/>
            <a:ext cx="1981200" cy="338554"/>
          </a:xfrm>
          <a:prstGeom prst="rect">
            <a:avLst/>
          </a:prstGeom>
          <a:noFill/>
        </p:spPr>
        <p:txBody>
          <a:bodyPr wrap="square" rtlCol="0">
            <a:spAutoFit/>
          </a:bodyPr>
          <a:lstStyle/>
          <a:p>
            <a:pPr algn="ctr"/>
            <a:r>
              <a:rPr lang="en-US" sz="1600" dirty="0" smtClean="0">
                <a:latin typeface="Book Antiqua" pitchFamily="18" charset="0"/>
              </a:rPr>
              <a:t>Plan to Win</a:t>
            </a:r>
            <a:endParaRPr lang="en-US" sz="1600" dirty="0">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2</a:t>
            </a:fld>
            <a:endParaRPr lang="en-US" dirty="0"/>
          </a:p>
        </p:txBody>
      </p:sp>
      <p:sp>
        <p:nvSpPr>
          <p:cNvPr id="8" name="Rechteck 7"/>
          <p:cNvSpPr/>
          <p:nvPr/>
        </p:nvSpPr>
        <p:spPr>
          <a:xfrm>
            <a:off x="381000" y="285750"/>
            <a:ext cx="8382000" cy="449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8" fill="hold" grpId="0" nodeType="clickEffect">
                                  <p:stCondLst>
                                    <p:cond delay="0"/>
                                  </p:stCondLst>
                                  <p:childTnLst>
                                    <p:animEffect transition="out" filter="slide(from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dissolve">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1" nodeType="clickEffect">
                                  <p:stCondLst>
                                    <p:cond delay="0"/>
                                  </p:stCondLst>
                                  <p:childTnLst>
                                    <p:animEffect transition="out" filter="dissolve">
                                      <p:cBhvr>
                                        <p:cTn id="19" dur="500"/>
                                        <p:tgtEl>
                                          <p:spTgt spid="16"/>
                                        </p:tgtEl>
                                      </p:cBhvr>
                                    </p:animEffect>
                                    <p:set>
                                      <p:cBhvr>
                                        <p:cTn id="20" dur="1" fill="hold">
                                          <p:stCondLst>
                                            <p:cond delay="499"/>
                                          </p:stCondLst>
                                        </p:cTn>
                                        <p:tgtEl>
                                          <p:spTgt spid="16"/>
                                        </p:tgtEl>
                                        <p:attrNameLst>
                                          <p:attrName>style.visibility</p:attrName>
                                        </p:attrNameLst>
                                      </p:cBhvr>
                                      <p:to>
                                        <p:strVal val="hidden"/>
                                      </p:to>
                                    </p:set>
                                  </p:childTnLst>
                                </p:cTn>
                              </p:par>
                              <p:par>
                                <p:cTn id="21" presetID="9" presetClass="exit" presetSubtype="0" fill="hold" nodeType="withEffect">
                                  <p:stCondLst>
                                    <p:cond delay="0"/>
                                  </p:stCondLst>
                                  <p:childTnLst>
                                    <p:animEffect transition="out" filter="dissolve">
                                      <p:cBhvr>
                                        <p:cTn id="22" dur="500"/>
                                        <p:tgtEl>
                                          <p:spTgt spid="2050"/>
                                        </p:tgtEl>
                                      </p:cBhvr>
                                    </p:animEffect>
                                    <p:set>
                                      <p:cBhvr>
                                        <p:cTn id="23" dur="1" fill="hold">
                                          <p:stCondLst>
                                            <p:cond delay="499"/>
                                          </p:stCondLst>
                                        </p:cTn>
                                        <p:tgtEl>
                                          <p:spTgt spid="2050"/>
                                        </p:tgtEl>
                                        <p:attrNameLst>
                                          <p:attrName>style.visibility</p:attrName>
                                        </p:attrNameLst>
                                      </p:cBhvr>
                                      <p:to>
                                        <p:strVal val="hidden"/>
                                      </p:to>
                                    </p:set>
                                  </p:childTnLst>
                                </p:cTn>
                              </p:par>
                              <p:par>
                                <p:cTn id="24" presetID="9"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dissolv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dissolve">
                                      <p:cBhvr>
                                        <p:cTn id="34" dur="500"/>
                                        <p:tgtEl>
                                          <p:spTgt spid="18"/>
                                        </p:tgtEl>
                                      </p:cBhvr>
                                    </p:animEffect>
                                  </p:childTnLst>
                                </p:cTn>
                              </p:par>
                              <p:par>
                                <p:cTn id="35" presetID="9"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par>
                                <p:cTn id="38" presetID="9" presetClass="exit" presetSubtype="0" fill="hold" grpId="1" nodeType="withEffect">
                                  <p:stCondLst>
                                    <p:cond delay="0"/>
                                  </p:stCondLst>
                                  <p:childTnLst>
                                    <p:animEffect transition="out" filter="dissolv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nodeType="clickEffect">
                                  <p:stCondLst>
                                    <p:cond delay="0"/>
                                  </p:stCondLst>
                                  <p:childTnLst>
                                    <p:animEffect transition="out" filter="dissolve">
                                      <p:cBhvr>
                                        <p:cTn id="47" dur="500"/>
                                        <p:tgtEl>
                                          <p:spTgt spid="12"/>
                                        </p:tgtEl>
                                      </p:cBhvr>
                                    </p:animEffect>
                                    <p:set>
                                      <p:cBhvr>
                                        <p:cTn id="48" dur="1" fill="hold">
                                          <p:stCondLst>
                                            <p:cond delay="499"/>
                                          </p:stCondLst>
                                        </p:cTn>
                                        <p:tgtEl>
                                          <p:spTgt spid="12"/>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18"/>
                                        </p:tgtEl>
                                      </p:cBhvr>
                                    </p:animEffect>
                                    <p:set>
                                      <p:cBhvr>
                                        <p:cTn id="51" dur="1" fill="hold">
                                          <p:stCondLst>
                                            <p:cond delay="499"/>
                                          </p:stCondLst>
                                        </p:cTn>
                                        <p:tgtEl>
                                          <p:spTgt spid="18"/>
                                        </p:tgtEl>
                                        <p:attrNameLst>
                                          <p:attrName>style.visibility</p:attrName>
                                        </p:attrNameLst>
                                      </p:cBhvr>
                                      <p:to>
                                        <p:strVal val="hidden"/>
                                      </p:to>
                                    </p:set>
                                  </p:childTnLst>
                                </p:cTn>
                              </p:par>
                              <p:par>
                                <p:cTn id="52" presetID="9" presetClass="entr" presetSubtype="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dissolve">
                                      <p:cBhvr>
                                        <p:cTn id="54" dur="500"/>
                                        <p:tgtEl>
                                          <p:spTgt spid="13"/>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par>
                                <p:cTn id="58" presetID="9" presetClass="entr" presetSubtype="0" fill="hold" nodeType="withEffect">
                                  <p:stCondLst>
                                    <p:cond delay="0"/>
                                  </p:stCondLst>
                                  <p:childTnLst>
                                    <p:set>
                                      <p:cBhvr>
                                        <p:cTn id="59" dur="1" fill="hold">
                                          <p:stCondLst>
                                            <p:cond delay="0"/>
                                          </p:stCondLst>
                                        </p:cTn>
                                        <p:tgtEl>
                                          <p:spTgt spid="2052"/>
                                        </p:tgtEl>
                                        <p:attrNameLst>
                                          <p:attrName>style.visibility</p:attrName>
                                        </p:attrNameLst>
                                      </p:cBhvr>
                                      <p:to>
                                        <p:strVal val="visible"/>
                                      </p:to>
                                    </p:set>
                                    <p:animEffect transition="in" filter="dissolve">
                                      <p:cBhvr>
                                        <p:cTn id="6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18" grpId="1"/>
      <p:bldP spid="19"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Ähnliches Foto"/>
          <p:cNvPicPr>
            <a:picLocks noChangeAspect="1" noChangeArrowheads="1"/>
          </p:cNvPicPr>
          <p:nvPr/>
        </p:nvPicPr>
        <p:blipFill>
          <a:blip r:embed="rId2"/>
          <a:srcRect/>
          <a:stretch>
            <a:fillRect/>
          </a:stretch>
        </p:blipFill>
        <p:spPr bwMode="auto">
          <a:xfrm>
            <a:off x="-1752600" y="-1327664"/>
            <a:ext cx="10896600" cy="8339362"/>
          </a:xfrm>
          <a:prstGeom prst="rect">
            <a:avLst/>
          </a:prstGeom>
          <a:noFill/>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1" name="TextBox 4"/>
          <p:cNvSpPr txBox="1">
            <a:spLocks noChangeArrowheads="1"/>
          </p:cNvSpPr>
          <p:nvPr/>
        </p:nvSpPr>
        <p:spPr bwMode="auto">
          <a:xfrm flipH="1">
            <a:off x="0" y="416064"/>
            <a:ext cx="43434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Problem</a:t>
            </a:r>
            <a:r>
              <a:rPr lang="en-US" altLang="en-US" sz="3200" dirty="0" smtClean="0">
                <a:solidFill>
                  <a:schemeClr val="bg1"/>
                </a:solidFill>
                <a:latin typeface="Book Antiqua" pitchFamily="18" charset="0"/>
                <a:sym typeface="Oswald" pitchFamily="2" charset="0"/>
              </a:rPr>
              <a:t> Statement</a:t>
            </a:r>
            <a:endParaRPr lang="en-US" altLang="en-US" sz="3200" dirty="0">
              <a:solidFill>
                <a:schemeClr val="bg1"/>
              </a:solidFill>
              <a:latin typeface="Book Antiqua" pitchFamily="18" charset="0"/>
              <a:sym typeface="Oswald" pitchFamily="2" charset="0"/>
            </a:endParaRPr>
          </a:p>
        </p:txBody>
      </p:sp>
      <p:sp>
        <p:nvSpPr>
          <p:cNvPr id="23" name="Abgerundetes Rechteck 22"/>
          <p:cNvSpPr/>
          <p:nvPr/>
        </p:nvSpPr>
        <p:spPr>
          <a:xfrm>
            <a:off x="914400" y="1123950"/>
            <a:ext cx="7391400" cy="3505200"/>
          </a:xfrm>
          <a:prstGeom prst="round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feld 21"/>
          <p:cNvSpPr txBox="1"/>
          <p:nvPr/>
        </p:nvSpPr>
        <p:spPr>
          <a:xfrm>
            <a:off x="1600200" y="2038350"/>
            <a:ext cx="6172200" cy="1736646"/>
          </a:xfrm>
          <a:prstGeom prst="roundRect">
            <a:avLst/>
          </a:prstGeom>
          <a:noFill/>
        </p:spPr>
        <p:txBody>
          <a:bodyPr wrap="square" rtlCol="0">
            <a:spAutoFit/>
          </a:bodyPr>
          <a:lstStyle/>
          <a:p>
            <a:pPr algn="ctr"/>
            <a:r>
              <a:rPr lang="en-US" sz="2400" b="1" dirty="0">
                <a:solidFill>
                  <a:schemeClr val="bg1"/>
                </a:solidFill>
                <a:latin typeface="Book Antiqua" pitchFamily="18" charset="0"/>
              </a:rPr>
              <a:t>How should McDonald’s undergo the </a:t>
            </a:r>
            <a:r>
              <a:rPr lang="en-US" sz="2400" b="1" dirty="0" smtClean="0">
                <a:solidFill>
                  <a:schemeClr val="bg1"/>
                </a:solidFill>
                <a:latin typeface="Book Antiqua" pitchFamily="18" charset="0"/>
              </a:rPr>
              <a:t>Revitalization Process </a:t>
            </a:r>
            <a:r>
              <a:rPr lang="en-US" sz="2400" b="1" dirty="0">
                <a:solidFill>
                  <a:schemeClr val="bg1"/>
                </a:solidFill>
                <a:latin typeface="Book Antiqua" pitchFamily="18" charset="0"/>
              </a:rPr>
              <a:t>of its </a:t>
            </a:r>
            <a:r>
              <a:rPr lang="en-US" sz="2400" b="1" dirty="0" smtClean="0">
                <a:solidFill>
                  <a:schemeClr val="bg1"/>
                </a:solidFill>
                <a:latin typeface="Book Antiqua" pitchFamily="18" charset="0"/>
              </a:rPr>
              <a:t>Brand </a:t>
            </a:r>
            <a:r>
              <a:rPr lang="en-US" sz="2400" b="1" dirty="0">
                <a:solidFill>
                  <a:schemeClr val="bg1"/>
                </a:solidFill>
                <a:latin typeface="Book Antiqua" pitchFamily="18" charset="0"/>
              </a:rPr>
              <a:t>I</a:t>
            </a:r>
            <a:r>
              <a:rPr lang="en-US" sz="2400" b="1" dirty="0" smtClean="0">
                <a:solidFill>
                  <a:schemeClr val="bg1"/>
                </a:solidFill>
                <a:latin typeface="Book Antiqua" pitchFamily="18" charset="0"/>
              </a:rPr>
              <a:t>mage </a:t>
            </a:r>
            <a:r>
              <a:rPr lang="en-US" sz="2400" b="1" dirty="0">
                <a:solidFill>
                  <a:schemeClr val="bg1"/>
                </a:solidFill>
                <a:latin typeface="Book Antiqua" pitchFamily="18" charset="0"/>
              </a:rPr>
              <a:t>in order to manage a </a:t>
            </a:r>
            <a:r>
              <a:rPr lang="en-US" sz="2400" b="1" dirty="0" smtClean="0">
                <a:solidFill>
                  <a:schemeClr val="bg1"/>
                </a:solidFill>
                <a:latin typeface="Book Antiqua" pitchFamily="18" charset="0"/>
              </a:rPr>
              <a:t>Brand Turnaround </a:t>
            </a:r>
            <a:r>
              <a:rPr lang="en-US" sz="2400" b="1" dirty="0">
                <a:solidFill>
                  <a:schemeClr val="bg1"/>
                </a:solidFill>
                <a:latin typeface="Book Antiqua" pitchFamily="18" charset="0"/>
              </a:rPr>
              <a:t>successfully?</a:t>
            </a:r>
          </a:p>
        </p:txBody>
      </p:sp>
      <p:sp>
        <p:nvSpPr>
          <p:cNvPr id="4" name="Foliennummernplatzhalter 3"/>
          <p:cNvSpPr>
            <a:spLocks noGrp="1"/>
          </p:cNvSpPr>
          <p:nvPr>
            <p:ph type="sldNum" sz="quarter" idx="12"/>
          </p:nvPr>
        </p:nvSpPr>
        <p:spPr/>
        <p:txBody>
          <a:bodyPr/>
          <a:lstStyle/>
          <a:p>
            <a:fld id="{3DF9FCE7-776B-4B86-90AF-701E60DB0FF4}"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DF9FCE7-776B-4B86-90AF-701E60DB0FF4}" type="slidenum">
              <a:rPr lang="en-US" smtClean="0"/>
              <a:pPr/>
              <a:t>4</a:t>
            </a:fld>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pic>
        <p:nvPicPr>
          <p:cNvPr id="16386" name="Picture 2" descr="Bildergebnis für mcdonalds gif"/>
          <p:cNvPicPr>
            <a:picLocks noChangeAspect="1" noChangeArrowheads="1" noCrop="1"/>
          </p:cNvPicPr>
          <p:nvPr/>
        </p:nvPicPr>
        <p:blipFill>
          <a:blip r:embed="rId3"/>
          <a:srcRect/>
          <a:stretch>
            <a:fillRect/>
          </a:stretch>
        </p:blipFill>
        <p:spPr bwMode="auto">
          <a:xfrm>
            <a:off x="0" y="0"/>
            <a:ext cx="9144000" cy="5291414"/>
          </a:xfrm>
          <a:prstGeom prst="rect">
            <a:avLst/>
          </a:prstGeom>
          <a:noFill/>
        </p:spPr>
      </p:pic>
      <p:sp>
        <p:nvSpPr>
          <p:cNvPr id="6" name="TextBox 4"/>
          <p:cNvSpPr txBox="1">
            <a:spLocks noChangeArrowheads="1"/>
          </p:cNvSpPr>
          <p:nvPr/>
        </p:nvSpPr>
        <p:spPr bwMode="auto">
          <a:xfrm flipH="1">
            <a:off x="0" y="3629620"/>
            <a:ext cx="9144000" cy="923330"/>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5400" dirty="0">
                <a:solidFill>
                  <a:schemeClr val="bg1"/>
                </a:solidFill>
                <a:latin typeface="Book Antiqua" pitchFamily="18" charset="0"/>
                <a:sym typeface="Oswald" pitchFamily="2" charset="0"/>
              </a:rPr>
              <a:t>Background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pic>
        <p:nvPicPr>
          <p:cNvPr id="18434" name="Picture 2"/>
          <p:cNvPicPr>
            <a:picLocks noChangeAspect="1" noChangeArrowheads="1"/>
          </p:cNvPicPr>
          <p:nvPr/>
        </p:nvPicPr>
        <p:blipFill>
          <a:blip r:embed="rId3"/>
          <a:srcRect/>
          <a:stretch>
            <a:fillRect/>
          </a:stretch>
        </p:blipFill>
        <p:spPr bwMode="auto">
          <a:xfrm>
            <a:off x="609600" y="327701"/>
            <a:ext cx="7964206" cy="4301449"/>
          </a:xfrm>
          <a:prstGeom prst="rect">
            <a:avLst/>
          </a:prstGeom>
          <a:noFill/>
          <a:ln w="9525">
            <a:noFill/>
            <a:miter lim="800000"/>
            <a:headEnd/>
            <a:tailEnd/>
          </a:ln>
          <a:effectLst/>
        </p:spPr>
      </p:pic>
      <p:sp>
        <p:nvSpPr>
          <p:cNvPr id="4" name="Foliennummernplatzhalter 3"/>
          <p:cNvSpPr>
            <a:spLocks noGrp="1"/>
          </p:cNvSpPr>
          <p:nvPr>
            <p:ph type="sldNum" sz="quarter" idx="12"/>
          </p:nvPr>
        </p:nvSpPr>
        <p:spPr/>
        <p:txBody>
          <a:bodyPr/>
          <a:lstStyle/>
          <a:p>
            <a:fld id="{3DF9FCE7-776B-4B86-90AF-701E60DB0FF4}" type="slidenum">
              <a:rPr lang="en-US" smtClean="0"/>
              <a:pPr/>
              <a:t>5</a:t>
            </a:fld>
            <a:endParaRPr lang="en-US" dirty="0"/>
          </a:p>
        </p:txBody>
      </p:sp>
      <p:sp>
        <p:nvSpPr>
          <p:cNvPr id="6" name="Rechteck 5"/>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eck 6"/>
          <p:cNvSpPr/>
          <p:nvPr/>
        </p:nvSpPr>
        <p:spPr>
          <a:xfrm>
            <a:off x="27432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eck 7"/>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64008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feld 9"/>
          <p:cNvSpPr txBox="1"/>
          <p:nvPr/>
        </p:nvSpPr>
        <p:spPr>
          <a:xfrm>
            <a:off x="9906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Problem statement</a:t>
            </a:r>
            <a:endParaRPr lang="en-US" sz="1200" dirty="0">
              <a:solidFill>
                <a:schemeClr val="bg1"/>
              </a:solidFill>
              <a:latin typeface="Book Antiqua" pitchFamily="18" charset="0"/>
            </a:endParaRPr>
          </a:p>
        </p:txBody>
      </p:sp>
      <p:sp>
        <p:nvSpPr>
          <p:cNvPr id="11" name="Textfeld 10"/>
          <p:cNvSpPr txBox="1"/>
          <p:nvPr/>
        </p:nvSpPr>
        <p:spPr>
          <a:xfrm>
            <a:off x="28194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Background</a:t>
            </a:r>
            <a:endParaRPr lang="en-US" sz="1200" dirty="0">
              <a:solidFill>
                <a:schemeClr val="bg1"/>
              </a:solidFill>
              <a:latin typeface="Book Antiqua" pitchFamily="18" charset="0"/>
            </a:endParaRPr>
          </a:p>
        </p:txBody>
      </p:sp>
      <p:sp>
        <p:nvSpPr>
          <p:cNvPr id="12" name="Textfeld 11"/>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3" name="Textfeld 12"/>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14" name="Textfeld 13"/>
          <p:cNvSpPr txBox="1"/>
          <p:nvPr/>
        </p:nvSpPr>
        <p:spPr>
          <a:xfrm>
            <a:off x="533400" y="4596140"/>
            <a:ext cx="5867400" cy="261610"/>
          </a:xfrm>
          <a:prstGeom prst="rect">
            <a:avLst/>
          </a:prstGeom>
          <a:noFill/>
        </p:spPr>
        <p:txBody>
          <a:bodyPr wrap="square" rtlCol="0">
            <a:spAutoFit/>
          </a:bodyPr>
          <a:lstStyle/>
          <a:p>
            <a:r>
              <a:rPr lang="en-US" sz="1100" dirty="0" smtClean="0">
                <a:latin typeface="Book Antiqua" pitchFamily="18" charset="0"/>
              </a:rPr>
              <a:t>https://www.youtube.com/watch?v=m-P_bP2QGx8</a:t>
            </a:r>
            <a:endParaRPr lang="en-US" sz="1100" dirty="0">
              <a:latin typeface="Book Antiqu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4" name="Picture 14" descr="Bildergebnis für world map icon"/>
          <p:cNvPicPr>
            <a:picLocks noChangeAspect="1" noChangeArrowheads="1"/>
          </p:cNvPicPr>
          <p:nvPr/>
        </p:nvPicPr>
        <p:blipFill>
          <a:blip r:embed="rId3" cstate="print"/>
          <a:srcRect/>
          <a:stretch>
            <a:fillRect/>
          </a:stretch>
        </p:blipFill>
        <p:spPr bwMode="auto">
          <a:xfrm>
            <a:off x="3429000" y="3714750"/>
            <a:ext cx="1143000" cy="1143000"/>
          </a:xfrm>
          <a:prstGeom prst="rect">
            <a:avLst/>
          </a:prstGeom>
          <a:noFill/>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Problem statement</a:t>
            </a:r>
            <a:endParaRPr lang="en-US" sz="1200" dirty="0">
              <a:solidFill>
                <a:schemeClr val="bg1"/>
              </a:solidFill>
              <a:latin typeface="Book Antiqua" pitchFamily="18" charset="0"/>
            </a:endParaRP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Background</a:t>
            </a:r>
            <a:endParaRPr lang="en-US" sz="1200" dirty="0">
              <a:solidFill>
                <a:schemeClr val="bg1"/>
              </a:solidFill>
              <a:latin typeface="Book Antiqua" pitchFamily="18" charset="0"/>
            </a:endParaRP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6</a:t>
            </a:fld>
            <a:endParaRPr lang="en-US"/>
          </a:p>
        </p:txBody>
      </p:sp>
      <p:sp>
        <p:nvSpPr>
          <p:cNvPr id="16" name="Rechteck 15"/>
          <p:cNvSpPr/>
          <p:nvPr/>
        </p:nvSpPr>
        <p:spPr>
          <a:xfrm>
            <a:off x="1981200" y="1123950"/>
            <a:ext cx="1295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hteck 16"/>
          <p:cNvSpPr/>
          <p:nvPr/>
        </p:nvSpPr>
        <p:spPr>
          <a:xfrm>
            <a:off x="3962400" y="1123950"/>
            <a:ext cx="1295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hteck 17"/>
          <p:cNvSpPr/>
          <p:nvPr/>
        </p:nvSpPr>
        <p:spPr>
          <a:xfrm>
            <a:off x="6096000" y="1123950"/>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hteck 20"/>
          <p:cNvSpPr/>
          <p:nvPr/>
        </p:nvSpPr>
        <p:spPr>
          <a:xfrm>
            <a:off x="3962400" y="2343150"/>
            <a:ext cx="1295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hteck 21"/>
          <p:cNvSpPr/>
          <p:nvPr/>
        </p:nvSpPr>
        <p:spPr>
          <a:xfrm>
            <a:off x="3962400" y="2343150"/>
            <a:ext cx="1295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hteck 22"/>
          <p:cNvSpPr/>
          <p:nvPr/>
        </p:nvSpPr>
        <p:spPr>
          <a:xfrm>
            <a:off x="1981200" y="3562350"/>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Bildergebnis für mcdonalds"/>
          <p:cNvPicPr>
            <a:picLocks noChangeAspect="1" noChangeArrowheads="1"/>
          </p:cNvPicPr>
          <p:nvPr/>
        </p:nvPicPr>
        <p:blipFill>
          <a:blip r:embed="rId4" cstate="print"/>
          <a:srcRect/>
          <a:stretch>
            <a:fillRect/>
          </a:stretch>
        </p:blipFill>
        <p:spPr bwMode="auto">
          <a:xfrm>
            <a:off x="1981200" y="2343151"/>
            <a:ext cx="1295400" cy="1142999"/>
          </a:xfrm>
          <a:prstGeom prst="rect">
            <a:avLst/>
          </a:prstGeom>
          <a:noFill/>
        </p:spPr>
      </p:pic>
      <p:pic>
        <p:nvPicPr>
          <p:cNvPr id="20484" name="Picture 4" descr="Bildergebnis für dick and mcdonald"/>
          <p:cNvPicPr>
            <a:picLocks noChangeAspect="1" noChangeArrowheads="1"/>
          </p:cNvPicPr>
          <p:nvPr/>
        </p:nvPicPr>
        <p:blipFill>
          <a:blip r:embed="rId5"/>
          <a:srcRect/>
          <a:stretch>
            <a:fillRect/>
          </a:stretch>
        </p:blipFill>
        <p:spPr bwMode="auto">
          <a:xfrm>
            <a:off x="3352800" y="971550"/>
            <a:ext cx="2667000" cy="1295400"/>
          </a:xfrm>
          <a:prstGeom prst="rect">
            <a:avLst/>
          </a:prstGeom>
          <a:noFill/>
        </p:spPr>
      </p:pic>
      <p:sp>
        <p:nvSpPr>
          <p:cNvPr id="28" name="Rechteck 27"/>
          <p:cNvSpPr/>
          <p:nvPr/>
        </p:nvSpPr>
        <p:spPr>
          <a:xfrm>
            <a:off x="3276600" y="971550"/>
            <a:ext cx="2819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hteck 28"/>
          <p:cNvSpPr/>
          <p:nvPr/>
        </p:nvSpPr>
        <p:spPr>
          <a:xfrm rot="5400000">
            <a:off x="3276600" y="2495550"/>
            <a:ext cx="28194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90" name="Picture 10" descr="Ähnliches Foto"/>
          <p:cNvPicPr>
            <a:picLocks noChangeAspect="1" noChangeArrowheads="1"/>
          </p:cNvPicPr>
          <p:nvPr/>
        </p:nvPicPr>
        <p:blipFill>
          <a:blip r:embed="rId6"/>
          <a:srcRect/>
          <a:stretch>
            <a:fillRect/>
          </a:stretch>
        </p:blipFill>
        <p:spPr bwMode="auto">
          <a:xfrm>
            <a:off x="3352800" y="2343150"/>
            <a:ext cx="1295400" cy="1143000"/>
          </a:xfrm>
          <a:prstGeom prst="rect">
            <a:avLst/>
          </a:prstGeom>
          <a:noFill/>
        </p:spPr>
      </p:pic>
      <p:sp>
        <p:nvSpPr>
          <p:cNvPr id="34" name="Rechteck 33"/>
          <p:cNvSpPr/>
          <p:nvPr/>
        </p:nvSpPr>
        <p:spPr>
          <a:xfrm>
            <a:off x="5334000" y="2343150"/>
            <a:ext cx="1295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hteck 34"/>
          <p:cNvSpPr/>
          <p:nvPr/>
        </p:nvSpPr>
        <p:spPr>
          <a:xfrm>
            <a:off x="6096000" y="3562350"/>
            <a:ext cx="1295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4"/>
          <p:cNvSpPr txBox="1">
            <a:spLocks noChangeArrowheads="1"/>
          </p:cNvSpPr>
          <p:nvPr/>
        </p:nvSpPr>
        <p:spPr bwMode="auto">
          <a:xfrm flipH="1">
            <a:off x="0" y="416064"/>
            <a:ext cx="30480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Background</a:t>
            </a:r>
            <a:endParaRPr lang="en-US" altLang="en-US" sz="3200" dirty="0">
              <a:solidFill>
                <a:schemeClr val="bg1"/>
              </a:solidFill>
              <a:latin typeface="Book Antiqua" pitchFamily="18" charset="0"/>
              <a:sym typeface="Oswald" pitchFamily="2" charset="0"/>
            </a:endParaRPr>
          </a:p>
        </p:txBody>
      </p:sp>
      <p:sp>
        <p:nvSpPr>
          <p:cNvPr id="36" name="Textfeld 35"/>
          <p:cNvSpPr txBox="1"/>
          <p:nvPr/>
        </p:nvSpPr>
        <p:spPr>
          <a:xfrm>
            <a:off x="1981200" y="1504950"/>
            <a:ext cx="1295400" cy="584775"/>
          </a:xfrm>
          <a:prstGeom prst="rect">
            <a:avLst/>
          </a:prstGeom>
          <a:noFill/>
        </p:spPr>
        <p:txBody>
          <a:bodyPr wrap="square" rtlCol="0">
            <a:spAutoFit/>
          </a:bodyPr>
          <a:lstStyle/>
          <a:p>
            <a:pPr algn="ctr"/>
            <a:r>
              <a:rPr lang="en-US" sz="3200" b="1" dirty="0" smtClean="0">
                <a:solidFill>
                  <a:schemeClr val="bg1"/>
                </a:solidFill>
                <a:latin typeface="Book Antiqua" pitchFamily="18" charset="0"/>
              </a:rPr>
              <a:t>1940</a:t>
            </a:r>
            <a:endParaRPr lang="en-US" sz="3200" b="1" dirty="0">
              <a:solidFill>
                <a:schemeClr val="bg1"/>
              </a:solidFill>
              <a:latin typeface="Book Antiqua" pitchFamily="18" charset="0"/>
            </a:endParaRPr>
          </a:p>
        </p:txBody>
      </p:sp>
      <p:sp>
        <p:nvSpPr>
          <p:cNvPr id="37" name="Textfeld 36"/>
          <p:cNvSpPr txBox="1"/>
          <p:nvPr/>
        </p:nvSpPr>
        <p:spPr>
          <a:xfrm>
            <a:off x="6172200" y="1352550"/>
            <a:ext cx="1219200" cy="584775"/>
          </a:xfrm>
          <a:prstGeom prst="rect">
            <a:avLst/>
          </a:prstGeom>
          <a:noFill/>
        </p:spPr>
        <p:txBody>
          <a:bodyPr wrap="square" rtlCol="0">
            <a:spAutoFit/>
          </a:bodyPr>
          <a:lstStyle/>
          <a:p>
            <a:pPr algn="ctr"/>
            <a:r>
              <a:rPr lang="en-US" sz="1600" dirty="0" smtClean="0">
                <a:solidFill>
                  <a:schemeClr val="tx1">
                    <a:lumMod val="75000"/>
                    <a:lumOff val="25000"/>
                  </a:schemeClr>
                </a:solidFill>
                <a:latin typeface="Book Antiqua" pitchFamily="18" charset="0"/>
              </a:rPr>
              <a:t>First </a:t>
            </a:r>
            <a:r>
              <a:rPr lang="en-US" sz="1600" dirty="0">
                <a:solidFill>
                  <a:schemeClr val="tx1">
                    <a:lumMod val="75000"/>
                    <a:lumOff val="25000"/>
                  </a:schemeClr>
                </a:solidFill>
                <a:latin typeface="Book Antiqua" pitchFamily="18" charset="0"/>
              </a:rPr>
              <a:t>F</a:t>
            </a:r>
            <a:r>
              <a:rPr lang="en-US" sz="1600" dirty="0" smtClean="0">
                <a:solidFill>
                  <a:schemeClr val="tx1">
                    <a:lumMod val="75000"/>
                    <a:lumOff val="25000"/>
                  </a:schemeClr>
                </a:solidFill>
                <a:latin typeface="Book Antiqua" pitchFamily="18" charset="0"/>
              </a:rPr>
              <a:t>ast </a:t>
            </a:r>
            <a:r>
              <a:rPr lang="en-US" sz="1600" dirty="0">
                <a:solidFill>
                  <a:schemeClr val="tx1">
                    <a:lumMod val="75000"/>
                    <a:lumOff val="25000"/>
                  </a:schemeClr>
                </a:solidFill>
                <a:latin typeface="Book Antiqua" pitchFamily="18" charset="0"/>
              </a:rPr>
              <a:t>F</a:t>
            </a:r>
            <a:r>
              <a:rPr lang="en-US" sz="1600" dirty="0" smtClean="0">
                <a:solidFill>
                  <a:schemeClr val="tx1">
                    <a:lumMod val="75000"/>
                    <a:lumOff val="25000"/>
                  </a:schemeClr>
                </a:solidFill>
                <a:latin typeface="Book Antiqua" pitchFamily="18" charset="0"/>
              </a:rPr>
              <a:t>ood</a:t>
            </a:r>
            <a:endParaRPr lang="en-US" sz="1600" dirty="0">
              <a:solidFill>
                <a:schemeClr val="tx1">
                  <a:lumMod val="75000"/>
                  <a:lumOff val="25000"/>
                </a:schemeClr>
              </a:solidFill>
              <a:latin typeface="Book Antiqua" pitchFamily="18" charset="0"/>
            </a:endParaRPr>
          </a:p>
        </p:txBody>
      </p:sp>
      <p:pic>
        <p:nvPicPr>
          <p:cNvPr id="38" name="Bild 80"/>
          <p:cNvPicPr>
            <a:picLocks noChangeAspect="1"/>
          </p:cNvPicPr>
          <p:nvPr/>
        </p:nvPicPr>
        <p:blipFill>
          <a:blip r:embed="rId7" cstate="print">
            <a:clrChange>
              <a:clrFrom>
                <a:srgbClr val="FFFFFF"/>
              </a:clrFrom>
              <a:clrTo>
                <a:srgbClr val="FFFFFF">
                  <a:alpha val="0"/>
                </a:srgbClr>
              </a:clrTo>
            </a:clrChange>
            <a:grayscl/>
            <a:extLst>
              <a:ext uri="{28A0092B-C50C-407E-A947-70E740481C1C}">
                <a14:useLocalDpi xmlns:a14="http://schemas.microsoft.com/office/drawing/2010/main" xmlns="" val="0"/>
              </a:ext>
            </a:extLst>
          </a:blip>
          <a:stretch>
            <a:fillRect/>
          </a:stretch>
        </p:blipFill>
        <p:spPr>
          <a:xfrm>
            <a:off x="6019800" y="1276350"/>
            <a:ext cx="399931" cy="336364"/>
          </a:xfrm>
          <a:prstGeom prst="rect">
            <a:avLst/>
          </a:prstGeom>
          <a:ln>
            <a:noFill/>
          </a:ln>
        </p:spPr>
      </p:pic>
      <p:pic>
        <p:nvPicPr>
          <p:cNvPr id="20492" name="Picture 12" descr="Bildergebnis für mcdonalds first shop"/>
          <p:cNvPicPr>
            <a:picLocks noChangeAspect="1" noChangeArrowheads="1"/>
          </p:cNvPicPr>
          <p:nvPr/>
        </p:nvPicPr>
        <p:blipFill>
          <a:blip r:embed="rId8"/>
          <a:srcRect/>
          <a:stretch>
            <a:fillRect/>
          </a:stretch>
        </p:blipFill>
        <p:spPr bwMode="auto">
          <a:xfrm>
            <a:off x="4724400" y="2343151"/>
            <a:ext cx="2667000" cy="1143000"/>
          </a:xfrm>
          <a:prstGeom prst="rect">
            <a:avLst/>
          </a:prstGeom>
          <a:noFill/>
        </p:spPr>
      </p:pic>
      <p:sp>
        <p:nvSpPr>
          <p:cNvPr id="40" name="Rechteck 39"/>
          <p:cNvSpPr/>
          <p:nvPr/>
        </p:nvSpPr>
        <p:spPr>
          <a:xfrm rot="5400000">
            <a:off x="4867274" y="3476626"/>
            <a:ext cx="2381252"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feld 29"/>
          <p:cNvSpPr txBox="1"/>
          <p:nvPr/>
        </p:nvSpPr>
        <p:spPr>
          <a:xfrm>
            <a:off x="4724400" y="2724150"/>
            <a:ext cx="1295400" cy="584775"/>
          </a:xfrm>
          <a:prstGeom prst="rect">
            <a:avLst/>
          </a:prstGeom>
          <a:solidFill>
            <a:schemeClr val="tx1">
              <a:alpha val="47000"/>
            </a:schemeClr>
          </a:solidFill>
        </p:spPr>
        <p:txBody>
          <a:bodyPr wrap="square" rtlCol="0">
            <a:spAutoFit/>
          </a:bodyPr>
          <a:lstStyle/>
          <a:p>
            <a:pPr algn="ctr"/>
            <a:r>
              <a:rPr lang="en-US" sz="3200" b="1" dirty="0" smtClean="0">
                <a:solidFill>
                  <a:srgbClr val="FFC000"/>
                </a:solidFill>
                <a:latin typeface="Book Antiqua" pitchFamily="18" charset="0"/>
              </a:rPr>
              <a:t>1954</a:t>
            </a:r>
            <a:endParaRPr lang="en-US" sz="3200" b="1" dirty="0">
              <a:solidFill>
                <a:srgbClr val="FFC000"/>
              </a:solidFill>
              <a:latin typeface="Book Antiqua" pitchFamily="18" charset="0"/>
            </a:endParaRPr>
          </a:p>
        </p:txBody>
      </p:sp>
      <p:sp>
        <p:nvSpPr>
          <p:cNvPr id="41" name="Textfeld 40"/>
          <p:cNvSpPr txBox="1"/>
          <p:nvPr/>
        </p:nvSpPr>
        <p:spPr>
          <a:xfrm>
            <a:off x="1981200" y="3830419"/>
            <a:ext cx="1295400" cy="584775"/>
          </a:xfrm>
          <a:prstGeom prst="rect">
            <a:avLst/>
          </a:prstGeom>
          <a:noFill/>
        </p:spPr>
        <p:txBody>
          <a:bodyPr wrap="square" rtlCol="0">
            <a:spAutoFit/>
          </a:bodyPr>
          <a:lstStyle/>
          <a:p>
            <a:pPr algn="ctr"/>
            <a:r>
              <a:rPr lang="en-US" sz="3200" b="1" dirty="0" smtClean="0">
                <a:solidFill>
                  <a:srgbClr val="FFC000"/>
                </a:solidFill>
                <a:latin typeface="Book Antiqua" pitchFamily="18" charset="0"/>
              </a:rPr>
              <a:t>2002</a:t>
            </a:r>
            <a:endParaRPr lang="en-US" sz="3200" b="1" dirty="0">
              <a:solidFill>
                <a:srgbClr val="FFC000"/>
              </a:solidFill>
              <a:latin typeface="Book Antiqua" pitchFamily="18" charset="0"/>
            </a:endParaRPr>
          </a:p>
        </p:txBody>
      </p:sp>
      <p:sp>
        <p:nvSpPr>
          <p:cNvPr id="24" name="Rechteck 23"/>
          <p:cNvSpPr/>
          <p:nvPr/>
        </p:nvSpPr>
        <p:spPr>
          <a:xfrm>
            <a:off x="3352800" y="3562350"/>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feld 42"/>
          <p:cNvSpPr txBox="1"/>
          <p:nvPr/>
        </p:nvSpPr>
        <p:spPr>
          <a:xfrm>
            <a:off x="3352800" y="3562350"/>
            <a:ext cx="1295400" cy="461665"/>
          </a:xfrm>
          <a:prstGeom prst="rect">
            <a:avLst/>
          </a:prstGeom>
          <a:noFill/>
        </p:spPr>
        <p:txBody>
          <a:bodyPr wrap="square" rtlCol="0">
            <a:spAutoFit/>
          </a:bodyPr>
          <a:lstStyle/>
          <a:p>
            <a:pPr algn="ctr"/>
            <a:r>
              <a:rPr lang="en-US" sz="2400" b="1" i="1" dirty="0" smtClean="0">
                <a:solidFill>
                  <a:srgbClr val="FFC000"/>
                </a:solidFill>
                <a:latin typeface="Book Antiqua" pitchFamily="18" charset="0"/>
              </a:rPr>
              <a:t>&gt;100</a:t>
            </a:r>
            <a:endParaRPr lang="en-US" sz="2400" b="1" i="1" dirty="0">
              <a:solidFill>
                <a:srgbClr val="FFC000"/>
              </a:solidFill>
              <a:latin typeface="Book Antiqua" pitchFamily="18" charset="0"/>
            </a:endParaRPr>
          </a:p>
        </p:txBody>
      </p:sp>
      <p:sp>
        <p:nvSpPr>
          <p:cNvPr id="44" name="Textfeld 43"/>
          <p:cNvSpPr txBox="1"/>
          <p:nvPr/>
        </p:nvSpPr>
        <p:spPr>
          <a:xfrm>
            <a:off x="6019800" y="3661886"/>
            <a:ext cx="1447800" cy="738664"/>
          </a:xfrm>
          <a:prstGeom prst="rect">
            <a:avLst/>
          </a:prstGeom>
          <a:noFill/>
        </p:spPr>
        <p:txBody>
          <a:bodyPr wrap="square" rtlCol="0">
            <a:spAutoFit/>
          </a:bodyPr>
          <a:lstStyle/>
          <a:p>
            <a:pPr algn="ctr"/>
            <a:r>
              <a:rPr lang="en-US" sz="1400" b="1" dirty="0" smtClean="0">
                <a:solidFill>
                  <a:srgbClr val="FFC000"/>
                </a:solidFill>
                <a:latin typeface="Book Antiqua" pitchFamily="18" charset="0"/>
              </a:rPr>
              <a:t>Vision:</a:t>
            </a:r>
          </a:p>
          <a:p>
            <a:pPr algn="ctr"/>
            <a:endParaRPr lang="en-US" sz="1400" dirty="0" smtClean="0">
              <a:solidFill>
                <a:srgbClr val="FFC000"/>
              </a:solidFill>
              <a:latin typeface="Book Antiqua" pitchFamily="18" charset="0"/>
            </a:endParaRPr>
          </a:p>
          <a:p>
            <a:pPr algn="ctr"/>
            <a:r>
              <a:rPr lang="en-US" sz="1400" dirty="0" smtClean="0">
                <a:solidFill>
                  <a:srgbClr val="FFC000"/>
                </a:solidFill>
                <a:latin typeface="Book Antiqua" pitchFamily="18" charset="0"/>
              </a:rPr>
              <a:t>“happy place”</a:t>
            </a:r>
            <a:endParaRPr lang="en-US" sz="1400" dirty="0">
              <a:solidFill>
                <a:srgbClr val="FFC000"/>
              </a:solidFill>
              <a:latin typeface="Book Antiqua" pitchFamily="18" charset="0"/>
            </a:endParaRPr>
          </a:p>
        </p:txBody>
      </p:sp>
      <p:pic>
        <p:nvPicPr>
          <p:cNvPr id="20496" name="Picture 16" descr="Bildergebnis für icon many people"/>
          <p:cNvPicPr>
            <a:picLocks noChangeAspect="1" noChangeArrowheads="1"/>
          </p:cNvPicPr>
          <p:nvPr/>
        </p:nvPicPr>
        <p:blipFill>
          <a:blip r:embed="rId9" cstate="print">
            <a:duotone>
              <a:schemeClr val="bg2">
                <a:shade val="45000"/>
                <a:satMod val="135000"/>
              </a:schemeClr>
              <a:prstClr val="white"/>
            </a:duotone>
          </a:blip>
          <a:srcRect/>
          <a:stretch>
            <a:fillRect/>
          </a:stretch>
        </p:blipFill>
        <p:spPr bwMode="auto">
          <a:xfrm>
            <a:off x="4876800" y="3790950"/>
            <a:ext cx="990600" cy="914400"/>
          </a:xfrm>
          <a:prstGeom prst="rect">
            <a:avLst/>
          </a:prstGeom>
          <a:noFill/>
        </p:spPr>
      </p:pic>
      <p:sp>
        <p:nvSpPr>
          <p:cNvPr id="25" name="Rechteck 24"/>
          <p:cNvSpPr/>
          <p:nvPr/>
        </p:nvSpPr>
        <p:spPr>
          <a:xfrm>
            <a:off x="4724400" y="3562350"/>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feld 45"/>
          <p:cNvSpPr txBox="1"/>
          <p:nvPr/>
        </p:nvSpPr>
        <p:spPr>
          <a:xfrm>
            <a:off x="4724400" y="3557885"/>
            <a:ext cx="1295400" cy="461665"/>
          </a:xfrm>
          <a:prstGeom prst="rect">
            <a:avLst/>
          </a:prstGeom>
          <a:noFill/>
        </p:spPr>
        <p:txBody>
          <a:bodyPr wrap="square" rtlCol="0">
            <a:spAutoFit/>
          </a:bodyPr>
          <a:lstStyle/>
          <a:p>
            <a:pPr algn="ctr"/>
            <a:r>
              <a:rPr lang="en-US" sz="2400" b="1" i="1" dirty="0" smtClean="0">
                <a:solidFill>
                  <a:srgbClr val="FFC000"/>
                </a:solidFill>
                <a:latin typeface="Book Antiqua" pitchFamily="18" charset="0"/>
              </a:rPr>
              <a:t>36K</a:t>
            </a:r>
            <a:endParaRPr lang="en-US" sz="2400" b="1" i="1" dirty="0">
              <a:solidFill>
                <a:srgbClr val="FFC000"/>
              </a:solidFill>
              <a:latin typeface="Book Antiqu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7</a:t>
            </a:fld>
            <a:endParaRPr lang="en-US"/>
          </a:p>
        </p:txBody>
      </p:sp>
      <p:sp>
        <p:nvSpPr>
          <p:cNvPr id="28" name="Rechteck 27"/>
          <p:cNvSpPr/>
          <p:nvPr/>
        </p:nvSpPr>
        <p:spPr>
          <a:xfrm>
            <a:off x="3276600" y="971550"/>
            <a:ext cx="2819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4"/>
          <p:cNvSpPr txBox="1">
            <a:spLocks noChangeArrowheads="1"/>
          </p:cNvSpPr>
          <p:nvPr/>
        </p:nvSpPr>
        <p:spPr bwMode="auto">
          <a:xfrm flipH="1">
            <a:off x="0" y="416064"/>
            <a:ext cx="47244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Sales Price </a:t>
            </a:r>
            <a:r>
              <a:rPr lang="en-US" altLang="en-US" sz="3200" dirty="0" smtClean="0">
                <a:solidFill>
                  <a:schemeClr val="bg1"/>
                </a:solidFill>
                <a:latin typeface="Book Antiqua" pitchFamily="18" charset="0"/>
                <a:sym typeface="Oswald" pitchFamily="2" charset="0"/>
              </a:rPr>
              <a:t>Drop 2003</a:t>
            </a:r>
            <a:endParaRPr lang="en-US" altLang="en-US" sz="3200" dirty="0">
              <a:solidFill>
                <a:schemeClr val="bg1"/>
              </a:solidFill>
              <a:latin typeface="Book Antiqua" pitchFamily="18" charset="0"/>
              <a:sym typeface="Oswald" pitchFamily="2" charset="0"/>
            </a:endParaRPr>
          </a:p>
        </p:txBody>
      </p:sp>
      <p:pic>
        <p:nvPicPr>
          <p:cNvPr id="9" name="Picture 2" descr="https://lh6.googleusercontent.com/RZ_pRu3Fun49Ze-yYpCrkjD-JmJ0jaK3952v9CNcVB-Lx8nkf-iaPsk7sQ2AHLq55EdssCI5pIMOmRI0vzrmUOrdKYJQD9Qk-pcNVoA1BJzD_sc5yE2OOrovEmqwtdU2YqqCJGXhZMmY_4iXkA"/>
          <p:cNvPicPr>
            <a:picLocks noChangeAspect="1" noChangeArrowheads="1"/>
          </p:cNvPicPr>
          <p:nvPr/>
        </p:nvPicPr>
        <p:blipFill>
          <a:blip r:embed="rId3"/>
          <a:srcRect/>
          <a:stretch>
            <a:fillRect/>
          </a:stretch>
        </p:blipFill>
        <p:spPr bwMode="auto">
          <a:xfrm>
            <a:off x="394142" y="1641719"/>
            <a:ext cx="8445058" cy="3139831"/>
          </a:xfrm>
          <a:prstGeom prst="rect">
            <a:avLst/>
          </a:prstGeom>
          <a:noFill/>
        </p:spPr>
      </p:pic>
      <p:sp>
        <p:nvSpPr>
          <p:cNvPr id="10" name="Ellipse 9"/>
          <p:cNvSpPr/>
          <p:nvPr/>
        </p:nvSpPr>
        <p:spPr>
          <a:xfrm>
            <a:off x="5638800" y="1962150"/>
            <a:ext cx="2362200" cy="25146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llipse 10"/>
          <p:cNvSpPr/>
          <p:nvPr/>
        </p:nvSpPr>
        <p:spPr>
          <a:xfrm>
            <a:off x="2438400" y="1581150"/>
            <a:ext cx="990600" cy="9906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hteck 21"/>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hteck 22"/>
          <p:cNvSpPr/>
          <p:nvPr/>
        </p:nvSpPr>
        <p:spPr>
          <a:xfrm>
            <a:off x="27432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hteck 23"/>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hteck 24"/>
          <p:cNvSpPr/>
          <p:nvPr/>
        </p:nvSpPr>
        <p:spPr>
          <a:xfrm>
            <a:off x="64008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feld 25"/>
          <p:cNvSpPr txBox="1"/>
          <p:nvPr/>
        </p:nvSpPr>
        <p:spPr>
          <a:xfrm>
            <a:off x="9906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Problem statement</a:t>
            </a:r>
            <a:endParaRPr lang="en-US" sz="1200" dirty="0">
              <a:solidFill>
                <a:schemeClr val="bg1"/>
              </a:solidFill>
              <a:latin typeface="Book Antiqua" pitchFamily="18" charset="0"/>
            </a:endParaRPr>
          </a:p>
        </p:txBody>
      </p:sp>
      <p:sp>
        <p:nvSpPr>
          <p:cNvPr id="27" name="Textfeld 26"/>
          <p:cNvSpPr txBox="1"/>
          <p:nvPr/>
        </p:nvSpPr>
        <p:spPr>
          <a:xfrm>
            <a:off x="28194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Background</a:t>
            </a:r>
            <a:endParaRPr lang="en-US" sz="1200" dirty="0">
              <a:solidFill>
                <a:schemeClr val="bg1"/>
              </a:solidFill>
              <a:latin typeface="Book Antiqua" pitchFamily="18" charset="0"/>
            </a:endParaRPr>
          </a:p>
        </p:txBody>
      </p:sp>
      <p:sp>
        <p:nvSpPr>
          <p:cNvPr id="29" name="Textfeld 28"/>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30" name="Textfeld 29"/>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44" name="Picture 12" descr="Bildergebnis für fast food"/>
          <p:cNvPicPr>
            <a:picLocks noChangeAspect="1" noChangeArrowheads="1"/>
          </p:cNvPicPr>
          <p:nvPr/>
        </p:nvPicPr>
        <p:blipFill>
          <a:blip r:embed="rId3" cstate="print">
            <a:lum bright="70000" contrast="-70000"/>
          </a:blip>
          <a:srcRect/>
          <a:stretch>
            <a:fillRect/>
          </a:stretch>
        </p:blipFill>
        <p:spPr bwMode="auto">
          <a:xfrm>
            <a:off x="0" y="0"/>
            <a:ext cx="9144000" cy="6316515"/>
          </a:xfrm>
          <a:prstGeom prst="rect">
            <a:avLst/>
          </a:prstGeom>
          <a:noFill/>
        </p:spPr>
      </p:pic>
      <p:pic>
        <p:nvPicPr>
          <p:cNvPr id="44040" name="Picture 8" descr="Bildergebnis für KFC"/>
          <p:cNvPicPr>
            <a:picLocks noChangeAspect="1" noChangeArrowheads="1"/>
          </p:cNvPicPr>
          <p:nvPr/>
        </p:nvPicPr>
        <p:blipFill>
          <a:blip r:embed="rId4" cstate="print"/>
          <a:srcRect/>
          <a:stretch>
            <a:fillRect/>
          </a:stretch>
        </p:blipFill>
        <p:spPr bwMode="auto">
          <a:xfrm>
            <a:off x="4495800" y="361950"/>
            <a:ext cx="1447800" cy="1447800"/>
          </a:xfrm>
          <a:prstGeom prst="rect">
            <a:avLst/>
          </a:prstGeom>
          <a:noFill/>
        </p:spPr>
      </p:pic>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Problem statement</a:t>
            </a:r>
            <a:endParaRPr lang="en-US" sz="1200" dirty="0">
              <a:solidFill>
                <a:schemeClr val="bg1"/>
              </a:solidFill>
              <a:latin typeface="Book Antiqua" pitchFamily="18" charset="0"/>
            </a:endParaRP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Background</a:t>
            </a:r>
            <a:endParaRPr lang="en-US" sz="1200" dirty="0">
              <a:solidFill>
                <a:schemeClr val="bg1"/>
              </a:solidFill>
              <a:latin typeface="Book Antiqua" pitchFamily="18" charset="0"/>
            </a:endParaRP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8</a:t>
            </a:fld>
            <a:endParaRPr lang="en-US"/>
          </a:p>
        </p:txBody>
      </p:sp>
      <p:pic>
        <p:nvPicPr>
          <p:cNvPr id="44038" name="Picture 6" descr="Bildergebnis für dennys"/>
          <p:cNvPicPr>
            <a:picLocks noChangeAspect="1" noChangeArrowheads="1"/>
          </p:cNvPicPr>
          <p:nvPr/>
        </p:nvPicPr>
        <p:blipFill>
          <a:blip r:embed="rId5" cstate="print"/>
          <a:srcRect/>
          <a:stretch>
            <a:fillRect/>
          </a:stretch>
        </p:blipFill>
        <p:spPr bwMode="auto">
          <a:xfrm>
            <a:off x="2057400" y="438150"/>
            <a:ext cx="2439014" cy="1219200"/>
          </a:xfrm>
          <a:prstGeom prst="rect">
            <a:avLst/>
          </a:prstGeom>
          <a:noFill/>
        </p:spPr>
      </p:pic>
      <p:pic>
        <p:nvPicPr>
          <p:cNvPr id="44046" name="Picture 14" descr="Bildergebnis für wendys"/>
          <p:cNvPicPr>
            <a:picLocks noChangeAspect="1" noChangeArrowheads="1"/>
          </p:cNvPicPr>
          <p:nvPr/>
        </p:nvPicPr>
        <p:blipFill>
          <a:blip r:embed="rId6" cstate="print"/>
          <a:srcRect/>
          <a:stretch>
            <a:fillRect/>
          </a:stretch>
        </p:blipFill>
        <p:spPr bwMode="auto">
          <a:xfrm>
            <a:off x="1371600" y="895350"/>
            <a:ext cx="1464146" cy="1219200"/>
          </a:xfrm>
          <a:prstGeom prst="rect">
            <a:avLst/>
          </a:prstGeom>
          <a:noFill/>
        </p:spPr>
      </p:pic>
      <p:sp>
        <p:nvSpPr>
          <p:cNvPr id="44042" name="AutoShape 10" descr="Bildergebnis für fast food"/>
          <p:cNvSpPr>
            <a:spLocks noChangeAspect="1" noChangeArrowheads="1"/>
          </p:cNvSpPr>
          <p:nvPr/>
        </p:nvSpPr>
        <p:spPr bwMode="auto">
          <a:xfrm>
            <a:off x="155575" y="-1508125"/>
            <a:ext cx="4564063" cy="31527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2" name="Textfeld 41"/>
          <p:cNvSpPr txBox="1"/>
          <p:nvPr/>
        </p:nvSpPr>
        <p:spPr>
          <a:xfrm>
            <a:off x="3505200" y="1352550"/>
            <a:ext cx="1981200" cy="830997"/>
          </a:xfrm>
          <a:prstGeom prst="rect">
            <a:avLst/>
          </a:prstGeom>
          <a:solidFill>
            <a:schemeClr val="tx1">
              <a:alpha val="58000"/>
            </a:schemeClr>
          </a:solidFill>
        </p:spPr>
        <p:txBody>
          <a:bodyPr wrap="square" rtlCol="0">
            <a:spAutoFit/>
          </a:bodyPr>
          <a:lstStyle/>
          <a:p>
            <a:pPr algn="ctr"/>
            <a:r>
              <a:rPr lang="en-US" sz="2400" b="1" dirty="0" smtClean="0">
                <a:solidFill>
                  <a:schemeClr val="bg1"/>
                </a:solidFill>
                <a:latin typeface="Book Antiqua" pitchFamily="18" charset="0"/>
              </a:rPr>
              <a:t>Fierce Competition</a:t>
            </a:r>
            <a:endParaRPr lang="en-US" sz="2400" b="1" dirty="0">
              <a:solidFill>
                <a:schemeClr val="bg1"/>
              </a:solidFill>
              <a:latin typeface="Book Antiqua" pitchFamily="18" charset="0"/>
            </a:endParaRPr>
          </a:p>
        </p:txBody>
      </p:sp>
      <p:sp>
        <p:nvSpPr>
          <p:cNvPr id="48" name="Pfeil nach unten 47"/>
          <p:cNvSpPr/>
          <p:nvPr/>
        </p:nvSpPr>
        <p:spPr>
          <a:xfrm>
            <a:off x="4267200" y="2190750"/>
            <a:ext cx="457200" cy="1066800"/>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feld 48"/>
          <p:cNvSpPr txBox="1"/>
          <p:nvPr/>
        </p:nvSpPr>
        <p:spPr>
          <a:xfrm>
            <a:off x="1447800" y="3409950"/>
            <a:ext cx="2971800" cy="830997"/>
          </a:xfrm>
          <a:prstGeom prst="rect">
            <a:avLst/>
          </a:prstGeom>
          <a:solidFill>
            <a:schemeClr val="tx1">
              <a:alpha val="58000"/>
            </a:schemeClr>
          </a:solidFill>
        </p:spPr>
        <p:txBody>
          <a:bodyPr wrap="square" rtlCol="0">
            <a:spAutoFit/>
          </a:bodyPr>
          <a:lstStyle/>
          <a:p>
            <a:pPr algn="ctr"/>
            <a:r>
              <a:rPr lang="en-US" sz="2400" b="1" dirty="0" smtClean="0">
                <a:solidFill>
                  <a:srgbClr val="FFC000"/>
                </a:solidFill>
                <a:latin typeface="Book Antiqua" pitchFamily="18" charset="0"/>
              </a:rPr>
              <a:t>Decline in market share</a:t>
            </a:r>
            <a:endParaRPr lang="en-US" sz="2400" b="1" dirty="0">
              <a:solidFill>
                <a:srgbClr val="FFC000"/>
              </a:solidFill>
              <a:latin typeface="Book Antiqua" pitchFamily="18" charset="0"/>
            </a:endParaRPr>
          </a:p>
        </p:txBody>
      </p:sp>
      <p:pic>
        <p:nvPicPr>
          <p:cNvPr id="50" name="Picture 11" descr="bored.png"/>
          <p:cNvPicPr>
            <a:picLocks noChangeAspect="1"/>
          </p:cNvPicPr>
          <p:nvPr/>
        </p:nvPicPr>
        <p:blipFill>
          <a:blip r:embed="rId7" cstate="print"/>
          <a:srcRect b="11546"/>
          <a:stretch>
            <a:fillRect/>
          </a:stretch>
        </p:blipFill>
        <p:spPr bwMode="auto">
          <a:xfrm>
            <a:off x="5181600" y="2332860"/>
            <a:ext cx="1752600" cy="1077090"/>
          </a:xfrm>
          <a:prstGeom prst="rect">
            <a:avLst/>
          </a:prstGeom>
          <a:noFill/>
          <a:ln w="9525">
            <a:noFill/>
            <a:miter lim="800000"/>
            <a:headEnd/>
            <a:tailEnd/>
          </a:ln>
        </p:spPr>
      </p:pic>
      <p:pic>
        <p:nvPicPr>
          <p:cNvPr id="51" name="Picture 13" descr="shock.png"/>
          <p:cNvPicPr>
            <a:picLocks noChangeAspect="1"/>
          </p:cNvPicPr>
          <p:nvPr/>
        </p:nvPicPr>
        <p:blipFill>
          <a:blip r:embed="rId8" cstate="print"/>
          <a:srcRect/>
          <a:stretch>
            <a:fillRect/>
          </a:stretch>
        </p:blipFill>
        <p:spPr bwMode="auto">
          <a:xfrm>
            <a:off x="2026706" y="2304664"/>
            <a:ext cx="1783294" cy="1105286"/>
          </a:xfrm>
          <a:prstGeom prst="rect">
            <a:avLst/>
          </a:prstGeom>
          <a:noFill/>
          <a:ln w="9525">
            <a:noFill/>
            <a:miter lim="800000"/>
            <a:headEnd/>
            <a:tailEnd/>
          </a:ln>
        </p:spPr>
      </p:pic>
      <p:sp>
        <p:nvSpPr>
          <p:cNvPr id="52" name="Textfeld 51"/>
          <p:cNvSpPr txBox="1"/>
          <p:nvPr/>
        </p:nvSpPr>
        <p:spPr>
          <a:xfrm>
            <a:off x="4572000" y="3409950"/>
            <a:ext cx="2971800" cy="830997"/>
          </a:xfrm>
          <a:prstGeom prst="rect">
            <a:avLst/>
          </a:prstGeom>
          <a:solidFill>
            <a:schemeClr val="tx1">
              <a:alpha val="58000"/>
            </a:schemeClr>
          </a:solidFill>
        </p:spPr>
        <p:txBody>
          <a:bodyPr wrap="square" rtlCol="0">
            <a:spAutoFit/>
          </a:bodyPr>
          <a:lstStyle/>
          <a:p>
            <a:pPr algn="ctr"/>
            <a:r>
              <a:rPr lang="en-US" sz="2400" b="1" dirty="0" smtClean="0">
                <a:solidFill>
                  <a:srgbClr val="FFC000"/>
                </a:solidFill>
                <a:latin typeface="Book Antiqua" pitchFamily="18" charset="0"/>
              </a:rPr>
              <a:t>Lack of emotional connection</a:t>
            </a:r>
            <a:endParaRPr lang="en-US" sz="2400" b="1" dirty="0">
              <a:solidFill>
                <a:srgbClr val="FFC000"/>
              </a:solidFill>
              <a:latin typeface="Book Antiqua" pitchFamily="18" charset="0"/>
            </a:endParaRPr>
          </a:p>
        </p:txBody>
      </p:sp>
      <p:pic>
        <p:nvPicPr>
          <p:cNvPr id="44034" name="Picture 2" descr="Bildergebnis für burger king"/>
          <p:cNvPicPr>
            <a:picLocks noChangeAspect="1" noChangeArrowheads="1"/>
          </p:cNvPicPr>
          <p:nvPr/>
        </p:nvPicPr>
        <p:blipFill>
          <a:blip r:embed="rId9" cstate="print"/>
          <a:srcRect/>
          <a:stretch>
            <a:fillRect/>
          </a:stretch>
        </p:blipFill>
        <p:spPr bwMode="auto">
          <a:xfrm>
            <a:off x="5791200" y="133350"/>
            <a:ext cx="2057400" cy="2079387"/>
          </a:xfrm>
          <a:prstGeom prst="rect">
            <a:avLst/>
          </a:prstGeom>
          <a:noFill/>
        </p:spPr>
      </p:pic>
      <p:sp>
        <p:nvSpPr>
          <p:cNvPr id="53" name="Pfeil nach unten 52"/>
          <p:cNvSpPr/>
          <p:nvPr/>
        </p:nvSpPr>
        <p:spPr>
          <a:xfrm>
            <a:off x="4267200" y="4248150"/>
            <a:ext cx="457200" cy="1447800"/>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7" name="TextBox 4"/>
          <p:cNvSpPr txBox="1">
            <a:spLocks noChangeArrowheads="1"/>
          </p:cNvSpPr>
          <p:nvPr/>
        </p:nvSpPr>
        <p:spPr bwMode="auto">
          <a:xfrm flipH="1">
            <a:off x="0" y="416064"/>
            <a:ext cx="30480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The </a:t>
            </a:r>
            <a:r>
              <a:rPr lang="en-US" altLang="en-US" sz="3200" dirty="0" smtClean="0">
                <a:solidFill>
                  <a:schemeClr val="bg1"/>
                </a:solidFill>
                <a:latin typeface="Book Antiqua" pitchFamily="18" charset="0"/>
                <a:sym typeface="Oswald" pitchFamily="2" charset="0"/>
              </a:rPr>
              <a:t>Incident</a:t>
            </a:r>
            <a:endParaRPr lang="en-US" altLang="en-US" sz="3200" dirty="0">
              <a:solidFill>
                <a:schemeClr val="bg1"/>
              </a:solidFill>
              <a:latin typeface="Book Antiqua" pitchFamily="18" charset="0"/>
              <a:sym typeface="Oswald"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0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4"/>
                                        </p:tgtEl>
                                        <p:attrNameLst>
                                          <p:attrName>style.visibility</p:attrName>
                                        </p:attrNameLst>
                                      </p:cBhvr>
                                      <p:to>
                                        <p:strVal val="visible"/>
                                      </p:to>
                                    </p:set>
                                  </p:childTnLst>
                                </p:cTn>
                              </p:par>
                              <p:par>
                                <p:cTn id="15" presetID="47" presetClass="entr" presetSubtype="0" fill="hold" nodeType="withEffect">
                                  <p:stCondLst>
                                    <p:cond delay="0"/>
                                  </p:stCondLst>
                                  <p:childTnLst>
                                    <p:set>
                                      <p:cBhvr>
                                        <p:cTn id="16" dur="1" fill="hold">
                                          <p:stCondLst>
                                            <p:cond delay="0"/>
                                          </p:stCondLst>
                                        </p:cTn>
                                        <p:tgtEl>
                                          <p:spTgt spid="44038"/>
                                        </p:tgtEl>
                                        <p:attrNameLst>
                                          <p:attrName>style.visibility</p:attrName>
                                        </p:attrNameLst>
                                      </p:cBhvr>
                                      <p:to>
                                        <p:strVal val="visible"/>
                                      </p:to>
                                    </p:set>
                                    <p:animEffect transition="in" filter="fade">
                                      <p:cBhvr>
                                        <p:cTn id="17" dur="1000"/>
                                        <p:tgtEl>
                                          <p:spTgt spid="44038"/>
                                        </p:tgtEl>
                                      </p:cBhvr>
                                    </p:animEffect>
                                    <p:anim calcmode="lin" valueType="num">
                                      <p:cBhvr>
                                        <p:cTn id="18" dur="1000" fill="hold"/>
                                        <p:tgtEl>
                                          <p:spTgt spid="44038"/>
                                        </p:tgtEl>
                                        <p:attrNameLst>
                                          <p:attrName>ppt_x</p:attrName>
                                        </p:attrNameLst>
                                      </p:cBhvr>
                                      <p:tavLst>
                                        <p:tav tm="0">
                                          <p:val>
                                            <p:strVal val="#ppt_x"/>
                                          </p:val>
                                        </p:tav>
                                        <p:tav tm="100000">
                                          <p:val>
                                            <p:strVal val="#ppt_x"/>
                                          </p:val>
                                        </p:tav>
                                      </p:tavLst>
                                    </p:anim>
                                    <p:anim calcmode="lin" valueType="num">
                                      <p:cBhvr>
                                        <p:cTn id="19" dur="1000" fill="hold"/>
                                        <p:tgtEl>
                                          <p:spTgt spid="4403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4046"/>
                                        </p:tgtEl>
                                        <p:attrNameLst>
                                          <p:attrName>style.visibility</p:attrName>
                                        </p:attrNameLst>
                                      </p:cBhvr>
                                      <p:to>
                                        <p:strVal val="visible"/>
                                      </p:to>
                                    </p:set>
                                    <p:animEffect transition="in" filter="fade">
                                      <p:cBhvr>
                                        <p:cTn id="22" dur="1000"/>
                                        <p:tgtEl>
                                          <p:spTgt spid="44046"/>
                                        </p:tgtEl>
                                      </p:cBhvr>
                                    </p:animEffect>
                                    <p:anim calcmode="lin" valueType="num">
                                      <p:cBhvr>
                                        <p:cTn id="23" dur="1000" fill="hold"/>
                                        <p:tgtEl>
                                          <p:spTgt spid="44046"/>
                                        </p:tgtEl>
                                        <p:attrNameLst>
                                          <p:attrName>ppt_x</p:attrName>
                                        </p:attrNameLst>
                                      </p:cBhvr>
                                      <p:tavLst>
                                        <p:tav tm="0">
                                          <p:val>
                                            <p:strVal val="#ppt_x"/>
                                          </p:val>
                                        </p:tav>
                                        <p:tav tm="100000">
                                          <p:val>
                                            <p:strVal val="#ppt_x"/>
                                          </p:val>
                                        </p:tav>
                                      </p:tavLst>
                                    </p:anim>
                                    <p:anim calcmode="lin" valueType="num">
                                      <p:cBhvr>
                                        <p:cTn id="24" dur="1000" fill="hold"/>
                                        <p:tgtEl>
                                          <p:spTgt spid="4404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4040"/>
                                        </p:tgtEl>
                                        <p:attrNameLst>
                                          <p:attrName>style.visibility</p:attrName>
                                        </p:attrNameLst>
                                      </p:cBhvr>
                                      <p:to>
                                        <p:strVal val="visible"/>
                                      </p:to>
                                    </p:set>
                                    <p:animEffect transition="in" filter="fade">
                                      <p:cBhvr>
                                        <p:cTn id="27" dur="1000"/>
                                        <p:tgtEl>
                                          <p:spTgt spid="44040"/>
                                        </p:tgtEl>
                                      </p:cBhvr>
                                    </p:animEffect>
                                    <p:anim calcmode="lin" valueType="num">
                                      <p:cBhvr>
                                        <p:cTn id="28" dur="1000" fill="hold"/>
                                        <p:tgtEl>
                                          <p:spTgt spid="44040"/>
                                        </p:tgtEl>
                                        <p:attrNameLst>
                                          <p:attrName>ppt_x</p:attrName>
                                        </p:attrNameLst>
                                      </p:cBhvr>
                                      <p:tavLst>
                                        <p:tav tm="0">
                                          <p:val>
                                            <p:strVal val="#ppt_x"/>
                                          </p:val>
                                        </p:tav>
                                        <p:tav tm="100000">
                                          <p:val>
                                            <p:strVal val="#ppt_x"/>
                                          </p:val>
                                        </p:tav>
                                      </p:tavLst>
                                    </p:anim>
                                    <p:anim calcmode="lin" valueType="num">
                                      <p:cBhvr>
                                        <p:cTn id="29" dur="1000" fill="hold"/>
                                        <p:tgtEl>
                                          <p:spTgt spid="44040"/>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4034"/>
                                        </p:tgtEl>
                                        <p:attrNameLst>
                                          <p:attrName>style.visibility</p:attrName>
                                        </p:attrNameLst>
                                      </p:cBhvr>
                                      <p:to>
                                        <p:strVal val="visible"/>
                                      </p:to>
                                    </p:set>
                                    <p:animEffect transition="in" filter="fade">
                                      <p:cBhvr>
                                        <p:cTn id="32" dur="1000"/>
                                        <p:tgtEl>
                                          <p:spTgt spid="44034"/>
                                        </p:tgtEl>
                                      </p:cBhvr>
                                    </p:animEffect>
                                    <p:anim calcmode="lin" valueType="num">
                                      <p:cBhvr>
                                        <p:cTn id="33" dur="1000" fill="hold"/>
                                        <p:tgtEl>
                                          <p:spTgt spid="44034"/>
                                        </p:tgtEl>
                                        <p:attrNameLst>
                                          <p:attrName>ppt_x</p:attrName>
                                        </p:attrNameLst>
                                      </p:cBhvr>
                                      <p:tavLst>
                                        <p:tav tm="0">
                                          <p:val>
                                            <p:strVal val="#ppt_x"/>
                                          </p:val>
                                        </p:tav>
                                        <p:tav tm="100000">
                                          <p:val>
                                            <p:strVal val="#ppt_x"/>
                                          </p:val>
                                        </p:tav>
                                      </p:tavLst>
                                    </p:anim>
                                    <p:anim calcmode="lin" valueType="num">
                                      <p:cBhvr>
                                        <p:cTn id="34" dur="1000" fill="hold"/>
                                        <p:tgtEl>
                                          <p:spTgt spid="44034"/>
                                        </p:tgtEl>
                                        <p:attrNameLst>
                                          <p:attrName>ppt_y</p:attrName>
                                        </p:attrNameLst>
                                      </p:cBhvr>
                                      <p:tavLst>
                                        <p:tav tm="0">
                                          <p:val>
                                            <p:strVal val="#ppt_y-.1"/>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500" fill="hold"/>
                                        <p:tgtEl>
                                          <p:spTgt spid="50"/>
                                        </p:tgtEl>
                                        <p:attrNameLst>
                                          <p:attrName>ppt_x</p:attrName>
                                        </p:attrNameLst>
                                      </p:cBhvr>
                                      <p:tavLst>
                                        <p:tav tm="0">
                                          <p:val>
                                            <p:strVal val="#ppt_x"/>
                                          </p:val>
                                        </p:tav>
                                        <p:tav tm="100000">
                                          <p:val>
                                            <p:strVal val="#ppt_x"/>
                                          </p:val>
                                        </p:tav>
                                      </p:tavLst>
                                    </p:anim>
                                    <p:anim calcmode="lin" valueType="num">
                                      <p:cBhvr additive="base">
                                        <p:cTn id="52" dur="500" fill="hold"/>
                                        <p:tgtEl>
                                          <p:spTgt spid="5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additive="base">
                                        <p:cTn id="59" dur="500" fill="hold"/>
                                        <p:tgtEl>
                                          <p:spTgt spid="53"/>
                                        </p:tgtEl>
                                        <p:attrNameLst>
                                          <p:attrName>ppt_x</p:attrName>
                                        </p:attrNameLst>
                                      </p:cBhvr>
                                      <p:tavLst>
                                        <p:tav tm="0">
                                          <p:val>
                                            <p:strVal val="#ppt_x"/>
                                          </p:val>
                                        </p:tav>
                                        <p:tav tm="100000">
                                          <p:val>
                                            <p:strVal val="#ppt_x"/>
                                          </p:val>
                                        </p:tav>
                                      </p:tavLst>
                                    </p:anim>
                                    <p:anim calcmode="lin" valueType="num">
                                      <p:cBhvr additive="base">
                                        <p:cTn id="60" dur="5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8" grpId="0" animBg="1"/>
      <p:bldP spid="49" grpId="0" animBg="1"/>
      <p:bldP spid="52"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44" name="Picture 12" descr="Bildergebnis für fast food"/>
          <p:cNvPicPr>
            <a:picLocks noChangeAspect="1" noChangeArrowheads="1"/>
          </p:cNvPicPr>
          <p:nvPr/>
        </p:nvPicPr>
        <p:blipFill>
          <a:blip r:embed="rId3" cstate="print">
            <a:lum bright="70000" contrast="-70000"/>
          </a:blip>
          <a:srcRect/>
          <a:stretch>
            <a:fillRect/>
          </a:stretch>
        </p:blipFill>
        <p:spPr bwMode="auto">
          <a:xfrm>
            <a:off x="0" y="0"/>
            <a:ext cx="9144000" cy="6316515"/>
          </a:xfrm>
          <a:prstGeom prst="rect">
            <a:avLst/>
          </a:prstGeom>
          <a:noFill/>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Problem statement</a:t>
            </a:r>
            <a:endParaRPr lang="en-US" sz="1200" dirty="0">
              <a:solidFill>
                <a:schemeClr val="bg1"/>
              </a:solidFill>
              <a:latin typeface="Book Antiqua" pitchFamily="18" charset="0"/>
            </a:endParaRP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Background</a:t>
            </a:r>
            <a:endParaRPr lang="en-US" sz="1200" dirty="0">
              <a:solidFill>
                <a:schemeClr val="bg1"/>
              </a:solidFill>
              <a:latin typeface="Book Antiqua" pitchFamily="18" charset="0"/>
            </a:endParaRP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9</a:t>
            </a:fld>
            <a:endParaRPr lang="en-US"/>
          </a:p>
        </p:txBody>
      </p:sp>
      <p:sp>
        <p:nvSpPr>
          <p:cNvPr id="44042" name="AutoShape 10" descr="Bildergebnis für fast food"/>
          <p:cNvSpPr>
            <a:spLocks noChangeAspect="1" noChangeArrowheads="1"/>
          </p:cNvSpPr>
          <p:nvPr/>
        </p:nvSpPr>
        <p:spPr bwMode="auto">
          <a:xfrm>
            <a:off x="155575" y="-1508125"/>
            <a:ext cx="4564063" cy="31527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TextBox 4"/>
          <p:cNvSpPr txBox="1">
            <a:spLocks noChangeArrowheads="1"/>
          </p:cNvSpPr>
          <p:nvPr/>
        </p:nvSpPr>
        <p:spPr bwMode="auto">
          <a:xfrm flipH="1">
            <a:off x="0" y="416064"/>
            <a:ext cx="30480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The </a:t>
            </a:r>
            <a:r>
              <a:rPr lang="en-US" altLang="en-US" sz="3200" dirty="0" smtClean="0">
                <a:solidFill>
                  <a:schemeClr val="bg1"/>
                </a:solidFill>
                <a:latin typeface="Book Antiqua" pitchFamily="18" charset="0"/>
                <a:sym typeface="Oswald" pitchFamily="2" charset="0"/>
              </a:rPr>
              <a:t>Incident</a:t>
            </a:r>
            <a:endParaRPr lang="en-US" altLang="en-US" sz="3200" dirty="0">
              <a:solidFill>
                <a:schemeClr val="bg1"/>
              </a:solidFill>
              <a:latin typeface="Book Antiqua" pitchFamily="18" charset="0"/>
              <a:sym typeface="Oswald" pitchFamily="2" charset="0"/>
            </a:endParaRPr>
          </a:p>
        </p:txBody>
      </p:sp>
      <p:sp>
        <p:nvSpPr>
          <p:cNvPr id="53" name="Pfeil nach unten 52"/>
          <p:cNvSpPr/>
          <p:nvPr/>
        </p:nvSpPr>
        <p:spPr>
          <a:xfrm>
            <a:off x="4267200" y="-476250"/>
            <a:ext cx="457200" cy="1447800"/>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06" name="Picture 2" descr="Bildergebnis für mcdonalds"/>
          <p:cNvPicPr>
            <a:picLocks noChangeAspect="1" noChangeArrowheads="1"/>
          </p:cNvPicPr>
          <p:nvPr/>
        </p:nvPicPr>
        <p:blipFill>
          <a:blip r:embed="rId4" cstate="print"/>
          <a:srcRect/>
          <a:stretch>
            <a:fillRect/>
          </a:stretch>
        </p:blipFill>
        <p:spPr bwMode="auto">
          <a:xfrm>
            <a:off x="3124200" y="472315"/>
            <a:ext cx="2743200" cy="2404235"/>
          </a:xfrm>
          <a:prstGeom prst="rect">
            <a:avLst/>
          </a:prstGeom>
          <a:noFill/>
        </p:spPr>
      </p:pic>
      <p:pic>
        <p:nvPicPr>
          <p:cNvPr id="47108" name="Picture 4" descr="Ähnliches Foto"/>
          <p:cNvPicPr>
            <a:picLocks noChangeAspect="1" noChangeArrowheads="1"/>
          </p:cNvPicPr>
          <p:nvPr/>
        </p:nvPicPr>
        <p:blipFill>
          <a:blip r:embed="rId5"/>
          <a:srcRect/>
          <a:stretch>
            <a:fillRect/>
          </a:stretch>
        </p:blipFill>
        <p:spPr bwMode="auto">
          <a:xfrm>
            <a:off x="5456382" y="2419351"/>
            <a:ext cx="1325418" cy="1981200"/>
          </a:xfrm>
          <a:prstGeom prst="rect">
            <a:avLst/>
          </a:prstGeom>
          <a:noFill/>
        </p:spPr>
      </p:pic>
      <p:pic>
        <p:nvPicPr>
          <p:cNvPr id="47110" name="Picture 6" descr="Bildergebnis für charlie bell mcdonald's"/>
          <p:cNvPicPr>
            <a:picLocks noChangeAspect="1" noChangeArrowheads="1"/>
          </p:cNvPicPr>
          <p:nvPr/>
        </p:nvPicPr>
        <p:blipFill>
          <a:blip r:embed="rId6"/>
          <a:srcRect/>
          <a:stretch>
            <a:fillRect/>
          </a:stretch>
        </p:blipFill>
        <p:spPr bwMode="auto">
          <a:xfrm>
            <a:off x="3810000" y="2419350"/>
            <a:ext cx="1304839" cy="1981200"/>
          </a:xfrm>
          <a:prstGeom prst="rect">
            <a:avLst/>
          </a:prstGeom>
          <a:noFill/>
        </p:spPr>
      </p:pic>
      <p:sp>
        <p:nvSpPr>
          <p:cNvPr id="47112" name="AutoShape 8" descr="Bildergebnis für jim cantalupo"/>
          <p:cNvSpPr>
            <a:spLocks noChangeAspect="1" noChangeArrowheads="1"/>
          </p:cNvSpPr>
          <p:nvPr/>
        </p:nvSpPr>
        <p:spPr bwMode="auto">
          <a:xfrm>
            <a:off x="155575" y="-1227138"/>
            <a:ext cx="1811338" cy="2563813"/>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7114" name="Picture 10" descr="Bildergebnis für jim cantalupo"/>
          <p:cNvPicPr>
            <a:picLocks noChangeAspect="1" noChangeArrowheads="1"/>
          </p:cNvPicPr>
          <p:nvPr/>
        </p:nvPicPr>
        <p:blipFill>
          <a:blip r:embed="rId7"/>
          <a:srcRect/>
          <a:stretch>
            <a:fillRect/>
          </a:stretch>
        </p:blipFill>
        <p:spPr bwMode="auto">
          <a:xfrm>
            <a:off x="2057400" y="2419350"/>
            <a:ext cx="1399721" cy="1981200"/>
          </a:xfrm>
          <a:prstGeom prst="rect">
            <a:avLst/>
          </a:prstGeom>
          <a:noFill/>
        </p:spPr>
      </p:pic>
      <p:sp>
        <p:nvSpPr>
          <p:cNvPr id="32" name="Textfeld 31"/>
          <p:cNvSpPr txBox="1"/>
          <p:nvPr/>
        </p:nvSpPr>
        <p:spPr>
          <a:xfrm>
            <a:off x="1752600" y="4349175"/>
            <a:ext cx="2057400" cy="523220"/>
          </a:xfrm>
          <a:prstGeom prst="rect">
            <a:avLst/>
          </a:prstGeom>
          <a:noFill/>
        </p:spPr>
        <p:txBody>
          <a:bodyPr wrap="square" rtlCol="0">
            <a:spAutoFit/>
          </a:bodyPr>
          <a:lstStyle/>
          <a:p>
            <a:pPr algn="ctr"/>
            <a:r>
              <a:rPr lang="en-US" sz="1400" dirty="0" smtClean="0">
                <a:latin typeface="Book Antiqua" pitchFamily="18" charset="0"/>
              </a:rPr>
              <a:t>Jim </a:t>
            </a:r>
            <a:r>
              <a:rPr lang="en-US" sz="1400" dirty="0" err="1" smtClean="0">
                <a:latin typeface="Book Antiqua" pitchFamily="18" charset="0"/>
              </a:rPr>
              <a:t>Cantalupo</a:t>
            </a:r>
            <a:endParaRPr lang="en-US" sz="1400" dirty="0" smtClean="0">
              <a:latin typeface="Book Antiqua" pitchFamily="18" charset="0"/>
            </a:endParaRPr>
          </a:p>
          <a:p>
            <a:pPr algn="ctr"/>
            <a:r>
              <a:rPr lang="en-US" sz="1400" dirty="0" smtClean="0">
                <a:latin typeface="Book Antiqua" pitchFamily="18" charset="0"/>
              </a:rPr>
              <a:t>(CEO)</a:t>
            </a:r>
            <a:endParaRPr lang="en-US" sz="1400" dirty="0">
              <a:latin typeface="Book Antiqua" pitchFamily="18" charset="0"/>
            </a:endParaRPr>
          </a:p>
        </p:txBody>
      </p:sp>
      <p:sp>
        <p:nvSpPr>
          <p:cNvPr id="33" name="Textfeld 32"/>
          <p:cNvSpPr txBox="1"/>
          <p:nvPr/>
        </p:nvSpPr>
        <p:spPr>
          <a:xfrm>
            <a:off x="3429000" y="4334530"/>
            <a:ext cx="2057400" cy="523220"/>
          </a:xfrm>
          <a:prstGeom prst="rect">
            <a:avLst/>
          </a:prstGeom>
          <a:noFill/>
        </p:spPr>
        <p:txBody>
          <a:bodyPr wrap="square" rtlCol="0">
            <a:spAutoFit/>
          </a:bodyPr>
          <a:lstStyle/>
          <a:p>
            <a:pPr algn="ctr"/>
            <a:r>
              <a:rPr lang="en-US" sz="1400" dirty="0" smtClean="0">
                <a:latin typeface="Book Antiqua" pitchFamily="18" charset="0"/>
              </a:rPr>
              <a:t>Charlie Bell</a:t>
            </a:r>
          </a:p>
          <a:p>
            <a:pPr algn="ctr"/>
            <a:r>
              <a:rPr lang="en-US" sz="1400" dirty="0" smtClean="0">
                <a:latin typeface="Book Antiqua" pitchFamily="18" charset="0"/>
              </a:rPr>
              <a:t>(COO)</a:t>
            </a:r>
            <a:endParaRPr lang="en-US" sz="1400" dirty="0">
              <a:latin typeface="Book Antiqua" pitchFamily="18" charset="0"/>
            </a:endParaRPr>
          </a:p>
        </p:txBody>
      </p:sp>
      <p:sp>
        <p:nvSpPr>
          <p:cNvPr id="34" name="Textfeld 33"/>
          <p:cNvSpPr txBox="1"/>
          <p:nvPr/>
        </p:nvSpPr>
        <p:spPr>
          <a:xfrm>
            <a:off x="5105400" y="4324350"/>
            <a:ext cx="2057400" cy="523220"/>
          </a:xfrm>
          <a:prstGeom prst="rect">
            <a:avLst/>
          </a:prstGeom>
          <a:noFill/>
        </p:spPr>
        <p:txBody>
          <a:bodyPr wrap="square" rtlCol="0">
            <a:spAutoFit/>
          </a:bodyPr>
          <a:lstStyle/>
          <a:p>
            <a:pPr algn="ctr"/>
            <a:r>
              <a:rPr lang="en-US" sz="1400" dirty="0" smtClean="0">
                <a:latin typeface="Book Antiqua" pitchFamily="18" charset="0"/>
              </a:rPr>
              <a:t>Larry Light</a:t>
            </a:r>
          </a:p>
          <a:p>
            <a:pPr algn="ctr"/>
            <a:r>
              <a:rPr lang="en-US" sz="1400" dirty="0" smtClean="0">
                <a:latin typeface="Book Antiqua" pitchFamily="18" charset="0"/>
              </a:rPr>
              <a:t>(CMO)</a:t>
            </a:r>
            <a:endParaRPr lang="en-US" sz="1400" dirty="0">
              <a:latin typeface="Book Antiqua" pitchFamily="18" charset="0"/>
            </a:endParaRP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47106"/>
                                        </p:tgtEl>
                                      </p:cBhvr>
                                      <p:by x="50000" y="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1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10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Ähnliches Foto"/>
          <p:cNvPicPr>
            <a:picLocks noChangeAspect="1" noChangeArrowheads="1"/>
          </p:cNvPicPr>
          <p:nvPr/>
        </p:nvPicPr>
        <p:blipFill>
          <a:blip r:embed="rId2"/>
          <a:srcRect/>
          <a:stretch>
            <a:fillRect/>
          </a:stretch>
        </p:blipFill>
        <p:spPr bwMode="auto">
          <a:xfrm>
            <a:off x="-1752600" y="-1327664"/>
            <a:ext cx="10896600" cy="8339362"/>
          </a:xfrm>
          <a:prstGeom prst="rect">
            <a:avLst/>
          </a:prstGeom>
          <a:noFill/>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1" name="TextBox 4"/>
          <p:cNvSpPr txBox="1">
            <a:spLocks noChangeArrowheads="1"/>
          </p:cNvSpPr>
          <p:nvPr/>
        </p:nvSpPr>
        <p:spPr bwMode="auto">
          <a:xfrm flipH="1">
            <a:off x="0" y="416064"/>
            <a:ext cx="43434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Problem</a:t>
            </a:r>
            <a:r>
              <a:rPr lang="en-US" altLang="en-US" sz="3200" dirty="0" smtClean="0">
                <a:solidFill>
                  <a:schemeClr val="bg1"/>
                </a:solidFill>
                <a:latin typeface="Book Antiqua" pitchFamily="18" charset="0"/>
                <a:sym typeface="Oswald" pitchFamily="2" charset="0"/>
              </a:rPr>
              <a:t> Statement</a:t>
            </a:r>
            <a:endParaRPr lang="en-US" altLang="en-US" sz="3200" dirty="0">
              <a:solidFill>
                <a:schemeClr val="bg1"/>
              </a:solidFill>
              <a:latin typeface="Book Antiqua" pitchFamily="18" charset="0"/>
              <a:sym typeface="Oswald" pitchFamily="2" charset="0"/>
            </a:endParaRPr>
          </a:p>
        </p:txBody>
      </p:sp>
      <p:sp>
        <p:nvSpPr>
          <p:cNvPr id="23" name="Abgerundetes Rechteck 22"/>
          <p:cNvSpPr/>
          <p:nvPr/>
        </p:nvSpPr>
        <p:spPr>
          <a:xfrm>
            <a:off x="914400" y="1123950"/>
            <a:ext cx="7391400" cy="3505200"/>
          </a:xfrm>
          <a:prstGeom prst="round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feld 21"/>
          <p:cNvSpPr txBox="1"/>
          <p:nvPr/>
        </p:nvSpPr>
        <p:spPr>
          <a:xfrm>
            <a:off x="1600200" y="2038350"/>
            <a:ext cx="6172200" cy="1736646"/>
          </a:xfrm>
          <a:prstGeom prst="roundRect">
            <a:avLst/>
          </a:prstGeom>
          <a:noFill/>
        </p:spPr>
        <p:txBody>
          <a:bodyPr wrap="square" rtlCol="0">
            <a:spAutoFit/>
          </a:bodyPr>
          <a:lstStyle/>
          <a:p>
            <a:pPr algn="ctr"/>
            <a:r>
              <a:rPr lang="en-US" sz="2400" b="1" dirty="0">
                <a:solidFill>
                  <a:schemeClr val="bg1"/>
                </a:solidFill>
                <a:latin typeface="Book Antiqua" pitchFamily="18" charset="0"/>
              </a:rPr>
              <a:t>How should McDonald’s undergo the </a:t>
            </a:r>
            <a:r>
              <a:rPr lang="en-US" sz="2400" b="1" dirty="0" smtClean="0">
                <a:solidFill>
                  <a:schemeClr val="bg1"/>
                </a:solidFill>
                <a:latin typeface="Book Antiqua" pitchFamily="18" charset="0"/>
              </a:rPr>
              <a:t>Revitalization Process </a:t>
            </a:r>
            <a:r>
              <a:rPr lang="en-US" sz="2400" b="1" dirty="0">
                <a:solidFill>
                  <a:schemeClr val="bg1"/>
                </a:solidFill>
                <a:latin typeface="Book Antiqua" pitchFamily="18" charset="0"/>
              </a:rPr>
              <a:t>of its </a:t>
            </a:r>
            <a:r>
              <a:rPr lang="en-US" sz="2400" b="1" dirty="0" smtClean="0">
                <a:solidFill>
                  <a:schemeClr val="bg1"/>
                </a:solidFill>
                <a:latin typeface="Book Antiqua" pitchFamily="18" charset="0"/>
              </a:rPr>
              <a:t>Brand </a:t>
            </a:r>
            <a:r>
              <a:rPr lang="en-US" sz="2400" b="1" dirty="0">
                <a:solidFill>
                  <a:schemeClr val="bg1"/>
                </a:solidFill>
                <a:latin typeface="Book Antiqua" pitchFamily="18" charset="0"/>
              </a:rPr>
              <a:t>I</a:t>
            </a:r>
            <a:r>
              <a:rPr lang="en-US" sz="2400" b="1" dirty="0" smtClean="0">
                <a:solidFill>
                  <a:schemeClr val="bg1"/>
                </a:solidFill>
                <a:latin typeface="Book Antiqua" pitchFamily="18" charset="0"/>
              </a:rPr>
              <a:t>mage </a:t>
            </a:r>
            <a:r>
              <a:rPr lang="en-US" sz="2400" b="1" dirty="0">
                <a:solidFill>
                  <a:schemeClr val="bg1"/>
                </a:solidFill>
                <a:latin typeface="Book Antiqua" pitchFamily="18" charset="0"/>
              </a:rPr>
              <a:t>in order to manage a </a:t>
            </a:r>
            <a:r>
              <a:rPr lang="en-US" sz="2400" b="1" dirty="0" smtClean="0">
                <a:solidFill>
                  <a:schemeClr val="bg1"/>
                </a:solidFill>
                <a:latin typeface="Book Antiqua" pitchFamily="18" charset="0"/>
              </a:rPr>
              <a:t>Brand Turnaround </a:t>
            </a:r>
            <a:r>
              <a:rPr lang="en-US" sz="2400" b="1" dirty="0">
                <a:solidFill>
                  <a:schemeClr val="bg1"/>
                </a:solidFill>
                <a:latin typeface="Book Antiqua" pitchFamily="18" charset="0"/>
              </a:rPr>
              <a:t>successfully?</a:t>
            </a:r>
          </a:p>
        </p:txBody>
      </p:sp>
      <p:sp>
        <p:nvSpPr>
          <p:cNvPr id="4" name="Foliennummernplatzhalter 3"/>
          <p:cNvSpPr>
            <a:spLocks noGrp="1"/>
          </p:cNvSpPr>
          <p:nvPr>
            <p:ph type="sldNum" sz="quarter" idx="12"/>
          </p:nvPr>
        </p:nvSpPr>
        <p:spPr/>
        <p:txBody>
          <a:bodyPr/>
          <a:lstStyle/>
          <a:p>
            <a:fld id="{3DF9FCE7-776B-4B86-90AF-701E60DB0FF4}"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DF9FCE7-776B-4B86-90AF-701E60DB0FF4}" type="slidenum">
              <a:rPr lang="en-US" smtClean="0"/>
              <a:pPr/>
              <a:t>11</a:t>
            </a:fld>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pic>
        <p:nvPicPr>
          <p:cNvPr id="26626" name="Picture 2" descr="Bildergebnis für Mcdonalds crisis gif"/>
          <p:cNvPicPr>
            <a:picLocks noChangeAspect="1" noChangeArrowheads="1" noCrop="1"/>
          </p:cNvPicPr>
          <p:nvPr/>
        </p:nvPicPr>
        <p:blipFill>
          <a:blip r:embed="rId3"/>
          <a:srcRect/>
          <a:stretch>
            <a:fillRect/>
          </a:stretch>
        </p:blipFill>
        <p:spPr bwMode="auto">
          <a:xfrm>
            <a:off x="0" y="0"/>
            <a:ext cx="9144000" cy="6081842"/>
          </a:xfrm>
          <a:prstGeom prst="rect">
            <a:avLst/>
          </a:prstGeom>
          <a:noFill/>
        </p:spPr>
      </p:pic>
      <p:sp>
        <p:nvSpPr>
          <p:cNvPr id="6" name="TextBox 4"/>
          <p:cNvSpPr txBox="1">
            <a:spLocks noChangeArrowheads="1"/>
          </p:cNvSpPr>
          <p:nvPr/>
        </p:nvSpPr>
        <p:spPr bwMode="auto">
          <a:xfrm flipH="1">
            <a:off x="0" y="3629620"/>
            <a:ext cx="9144000" cy="923330"/>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5400" dirty="0" smtClean="0">
                <a:solidFill>
                  <a:schemeClr val="bg1"/>
                </a:solidFill>
                <a:latin typeface="Book Antiqua" pitchFamily="18" charset="0"/>
                <a:sym typeface="Oswald" pitchFamily="2" charset="0"/>
              </a:rPr>
              <a:t>Action Mode!</a:t>
            </a:r>
            <a:endParaRPr lang="en-US" altLang="en-US" sz="5400" dirty="0">
              <a:solidFill>
                <a:schemeClr val="bg1"/>
              </a:solidFill>
              <a:latin typeface="Book Antiqua" pitchFamily="18" charset="0"/>
              <a:sym typeface="Oswald" pitchFamily="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10" name="Grafik 9">
            <a:extLst>
              <a:ext uri="{FF2B5EF4-FFF2-40B4-BE49-F238E27FC236}">
                <a16:creationId xmlns:a16="http://schemas.microsoft.com/office/drawing/2014/main" xmlns="" id="{4E8917FF-BDD5-3B48-8EA8-FE08BA6DC03D}"/>
              </a:ext>
            </a:extLst>
          </p:cNvPr>
          <p:cNvPicPr>
            <a:picLocks noChangeAspect="1"/>
          </p:cNvPicPr>
          <p:nvPr/>
        </p:nvPicPr>
        <p:blipFill rotWithShape="1">
          <a:blip r:embed="rId3">
            <a:alphaModFix amt="70000"/>
          </a:blip>
          <a:srcRect t="4624" r="4088"/>
          <a:stretch/>
        </p:blipFill>
        <p:spPr>
          <a:xfrm>
            <a:off x="-71440" y="-504321"/>
            <a:ext cx="9972681" cy="5666871"/>
          </a:xfrm>
          <a:prstGeom prst="rect">
            <a:avLst/>
          </a:prstGeom>
        </p:spPr>
      </p:pic>
      <p:sp>
        <p:nvSpPr>
          <p:cNvPr id="22" name="Rechteck 21">
            <a:extLst>
              <a:ext uri="{FF2B5EF4-FFF2-40B4-BE49-F238E27FC236}">
                <a16:creationId xmlns:a16="http://schemas.microsoft.com/office/drawing/2014/main" xmlns="" id="{0D14591F-D103-3646-82F8-12BB19B5D2E2}"/>
              </a:ext>
            </a:extLst>
          </p:cNvPr>
          <p:cNvSpPr/>
          <p:nvPr/>
        </p:nvSpPr>
        <p:spPr>
          <a:xfrm>
            <a:off x="-71440" y="-175101"/>
            <a:ext cx="9386889" cy="5337651"/>
          </a:xfrm>
          <a:prstGeom prst="rect">
            <a:avLst/>
          </a:prstGeom>
          <a:gradFill flip="none" rotWithShape="1">
            <a:gsLst>
              <a:gs pos="49000">
                <a:schemeClr val="bg1">
                  <a:alpha val="0"/>
                </a:schemeClr>
              </a:gs>
              <a:gs pos="68000">
                <a:schemeClr val="bg1">
                  <a:alpha val="89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8" name="Shape 278"/>
          <p:cNvSpPr/>
          <p:nvPr/>
        </p:nvSpPr>
        <p:spPr>
          <a:xfrm>
            <a:off x="27432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Shape 279"/>
          <p:cNvSpPr/>
          <p:nvPr/>
        </p:nvSpPr>
        <p:spPr>
          <a:xfrm>
            <a:off x="4572000" y="4933950"/>
            <a:ext cx="1752600" cy="2286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Shape 280"/>
          <p:cNvSpPr/>
          <p:nvPr/>
        </p:nvSpPr>
        <p:spPr>
          <a:xfrm>
            <a:off x="64008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Abgerundetes Rechteck 1">
            <a:extLst>
              <a:ext uri="{FF2B5EF4-FFF2-40B4-BE49-F238E27FC236}">
                <a16:creationId xmlns:a16="http://schemas.microsoft.com/office/drawing/2014/main" xmlns="" id="{0782A506-E440-F049-8753-26642BE2A977}"/>
              </a:ext>
            </a:extLst>
          </p:cNvPr>
          <p:cNvSpPr/>
          <p:nvPr/>
        </p:nvSpPr>
        <p:spPr>
          <a:xfrm>
            <a:off x="533400" y="1478036"/>
            <a:ext cx="3657600" cy="2683288"/>
          </a:xfrm>
          <a:prstGeom prst="roundRect">
            <a:avLst/>
          </a:prstGeom>
          <a:solidFill>
            <a:schemeClr val="bg1">
              <a:alpha val="50000"/>
            </a:schemeClr>
          </a:solidFill>
        </p:spPr>
        <p:txBody>
          <a:bodyPr wrap="square">
            <a:spAutoFit/>
          </a:bodyPr>
          <a:lstStyle/>
          <a:p>
            <a:pPr marL="285750" indent="-285750">
              <a:lnSpc>
                <a:spcPct val="115000"/>
              </a:lnSpc>
              <a:buFont typeface="Arial" panose="020B0604020202020204" pitchFamily="34" charset="0"/>
              <a:buChar char="•"/>
            </a:pP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Focus </a:t>
            </a:r>
            <a:r>
              <a:rPr lang="en-US" sz="1600" dirty="0">
                <a:latin typeface="Book Antiqua" panose="02040602050305030304" pitchFamily="18" charset="0"/>
                <a:ea typeface="Times New Roman" panose="02020603050405020304" pitchFamily="18" charset="0"/>
                <a:cs typeface="Times New Roman" panose="02020603050405020304" pitchFamily="18" charset="0"/>
              </a:rPr>
              <a:t>on </a:t>
            </a: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leveraging customer experience and provide an</a:t>
            </a:r>
            <a:endParaRPr lang="en-US" sz="1600" dirty="0">
              <a:latin typeface="Book Antiqua" panose="02040602050305030304" pitchFamily="18" charset="0"/>
              <a:ea typeface="Times New Roman" panose="02020603050405020304" pitchFamily="18" charset="0"/>
              <a:cs typeface="Times New Roman" panose="02020603050405020304" pitchFamily="18" charset="0"/>
            </a:endParaRPr>
          </a:p>
          <a:p>
            <a:pPr>
              <a:lnSpc>
                <a:spcPct val="115000"/>
              </a:lnSpc>
            </a:pPr>
            <a:endParaRPr lang="en-US" sz="1600" dirty="0">
              <a:latin typeface="Book Antiqua" panose="02040602050305030304" pitchFamily="18" charset="0"/>
              <a:ea typeface="Times New Roman" panose="02020603050405020304" pitchFamily="18" charset="0"/>
              <a:cs typeface="Times New Roman" panose="02020603050405020304" pitchFamily="18" charset="0"/>
            </a:endParaRPr>
          </a:p>
          <a:p>
            <a:pPr algn="ctr">
              <a:lnSpc>
                <a:spcPct val="115000"/>
              </a:lnSpc>
            </a:pPr>
            <a:r>
              <a:rPr lang="en-US" sz="2000" b="1" i="1" dirty="0" smtClean="0">
                <a:solidFill>
                  <a:srgbClr val="FFC000"/>
                </a:solidFill>
                <a:latin typeface="Book Antiqua" panose="02040602050305030304" pitchFamily="18" charset="0"/>
                <a:ea typeface="Times New Roman" panose="02020603050405020304" pitchFamily="18" charset="0"/>
                <a:cs typeface="Times New Roman" panose="02020603050405020304" pitchFamily="18" charset="0"/>
              </a:rPr>
              <a:t>Enjoyable Customer Experience in-store</a:t>
            </a:r>
            <a:endParaRPr lang="en-US" sz="2000" b="1" i="1" dirty="0">
              <a:solidFill>
                <a:srgbClr val="FFC000"/>
              </a:solidFill>
              <a:latin typeface="Book Antiqua" panose="02040602050305030304" pitchFamily="18" charset="0"/>
              <a:ea typeface="Times New Roman" panose="02020603050405020304" pitchFamily="18" charset="0"/>
              <a:cs typeface="Times New Roman" panose="02020603050405020304" pitchFamily="18" charset="0"/>
            </a:endParaRPr>
          </a:p>
          <a:p>
            <a:pPr>
              <a:lnSpc>
                <a:spcPct val="115000"/>
              </a:lnSpc>
            </a:pPr>
            <a:endParaRPr lang="en-US" sz="1600" dirty="0">
              <a:latin typeface="Arial" panose="020B0604020202020204" pitchFamily="34" charset="0"/>
              <a:ea typeface="Arial" panose="020B0604020202020204" pitchFamily="34" charset="0"/>
            </a:endParaRPr>
          </a:p>
          <a:p>
            <a:endParaRPr lang="en-US" sz="1600" dirty="0">
              <a:latin typeface="Book Antiqua" panose="02040602050305030304" pitchFamily="18" charset="0"/>
              <a:ea typeface="Times New Roman" panose="02020603050405020304" pitchFamily="18" charset="0"/>
              <a:cs typeface="Times New Roman" panose="02020603050405020304" pitchFamily="18" charset="0"/>
            </a:endParaRPr>
          </a:p>
          <a:p>
            <a:r>
              <a:rPr lang="en-US" sz="1600" dirty="0">
                <a:latin typeface="Book Antiqua" panose="02040602050305030304" pitchFamily="18" charset="0"/>
                <a:ea typeface="Times New Roman" panose="02020603050405020304" pitchFamily="18" charset="0"/>
                <a:cs typeface="Times New Roman" panose="02020603050405020304" pitchFamily="18" charset="0"/>
              </a:rPr>
              <a:t> </a:t>
            </a:r>
            <a:endParaRPr lang="en-US" sz="1600" dirty="0"/>
          </a:p>
        </p:txBody>
      </p:sp>
      <p:sp>
        <p:nvSpPr>
          <p:cNvPr id="277" name="Shape 277"/>
          <p:cNvSpPr/>
          <p:nvPr/>
        </p:nvSpPr>
        <p:spPr>
          <a:xfrm>
            <a:off x="9144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Shape 281"/>
          <p:cNvSpPr txBox="1"/>
          <p:nvPr/>
        </p:nvSpPr>
        <p:spPr>
          <a:xfrm>
            <a:off x="9906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chemeClr val="lt1"/>
                </a:solidFill>
                <a:latin typeface="Book Antiqua"/>
                <a:ea typeface="Book Antiqua"/>
                <a:cs typeface="Book Antiqua"/>
                <a:sym typeface="Book Antiqua"/>
              </a:rPr>
              <a:t>Problem statement</a:t>
            </a:r>
            <a:endParaRPr sz="1200" dirty="0">
              <a:solidFill>
                <a:schemeClr val="lt1"/>
              </a:solidFill>
              <a:latin typeface="Book Antiqua"/>
              <a:ea typeface="Book Antiqua"/>
              <a:cs typeface="Book Antiqua"/>
              <a:sym typeface="Book Antiqua"/>
            </a:endParaRPr>
          </a:p>
        </p:txBody>
      </p:sp>
      <p:sp>
        <p:nvSpPr>
          <p:cNvPr id="282" name="Shape 282"/>
          <p:cNvSpPr txBox="1"/>
          <p:nvPr/>
        </p:nvSpPr>
        <p:spPr>
          <a:xfrm>
            <a:off x="28194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Background</a:t>
            </a:r>
            <a:endParaRPr sz="1200">
              <a:solidFill>
                <a:schemeClr val="lt1"/>
              </a:solidFill>
              <a:latin typeface="Book Antiqua"/>
              <a:ea typeface="Book Antiqua"/>
              <a:cs typeface="Book Antiqua"/>
              <a:sym typeface="Book Antiqua"/>
            </a:endParaRPr>
          </a:p>
        </p:txBody>
      </p:sp>
      <p:sp>
        <p:nvSpPr>
          <p:cNvPr id="283" name="Shape 283"/>
          <p:cNvSpPr txBox="1"/>
          <p:nvPr/>
        </p:nvSpPr>
        <p:spPr>
          <a:xfrm>
            <a:off x="46482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Action Mode</a:t>
            </a:r>
            <a:endParaRPr sz="1200">
              <a:solidFill>
                <a:schemeClr val="lt1"/>
              </a:solidFill>
              <a:latin typeface="Book Antiqua"/>
              <a:ea typeface="Book Antiqua"/>
              <a:cs typeface="Book Antiqua"/>
              <a:sym typeface="Book Antiqua"/>
            </a:endParaRPr>
          </a:p>
        </p:txBody>
      </p:sp>
      <p:sp>
        <p:nvSpPr>
          <p:cNvPr id="284" name="Shape 284"/>
          <p:cNvSpPr txBox="1"/>
          <p:nvPr/>
        </p:nvSpPr>
        <p:spPr>
          <a:xfrm>
            <a:off x="64770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Plan to Win</a:t>
            </a:r>
            <a:endParaRPr sz="1200">
              <a:solidFill>
                <a:schemeClr val="lt1"/>
              </a:solidFill>
              <a:latin typeface="Book Antiqua"/>
              <a:ea typeface="Book Antiqua"/>
              <a:cs typeface="Book Antiqua"/>
              <a:sym typeface="Book Antiqua"/>
            </a:endParaRPr>
          </a:p>
        </p:txBody>
      </p:sp>
      <p:sp>
        <p:nvSpPr>
          <p:cNvPr id="16"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86" name="Shape 286"/>
          <p:cNvSpPr txBox="1"/>
          <p:nvPr/>
        </p:nvSpPr>
        <p:spPr>
          <a:xfrm flipH="1">
            <a:off x="0" y="416064"/>
            <a:ext cx="6858000" cy="584775"/>
          </a:xfrm>
          <a:prstGeom prst="rect">
            <a:avLst/>
          </a:prstGeom>
          <a:solidFill>
            <a:srgbClr val="000000">
              <a:alpha val="70000"/>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dirty="0">
                <a:solidFill>
                  <a:srgbClr val="FFC000"/>
                </a:solidFill>
                <a:latin typeface="Book Antiqua"/>
                <a:ea typeface="Book Antiqua"/>
                <a:cs typeface="Book Antiqua"/>
                <a:sym typeface="Book Antiqua"/>
              </a:rPr>
              <a:t>Solution</a:t>
            </a:r>
            <a:r>
              <a:rPr lang="de-DE" sz="3200" dirty="0">
                <a:solidFill>
                  <a:srgbClr val="FFC000"/>
                </a:solidFill>
                <a:latin typeface="Book Antiqua"/>
                <a:ea typeface="Book Antiqua"/>
                <a:cs typeface="Book Antiqua"/>
                <a:sym typeface="Book Antiqua"/>
              </a:rPr>
              <a:t> 1: </a:t>
            </a:r>
            <a:r>
              <a:rPr lang="de-DE" sz="3200" dirty="0" smtClean="0">
                <a:solidFill>
                  <a:schemeClr val="bg1"/>
                </a:solidFill>
                <a:latin typeface="Book Antiqua"/>
                <a:ea typeface="Book Antiqua"/>
                <a:cs typeface="Book Antiqua"/>
                <a:sym typeface="Book Antiqua"/>
              </a:rPr>
              <a:t>Enjoyable Experience</a:t>
            </a:r>
            <a:endParaRPr sz="3200" dirty="0">
              <a:solidFill>
                <a:schemeClr val="lt1"/>
              </a:solidFill>
              <a:latin typeface="Book Antiqua"/>
              <a:ea typeface="Book Antiqua"/>
              <a:cs typeface="Book Antiqua"/>
              <a:sym typeface="Book Antiqua"/>
            </a:endParaRPr>
          </a:p>
        </p:txBody>
      </p:sp>
      <p:sp>
        <p:nvSpPr>
          <p:cNvPr id="285" name="Shape 28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spcAft>
                  <a:spcPts val="0"/>
                </a:spcAft>
                <a:buNone/>
              </a:pPr>
              <a:t>12</a:t>
            </a:fld>
            <a:endParaRPr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xmlns="" val="14164861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4" name="Grafik 3">
            <a:extLst>
              <a:ext uri="{FF2B5EF4-FFF2-40B4-BE49-F238E27FC236}">
                <a16:creationId xmlns:a16="http://schemas.microsoft.com/office/drawing/2014/main" xmlns="" id="{40D8E1BC-EF91-734B-8A3A-6442C4B0FE4C}"/>
              </a:ext>
            </a:extLst>
          </p:cNvPr>
          <p:cNvPicPr>
            <a:picLocks noChangeAspect="1"/>
          </p:cNvPicPr>
          <p:nvPr/>
        </p:nvPicPr>
        <p:blipFill rotWithShape="1">
          <a:blip r:embed="rId3">
            <a:alphaModFix amt="70000"/>
          </a:blip>
          <a:srcRect t="4101" r="11228" b="6159"/>
          <a:stretch/>
        </p:blipFill>
        <p:spPr>
          <a:xfrm>
            <a:off x="-32233" y="-217714"/>
            <a:ext cx="9306862" cy="5480304"/>
          </a:xfrm>
          <a:prstGeom prst="rect">
            <a:avLst/>
          </a:prstGeom>
        </p:spPr>
      </p:pic>
      <p:sp>
        <p:nvSpPr>
          <p:cNvPr id="16" name="Rechteck 15">
            <a:extLst>
              <a:ext uri="{FF2B5EF4-FFF2-40B4-BE49-F238E27FC236}">
                <a16:creationId xmlns:a16="http://schemas.microsoft.com/office/drawing/2014/main" xmlns="" id="{30CF36E1-5655-B541-B4FF-E547A52C3EB0}"/>
              </a:ext>
            </a:extLst>
          </p:cNvPr>
          <p:cNvSpPr/>
          <p:nvPr/>
        </p:nvSpPr>
        <p:spPr>
          <a:xfrm>
            <a:off x="0" y="-217714"/>
            <a:ext cx="10124096" cy="5480303"/>
          </a:xfrm>
          <a:prstGeom prst="rect">
            <a:avLst/>
          </a:prstGeom>
          <a:gradFill flip="none" rotWithShape="1">
            <a:gsLst>
              <a:gs pos="53000">
                <a:schemeClr val="bg1">
                  <a:alpha val="0"/>
                </a:schemeClr>
              </a:gs>
              <a:gs pos="76000">
                <a:schemeClr val="bg1">
                  <a:alpha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8" name="Shape 278"/>
          <p:cNvSpPr/>
          <p:nvPr/>
        </p:nvSpPr>
        <p:spPr>
          <a:xfrm>
            <a:off x="27432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Shape 279"/>
          <p:cNvSpPr/>
          <p:nvPr/>
        </p:nvSpPr>
        <p:spPr>
          <a:xfrm>
            <a:off x="4572000" y="4933950"/>
            <a:ext cx="1752600" cy="2286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Shape 280"/>
          <p:cNvSpPr/>
          <p:nvPr/>
        </p:nvSpPr>
        <p:spPr>
          <a:xfrm>
            <a:off x="64008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Abgerundetes Rechteck 1">
            <a:extLst>
              <a:ext uri="{FF2B5EF4-FFF2-40B4-BE49-F238E27FC236}">
                <a16:creationId xmlns:a16="http://schemas.microsoft.com/office/drawing/2014/main" xmlns="" id="{0782A506-E440-F049-8753-26642BE2A977}"/>
              </a:ext>
            </a:extLst>
          </p:cNvPr>
          <p:cNvSpPr/>
          <p:nvPr/>
        </p:nvSpPr>
        <p:spPr>
          <a:xfrm>
            <a:off x="533400" y="1496758"/>
            <a:ext cx="3810000" cy="2751392"/>
          </a:xfrm>
          <a:prstGeom prst="roundRect">
            <a:avLst/>
          </a:prstGeom>
          <a:solidFill>
            <a:schemeClr val="bg1">
              <a:alpha val="50000"/>
            </a:schemeClr>
          </a:solidFill>
        </p:spPr>
        <p:txBody>
          <a:bodyPr wrap="square">
            <a:spAutoFit/>
          </a:bodyPr>
          <a:lstStyle/>
          <a:p>
            <a:pPr>
              <a:lnSpc>
                <a:spcPct val="115000"/>
              </a:lnSpc>
            </a:pPr>
            <a:r>
              <a:rPr lang="en-US" sz="1600" dirty="0">
                <a:latin typeface="Book Antiqua" panose="02040602050305030304" pitchFamily="18" charset="0"/>
                <a:ea typeface="Times New Roman" panose="02020603050405020304" pitchFamily="18" charset="0"/>
                <a:cs typeface="Times New Roman" panose="02020603050405020304" pitchFamily="18" charset="0"/>
              </a:rPr>
              <a:t>Making use of the good performance of drive-in sector:</a:t>
            </a:r>
          </a:p>
          <a:p>
            <a:pPr marL="285750" indent="-285750">
              <a:lnSpc>
                <a:spcPct val="115000"/>
              </a:lnSpc>
              <a:buFont typeface="Arial" panose="020B0604020202020204" pitchFamily="34" charset="0"/>
              <a:buChar char="•"/>
            </a:pPr>
            <a:r>
              <a:rPr lang="en-US" sz="1600" dirty="0">
                <a:latin typeface="Book Antiqua" panose="02040602050305030304" pitchFamily="18" charset="0"/>
                <a:ea typeface="Times New Roman" panose="02020603050405020304" pitchFamily="18" charset="0"/>
                <a:cs typeface="Times New Roman" panose="02020603050405020304" pitchFamily="18" charset="0"/>
              </a:rPr>
              <a:t>Focus on the </a:t>
            </a:r>
            <a:r>
              <a:rPr lang="en-US" sz="2000" b="1" i="1" dirty="0">
                <a:solidFill>
                  <a:srgbClr val="FFC000"/>
                </a:solidFill>
                <a:latin typeface="Book Antiqua" panose="02040602050305030304" pitchFamily="18" charset="0"/>
                <a:ea typeface="Times New Roman" panose="02020603050405020304" pitchFamily="18" charset="0"/>
                <a:cs typeface="Times New Roman" panose="02020603050405020304" pitchFamily="18" charset="0"/>
              </a:rPr>
              <a:t>Quick-Service Experience</a:t>
            </a:r>
            <a:endParaRPr lang="en-US" sz="1600" b="1" i="1" dirty="0">
              <a:solidFill>
                <a:srgbClr val="FFC000"/>
              </a:solidFill>
              <a:latin typeface="Book Antiqua" panose="02040602050305030304" pitchFamily="18" charset="0"/>
              <a:ea typeface="Times New Roman" panose="02020603050405020304" pitchFamily="18" charset="0"/>
              <a:cs typeface="Times New Roman" panose="02020603050405020304" pitchFamily="18" charset="0"/>
            </a:endParaRPr>
          </a:p>
          <a:p>
            <a:pPr marL="285750" indent="-285750">
              <a:lnSpc>
                <a:spcPct val="115000"/>
              </a:lnSpc>
            </a:pPr>
            <a:endParaRPr lang="en-US" sz="1600" dirty="0" smtClean="0">
              <a:latin typeface="Book Antiqua" panose="02040602050305030304" pitchFamily="18" charset="0"/>
              <a:ea typeface="Times New Roman" panose="02020603050405020304" pitchFamily="18" charset="0"/>
              <a:cs typeface="Times New Roman" panose="02020603050405020304" pitchFamily="18" charset="0"/>
              <a:sym typeface="Wingdings" pitchFamily="2" charset="2"/>
            </a:endParaRPr>
          </a:p>
          <a:p>
            <a:pPr marL="285750" indent="-285750">
              <a:lnSpc>
                <a:spcPct val="115000"/>
              </a:lnSpc>
            </a:pPr>
            <a:r>
              <a:rPr lang="en-US" sz="1600" dirty="0" smtClean="0">
                <a:latin typeface="Book Antiqua" panose="02040602050305030304" pitchFamily="18" charset="0"/>
                <a:ea typeface="Times New Roman" panose="02020603050405020304" pitchFamily="18" charset="0"/>
                <a:cs typeface="Times New Roman" panose="02020603050405020304" pitchFamily="18" charset="0"/>
                <a:sym typeface="Wingdings" pitchFamily="2" charset="2"/>
              </a:rPr>
              <a:t></a:t>
            </a: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  </a:t>
            </a:r>
            <a:r>
              <a:rPr lang="en-US" sz="1600" b="1" dirty="0">
                <a:latin typeface="Book Antiqua" panose="02040602050305030304" pitchFamily="18" charset="0"/>
                <a:ea typeface="Times New Roman" panose="02020603050405020304" pitchFamily="18" charset="0"/>
                <a:cs typeface="Times New Roman" panose="02020603050405020304" pitchFamily="18" charset="0"/>
              </a:rPr>
              <a:t>‘FAST’ food </a:t>
            </a:r>
            <a:r>
              <a:rPr lang="en-US" sz="1600" dirty="0">
                <a:latin typeface="Book Antiqua" panose="02040602050305030304" pitchFamily="18" charset="0"/>
                <a:ea typeface="Times New Roman" panose="02020603050405020304" pitchFamily="18" charset="0"/>
                <a:cs typeface="Times New Roman" panose="02020603050405020304" pitchFamily="18" charset="0"/>
              </a:rPr>
              <a:t>at the center focus</a:t>
            </a:r>
            <a:endParaRPr lang="de-DE" sz="1600" dirty="0">
              <a:latin typeface="Arial" panose="020B0604020202020204" pitchFamily="34" charset="0"/>
              <a:ea typeface="Arial" panose="020B0604020202020204" pitchFamily="34" charset="0"/>
            </a:endParaRPr>
          </a:p>
          <a:p>
            <a:endParaRPr lang="en-US" dirty="0">
              <a:latin typeface="Book Antiqua" panose="02040602050305030304" pitchFamily="18" charset="0"/>
              <a:ea typeface="Times New Roman" panose="02020603050405020304" pitchFamily="18" charset="0"/>
              <a:cs typeface="Times New Roman" panose="02020603050405020304" pitchFamily="18" charset="0"/>
            </a:endParaRPr>
          </a:p>
          <a:p>
            <a:r>
              <a:rPr lang="en-US" dirty="0">
                <a:latin typeface="Book Antiqua" panose="02040602050305030304" pitchFamily="18" charset="0"/>
                <a:ea typeface="Times New Roman" panose="02020603050405020304" pitchFamily="18" charset="0"/>
                <a:cs typeface="Times New Roman" panose="02020603050405020304" pitchFamily="18" charset="0"/>
              </a:rPr>
              <a:t> </a:t>
            </a:r>
            <a:endParaRPr lang="de-DE" dirty="0"/>
          </a:p>
        </p:txBody>
      </p:sp>
      <p:sp>
        <p:nvSpPr>
          <p:cNvPr id="277" name="Shape 277"/>
          <p:cNvSpPr/>
          <p:nvPr/>
        </p:nvSpPr>
        <p:spPr>
          <a:xfrm>
            <a:off x="9144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Shape 281"/>
          <p:cNvSpPr txBox="1"/>
          <p:nvPr/>
        </p:nvSpPr>
        <p:spPr>
          <a:xfrm>
            <a:off x="9906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chemeClr val="lt1"/>
                </a:solidFill>
                <a:latin typeface="Book Antiqua"/>
                <a:ea typeface="Book Antiqua"/>
                <a:cs typeface="Book Antiqua"/>
                <a:sym typeface="Book Antiqua"/>
              </a:rPr>
              <a:t>Problem statement</a:t>
            </a:r>
            <a:endParaRPr sz="1200" dirty="0">
              <a:solidFill>
                <a:schemeClr val="lt1"/>
              </a:solidFill>
              <a:latin typeface="Book Antiqua"/>
              <a:ea typeface="Book Antiqua"/>
              <a:cs typeface="Book Antiqua"/>
              <a:sym typeface="Book Antiqua"/>
            </a:endParaRPr>
          </a:p>
        </p:txBody>
      </p:sp>
      <p:sp>
        <p:nvSpPr>
          <p:cNvPr id="282" name="Shape 282"/>
          <p:cNvSpPr txBox="1"/>
          <p:nvPr/>
        </p:nvSpPr>
        <p:spPr>
          <a:xfrm>
            <a:off x="28194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chemeClr val="lt1"/>
                </a:solidFill>
                <a:latin typeface="Book Antiqua"/>
                <a:ea typeface="Book Antiqua"/>
                <a:cs typeface="Book Antiqua"/>
                <a:sym typeface="Book Antiqua"/>
              </a:rPr>
              <a:t>Background</a:t>
            </a:r>
            <a:endParaRPr sz="1200" dirty="0">
              <a:solidFill>
                <a:schemeClr val="lt1"/>
              </a:solidFill>
              <a:latin typeface="Book Antiqua"/>
              <a:ea typeface="Book Antiqua"/>
              <a:cs typeface="Book Antiqua"/>
              <a:sym typeface="Book Antiqua"/>
            </a:endParaRPr>
          </a:p>
        </p:txBody>
      </p:sp>
      <p:sp>
        <p:nvSpPr>
          <p:cNvPr id="283" name="Shape 283"/>
          <p:cNvSpPr txBox="1"/>
          <p:nvPr/>
        </p:nvSpPr>
        <p:spPr>
          <a:xfrm>
            <a:off x="46482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chemeClr val="lt1"/>
                </a:solidFill>
                <a:latin typeface="Book Antiqua"/>
                <a:ea typeface="Book Antiqua"/>
                <a:cs typeface="Book Antiqua"/>
                <a:sym typeface="Book Antiqua"/>
              </a:rPr>
              <a:t>Action Mode</a:t>
            </a:r>
            <a:endParaRPr sz="1200">
              <a:solidFill>
                <a:schemeClr val="lt1"/>
              </a:solidFill>
              <a:latin typeface="Book Antiqua"/>
              <a:ea typeface="Book Antiqua"/>
              <a:cs typeface="Book Antiqua"/>
              <a:sym typeface="Book Antiqua"/>
            </a:endParaRPr>
          </a:p>
        </p:txBody>
      </p:sp>
      <p:sp>
        <p:nvSpPr>
          <p:cNvPr id="284" name="Shape 284"/>
          <p:cNvSpPr txBox="1"/>
          <p:nvPr/>
        </p:nvSpPr>
        <p:spPr>
          <a:xfrm>
            <a:off x="64770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chemeClr val="lt1"/>
                </a:solidFill>
                <a:latin typeface="Book Antiqua"/>
                <a:ea typeface="Book Antiqua"/>
                <a:cs typeface="Book Antiqua"/>
                <a:sym typeface="Book Antiqua"/>
              </a:rPr>
              <a:t>Plan to Win</a:t>
            </a:r>
            <a:endParaRPr sz="1200" dirty="0">
              <a:solidFill>
                <a:schemeClr val="lt1"/>
              </a:solidFill>
              <a:latin typeface="Book Antiqua"/>
              <a:ea typeface="Book Antiqua"/>
              <a:cs typeface="Book Antiqua"/>
              <a:sym typeface="Book Antiqua"/>
            </a:endParaRPr>
          </a:p>
        </p:txBody>
      </p:sp>
      <p:sp>
        <p:nvSpPr>
          <p:cNvPr id="17"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86" name="Shape 286"/>
          <p:cNvSpPr txBox="1"/>
          <p:nvPr/>
        </p:nvSpPr>
        <p:spPr>
          <a:xfrm flipH="1">
            <a:off x="0" y="416064"/>
            <a:ext cx="5399314" cy="584775"/>
          </a:xfrm>
          <a:prstGeom prst="rect">
            <a:avLst/>
          </a:prstGeom>
          <a:solidFill>
            <a:srgbClr val="000000">
              <a:alpha val="69411"/>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dirty="0">
                <a:solidFill>
                  <a:srgbClr val="FFC000"/>
                </a:solidFill>
                <a:latin typeface="Book Antiqua"/>
                <a:ea typeface="Book Antiqua"/>
                <a:cs typeface="Book Antiqua"/>
                <a:sym typeface="Book Antiqua"/>
              </a:rPr>
              <a:t>Solution</a:t>
            </a:r>
            <a:r>
              <a:rPr lang="de-DE" sz="3200" dirty="0">
                <a:solidFill>
                  <a:srgbClr val="FFC000"/>
                </a:solidFill>
                <a:latin typeface="Book Antiqua"/>
                <a:ea typeface="Book Antiqua"/>
                <a:cs typeface="Book Antiqua"/>
                <a:sym typeface="Book Antiqua"/>
              </a:rPr>
              <a:t> 2: </a:t>
            </a:r>
            <a:r>
              <a:rPr lang="de-DE" sz="3200" dirty="0">
                <a:solidFill>
                  <a:schemeClr val="bg1"/>
                </a:solidFill>
                <a:latin typeface="Book Antiqua"/>
                <a:ea typeface="Book Antiqua"/>
                <a:cs typeface="Book Antiqua"/>
                <a:sym typeface="Book Antiqua"/>
              </a:rPr>
              <a:t>Quick-Service</a:t>
            </a:r>
            <a:endParaRPr sz="3200" dirty="0">
              <a:solidFill>
                <a:schemeClr val="lt1"/>
              </a:solidFill>
              <a:latin typeface="Book Antiqua"/>
              <a:ea typeface="Book Antiqua"/>
              <a:cs typeface="Book Antiqua"/>
              <a:sym typeface="Book Antiqua"/>
            </a:endParaRPr>
          </a:p>
        </p:txBody>
      </p:sp>
      <p:sp>
        <p:nvSpPr>
          <p:cNvPr id="285" name="Shape 28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spcAft>
                  <a:spcPts val="0"/>
                </a:spcAft>
                <a:buNone/>
              </a:pPr>
              <a:t>13</a:t>
            </a:fld>
            <a:endParaRPr sz="12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xmlns="" val="3114661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3" name="Grafik 2">
            <a:extLst>
              <a:ext uri="{FF2B5EF4-FFF2-40B4-BE49-F238E27FC236}">
                <a16:creationId xmlns:a16="http://schemas.microsoft.com/office/drawing/2014/main" xmlns="" id="{3966076C-DFE6-AE4A-8F0E-C4F613CD53FF}"/>
              </a:ext>
            </a:extLst>
          </p:cNvPr>
          <p:cNvPicPr>
            <a:picLocks noChangeAspect="1"/>
          </p:cNvPicPr>
          <p:nvPr/>
        </p:nvPicPr>
        <p:blipFill rotWithShape="1">
          <a:blip r:embed="rId3">
            <a:alphaModFix amt="70000"/>
            <a:extLst>
              <a:ext uri="{BEBA8EAE-BF5A-486C-A8C5-ECC9F3942E4B}">
                <a14:imgProps xmlns:a14="http://schemas.microsoft.com/office/drawing/2010/main" xmlns="">
                  <a14:imgLayer r:embed="">
                    <a14:imgEffect>
                      <a14:colorTemperature colorTemp="10387"/>
                    </a14:imgEffect>
                  </a14:imgLayer>
                </a14:imgProps>
              </a:ext>
            </a:extLst>
          </a:blip>
          <a:srcRect r="10616" b="4060"/>
          <a:stretch/>
        </p:blipFill>
        <p:spPr>
          <a:xfrm>
            <a:off x="-157517" y="0"/>
            <a:ext cx="9785605" cy="5237638"/>
          </a:xfrm>
          <a:prstGeom prst="rect">
            <a:avLst/>
          </a:prstGeom>
          <a:gradFill>
            <a:gsLst>
              <a:gs pos="12000">
                <a:schemeClr val="accent1">
                  <a:lumMod val="20000"/>
                  <a:lumOff val="80000"/>
                </a:schemeClr>
              </a:gs>
              <a:gs pos="69000">
                <a:schemeClr val="bg1"/>
              </a:gs>
              <a:gs pos="99000">
                <a:schemeClr val="bg1"/>
              </a:gs>
              <a:gs pos="57000">
                <a:schemeClr val="accent3">
                  <a:lumMod val="20000"/>
                  <a:lumOff val="80000"/>
                </a:schemeClr>
              </a:gs>
            </a:gsLst>
            <a:lin ang="7800000" scaled="0"/>
          </a:gradFill>
        </p:spPr>
      </p:pic>
      <p:sp>
        <p:nvSpPr>
          <p:cNvPr id="4" name="Rechteck 3">
            <a:extLst>
              <a:ext uri="{FF2B5EF4-FFF2-40B4-BE49-F238E27FC236}">
                <a16:creationId xmlns:a16="http://schemas.microsoft.com/office/drawing/2014/main" xmlns="" id="{C50BF80B-2A27-6D46-A2D1-3F59A6767A3B}"/>
              </a:ext>
            </a:extLst>
          </p:cNvPr>
          <p:cNvSpPr/>
          <p:nvPr/>
        </p:nvSpPr>
        <p:spPr>
          <a:xfrm>
            <a:off x="-186093" y="-50007"/>
            <a:ext cx="9943122" cy="5337651"/>
          </a:xfrm>
          <a:prstGeom prst="rect">
            <a:avLst/>
          </a:prstGeom>
          <a:gradFill flip="none" rotWithShape="1">
            <a:gsLst>
              <a:gs pos="49000">
                <a:schemeClr val="bg1">
                  <a:alpha val="22000"/>
                </a:schemeClr>
              </a:gs>
              <a:gs pos="76000">
                <a:schemeClr val="bg1">
                  <a:alpha val="93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8" name="Shape 278"/>
          <p:cNvSpPr/>
          <p:nvPr/>
        </p:nvSpPr>
        <p:spPr>
          <a:xfrm>
            <a:off x="27432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Shape 279"/>
          <p:cNvSpPr/>
          <p:nvPr/>
        </p:nvSpPr>
        <p:spPr>
          <a:xfrm>
            <a:off x="4572000" y="4933950"/>
            <a:ext cx="1752600" cy="2286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Shape 280"/>
          <p:cNvSpPr/>
          <p:nvPr/>
        </p:nvSpPr>
        <p:spPr>
          <a:xfrm>
            <a:off x="64008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Abgerundetes Rechteck 1">
            <a:extLst>
              <a:ext uri="{FF2B5EF4-FFF2-40B4-BE49-F238E27FC236}">
                <a16:creationId xmlns:a16="http://schemas.microsoft.com/office/drawing/2014/main" xmlns="" id="{0782A506-E440-F049-8753-26642BE2A977}"/>
              </a:ext>
            </a:extLst>
          </p:cNvPr>
          <p:cNvSpPr/>
          <p:nvPr/>
        </p:nvSpPr>
        <p:spPr>
          <a:xfrm>
            <a:off x="533400" y="1200150"/>
            <a:ext cx="4038600" cy="3507343"/>
          </a:xfrm>
          <a:prstGeom prst="roundRect">
            <a:avLst/>
          </a:prstGeom>
          <a:solidFill>
            <a:schemeClr val="bg1">
              <a:alpha val="50000"/>
            </a:schemeClr>
          </a:solidFill>
        </p:spPr>
        <p:txBody>
          <a:bodyPr wrap="square">
            <a:spAutoFit/>
          </a:bodyPr>
          <a:lstStyle/>
          <a:p>
            <a:r>
              <a:rPr lang="en-US" sz="1600" dirty="0">
                <a:latin typeface="Book Antiqua" panose="02040602050305030304" pitchFamily="18" charset="0"/>
                <a:ea typeface="Times New Roman" panose="02020603050405020304" pitchFamily="18" charset="0"/>
                <a:cs typeface="Times New Roman" panose="02020603050405020304" pitchFamily="18" charset="0"/>
                <a:sym typeface="Wingdings" pitchFamily="2" charset="2"/>
              </a:rPr>
              <a:t>Due to growing </a:t>
            </a:r>
            <a:r>
              <a:rPr lang="en-US" sz="1600" dirty="0">
                <a:latin typeface="Book Antiqua" panose="02040602050305030304" pitchFamily="18" charset="0"/>
                <a:ea typeface="Times New Roman" panose="02020603050405020304" pitchFamily="18" charset="0"/>
                <a:cs typeface="Times New Roman" panose="02020603050405020304" pitchFamily="18" charset="0"/>
              </a:rPr>
              <a:t>aspect of </a:t>
            </a:r>
            <a:r>
              <a:rPr lang="en-US" sz="1600" b="1" dirty="0">
                <a:latin typeface="Book Antiqua" panose="02040602050305030304" pitchFamily="18" charset="0"/>
                <a:ea typeface="Times New Roman" panose="02020603050405020304" pitchFamily="18" charset="0"/>
                <a:cs typeface="Times New Roman" panose="02020603050405020304" pitchFamily="18" charset="0"/>
              </a:rPr>
              <a:t>health consciousness </a:t>
            </a:r>
            <a:r>
              <a:rPr lang="en-US" sz="1600" dirty="0">
                <a:latin typeface="Book Antiqua" panose="02040602050305030304" pitchFamily="18" charset="0"/>
                <a:ea typeface="Times New Roman" panose="02020603050405020304" pitchFamily="18" charset="0"/>
                <a:cs typeface="Times New Roman" panose="02020603050405020304" pitchFamily="18" charset="0"/>
              </a:rPr>
              <a:t>terms of food:</a:t>
            </a:r>
          </a:p>
          <a:p>
            <a:pPr marL="285750" indent="-285750">
              <a:buFont typeface="Arial" panose="020B0604020202020204" pitchFamily="34" charset="0"/>
              <a:buChar char="•"/>
            </a:pPr>
            <a:endParaRPr lang="en-US" sz="1600" dirty="0">
              <a:latin typeface="Book Antiqua" panose="02040602050305030304" pitchFamily="18"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Book Antiqua" panose="02040602050305030304" pitchFamily="18" charset="0"/>
                <a:ea typeface="Times New Roman" panose="02020603050405020304" pitchFamily="18" charset="0"/>
                <a:cs typeface="Times New Roman" panose="02020603050405020304" pitchFamily="18" charset="0"/>
              </a:rPr>
              <a:t>Focus customers’ changing expectations</a:t>
            </a:r>
          </a:p>
          <a:p>
            <a:endParaRPr lang="en-US" sz="1600" b="1" dirty="0">
              <a:latin typeface="Book Antiqua" panose="02040602050305030304" pitchFamily="18"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b="1" i="1" dirty="0">
                <a:solidFill>
                  <a:srgbClr val="FFC000"/>
                </a:solidFill>
                <a:latin typeface="Book Antiqua" panose="02040602050305030304" pitchFamily="18" charset="0"/>
                <a:ea typeface="Times New Roman" panose="02020603050405020304" pitchFamily="18" charset="0"/>
                <a:cs typeface="Times New Roman" panose="02020603050405020304" pitchFamily="18" charset="0"/>
              </a:rPr>
              <a:t>Healthy meal</a:t>
            </a:r>
            <a:r>
              <a:rPr lang="en-US" sz="1600" b="1" i="1" dirty="0">
                <a:solidFill>
                  <a:srgbClr val="FFC000"/>
                </a:solidFill>
                <a:latin typeface="Book Antiqua" panose="02040602050305030304" pitchFamily="18" charset="0"/>
                <a:ea typeface="Times New Roman" panose="02020603050405020304" pitchFamily="18" charset="0"/>
                <a:cs typeface="Times New Roman" panose="02020603050405020304" pitchFamily="18" charset="0"/>
              </a:rPr>
              <a:t> </a:t>
            </a: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options</a:t>
            </a:r>
          </a:p>
          <a:p>
            <a:pPr marL="285750" indent="-285750"/>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	</a:t>
            </a:r>
          </a:p>
          <a:p>
            <a:pPr marL="285750" indent="-285750"/>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	e.g</a:t>
            </a:r>
            <a:r>
              <a:rPr lang="en-US" sz="1600" dirty="0">
                <a:latin typeface="Book Antiqua" panose="02040602050305030304" pitchFamily="18" charset="0"/>
                <a:ea typeface="Times New Roman" panose="02020603050405020304" pitchFamily="18" charset="0"/>
                <a:cs typeface="Times New Roman" panose="02020603050405020304" pitchFamily="18" charset="0"/>
              </a:rPr>
              <a:t>. </a:t>
            </a: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Low-</a:t>
            </a:r>
            <a:r>
              <a:rPr lang="en-US" sz="1600" dirty="0" err="1" smtClean="0">
                <a:latin typeface="Book Antiqua" panose="02040602050305030304" pitchFamily="18" charset="0"/>
                <a:ea typeface="Times New Roman" panose="02020603050405020304" pitchFamily="18" charset="0"/>
                <a:cs typeface="Times New Roman" panose="02020603050405020304" pitchFamily="18" charset="0"/>
              </a:rPr>
              <a:t>Carb</a:t>
            </a: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 </a:t>
            </a:r>
            <a:r>
              <a:rPr lang="en-US" sz="1600" dirty="0">
                <a:latin typeface="Book Antiqua" panose="02040602050305030304" pitchFamily="18" charset="0"/>
                <a:ea typeface="Times New Roman" panose="02020603050405020304" pitchFamily="18" charset="0"/>
                <a:cs typeface="Times New Roman" panose="02020603050405020304" pitchFamily="18" charset="0"/>
              </a:rPr>
              <a:t>patties </a:t>
            </a:r>
            <a:r>
              <a:rPr lang="en-US" sz="1600" dirty="0" smtClean="0">
                <a:latin typeface="Book Antiqua" panose="02040602050305030304" pitchFamily="18" charset="0"/>
                <a:ea typeface="Times New Roman" panose="02020603050405020304" pitchFamily="18" charset="0"/>
                <a:cs typeface="Times New Roman" panose="02020603050405020304" pitchFamily="18" charset="0"/>
              </a:rPr>
              <a:t>, </a:t>
            </a:r>
            <a:r>
              <a:rPr lang="en-US" sz="1600" dirty="0">
                <a:latin typeface="Book Antiqua" panose="02040602050305030304" pitchFamily="18" charset="0"/>
                <a:ea typeface="Times New Roman" panose="02020603050405020304" pitchFamily="18" charset="0"/>
                <a:cs typeface="Times New Roman" panose="02020603050405020304" pitchFamily="18" charset="0"/>
              </a:rPr>
              <a:t>‘naked burger’(without bun)</a:t>
            </a:r>
          </a:p>
          <a:p>
            <a:endParaRPr lang="en-US" dirty="0">
              <a:latin typeface="Book Antiqua" panose="02040602050305030304" pitchFamily="18" charset="0"/>
              <a:ea typeface="Times New Roman" panose="02020603050405020304" pitchFamily="18" charset="0"/>
              <a:cs typeface="Times New Roman" panose="02020603050405020304" pitchFamily="18" charset="0"/>
            </a:endParaRPr>
          </a:p>
          <a:p>
            <a:r>
              <a:rPr lang="en-US" dirty="0">
                <a:latin typeface="Book Antiqua" panose="02040602050305030304" pitchFamily="18" charset="0"/>
                <a:ea typeface="Times New Roman" panose="02020603050405020304" pitchFamily="18" charset="0"/>
                <a:cs typeface="Times New Roman" panose="02020603050405020304" pitchFamily="18" charset="0"/>
              </a:rPr>
              <a:t> </a:t>
            </a:r>
            <a:endParaRPr lang="de-DE" dirty="0"/>
          </a:p>
        </p:txBody>
      </p:sp>
      <p:sp>
        <p:nvSpPr>
          <p:cNvPr id="277" name="Shape 277"/>
          <p:cNvSpPr/>
          <p:nvPr/>
        </p:nvSpPr>
        <p:spPr>
          <a:xfrm>
            <a:off x="9144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Shape 281"/>
          <p:cNvSpPr txBox="1"/>
          <p:nvPr/>
        </p:nvSpPr>
        <p:spPr>
          <a:xfrm>
            <a:off x="9906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chemeClr val="lt1"/>
                </a:solidFill>
                <a:latin typeface="Book Antiqua"/>
                <a:ea typeface="Book Antiqua"/>
                <a:cs typeface="Book Antiqua"/>
                <a:sym typeface="Book Antiqua"/>
              </a:rPr>
              <a:t>Problem statement</a:t>
            </a:r>
            <a:endParaRPr sz="1200" dirty="0">
              <a:solidFill>
                <a:schemeClr val="lt1"/>
              </a:solidFill>
              <a:latin typeface="Book Antiqua"/>
              <a:ea typeface="Book Antiqua"/>
              <a:cs typeface="Book Antiqua"/>
              <a:sym typeface="Book Antiqua"/>
            </a:endParaRPr>
          </a:p>
        </p:txBody>
      </p:sp>
      <p:sp>
        <p:nvSpPr>
          <p:cNvPr id="282" name="Shape 282"/>
          <p:cNvSpPr txBox="1"/>
          <p:nvPr/>
        </p:nvSpPr>
        <p:spPr>
          <a:xfrm>
            <a:off x="28194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Background</a:t>
            </a:r>
            <a:endParaRPr sz="1200">
              <a:solidFill>
                <a:schemeClr val="lt1"/>
              </a:solidFill>
              <a:latin typeface="Book Antiqua"/>
              <a:ea typeface="Book Antiqua"/>
              <a:cs typeface="Book Antiqua"/>
              <a:sym typeface="Book Antiqua"/>
            </a:endParaRPr>
          </a:p>
        </p:txBody>
      </p:sp>
      <p:sp>
        <p:nvSpPr>
          <p:cNvPr id="283" name="Shape 283"/>
          <p:cNvSpPr txBox="1"/>
          <p:nvPr/>
        </p:nvSpPr>
        <p:spPr>
          <a:xfrm>
            <a:off x="46482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Action Mode</a:t>
            </a:r>
            <a:endParaRPr sz="1200">
              <a:solidFill>
                <a:schemeClr val="lt1"/>
              </a:solidFill>
              <a:latin typeface="Book Antiqua"/>
              <a:ea typeface="Book Antiqua"/>
              <a:cs typeface="Book Antiqua"/>
              <a:sym typeface="Book Antiqua"/>
            </a:endParaRPr>
          </a:p>
        </p:txBody>
      </p:sp>
      <p:sp>
        <p:nvSpPr>
          <p:cNvPr id="284" name="Shape 284"/>
          <p:cNvSpPr txBox="1"/>
          <p:nvPr/>
        </p:nvSpPr>
        <p:spPr>
          <a:xfrm>
            <a:off x="64770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Plan to Win</a:t>
            </a:r>
            <a:endParaRPr sz="1200">
              <a:solidFill>
                <a:schemeClr val="lt1"/>
              </a:solidFill>
              <a:latin typeface="Book Antiqua"/>
              <a:ea typeface="Book Antiqua"/>
              <a:cs typeface="Book Antiqua"/>
              <a:sym typeface="Book Antiqua"/>
            </a:endParaRPr>
          </a:p>
        </p:txBody>
      </p:sp>
      <p:sp>
        <p:nvSpPr>
          <p:cNvPr id="16"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86" name="Shape 286"/>
          <p:cNvSpPr txBox="1"/>
          <p:nvPr/>
        </p:nvSpPr>
        <p:spPr>
          <a:xfrm flipH="1">
            <a:off x="0" y="416064"/>
            <a:ext cx="5422392" cy="584775"/>
          </a:xfrm>
          <a:prstGeom prst="rect">
            <a:avLst/>
          </a:prstGeom>
          <a:solidFill>
            <a:srgbClr val="000000">
              <a:alpha val="69411"/>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dirty="0">
                <a:solidFill>
                  <a:srgbClr val="FFC000"/>
                </a:solidFill>
                <a:latin typeface="Book Antiqua"/>
                <a:ea typeface="Book Antiqua"/>
                <a:cs typeface="Book Antiqua"/>
                <a:sym typeface="Book Antiqua"/>
              </a:rPr>
              <a:t>Solution 3: </a:t>
            </a:r>
            <a:r>
              <a:rPr lang="en-US" sz="3200" dirty="0">
                <a:solidFill>
                  <a:schemeClr val="bg1"/>
                </a:solidFill>
                <a:latin typeface="Book Antiqua"/>
                <a:ea typeface="Book Antiqua"/>
                <a:cs typeface="Book Antiqua"/>
                <a:sym typeface="Book Antiqua"/>
              </a:rPr>
              <a:t>Healthy Menu</a:t>
            </a:r>
            <a:endParaRPr lang="en-US" sz="3200" dirty="0">
              <a:solidFill>
                <a:schemeClr val="lt1"/>
              </a:solidFill>
              <a:latin typeface="Book Antiqua"/>
              <a:ea typeface="Book Antiqua"/>
              <a:cs typeface="Book Antiqua"/>
              <a:sym typeface="Book Antiqua"/>
            </a:endParaRPr>
          </a:p>
        </p:txBody>
      </p:sp>
      <p:sp>
        <p:nvSpPr>
          <p:cNvPr id="285" name="Shape 28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spcAft>
                  <a:spcPts val="0"/>
                </a:spcAft>
                <a:buNone/>
              </a:pPr>
              <a:t>14</a:t>
            </a:fld>
            <a:endParaRPr sz="12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xmlns="" val="28956927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7" name="Shape 277"/>
          <p:cNvSpPr/>
          <p:nvPr/>
        </p:nvSpPr>
        <p:spPr>
          <a:xfrm>
            <a:off x="9144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Shape 278"/>
          <p:cNvSpPr/>
          <p:nvPr/>
        </p:nvSpPr>
        <p:spPr>
          <a:xfrm>
            <a:off x="27432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Shape 279"/>
          <p:cNvSpPr/>
          <p:nvPr/>
        </p:nvSpPr>
        <p:spPr>
          <a:xfrm>
            <a:off x="4572000" y="4933950"/>
            <a:ext cx="1752600" cy="2286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Shape 280"/>
          <p:cNvSpPr/>
          <p:nvPr/>
        </p:nvSpPr>
        <p:spPr>
          <a:xfrm>
            <a:off x="6400800" y="4933950"/>
            <a:ext cx="1752600" cy="2286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Shape 281"/>
          <p:cNvSpPr txBox="1"/>
          <p:nvPr/>
        </p:nvSpPr>
        <p:spPr>
          <a:xfrm>
            <a:off x="9906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Problem statement</a:t>
            </a:r>
            <a:endParaRPr sz="1200">
              <a:solidFill>
                <a:schemeClr val="lt1"/>
              </a:solidFill>
              <a:latin typeface="Book Antiqua"/>
              <a:ea typeface="Book Antiqua"/>
              <a:cs typeface="Book Antiqua"/>
              <a:sym typeface="Book Antiqua"/>
            </a:endParaRPr>
          </a:p>
        </p:txBody>
      </p:sp>
      <p:sp>
        <p:nvSpPr>
          <p:cNvPr id="282" name="Shape 282"/>
          <p:cNvSpPr txBox="1"/>
          <p:nvPr/>
        </p:nvSpPr>
        <p:spPr>
          <a:xfrm>
            <a:off x="28194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Background</a:t>
            </a:r>
            <a:endParaRPr sz="1200">
              <a:solidFill>
                <a:schemeClr val="lt1"/>
              </a:solidFill>
              <a:latin typeface="Book Antiqua"/>
              <a:ea typeface="Book Antiqua"/>
              <a:cs typeface="Book Antiqua"/>
              <a:sym typeface="Book Antiqua"/>
            </a:endParaRPr>
          </a:p>
        </p:txBody>
      </p:sp>
      <p:sp>
        <p:nvSpPr>
          <p:cNvPr id="283" name="Shape 283"/>
          <p:cNvSpPr txBox="1"/>
          <p:nvPr/>
        </p:nvSpPr>
        <p:spPr>
          <a:xfrm>
            <a:off x="46482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Action Mode</a:t>
            </a:r>
            <a:endParaRPr sz="1200">
              <a:solidFill>
                <a:schemeClr val="lt1"/>
              </a:solidFill>
              <a:latin typeface="Book Antiqua"/>
              <a:ea typeface="Book Antiqua"/>
              <a:cs typeface="Book Antiqua"/>
              <a:sym typeface="Book Antiqua"/>
            </a:endParaRPr>
          </a:p>
        </p:txBody>
      </p:sp>
      <p:sp>
        <p:nvSpPr>
          <p:cNvPr id="284" name="Shape 284"/>
          <p:cNvSpPr txBox="1"/>
          <p:nvPr/>
        </p:nvSpPr>
        <p:spPr>
          <a:xfrm>
            <a:off x="6477000" y="4885551"/>
            <a:ext cx="1524000"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lt1"/>
                </a:solidFill>
                <a:latin typeface="Book Antiqua"/>
                <a:ea typeface="Book Antiqua"/>
                <a:cs typeface="Book Antiqua"/>
                <a:sym typeface="Book Antiqua"/>
              </a:rPr>
              <a:t>Plan to Win</a:t>
            </a:r>
            <a:endParaRPr sz="1200">
              <a:solidFill>
                <a:schemeClr val="lt1"/>
              </a:solidFill>
              <a:latin typeface="Book Antiqua"/>
              <a:ea typeface="Book Antiqua"/>
              <a:cs typeface="Book Antiqua"/>
              <a:sym typeface="Book Antiqua"/>
            </a:endParaRPr>
          </a:p>
        </p:txBody>
      </p:sp>
      <p:sp>
        <p:nvSpPr>
          <p:cNvPr id="14" name="Textfeld 13">
            <a:extLst>
              <a:ext uri="{FF2B5EF4-FFF2-40B4-BE49-F238E27FC236}">
                <a16:creationId xmlns:a16="http://schemas.microsoft.com/office/drawing/2014/main" xmlns="" id="{C048A05F-2630-1441-9FFB-C73A112E50EF}"/>
              </a:ext>
            </a:extLst>
          </p:cNvPr>
          <p:cNvSpPr txBox="1"/>
          <p:nvPr/>
        </p:nvSpPr>
        <p:spPr>
          <a:xfrm>
            <a:off x="3323987" y="1249144"/>
            <a:ext cx="2520000" cy="3416320"/>
          </a:xfrm>
          <a:prstGeom prst="rect">
            <a:avLst/>
          </a:prstGeom>
          <a:noFill/>
          <a:ln w="28575">
            <a:solidFill>
              <a:srgbClr val="FFCC00"/>
            </a:solidFill>
          </a:ln>
        </p:spPr>
        <p:txBody>
          <a:bodyPr wrap="square" rtlCol="0">
            <a:spAutoFit/>
          </a:bodyPr>
          <a:lstStyle/>
          <a:p>
            <a:pPr algn="ctr"/>
            <a:endParaRPr lang="en-US" b="1" dirty="0">
              <a:latin typeface="Book Antiqua" pitchFamily="18" charset="0"/>
              <a:ea typeface="Verdana" pitchFamily="34" charset="0"/>
              <a:cs typeface="Verdana" pitchFamily="34" charset="0"/>
            </a:endParaRPr>
          </a:p>
          <a:p>
            <a:pPr algn="ctr"/>
            <a:r>
              <a:rPr lang="en-US" b="1" dirty="0">
                <a:latin typeface="Book Antiqua" pitchFamily="18" charset="0"/>
                <a:ea typeface="Verdana" pitchFamily="34" charset="0"/>
                <a:cs typeface="Verdana" pitchFamily="34" charset="0"/>
              </a:rPr>
              <a:t>Quick-Service-Experience</a:t>
            </a:r>
          </a:p>
          <a:p>
            <a:pPr algn="ctr"/>
            <a:endParaRPr lang="en-US" b="1" dirty="0">
              <a:latin typeface="Book Antiqua" pitchFamily="18" charset="0"/>
              <a:ea typeface="Verdana" pitchFamily="34" charset="0"/>
              <a:cs typeface="Verdana" pitchFamily="34" charset="0"/>
            </a:endParaRPr>
          </a:p>
          <a:p>
            <a:pPr algn="ctr"/>
            <a:endParaRPr lang="en-US" b="1" dirty="0">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p:txBody>
      </p:sp>
      <p:sp>
        <p:nvSpPr>
          <p:cNvPr id="15" name="Textfeld 14">
            <a:extLst>
              <a:ext uri="{FF2B5EF4-FFF2-40B4-BE49-F238E27FC236}">
                <a16:creationId xmlns:a16="http://schemas.microsoft.com/office/drawing/2014/main" xmlns="" id="{CD67941D-9B0A-BB4F-9806-3E410D4EE5F0}"/>
              </a:ext>
            </a:extLst>
          </p:cNvPr>
          <p:cNvSpPr txBox="1"/>
          <p:nvPr/>
        </p:nvSpPr>
        <p:spPr>
          <a:xfrm>
            <a:off x="6164695" y="1249144"/>
            <a:ext cx="2520000" cy="3416320"/>
          </a:xfrm>
          <a:prstGeom prst="rect">
            <a:avLst/>
          </a:prstGeom>
          <a:solidFill>
            <a:schemeClr val="tx1">
              <a:alpha val="57000"/>
            </a:schemeClr>
          </a:solidFill>
        </p:spPr>
        <p:txBody>
          <a:bodyPr wrap="square" rtlCol="0">
            <a:spAutoFit/>
          </a:bodyPr>
          <a:lstStyle/>
          <a:p>
            <a:pPr algn="ctr"/>
            <a:endParaRPr lang="en-US" b="1" dirty="0">
              <a:solidFill>
                <a:schemeClr val="bg1"/>
              </a:solidFill>
              <a:latin typeface="Book Antiqua" pitchFamily="18" charset="0"/>
              <a:ea typeface="Verdana" pitchFamily="34" charset="0"/>
              <a:cs typeface="Verdana" pitchFamily="34" charset="0"/>
            </a:endParaRPr>
          </a:p>
          <a:p>
            <a:pPr algn="ctr"/>
            <a:r>
              <a:rPr lang="en-US" b="1" dirty="0">
                <a:solidFill>
                  <a:schemeClr val="bg1"/>
                </a:solidFill>
                <a:latin typeface="Book Antiqua" pitchFamily="18" charset="0"/>
                <a:ea typeface="Verdana" pitchFamily="34" charset="0"/>
                <a:cs typeface="Verdana" pitchFamily="34" charset="0"/>
              </a:rPr>
              <a:t>Healthy </a:t>
            </a:r>
            <a:r>
              <a:rPr lang="en-US" b="1" dirty="0" smtClean="0">
                <a:solidFill>
                  <a:schemeClr val="bg1"/>
                </a:solidFill>
                <a:latin typeface="Book Antiqua" pitchFamily="18" charset="0"/>
                <a:ea typeface="Verdana" pitchFamily="34" charset="0"/>
                <a:cs typeface="Verdana" pitchFamily="34" charset="0"/>
              </a:rPr>
              <a:t>Menu</a:t>
            </a: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p:txBody>
      </p:sp>
      <p:sp>
        <p:nvSpPr>
          <p:cNvPr id="16" name="Textfeld 15">
            <a:extLst>
              <a:ext uri="{FF2B5EF4-FFF2-40B4-BE49-F238E27FC236}">
                <a16:creationId xmlns:a16="http://schemas.microsoft.com/office/drawing/2014/main" xmlns="" id="{C322C80E-8B94-1441-AF3F-502A7706D207}"/>
              </a:ext>
            </a:extLst>
          </p:cNvPr>
          <p:cNvSpPr txBox="1"/>
          <p:nvPr/>
        </p:nvSpPr>
        <p:spPr>
          <a:xfrm>
            <a:off x="466653" y="1249144"/>
            <a:ext cx="2520000" cy="3416320"/>
          </a:xfrm>
          <a:prstGeom prst="rect">
            <a:avLst/>
          </a:prstGeom>
          <a:solidFill>
            <a:schemeClr val="tx1">
              <a:alpha val="57000"/>
            </a:schemeClr>
          </a:solidFill>
        </p:spPr>
        <p:txBody>
          <a:bodyPr wrap="square" rtlCol="0">
            <a:spAutoFit/>
          </a:bodyPr>
          <a:lstStyle/>
          <a:p>
            <a:pPr algn="ctr"/>
            <a:endParaRPr lang="en-US" b="1" dirty="0">
              <a:solidFill>
                <a:schemeClr val="bg1"/>
              </a:solidFill>
              <a:latin typeface="Book Antiqua" pitchFamily="18" charset="0"/>
              <a:ea typeface="Verdana" pitchFamily="34" charset="0"/>
              <a:cs typeface="Verdana" pitchFamily="34" charset="0"/>
            </a:endParaRPr>
          </a:p>
          <a:p>
            <a:pPr algn="ctr"/>
            <a:r>
              <a:rPr lang="en-US" b="1" dirty="0" smtClean="0">
                <a:solidFill>
                  <a:schemeClr val="bg1"/>
                </a:solidFill>
                <a:latin typeface="Book Antiqua" pitchFamily="18" charset="0"/>
                <a:ea typeface="Verdana" pitchFamily="34" charset="0"/>
                <a:cs typeface="Verdana" pitchFamily="34" charset="0"/>
              </a:rPr>
              <a:t>Enjoyable Customer Experience</a:t>
            </a: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a:p>
            <a:pPr algn="ctr"/>
            <a:endParaRPr lang="en-US" b="1" dirty="0">
              <a:solidFill>
                <a:schemeClr val="bg1"/>
              </a:solidFill>
              <a:latin typeface="Book Antiqua" pitchFamily="18" charset="0"/>
              <a:ea typeface="Verdana" pitchFamily="34" charset="0"/>
              <a:cs typeface="Verdana" pitchFamily="34" charset="0"/>
            </a:endParaRPr>
          </a:p>
        </p:txBody>
      </p:sp>
      <p:pic>
        <p:nvPicPr>
          <p:cNvPr id="10" name="Grafik 9">
            <a:extLst>
              <a:ext uri="{FF2B5EF4-FFF2-40B4-BE49-F238E27FC236}">
                <a16:creationId xmlns:a16="http://schemas.microsoft.com/office/drawing/2014/main" xmlns="" id="{8443E192-E393-5149-ACBB-1DB0BF6C0ED7}"/>
              </a:ext>
            </a:extLst>
          </p:cNvPr>
          <p:cNvPicPr>
            <a:picLocks noChangeAspect="1"/>
          </p:cNvPicPr>
          <p:nvPr/>
        </p:nvPicPr>
        <p:blipFill rotWithShape="1">
          <a:blip r:embed="rId3" cstate="print"/>
          <a:srcRect l="13592" t="2883" r="14306" b="-33"/>
          <a:stretch/>
        </p:blipFill>
        <p:spPr>
          <a:xfrm>
            <a:off x="725434" y="2375145"/>
            <a:ext cx="2202264" cy="1695600"/>
          </a:xfrm>
          <a:prstGeom prst="ellipse">
            <a:avLst/>
          </a:prstGeom>
        </p:spPr>
      </p:pic>
      <p:pic>
        <p:nvPicPr>
          <p:cNvPr id="12" name="Grafik 11">
            <a:extLst>
              <a:ext uri="{FF2B5EF4-FFF2-40B4-BE49-F238E27FC236}">
                <a16:creationId xmlns:a16="http://schemas.microsoft.com/office/drawing/2014/main" xmlns="" id="{51980B9F-D62E-444D-81C4-E21712FB2A85}"/>
              </a:ext>
            </a:extLst>
          </p:cNvPr>
          <p:cNvPicPr>
            <a:picLocks noChangeAspect="1"/>
          </p:cNvPicPr>
          <p:nvPr/>
        </p:nvPicPr>
        <p:blipFill rotWithShape="1">
          <a:blip r:embed="rId4"/>
          <a:srcRect l="8014" t="4452" r="16686" b="51"/>
          <a:stretch/>
        </p:blipFill>
        <p:spPr>
          <a:xfrm>
            <a:off x="3550912" y="2241762"/>
            <a:ext cx="2202018" cy="1747298"/>
          </a:xfrm>
          <a:prstGeom prst="ellipse">
            <a:avLst/>
          </a:prstGeom>
        </p:spPr>
      </p:pic>
      <p:sp>
        <p:nvSpPr>
          <p:cNvPr id="35" name="Rechteck 34">
            <a:extLst>
              <a:ext uri="{FF2B5EF4-FFF2-40B4-BE49-F238E27FC236}">
                <a16:creationId xmlns:a16="http://schemas.microsoft.com/office/drawing/2014/main" xmlns="" id="{00EA75EC-0686-C941-838C-8E6E9224E957}"/>
              </a:ext>
            </a:extLst>
          </p:cNvPr>
          <p:cNvSpPr/>
          <p:nvPr/>
        </p:nvSpPr>
        <p:spPr>
          <a:xfrm>
            <a:off x="218767" y="2291921"/>
            <a:ext cx="744114" cy="1862048"/>
          </a:xfrm>
          <a:prstGeom prst="rect">
            <a:avLst/>
          </a:prstGeom>
          <a:noFill/>
          <a:ln>
            <a:noFill/>
          </a:ln>
        </p:spPr>
        <p:txBody>
          <a:bodyPr wrap="none" lIns="91440" tIns="45720" rIns="91440" bIns="45720">
            <a:spAutoFit/>
          </a:bodyPr>
          <a:lstStyle/>
          <a:p>
            <a:pPr algn="ctr"/>
            <a:r>
              <a:rPr lang="en-US" sz="11500" b="1" spc="50" dirty="0">
                <a:ln w="38100" cmpd="sng">
                  <a:solidFill>
                    <a:srgbClr val="FFC000"/>
                  </a:solidFill>
                  <a:prstDash val="solid"/>
                </a:ln>
                <a:solidFill>
                  <a:srgbClr val="70AD47">
                    <a:tint val="1000"/>
                  </a:srgbClr>
                </a:solidFill>
                <a:effectLst/>
                <a:latin typeface="Bernard MT Condensed" pitchFamily="18" charset="0"/>
                <a:cs typeface="Aharoni" pitchFamily="2" charset="-79"/>
              </a:rPr>
              <a:t>1</a:t>
            </a:r>
            <a:endParaRPr lang="de-DE" sz="11500" b="1" spc="50" dirty="0">
              <a:ln w="38100" cmpd="sng">
                <a:solidFill>
                  <a:srgbClr val="FFC000"/>
                </a:solidFill>
                <a:prstDash val="solid"/>
              </a:ln>
              <a:solidFill>
                <a:srgbClr val="70AD47">
                  <a:tint val="1000"/>
                </a:srgbClr>
              </a:solidFill>
              <a:effectLst/>
            </a:endParaRPr>
          </a:p>
        </p:txBody>
      </p:sp>
      <p:sp>
        <p:nvSpPr>
          <p:cNvPr id="36" name="Rechteck 35">
            <a:extLst>
              <a:ext uri="{FF2B5EF4-FFF2-40B4-BE49-F238E27FC236}">
                <a16:creationId xmlns:a16="http://schemas.microsoft.com/office/drawing/2014/main" xmlns="" id="{AFE49106-5EB8-B94D-BE10-B3E27C3BADFA}"/>
              </a:ext>
            </a:extLst>
          </p:cNvPr>
          <p:cNvSpPr/>
          <p:nvPr/>
        </p:nvSpPr>
        <p:spPr>
          <a:xfrm>
            <a:off x="3027060" y="2247108"/>
            <a:ext cx="998806" cy="1862048"/>
          </a:xfrm>
          <a:prstGeom prst="rect">
            <a:avLst/>
          </a:prstGeom>
          <a:noFill/>
          <a:ln>
            <a:noFill/>
          </a:ln>
        </p:spPr>
        <p:txBody>
          <a:bodyPr wrap="square" lIns="91440" tIns="45720" rIns="91440" bIns="45720">
            <a:spAutoFit/>
          </a:bodyPr>
          <a:lstStyle/>
          <a:p>
            <a:pPr algn="ctr"/>
            <a:r>
              <a:rPr lang="en-US" sz="11500" b="1" spc="50" dirty="0">
                <a:ln w="9525" cmpd="sng">
                  <a:solidFill>
                    <a:srgbClr val="FFC000"/>
                  </a:solidFill>
                  <a:prstDash val="solid"/>
                </a:ln>
                <a:solidFill>
                  <a:srgbClr val="FFC000"/>
                </a:solidFill>
                <a:effectLst/>
                <a:latin typeface="Bernard MT Condensed" pitchFamily="18" charset="0"/>
                <a:cs typeface="Aharoni" pitchFamily="2" charset="-79"/>
              </a:rPr>
              <a:t>2</a:t>
            </a:r>
            <a:endParaRPr lang="de-DE" sz="11500" b="1" spc="50" dirty="0">
              <a:ln w="9525" cmpd="sng">
                <a:solidFill>
                  <a:srgbClr val="FFC000"/>
                </a:solidFill>
                <a:prstDash val="solid"/>
              </a:ln>
              <a:solidFill>
                <a:srgbClr val="FFC000"/>
              </a:solidFill>
              <a:effectLst/>
            </a:endParaRPr>
          </a:p>
        </p:txBody>
      </p:sp>
      <p:pic>
        <p:nvPicPr>
          <p:cNvPr id="26" name="Grafik 25">
            <a:extLst>
              <a:ext uri="{FF2B5EF4-FFF2-40B4-BE49-F238E27FC236}">
                <a16:creationId xmlns:a16="http://schemas.microsoft.com/office/drawing/2014/main" xmlns="" id="{77B5EC10-E1CD-4649-AAD4-DB92F3D911F7}"/>
              </a:ext>
            </a:extLst>
          </p:cNvPr>
          <p:cNvPicPr>
            <a:picLocks noChangeAspect="1"/>
          </p:cNvPicPr>
          <p:nvPr/>
        </p:nvPicPr>
        <p:blipFill rotWithShape="1">
          <a:blip r:embed="rId5"/>
          <a:srcRect l="27442" r="9131"/>
          <a:stretch/>
        </p:blipFill>
        <p:spPr>
          <a:xfrm>
            <a:off x="6439786" y="2243886"/>
            <a:ext cx="2213781" cy="1745174"/>
          </a:xfrm>
          <a:prstGeom prst="ellipse">
            <a:avLst/>
          </a:prstGeom>
        </p:spPr>
      </p:pic>
      <p:sp>
        <p:nvSpPr>
          <p:cNvPr id="13" name="Rechteck 12">
            <a:extLst>
              <a:ext uri="{FF2B5EF4-FFF2-40B4-BE49-F238E27FC236}">
                <a16:creationId xmlns:a16="http://schemas.microsoft.com/office/drawing/2014/main" xmlns="" id="{F79E4C13-FDC9-0E48-B856-55E443784C27}"/>
              </a:ext>
            </a:extLst>
          </p:cNvPr>
          <p:cNvSpPr/>
          <p:nvPr/>
        </p:nvSpPr>
        <p:spPr>
          <a:xfrm>
            <a:off x="5867767" y="2241762"/>
            <a:ext cx="914033" cy="1862048"/>
          </a:xfrm>
          <a:prstGeom prst="rect">
            <a:avLst/>
          </a:prstGeom>
          <a:noFill/>
          <a:ln>
            <a:noFill/>
          </a:ln>
        </p:spPr>
        <p:txBody>
          <a:bodyPr wrap="none" lIns="91440" tIns="45720" rIns="91440" bIns="45720">
            <a:spAutoFit/>
          </a:bodyPr>
          <a:lstStyle/>
          <a:p>
            <a:pPr algn="ctr"/>
            <a:r>
              <a:rPr lang="en-US" sz="11500" b="1" spc="50" dirty="0">
                <a:ln w="28575" cmpd="sng">
                  <a:solidFill>
                    <a:srgbClr val="FFC000"/>
                  </a:solidFill>
                  <a:prstDash val="solid"/>
                </a:ln>
                <a:solidFill>
                  <a:srgbClr val="70AD47">
                    <a:tint val="1000"/>
                  </a:srgbClr>
                </a:solidFill>
                <a:effectLst/>
                <a:latin typeface="Bernard MT Condensed" pitchFamily="18" charset="0"/>
                <a:cs typeface="Aharoni" pitchFamily="2" charset="-79"/>
              </a:rPr>
              <a:t>3</a:t>
            </a:r>
            <a:endParaRPr lang="de-DE" sz="11500" b="1" spc="50" dirty="0">
              <a:ln w="28575" cmpd="sng">
                <a:solidFill>
                  <a:srgbClr val="FFC000"/>
                </a:solidFill>
                <a:prstDash val="solid"/>
              </a:ln>
              <a:solidFill>
                <a:srgbClr val="70AD47">
                  <a:tint val="1000"/>
                </a:srgbClr>
              </a:solidFill>
              <a:effectLst/>
            </a:endParaRPr>
          </a:p>
        </p:txBody>
      </p:sp>
      <p:sp>
        <p:nvSpPr>
          <p:cNvPr id="22"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86" name="Shape 286"/>
          <p:cNvSpPr txBox="1"/>
          <p:nvPr/>
        </p:nvSpPr>
        <p:spPr>
          <a:xfrm flipH="1">
            <a:off x="0" y="416064"/>
            <a:ext cx="4648200" cy="584775"/>
          </a:xfrm>
          <a:prstGeom prst="rect">
            <a:avLst/>
          </a:prstGeom>
          <a:solidFill>
            <a:srgbClr val="000000">
              <a:alpha val="69411"/>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dirty="0">
                <a:solidFill>
                  <a:srgbClr val="FFC000"/>
                </a:solidFill>
                <a:latin typeface="Book Antiqua"/>
                <a:ea typeface="Book Antiqua"/>
                <a:cs typeface="Book Antiqua"/>
                <a:sym typeface="Book Antiqua"/>
              </a:rPr>
              <a:t>Alternative </a:t>
            </a:r>
            <a:r>
              <a:rPr lang="en-US" sz="3200" dirty="0">
                <a:solidFill>
                  <a:schemeClr val="lt1"/>
                </a:solidFill>
                <a:latin typeface="Book Antiqua"/>
                <a:ea typeface="Book Antiqua"/>
                <a:cs typeface="Book Antiqua"/>
                <a:sym typeface="Book Antiqua"/>
              </a:rPr>
              <a:t>Solutions</a:t>
            </a:r>
            <a:endParaRPr sz="3200" dirty="0">
              <a:solidFill>
                <a:schemeClr val="lt1"/>
              </a:solidFill>
              <a:latin typeface="Book Antiqua"/>
              <a:ea typeface="Book Antiqua"/>
              <a:cs typeface="Book Antiqua"/>
              <a:sym typeface="Book Antiqua"/>
            </a:endParaRPr>
          </a:p>
        </p:txBody>
      </p:sp>
      <p:sp>
        <p:nvSpPr>
          <p:cNvPr id="285" name="Shape 28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spcAft>
                  <a:spcPts val="0"/>
                </a:spcAft>
                <a:buNone/>
              </a:pPr>
              <a:t>15</a:t>
            </a:fld>
            <a:endParaRPr sz="1200">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DF9FCE7-776B-4B86-90AF-701E60DB0FF4}" type="slidenum">
              <a:rPr lang="en-US" smtClean="0"/>
              <a:pPr/>
              <a:t>16</a:t>
            </a:fld>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pic>
        <p:nvPicPr>
          <p:cNvPr id="28674" name="Picture 2" descr="Bildergebnis für Mcdonalds  gif"/>
          <p:cNvPicPr>
            <a:picLocks noChangeAspect="1" noChangeArrowheads="1" noCrop="1"/>
          </p:cNvPicPr>
          <p:nvPr/>
        </p:nvPicPr>
        <p:blipFill>
          <a:blip r:embed="rId3"/>
          <a:srcRect/>
          <a:stretch>
            <a:fillRect/>
          </a:stretch>
        </p:blipFill>
        <p:spPr bwMode="auto">
          <a:xfrm>
            <a:off x="0" y="0"/>
            <a:ext cx="9144000" cy="6794904"/>
          </a:xfrm>
          <a:prstGeom prst="rect">
            <a:avLst/>
          </a:prstGeom>
          <a:noFill/>
        </p:spPr>
      </p:pic>
      <p:sp>
        <p:nvSpPr>
          <p:cNvPr id="6" name="TextBox 4"/>
          <p:cNvSpPr txBox="1">
            <a:spLocks noChangeArrowheads="1"/>
          </p:cNvSpPr>
          <p:nvPr/>
        </p:nvSpPr>
        <p:spPr bwMode="auto">
          <a:xfrm flipH="1">
            <a:off x="0" y="3629620"/>
            <a:ext cx="9144000" cy="923330"/>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5400" dirty="0" smtClean="0">
                <a:solidFill>
                  <a:schemeClr val="bg1"/>
                </a:solidFill>
                <a:latin typeface="Book Antiqua" pitchFamily="18" charset="0"/>
                <a:sym typeface="Oswald" pitchFamily="2" charset="0"/>
              </a:rPr>
              <a:t>The Plan to Win</a:t>
            </a:r>
            <a:endParaRPr lang="en-US" altLang="en-US" sz="5400" dirty="0">
              <a:solidFill>
                <a:schemeClr val="bg1"/>
              </a:solidFill>
              <a:latin typeface="Book Antiqua" pitchFamily="18" charset="0"/>
              <a:sym typeface="Oswald" pitchFamily="2"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DF9FCE7-776B-4B86-90AF-701E60DB0FF4}" type="slidenum">
              <a:rPr lang="en-US" smtClean="0"/>
              <a:pPr/>
              <a:t>17</a:t>
            </a:fld>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7" name="Rechteck 6"/>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eck 7"/>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feld 10"/>
          <p:cNvSpPr txBox="1"/>
          <p:nvPr/>
        </p:nvSpPr>
        <p:spPr>
          <a:xfrm>
            <a:off x="9906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Problem statement</a:t>
            </a:r>
            <a:endParaRPr lang="en-US" sz="1200" dirty="0">
              <a:solidFill>
                <a:schemeClr val="bg1"/>
              </a:solidFill>
              <a:latin typeface="Book Antiqua" pitchFamily="18" charset="0"/>
            </a:endParaRPr>
          </a:p>
        </p:txBody>
      </p:sp>
      <p:sp>
        <p:nvSpPr>
          <p:cNvPr id="12" name="Textfeld 11"/>
          <p:cNvSpPr txBox="1"/>
          <p:nvPr/>
        </p:nvSpPr>
        <p:spPr>
          <a:xfrm>
            <a:off x="28194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Background</a:t>
            </a:r>
            <a:endParaRPr lang="en-US" sz="1200" dirty="0">
              <a:solidFill>
                <a:schemeClr val="bg1"/>
              </a:solidFill>
              <a:latin typeface="Book Antiqua" pitchFamily="18" charset="0"/>
            </a:endParaRPr>
          </a:p>
        </p:txBody>
      </p:sp>
      <p:sp>
        <p:nvSpPr>
          <p:cNvPr id="13" name="Textfeld 12"/>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4" name="Textfeld 13"/>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pic>
        <p:nvPicPr>
          <p:cNvPr id="15" name="im-loving-it.mp3">
            <a:hlinkClick r:id="" action="ppaction://media"/>
          </p:cNvPr>
          <p:cNvPicPr>
            <a:picLocks noRot="1" noChangeAspect="1"/>
          </p:cNvPicPr>
          <p:nvPr>
            <a:audioFile r:link="rId1"/>
          </p:nvPr>
        </p:nvPicPr>
        <p:blipFill>
          <a:blip r:embed="rId4"/>
          <a:stretch>
            <a:fillRect/>
          </a:stretch>
        </p:blipFill>
        <p:spPr>
          <a:xfrm>
            <a:off x="457200" y="4400550"/>
            <a:ext cx="304800" cy="304800"/>
          </a:xfrm>
          <a:prstGeom prst="rect">
            <a:avLst/>
          </a:prstGeom>
        </p:spPr>
      </p:pic>
      <p:pic>
        <p:nvPicPr>
          <p:cNvPr id="30722" name="Picture 2" descr="Bildergebnis für McDonalds"/>
          <p:cNvPicPr>
            <a:picLocks noChangeAspect="1" noChangeArrowheads="1"/>
          </p:cNvPicPr>
          <p:nvPr/>
        </p:nvPicPr>
        <p:blipFill>
          <a:blip r:embed="rId5"/>
          <a:srcRect/>
          <a:stretch>
            <a:fillRect/>
          </a:stretch>
        </p:blipFill>
        <p:spPr bwMode="auto">
          <a:xfrm>
            <a:off x="-228600" y="0"/>
            <a:ext cx="9800103" cy="51435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Problem statement</a:t>
            </a: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Background</a:t>
            </a: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Action Mode</a:t>
            </a: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Plan to Win</a:t>
            </a:r>
          </a:p>
        </p:txBody>
      </p:sp>
      <p:sp>
        <p:nvSpPr>
          <p:cNvPr id="4" name="Foliennummernplatzhalter 3"/>
          <p:cNvSpPr>
            <a:spLocks noGrp="1"/>
          </p:cNvSpPr>
          <p:nvPr>
            <p:ph type="sldNum" sz="quarter" idx="12"/>
          </p:nvPr>
        </p:nvSpPr>
        <p:spPr/>
        <p:txBody>
          <a:bodyPr/>
          <a:lstStyle/>
          <a:p>
            <a:fld id="{3DF9FCE7-776B-4B86-90AF-701E60DB0FF4}" type="slidenum">
              <a:rPr lang="en-US" smtClean="0"/>
              <a:pPr/>
              <a:t>18</a:t>
            </a:fld>
            <a:endParaRPr lang="en-US"/>
          </a:p>
        </p:txBody>
      </p:sp>
      <p:sp>
        <p:nvSpPr>
          <p:cNvPr id="7" name="TextBox 4"/>
          <p:cNvSpPr txBox="1">
            <a:spLocks noChangeArrowheads="1"/>
          </p:cNvSpPr>
          <p:nvPr/>
        </p:nvSpPr>
        <p:spPr bwMode="auto">
          <a:xfrm flipH="1">
            <a:off x="0" y="416064"/>
            <a:ext cx="56388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a:solidFill>
                  <a:srgbClr val="FFC000"/>
                </a:solidFill>
                <a:latin typeface="Book Antiqua" pitchFamily="18" charset="0"/>
                <a:sym typeface="Oswald" pitchFamily="2" charset="0"/>
              </a:rPr>
              <a:t>The Management</a:t>
            </a:r>
            <a:r>
              <a:rPr lang="en-US" altLang="en-US" sz="3200" dirty="0">
                <a:solidFill>
                  <a:schemeClr val="bg1"/>
                </a:solidFill>
                <a:latin typeface="Book Antiqua" pitchFamily="18" charset="0"/>
                <a:sym typeface="Oswald" pitchFamily="2" charset="0"/>
              </a:rPr>
              <a:t> Decision</a:t>
            </a:r>
          </a:p>
        </p:txBody>
      </p:sp>
      <p:sp>
        <p:nvSpPr>
          <p:cNvPr id="19" name="Rectangle 36">
            <a:extLst>
              <a:ext uri="{FF2B5EF4-FFF2-40B4-BE49-F238E27FC236}">
                <a16:creationId xmlns:a16="http://schemas.microsoft.com/office/drawing/2014/main" xmlns="" id="{43784FFE-BEA0-D046-91A8-55E45A33452A}"/>
              </a:ext>
            </a:extLst>
          </p:cNvPr>
          <p:cNvSpPr/>
          <p:nvPr/>
        </p:nvSpPr>
        <p:spPr>
          <a:xfrm>
            <a:off x="838200" y="1200150"/>
            <a:ext cx="2700000" cy="828265"/>
          </a:xfrm>
          <a:prstGeom prst="rect">
            <a:avLst/>
          </a:prstGeom>
          <a:solidFill>
            <a:srgbClr val="FFCD01"/>
          </a:solid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SG" b="1" dirty="0">
                <a:solidFill>
                  <a:schemeClr val="bg1"/>
                </a:solidFill>
                <a:latin typeface="Book Antiqua" panose="02040602050305030304" pitchFamily="18" charset="0"/>
                <a:cs typeface="Arial" charset="0"/>
              </a:rPr>
              <a:t>Internal Brand Revitalization</a:t>
            </a:r>
          </a:p>
        </p:txBody>
      </p:sp>
      <p:sp>
        <p:nvSpPr>
          <p:cNvPr id="18" name="Rectangle 36">
            <a:extLst>
              <a:ext uri="{FF2B5EF4-FFF2-40B4-BE49-F238E27FC236}">
                <a16:creationId xmlns:a16="http://schemas.microsoft.com/office/drawing/2014/main" xmlns="" id="{CADB7ED5-D1F0-4541-A5F2-CA4DFFCC71BF}"/>
              </a:ext>
            </a:extLst>
          </p:cNvPr>
          <p:cNvSpPr/>
          <p:nvPr/>
        </p:nvSpPr>
        <p:spPr>
          <a:xfrm>
            <a:off x="838200" y="1191478"/>
            <a:ext cx="2700000" cy="3361472"/>
          </a:xfrm>
          <a:prstGeom prst="rect">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SG" dirty="0">
              <a:solidFill>
                <a:schemeClr val="tx1"/>
              </a:solidFill>
              <a:latin typeface="Book Antiqua" panose="02040602050305030304" pitchFamily="18" charset="0"/>
              <a:cs typeface="Arial" charset="0"/>
            </a:endParaRPr>
          </a:p>
        </p:txBody>
      </p:sp>
      <p:sp>
        <p:nvSpPr>
          <p:cNvPr id="20" name="Rectangle 36">
            <a:extLst>
              <a:ext uri="{FF2B5EF4-FFF2-40B4-BE49-F238E27FC236}">
                <a16:creationId xmlns:a16="http://schemas.microsoft.com/office/drawing/2014/main" xmlns="" id="{2809E3CB-E6E2-494A-B7B9-88A03F1D5B76}"/>
              </a:ext>
            </a:extLst>
          </p:cNvPr>
          <p:cNvSpPr/>
          <p:nvPr/>
        </p:nvSpPr>
        <p:spPr>
          <a:xfrm>
            <a:off x="5605800" y="1210085"/>
            <a:ext cx="2697271" cy="828265"/>
          </a:xfrm>
          <a:prstGeom prst="rect">
            <a:avLst/>
          </a:prstGeom>
          <a:solidFill>
            <a:srgbClr val="FFCD01"/>
          </a:solid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SG" b="1" dirty="0">
                <a:solidFill>
                  <a:schemeClr val="bg1"/>
                </a:solidFill>
                <a:latin typeface="Book Antiqua" panose="02040602050305030304" pitchFamily="18" charset="0"/>
                <a:cs typeface="Arial" charset="0"/>
              </a:rPr>
              <a:t>External Brand Revitalization</a:t>
            </a:r>
          </a:p>
        </p:txBody>
      </p:sp>
      <p:sp>
        <p:nvSpPr>
          <p:cNvPr id="21" name="Rectangle 36">
            <a:extLst>
              <a:ext uri="{FF2B5EF4-FFF2-40B4-BE49-F238E27FC236}">
                <a16:creationId xmlns:a16="http://schemas.microsoft.com/office/drawing/2014/main" xmlns="" id="{AF2DC408-8C4F-ED46-A69E-2DAD1D230685}"/>
              </a:ext>
            </a:extLst>
          </p:cNvPr>
          <p:cNvSpPr/>
          <p:nvPr/>
        </p:nvSpPr>
        <p:spPr>
          <a:xfrm>
            <a:off x="5605800" y="1191478"/>
            <a:ext cx="2700000" cy="3361472"/>
          </a:xfrm>
          <a:prstGeom prst="rect">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pic>
        <p:nvPicPr>
          <p:cNvPr id="22" name="Picture 2" descr="Bildergebnis für mcdonalds">
            <a:extLst>
              <a:ext uri="{FF2B5EF4-FFF2-40B4-BE49-F238E27FC236}">
                <a16:creationId xmlns:a16="http://schemas.microsoft.com/office/drawing/2014/main" xmlns="" id="{1A11ECF9-29D1-2A47-8E56-0B6C46C398E1}"/>
              </a:ext>
            </a:extLst>
          </p:cNvPr>
          <p:cNvPicPr>
            <a:picLocks noChangeAspect="1" noChangeArrowheads="1"/>
          </p:cNvPicPr>
          <p:nvPr/>
        </p:nvPicPr>
        <p:blipFill>
          <a:blip r:embed="rId3" cstate="print"/>
          <a:srcRect/>
          <a:stretch>
            <a:fillRect/>
          </a:stretch>
        </p:blipFill>
        <p:spPr bwMode="auto">
          <a:xfrm>
            <a:off x="1029598" y="2219054"/>
            <a:ext cx="531604" cy="368621"/>
          </a:xfrm>
          <a:prstGeom prst="rect">
            <a:avLst/>
          </a:prstGeom>
          <a:noFill/>
        </p:spPr>
      </p:pic>
      <p:sp>
        <p:nvSpPr>
          <p:cNvPr id="2" name="Textfeld 1">
            <a:extLst>
              <a:ext uri="{FF2B5EF4-FFF2-40B4-BE49-F238E27FC236}">
                <a16:creationId xmlns:a16="http://schemas.microsoft.com/office/drawing/2014/main" xmlns="" id="{BC7C4E51-B606-224D-A41A-0C5E62B4528A}"/>
              </a:ext>
            </a:extLst>
          </p:cNvPr>
          <p:cNvSpPr txBox="1"/>
          <p:nvPr/>
        </p:nvSpPr>
        <p:spPr>
          <a:xfrm>
            <a:off x="1676400" y="2192202"/>
            <a:ext cx="1524000" cy="477054"/>
          </a:xfrm>
          <a:prstGeom prst="rect">
            <a:avLst/>
          </a:prstGeom>
          <a:noFill/>
        </p:spPr>
        <p:txBody>
          <a:bodyPr wrap="square" rtlCol="0">
            <a:spAutoFit/>
          </a:bodyPr>
          <a:lstStyle/>
          <a:p>
            <a:r>
              <a:rPr lang="en-AU" sz="1250" dirty="0">
                <a:latin typeface="Book Antiqua" panose="02040602050305030304" pitchFamily="18" charset="0"/>
              </a:rPr>
              <a:t>Re-creation of </a:t>
            </a:r>
            <a:r>
              <a:rPr lang="en-AU" sz="1250" b="1" dirty="0">
                <a:latin typeface="Book Antiqua" panose="02040602050305030304" pitchFamily="18" charset="0"/>
              </a:rPr>
              <a:t>brand culture</a:t>
            </a:r>
          </a:p>
        </p:txBody>
      </p:sp>
      <p:sp>
        <p:nvSpPr>
          <p:cNvPr id="30" name="Textfeld 29">
            <a:extLst>
              <a:ext uri="{FF2B5EF4-FFF2-40B4-BE49-F238E27FC236}">
                <a16:creationId xmlns:a16="http://schemas.microsoft.com/office/drawing/2014/main" xmlns="" id="{0871CC49-C1A8-1147-A6A4-1A47EFF210DA}"/>
              </a:ext>
            </a:extLst>
          </p:cNvPr>
          <p:cNvSpPr txBox="1"/>
          <p:nvPr/>
        </p:nvSpPr>
        <p:spPr>
          <a:xfrm>
            <a:off x="1676400" y="2775287"/>
            <a:ext cx="1676400" cy="1054135"/>
          </a:xfrm>
          <a:prstGeom prst="rect">
            <a:avLst/>
          </a:prstGeom>
          <a:noFill/>
        </p:spPr>
        <p:txBody>
          <a:bodyPr wrap="square" rtlCol="0">
            <a:spAutoFit/>
          </a:bodyPr>
          <a:lstStyle/>
          <a:p>
            <a:r>
              <a:rPr lang="en-AU" sz="1250" b="1" dirty="0">
                <a:latin typeface="Book Antiqua" panose="02040602050305030304" pitchFamily="18" charset="0"/>
              </a:rPr>
              <a:t>“Three Cs”: </a:t>
            </a:r>
            <a:r>
              <a:rPr lang="en-AU" sz="1250" dirty="0">
                <a:latin typeface="Book Antiqua" panose="02040602050305030304" pitchFamily="18" charset="0"/>
              </a:rPr>
              <a:t/>
            </a:r>
            <a:br>
              <a:rPr lang="en-AU" sz="1250" dirty="0">
                <a:latin typeface="Book Antiqua" panose="02040602050305030304" pitchFamily="18" charset="0"/>
              </a:rPr>
            </a:br>
            <a:r>
              <a:rPr lang="en-AU" sz="1250" dirty="0">
                <a:latin typeface="Book Antiqua" panose="02040602050305030304" pitchFamily="18" charset="0"/>
              </a:rPr>
              <a:t>clarity of direction, consistent implementation &amp; commitment </a:t>
            </a:r>
          </a:p>
        </p:txBody>
      </p:sp>
      <p:sp>
        <p:nvSpPr>
          <p:cNvPr id="31" name="Textfeld 30">
            <a:extLst>
              <a:ext uri="{FF2B5EF4-FFF2-40B4-BE49-F238E27FC236}">
                <a16:creationId xmlns:a16="http://schemas.microsoft.com/office/drawing/2014/main" xmlns="" id="{93CE7AEA-2534-5346-A06E-09F3F43C5322}"/>
              </a:ext>
            </a:extLst>
          </p:cNvPr>
          <p:cNvSpPr txBox="1"/>
          <p:nvPr/>
        </p:nvSpPr>
        <p:spPr>
          <a:xfrm>
            <a:off x="1676400" y="3867150"/>
            <a:ext cx="1676400" cy="477054"/>
          </a:xfrm>
          <a:prstGeom prst="rect">
            <a:avLst/>
          </a:prstGeom>
          <a:noFill/>
        </p:spPr>
        <p:txBody>
          <a:bodyPr wrap="square" rtlCol="0">
            <a:spAutoFit/>
          </a:bodyPr>
          <a:lstStyle/>
          <a:p>
            <a:r>
              <a:rPr lang="en-AU" sz="1250" dirty="0">
                <a:latin typeface="Book Antiqua" panose="02040602050305030304" pitchFamily="18" charset="0"/>
              </a:rPr>
              <a:t>Revitalization of internal </a:t>
            </a:r>
            <a:r>
              <a:rPr lang="en-AU" sz="1250" b="1" dirty="0">
                <a:latin typeface="Book Antiqua" panose="02040602050305030304" pitchFamily="18" charset="0"/>
              </a:rPr>
              <a:t>brand pride</a:t>
            </a:r>
          </a:p>
        </p:txBody>
      </p:sp>
      <p:sp>
        <p:nvSpPr>
          <p:cNvPr id="35" name="Textfeld 34">
            <a:extLst>
              <a:ext uri="{FF2B5EF4-FFF2-40B4-BE49-F238E27FC236}">
                <a16:creationId xmlns:a16="http://schemas.microsoft.com/office/drawing/2014/main" xmlns="" id="{DE97E9D0-156F-F145-86E4-A5C44D4663BA}"/>
              </a:ext>
            </a:extLst>
          </p:cNvPr>
          <p:cNvSpPr txBox="1"/>
          <p:nvPr/>
        </p:nvSpPr>
        <p:spPr>
          <a:xfrm>
            <a:off x="6596400" y="2192202"/>
            <a:ext cx="1524000" cy="477054"/>
          </a:xfrm>
          <a:prstGeom prst="rect">
            <a:avLst/>
          </a:prstGeom>
          <a:noFill/>
        </p:spPr>
        <p:txBody>
          <a:bodyPr wrap="square" rtlCol="0">
            <a:spAutoFit/>
          </a:bodyPr>
          <a:lstStyle/>
          <a:p>
            <a:r>
              <a:rPr lang="en-AU" sz="1250" dirty="0">
                <a:latin typeface="Book Antiqua" panose="02040602050305030304" pitchFamily="18" charset="0"/>
              </a:rPr>
              <a:t>Brand strategy </a:t>
            </a:r>
            <a:r>
              <a:rPr lang="en-AU" sz="1250" b="1" dirty="0">
                <a:latin typeface="Book Antiqua" panose="02040602050305030304" pitchFamily="18" charset="0"/>
              </a:rPr>
              <a:t>“Forever young”</a:t>
            </a:r>
          </a:p>
        </p:txBody>
      </p:sp>
      <p:sp>
        <p:nvSpPr>
          <p:cNvPr id="36" name="Textfeld 35">
            <a:extLst>
              <a:ext uri="{FF2B5EF4-FFF2-40B4-BE49-F238E27FC236}">
                <a16:creationId xmlns:a16="http://schemas.microsoft.com/office/drawing/2014/main" xmlns="" id="{C7A62717-97FA-7149-840E-5D6E0F540A89}"/>
              </a:ext>
            </a:extLst>
          </p:cNvPr>
          <p:cNvSpPr txBox="1"/>
          <p:nvPr/>
        </p:nvSpPr>
        <p:spPr>
          <a:xfrm>
            <a:off x="6596400" y="2775287"/>
            <a:ext cx="1524000" cy="669414"/>
          </a:xfrm>
          <a:prstGeom prst="rect">
            <a:avLst/>
          </a:prstGeom>
          <a:noFill/>
        </p:spPr>
        <p:txBody>
          <a:bodyPr wrap="square" rtlCol="0">
            <a:spAutoFit/>
          </a:bodyPr>
          <a:lstStyle/>
          <a:p>
            <a:r>
              <a:rPr lang="en-AU" sz="1250" dirty="0">
                <a:latin typeface="Book Antiqua" panose="02040602050305030304" pitchFamily="18" charset="0"/>
              </a:rPr>
              <a:t>Modernization &amp; adaption of In-store</a:t>
            </a:r>
            <a:r>
              <a:rPr lang="en-AU" sz="1250" b="1" dirty="0">
                <a:latin typeface="Book Antiqua" panose="02040602050305030304" pitchFamily="18" charset="0"/>
              </a:rPr>
              <a:t> atmosphere </a:t>
            </a:r>
            <a:endParaRPr lang="en-AU" sz="1250" dirty="0">
              <a:latin typeface="Book Antiqua" panose="02040602050305030304" pitchFamily="18" charset="0"/>
            </a:endParaRPr>
          </a:p>
        </p:txBody>
      </p:sp>
      <p:sp>
        <p:nvSpPr>
          <p:cNvPr id="37" name="Textfeld 36">
            <a:extLst>
              <a:ext uri="{FF2B5EF4-FFF2-40B4-BE49-F238E27FC236}">
                <a16:creationId xmlns:a16="http://schemas.microsoft.com/office/drawing/2014/main" xmlns="" id="{D55C910B-E863-D54F-BA89-2773C7AF2906}"/>
              </a:ext>
            </a:extLst>
          </p:cNvPr>
          <p:cNvSpPr txBox="1"/>
          <p:nvPr/>
        </p:nvSpPr>
        <p:spPr>
          <a:xfrm>
            <a:off x="6596400" y="3481685"/>
            <a:ext cx="1524000" cy="477054"/>
          </a:xfrm>
          <a:prstGeom prst="rect">
            <a:avLst/>
          </a:prstGeom>
          <a:noFill/>
        </p:spPr>
        <p:txBody>
          <a:bodyPr wrap="square" rtlCol="0">
            <a:spAutoFit/>
          </a:bodyPr>
          <a:lstStyle/>
          <a:p>
            <a:r>
              <a:rPr lang="en-AU" sz="1250" b="1" i="1" dirty="0">
                <a:latin typeface="Book Antiqua" panose="02040602050305030304" pitchFamily="18" charset="0"/>
              </a:rPr>
              <a:t>I’m lovin’ it </a:t>
            </a:r>
            <a:r>
              <a:rPr lang="en-AU" sz="1250" b="1" dirty="0">
                <a:latin typeface="Book Antiqua" panose="02040602050305030304" pitchFamily="18" charset="0"/>
              </a:rPr>
              <a:t>- campaign</a:t>
            </a:r>
          </a:p>
        </p:txBody>
      </p:sp>
      <p:sp>
        <p:nvSpPr>
          <p:cNvPr id="38" name="Textfeld 37">
            <a:extLst>
              <a:ext uri="{FF2B5EF4-FFF2-40B4-BE49-F238E27FC236}">
                <a16:creationId xmlns:a16="http://schemas.microsoft.com/office/drawing/2014/main" xmlns="" id="{6C10AA5E-4D8A-E74B-B169-950CEFB396A2}"/>
              </a:ext>
            </a:extLst>
          </p:cNvPr>
          <p:cNvSpPr txBox="1"/>
          <p:nvPr/>
        </p:nvSpPr>
        <p:spPr>
          <a:xfrm>
            <a:off x="5758200" y="4014961"/>
            <a:ext cx="2443619" cy="477054"/>
          </a:xfrm>
          <a:prstGeom prst="rect">
            <a:avLst/>
          </a:prstGeom>
          <a:noFill/>
        </p:spPr>
        <p:txBody>
          <a:bodyPr wrap="square" rtlCol="0">
            <a:spAutoFit/>
          </a:bodyPr>
          <a:lstStyle/>
          <a:p>
            <a:r>
              <a:rPr lang="en-AU" sz="1250" b="1" dirty="0">
                <a:latin typeface="Book Antiqua" panose="02040602050305030304" pitchFamily="18" charset="0"/>
                <a:sym typeface="Wingdings" pitchFamily="2" charset="2"/>
              </a:rPr>
              <a:t> Increase in sales, stock &amp;     customer satisfaction</a:t>
            </a:r>
            <a:endParaRPr lang="en-AU" sz="1250" b="1" dirty="0">
              <a:latin typeface="Book Antiqua" panose="02040602050305030304" pitchFamily="18" charset="0"/>
            </a:endParaRPr>
          </a:p>
        </p:txBody>
      </p:sp>
      <p:pic>
        <p:nvPicPr>
          <p:cNvPr id="40" name="Picture 2" descr="Bildergebnis für mcdonalds">
            <a:extLst>
              <a:ext uri="{FF2B5EF4-FFF2-40B4-BE49-F238E27FC236}">
                <a16:creationId xmlns:a16="http://schemas.microsoft.com/office/drawing/2014/main" xmlns="" id="{43414ADA-CC5D-4A4E-AD8B-BED83FD02619}"/>
              </a:ext>
            </a:extLst>
          </p:cNvPr>
          <p:cNvPicPr>
            <a:picLocks noChangeAspect="1" noChangeArrowheads="1"/>
          </p:cNvPicPr>
          <p:nvPr/>
        </p:nvPicPr>
        <p:blipFill>
          <a:blip r:embed="rId3" cstate="print"/>
          <a:srcRect/>
          <a:stretch>
            <a:fillRect/>
          </a:stretch>
        </p:blipFill>
        <p:spPr bwMode="auto">
          <a:xfrm>
            <a:off x="1029598" y="2832830"/>
            <a:ext cx="531604" cy="368621"/>
          </a:xfrm>
          <a:prstGeom prst="rect">
            <a:avLst/>
          </a:prstGeom>
          <a:noFill/>
        </p:spPr>
      </p:pic>
      <p:pic>
        <p:nvPicPr>
          <p:cNvPr id="41" name="Picture 2" descr="Bildergebnis für mcdonalds">
            <a:extLst>
              <a:ext uri="{FF2B5EF4-FFF2-40B4-BE49-F238E27FC236}">
                <a16:creationId xmlns:a16="http://schemas.microsoft.com/office/drawing/2014/main" xmlns="" id="{D999DFF6-DCD0-6C46-B9F8-14360654046A}"/>
              </a:ext>
            </a:extLst>
          </p:cNvPr>
          <p:cNvPicPr>
            <a:picLocks noChangeAspect="1" noChangeArrowheads="1"/>
          </p:cNvPicPr>
          <p:nvPr/>
        </p:nvPicPr>
        <p:blipFill>
          <a:blip r:embed="rId3" cstate="print"/>
          <a:srcRect/>
          <a:stretch>
            <a:fillRect/>
          </a:stretch>
        </p:blipFill>
        <p:spPr bwMode="auto">
          <a:xfrm>
            <a:off x="1029598" y="3947646"/>
            <a:ext cx="531604" cy="368621"/>
          </a:xfrm>
          <a:prstGeom prst="rect">
            <a:avLst/>
          </a:prstGeom>
          <a:noFill/>
        </p:spPr>
      </p:pic>
      <p:pic>
        <p:nvPicPr>
          <p:cNvPr id="42" name="Picture 2" descr="Bildergebnis für mcdonalds">
            <a:extLst>
              <a:ext uri="{FF2B5EF4-FFF2-40B4-BE49-F238E27FC236}">
                <a16:creationId xmlns:a16="http://schemas.microsoft.com/office/drawing/2014/main" xmlns="" id="{B90994A7-E158-0C48-A8D2-1D2FA473DC9E}"/>
              </a:ext>
            </a:extLst>
          </p:cNvPr>
          <p:cNvPicPr>
            <a:picLocks noChangeAspect="1" noChangeArrowheads="1"/>
          </p:cNvPicPr>
          <p:nvPr/>
        </p:nvPicPr>
        <p:blipFill>
          <a:blip r:embed="rId3" cstate="print"/>
          <a:srcRect/>
          <a:stretch>
            <a:fillRect/>
          </a:stretch>
        </p:blipFill>
        <p:spPr bwMode="auto">
          <a:xfrm>
            <a:off x="5883837" y="2219054"/>
            <a:ext cx="531604" cy="368621"/>
          </a:xfrm>
          <a:prstGeom prst="rect">
            <a:avLst/>
          </a:prstGeom>
          <a:noFill/>
        </p:spPr>
      </p:pic>
      <p:pic>
        <p:nvPicPr>
          <p:cNvPr id="43" name="Picture 2" descr="Bildergebnis für mcdonalds">
            <a:extLst>
              <a:ext uri="{FF2B5EF4-FFF2-40B4-BE49-F238E27FC236}">
                <a16:creationId xmlns:a16="http://schemas.microsoft.com/office/drawing/2014/main" xmlns="" id="{2BD2BA26-81D7-3D43-8619-6E4AF68850AE}"/>
              </a:ext>
            </a:extLst>
          </p:cNvPr>
          <p:cNvPicPr>
            <a:picLocks noChangeAspect="1" noChangeArrowheads="1"/>
          </p:cNvPicPr>
          <p:nvPr/>
        </p:nvPicPr>
        <p:blipFill>
          <a:blip r:embed="rId3" cstate="print"/>
          <a:srcRect/>
          <a:stretch>
            <a:fillRect/>
          </a:stretch>
        </p:blipFill>
        <p:spPr bwMode="auto">
          <a:xfrm>
            <a:off x="5883837" y="2832830"/>
            <a:ext cx="531604" cy="368621"/>
          </a:xfrm>
          <a:prstGeom prst="rect">
            <a:avLst/>
          </a:prstGeom>
          <a:noFill/>
        </p:spPr>
      </p:pic>
      <p:pic>
        <p:nvPicPr>
          <p:cNvPr id="44" name="Picture 2" descr="Bildergebnis für mcdonalds">
            <a:extLst>
              <a:ext uri="{FF2B5EF4-FFF2-40B4-BE49-F238E27FC236}">
                <a16:creationId xmlns:a16="http://schemas.microsoft.com/office/drawing/2014/main" xmlns="" id="{61D77808-9D14-434E-838D-72436DA4BF4E}"/>
              </a:ext>
            </a:extLst>
          </p:cNvPr>
          <p:cNvPicPr>
            <a:picLocks noChangeAspect="1" noChangeArrowheads="1"/>
          </p:cNvPicPr>
          <p:nvPr/>
        </p:nvPicPr>
        <p:blipFill>
          <a:blip r:embed="rId3" cstate="print"/>
          <a:srcRect/>
          <a:stretch>
            <a:fillRect/>
          </a:stretch>
        </p:blipFill>
        <p:spPr bwMode="auto">
          <a:xfrm>
            <a:off x="5883837" y="3486150"/>
            <a:ext cx="531604" cy="368621"/>
          </a:xfrm>
          <a:prstGeom prst="rect">
            <a:avLst/>
          </a:prstGeom>
          <a:noFill/>
        </p:spPr>
      </p:pic>
      <p:pic>
        <p:nvPicPr>
          <p:cNvPr id="32" name="Picture 2" descr="Bildergebnis für McDonalds">
            <a:extLst>
              <a:ext uri="{FF2B5EF4-FFF2-40B4-BE49-F238E27FC236}">
                <a16:creationId xmlns:a16="http://schemas.microsoft.com/office/drawing/2014/main" xmlns="" id="{0F31F1A1-F227-CC4B-8520-4C9DC6D6C870}"/>
              </a:ext>
            </a:extLst>
          </p:cNvPr>
          <p:cNvPicPr>
            <a:picLocks noChangeAspect="1" noChangeArrowheads="1"/>
          </p:cNvPicPr>
          <p:nvPr/>
        </p:nvPicPr>
        <p:blipFill rotWithShape="1">
          <a:blip r:embed="rId4" cstate="print">
            <a:alphaModFix/>
          </a:blip>
          <a:srcRect l="30211" t="12036" r="31111" b="12914"/>
          <a:stretch/>
        </p:blipFill>
        <p:spPr bwMode="auto">
          <a:xfrm>
            <a:off x="3848998" y="2106916"/>
            <a:ext cx="1425574" cy="1451827"/>
          </a:xfrm>
          <a:prstGeom prst="rect">
            <a:avLst/>
          </a:prstGeom>
          <a:noFill/>
          <a:effectLst/>
        </p:spPr>
      </p:pic>
    </p:spTree>
    <p:extLst>
      <p:ext uri="{BB962C8B-B14F-4D97-AF65-F5344CB8AC3E}">
        <p14:creationId xmlns:p14="http://schemas.microsoft.com/office/powerpoint/2010/main" xmlns="" val="2795045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lh3.googleusercontent.com/01CopbOWsq_5usbplbZGIBAQ5ZaMvgOysmzqnbPvRnRG6kFC1J7eOKtfGFgKTV30ZNw5NjcxeUzmDxPHEnWa_nS9F1KFzGN1enqHzHbn1RVoNNonJxPwgFkZhKrGaylXA1Yr77Av"/>
          <p:cNvPicPr>
            <a:picLocks noChangeAspect="1" noChangeArrowheads="1"/>
          </p:cNvPicPr>
          <p:nvPr/>
        </p:nvPicPr>
        <p:blipFill>
          <a:blip r:embed="rId3"/>
          <a:srcRect/>
          <a:stretch>
            <a:fillRect/>
          </a:stretch>
        </p:blipFill>
        <p:spPr bwMode="auto">
          <a:xfrm>
            <a:off x="1524000" y="894159"/>
            <a:ext cx="5943600" cy="4039791"/>
          </a:xfrm>
          <a:prstGeom prst="rect">
            <a:avLst/>
          </a:prstGeom>
          <a:noFill/>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19</a:t>
            </a:fld>
            <a:endParaRPr lang="en-US"/>
          </a:p>
        </p:txBody>
      </p:sp>
      <p:sp>
        <p:nvSpPr>
          <p:cNvPr id="28" name="Rechteck 27"/>
          <p:cNvSpPr/>
          <p:nvPr/>
        </p:nvSpPr>
        <p:spPr>
          <a:xfrm>
            <a:off x="3276600" y="971550"/>
            <a:ext cx="2819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4"/>
          <p:cNvSpPr txBox="1">
            <a:spLocks noChangeArrowheads="1"/>
          </p:cNvSpPr>
          <p:nvPr/>
        </p:nvSpPr>
        <p:spPr bwMode="auto">
          <a:xfrm flipH="1">
            <a:off x="0" y="416064"/>
            <a:ext cx="46482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Customer </a:t>
            </a:r>
            <a:r>
              <a:rPr lang="en-US" altLang="en-US" sz="3200" dirty="0" smtClean="0">
                <a:solidFill>
                  <a:schemeClr val="bg1"/>
                </a:solidFill>
                <a:latin typeface="Book Antiqua" pitchFamily="18" charset="0"/>
                <a:sym typeface="Oswald" pitchFamily="2" charset="0"/>
              </a:rPr>
              <a:t>Satisfaction</a:t>
            </a:r>
            <a:endParaRPr lang="en-US" altLang="en-US" sz="3200" dirty="0">
              <a:solidFill>
                <a:schemeClr val="bg1"/>
              </a:solidFill>
              <a:latin typeface="Book Antiqua" pitchFamily="18" charset="0"/>
              <a:sym typeface="Oswald" pitchFamily="2" charset="0"/>
            </a:endParaRPr>
          </a:p>
        </p:txBody>
      </p:sp>
      <p:sp>
        <p:nvSpPr>
          <p:cNvPr id="11" name="Ellipse 10"/>
          <p:cNvSpPr/>
          <p:nvPr/>
        </p:nvSpPr>
        <p:spPr>
          <a:xfrm>
            <a:off x="2819400" y="1428750"/>
            <a:ext cx="2362200" cy="25146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eck 11"/>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hteck 12"/>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hteck 15"/>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feld 16"/>
          <p:cNvSpPr txBox="1"/>
          <p:nvPr/>
        </p:nvSpPr>
        <p:spPr>
          <a:xfrm>
            <a:off x="9906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Problem statement</a:t>
            </a:r>
          </a:p>
        </p:txBody>
      </p:sp>
      <p:sp>
        <p:nvSpPr>
          <p:cNvPr id="18" name="Textfeld 17"/>
          <p:cNvSpPr txBox="1"/>
          <p:nvPr/>
        </p:nvSpPr>
        <p:spPr>
          <a:xfrm>
            <a:off x="28194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Background</a:t>
            </a:r>
          </a:p>
        </p:txBody>
      </p:sp>
      <p:sp>
        <p:nvSpPr>
          <p:cNvPr id="19" name="Textfeld 18"/>
          <p:cNvSpPr txBox="1"/>
          <p:nvPr/>
        </p:nvSpPr>
        <p:spPr>
          <a:xfrm>
            <a:off x="46482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Action Mode</a:t>
            </a:r>
          </a:p>
        </p:txBody>
      </p:sp>
      <p:sp>
        <p:nvSpPr>
          <p:cNvPr id="20" name="Textfeld 19"/>
          <p:cNvSpPr txBox="1"/>
          <p:nvPr/>
        </p:nvSpPr>
        <p:spPr>
          <a:xfrm>
            <a:off x="64770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Plan to Win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Problem statement</a:t>
            </a: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Background</a:t>
            </a: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Action Mode</a:t>
            </a: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Plan to Win</a:t>
            </a:r>
          </a:p>
        </p:txBody>
      </p:sp>
      <p:sp>
        <p:nvSpPr>
          <p:cNvPr id="4" name="Foliennummernplatzhalter 3"/>
          <p:cNvSpPr>
            <a:spLocks noGrp="1"/>
          </p:cNvSpPr>
          <p:nvPr>
            <p:ph type="sldNum" sz="quarter" idx="12"/>
          </p:nvPr>
        </p:nvSpPr>
        <p:spPr/>
        <p:txBody>
          <a:bodyPr/>
          <a:lstStyle/>
          <a:p>
            <a:fld id="{3DF9FCE7-776B-4B86-90AF-701E60DB0FF4}" type="slidenum">
              <a:rPr lang="en-US" smtClean="0"/>
              <a:pPr/>
              <a:t>20</a:t>
            </a:fld>
            <a:endParaRPr lang="en-US"/>
          </a:p>
        </p:txBody>
      </p:sp>
      <p:sp>
        <p:nvSpPr>
          <p:cNvPr id="7" name="TextBox 4"/>
          <p:cNvSpPr txBox="1">
            <a:spLocks noChangeArrowheads="1"/>
          </p:cNvSpPr>
          <p:nvPr/>
        </p:nvSpPr>
        <p:spPr bwMode="auto">
          <a:xfrm flipH="1">
            <a:off x="0" y="416064"/>
            <a:ext cx="42672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Logo </a:t>
            </a:r>
            <a:r>
              <a:rPr lang="en-US" altLang="en-US" sz="3200" dirty="0" smtClean="0">
                <a:solidFill>
                  <a:schemeClr val="bg1"/>
                </a:solidFill>
                <a:latin typeface="Book Antiqua" pitchFamily="18" charset="0"/>
                <a:sym typeface="Oswald" pitchFamily="2" charset="0"/>
              </a:rPr>
              <a:t>Change 2005</a:t>
            </a:r>
            <a:endParaRPr lang="en-US" altLang="en-US" sz="3200" dirty="0">
              <a:solidFill>
                <a:schemeClr val="bg1"/>
              </a:solidFill>
              <a:latin typeface="Book Antiqua" pitchFamily="18" charset="0"/>
              <a:sym typeface="Oswald" pitchFamily="2" charset="0"/>
            </a:endParaRPr>
          </a:p>
        </p:txBody>
      </p:sp>
      <p:pic>
        <p:nvPicPr>
          <p:cNvPr id="33" name="Picture 2" descr="https://lh5.googleusercontent.com/YI5LGYg6hm_TXYcBQW3OkHfN7uv6iFIO_AydEDutwvmUKS6v7-HXsJLR9pM4HEBZr1oqWdrSqAdy1FAfYFam504k1F44FHyMhCJ8kNVAxb7iVbXKlvWETSoQzXykIJL8HQHWWVMq"/>
          <p:cNvPicPr>
            <a:picLocks noChangeAspect="1" noChangeArrowheads="1"/>
          </p:cNvPicPr>
          <p:nvPr/>
        </p:nvPicPr>
        <p:blipFill>
          <a:blip r:embed="rId3" cstate="print"/>
          <a:srcRect/>
          <a:stretch>
            <a:fillRect/>
          </a:stretch>
        </p:blipFill>
        <p:spPr bwMode="auto">
          <a:xfrm>
            <a:off x="5676900" y="1352550"/>
            <a:ext cx="2628900" cy="2552700"/>
          </a:xfrm>
          <a:prstGeom prst="rect">
            <a:avLst/>
          </a:prstGeom>
          <a:noFill/>
        </p:spPr>
      </p:pic>
      <p:pic>
        <p:nvPicPr>
          <p:cNvPr id="34" name="Picture 6" descr="https://lh6.googleusercontent.com/s-42VWP8K_oLrtnuj2Lrj_wza2Bcevyd07QeMaLPNjtfEQrfANs05bmR6HTyBo6Ri-qFbHgpwLgzAi72s5vg1N8IqmE7PIdHerEtfo6nhh9QH2PZZUNnp0eRB0_2H2Zh3ZMEmei9Ho7BwK0v1g"/>
          <p:cNvPicPr>
            <a:picLocks noChangeAspect="1" noChangeArrowheads="1"/>
          </p:cNvPicPr>
          <p:nvPr/>
        </p:nvPicPr>
        <p:blipFill>
          <a:blip r:embed="rId4"/>
          <a:srcRect/>
          <a:stretch>
            <a:fillRect/>
          </a:stretch>
        </p:blipFill>
        <p:spPr bwMode="auto">
          <a:xfrm>
            <a:off x="914400" y="1428750"/>
            <a:ext cx="2755900" cy="2514600"/>
          </a:xfrm>
          <a:prstGeom prst="rect">
            <a:avLst/>
          </a:prstGeom>
          <a:noFill/>
        </p:spPr>
      </p:pic>
      <p:sp>
        <p:nvSpPr>
          <p:cNvPr id="39" name="Pfeil nach rechts 38"/>
          <p:cNvSpPr/>
          <p:nvPr/>
        </p:nvSpPr>
        <p:spPr>
          <a:xfrm>
            <a:off x="4038600" y="2343150"/>
            <a:ext cx="1371600" cy="609600"/>
          </a:xfrm>
          <a:prstGeom prst="rightArrow">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7950456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Ähnliches Foto"/>
          <p:cNvPicPr>
            <a:picLocks noChangeAspect="1" noChangeArrowheads="1"/>
          </p:cNvPicPr>
          <p:nvPr/>
        </p:nvPicPr>
        <p:blipFill>
          <a:blip r:embed="rId2"/>
          <a:srcRect/>
          <a:stretch>
            <a:fillRect/>
          </a:stretch>
        </p:blipFill>
        <p:spPr bwMode="auto">
          <a:xfrm>
            <a:off x="-1752600" y="-1327664"/>
            <a:ext cx="10896600" cy="8339362"/>
          </a:xfrm>
          <a:prstGeom prst="rect">
            <a:avLst/>
          </a:prstGeom>
          <a:noFill/>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21" name="TextBox 4"/>
          <p:cNvSpPr txBox="1">
            <a:spLocks noChangeArrowheads="1"/>
          </p:cNvSpPr>
          <p:nvPr/>
        </p:nvSpPr>
        <p:spPr bwMode="auto">
          <a:xfrm flipH="1">
            <a:off x="0" y="416064"/>
            <a:ext cx="43434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Problem</a:t>
            </a:r>
            <a:r>
              <a:rPr lang="en-US" altLang="en-US" sz="3200" dirty="0" smtClean="0">
                <a:solidFill>
                  <a:schemeClr val="bg1"/>
                </a:solidFill>
                <a:latin typeface="Book Antiqua" pitchFamily="18" charset="0"/>
                <a:sym typeface="Oswald" pitchFamily="2" charset="0"/>
              </a:rPr>
              <a:t> Statement</a:t>
            </a:r>
            <a:endParaRPr lang="en-US" altLang="en-US" sz="3200" dirty="0">
              <a:solidFill>
                <a:schemeClr val="bg1"/>
              </a:solidFill>
              <a:latin typeface="Book Antiqua" pitchFamily="18" charset="0"/>
              <a:sym typeface="Oswald" pitchFamily="2" charset="0"/>
            </a:endParaRPr>
          </a:p>
        </p:txBody>
      </p:sp>
      <p:sp>
        <p:nvSpPr>
          <p:cNvPr id="23" name="Abgerundetes Rechteck 22"/>
          <p:cNvSpPr/>
          <p:nvPr/>
        </p:nvSpPr>
        <p:spPr>
          <a:xfrm>
            <a:off x="914400" y="1123950"/>
            <a:ext cx="7391400" cy="3505200"/>
          </a:xfrm>
          <a:prstGeom prst="round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feld 21"/>
          <p:cNvSpPr txBox="1"/>
          <p:nvPr/>
        </p:nvSpPr>
        <p:spPr>
          <a:xfrm>
            <a:off x="1600200" y="2038350"/>
            <a:ext cx="6172200" cy="1736646"/>
          </a:xfrm>
          <a:prstGeom prst="roundRect">
            <a:avLst/>
          </a:prstGeom>
          <a:noFill/>
        </p:spPr>
        <p:txBody>
          <a:bodyPr wrap="square" rtlCol="0">
            <a:spAutoFit/>
          </a:bodyPr>
          <a:lstStyle/>
          <a:p>
            <a:pPr algn="ctr"/>
            <a:r>
              <a:rPr lang="en-US" sz="2400" b="1" dirty="0">
                <a:solidFill>
                  <a:schemeClr val="bg1"/>
                </a:solidFill>
                <a:latin typeface="Book Antiqua" pitchFamily="18" charset="0"/>
              </a:rPr>
              <a:t>How should McDonald’s undergo the </a:t>
            </a:r>
            <a:r>
              <a:rPr lang="en-US" sz="2400" b="1" dirty="0" smtClean="0">
                <a:solidFill>
                  <a:schemeClr val="bg1"/>
                </a:solidFill>
                <a:latin typeface="Book Antiqua" pitchFamily="18" charset="0"/>
              </a:rPr>
              <a:t>Revitalization Process </a:t>
            </a:r>
            <a:r>
              <a:rPr lang="en-US" sz="2400" b="1" dirty="0">
                <a:solidFill>
                  <a:schemeClr val="bg1"/>
                </a:solidFill>
                <a:latin typeface="Book Antiqua" pitchFamily="18" charset="0"/>
              </a:rPr>
              <a:t>of its </a:t>
            </a:r>
            <a:r>
              <a:rPr lang="en-US" sz="2400" b="1" dirty="0" smtClean="0">
                <a:solidFill>
                  <a:schemeClr val="bg1"/>
                </a:solidFill>
                <a:latin typeface="Book Antiqua" pitchFamily="18" charset="0"/>
              </a:rPr>
              <a:t>Brand </a:t>
            </a:r>
            <a:r>
              <a:rPr lang="en-US" sz="2400" b="1" dirty="0">
                <a:solidFill>
                  <a:schemeClr val="bg1"/>
                </a:solidFill>
                <a:latin typeface="Book Antiqua" pitchFamily="18" charset="0"/>
              </a:rPr>
              <a:t>I</a:t>
            </a:r>
            <a:r>
              <a:rPr lang="en-US" sz="2400" b="1" dirty="0" smtClean="0">
                <a:solidFill>
                  <a:schemeClr val="bg1"/>
                </a:solidFill>
                <a:latin typeface="Book Antiqua" pitchFamily="18" charset="0"/>
              </a:rPr>
              <a:t>mage </a:t>
            </a:r>
            <a:r>
              <a:rPr lang="en-US" sz="2400" b="1" dirty="0">
                <a:solidFill>
                  <a:schemeClr val="bg1"/>
                </a:solidFill>
                <a:latin typeface="Book Antiqua" pitchFamily="18" charset="0"/>
              </a:rPr>
              <a:t>in order to manage a </a:t>
            </a:r>
            <a:r>
              <a:rPr lang="en-US" sz="2400" b="1" dirty="0" smtClean="0">
                <a:solidFill>
                  <a:schemeClr val="bg1"/>
                </a:solidFill>
                <a:latin typeface="Book Antiqua" pitchFamily="18" charset="0"/>
              </a:rPr>
              <a:t>Brand Turnaround </a:t>
            </a:r>
            <a:r>
              <a:rPr lang="en-US" sz="2400" b="1" dirty="0">
                <a:solidFill>
                  <a:schemeClr val="bg1"/>
                </a:solidFill>
                <a:latin typeface="Book Antiqua" pitchFamily="18" charset="0"/>
              </a:rPr>
              <a:t>successfully?</a:t>
            </a:r>
          </a:p>
        </p:txBody>
      </p:sp>
      <p:sp>
        <p:nvSpPr>
          <p:cNvPr id="4" name="Foliennummernplatzhalter 3"/>
          <p:cNvSpPr>
            <a:spLocks noGrp="1"/>
          </p:cNvSpPr>
          <p:nvPr>
            <p:ph type="sldNum" sz="quarter" idx="12"/>
          </p:nvPr>
        </p:nvSpPr>
        <p:spPr/>
        <p:txBody>
          <a:bodyPr/>
          <a:lstStyle/>
          <a:p>
            <a:fld id="{3DF9FCE7-776B-4B86-90AF-701E60DB0FF4}"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bgerundetes Rechteck 38"/>
          <p:cNvSpPr/>
          <p:nvPr/>
        </p:nvSpPr>
        <p:spPr>
          <a:xfrm>
            <a:off x="1371600" y="1504950"/>
            <a:ext cx="6553200" cy="1828800"/>
          </a:xfrm>
          <a:prstGeom prst="round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feld 39"/>
          <p:cNvSpPr txBox="1"/>
          <p:nvPr/>
        </p:nvSpPr>
        <p:spPr>
          <a:xfrm>
            <a:off x="1371600" y="2033349"/>
            <a:ext cx="6629400" cy="919401"/>
          </a:xfrm>
          <a:prstGeom prst="roundRect">
            <a:avLst/>
          </a:prstGeom>
          <a:noFill/>
        </p:spPr>
        <p:txBody>
          <a:bodyPr wrap="square" rtlCol="0">
            <a:spAutoFit/>
          </a:bodyPr>
          <a:lstStyle/>
          <a:p>
            <a:pPr algn="ctr"/>
            <a:r>
              <a:rPr lang="en-US" sz="2400" b="1" dirty="0" smtClean="0">
                <a:solidFill>
                  <a:schemeClr val="bg1"/>
                </a:solidFill>
                <a:latin typeface="Book Antiqua" pitchFamily="18" charset="0"/>
              </a:rPr>
              <a:t>“Big Brands will </a:t>
            </a:r>
            <a:r>
              <a:rPr lang="en-US" sz="2400" b="1" dirty="0" smtClean="0">
                <a:solidFill>
                  <a:srgbClr val="FFC000"/>
                </a:solidFill>
                <a:latin typeface="Book Antiqua" pitchFamily="18" charset="0"/>
              </a:rPr>
              <a:t>never</a:t>
            </a:r>
            <a:r>
              <a:rPr lang="en-US" sz="2400" b="1" dirty="0" smtClean="0">
                <a:solidFill>
                  <a:schemeClr val="bg1"/>
                </a:solidFill>
                <a:latin typeface="Book Antiqua" pitchFamily="18" charset="0"/>
              </a:rPr>
              <a:t> </a:t>
            </a:r>
            <a:r>
              <a:rPr lang="en-US" sz="2400" b="1" dirty="0" smtClean="0">
                <a:solidFill>
                  <a:srgbClr val="FFC000"/>
                </a:solidFill>
                <a:latin typeface="Book Antiqua" pitchFamily="18" charset="0"/>
              </a:rPr>
              <a:t>die</a:t>
            </a:r>
            <a:r>
              <a:rPr lang="en-US" sz="2400" b="1" dirty="0" smtClean="0">
                <a:solidFill>
                  <a:schemeClr val="bg1"/>
                </a:solidFill>
                <a:latin typeface="Book Antiqua" pitchFamily="18" charset="0"/>
              </a:rPr>
              <a:t>. They just get </a:t>
            </a:r>
            <a:r>
              <a:rPr lang="en-US" sz="2400" b="1" dirty="0" smtClean="0">
                <a:solidFill>
                  <a:srgbClr val="FFC000"/>
                </a:solidFill>
                <a:latin typeface="Book Antiqua" pitchFamily="18" charset="0"/>
              </a:rPr>
              <a:t>weak</a:t>
            </a:r>
            <a:r>
              <a:rPr lang="en-US" sz="2400" b="1" dirty="0" smtClean="0">
                <a:solidFill>
                  <a:schemeClr val="bg1"/>
                </a:solidFill>
                <a:latin typeface="Book Antiqua" pitchFamily="18" charset="0"/>
              </a:rPr>
              <a:t>.”</a:t>
            </a:r>
            <a:endParaRPr lang="en-US" sz="2400" b="1" dirty="0">
              <a:solidFill>
                <a:schemeClr val="bg1"/>
              </a:solidFill>
              <a:latin typeface="Book Antiqua" pitchFamily="18" charset="0"/>
            </a:endParaRPr>
          </a:p>
        </p:txBody>
      </p:sp>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Problem statement</a:t>
            </a: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Background</a:t>
            </a: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Action Mode</a:t>
            </a: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Plan to Win</a:t>
            </a:r>
          </a:p>
        </p:txBody>
      </p:sp>
      <p:sp>
        <p:nvSpPr>
          <p:cNvPr id="4" name="Foliennummernplatzhalter 3"/>
          <p:cNvSpPr>
            <a:spLocks noGrp="1"/>
          </p:cNvSpPr>
          <p:nvPr>
            <p:ph type="sldNum" sz="quarter" idx="12"/>
          </p:nvPr>
        </p:nvSpPr>
        <p:spPr/>
        <p:txBody>
          <a:bodyPr/>
          <a:lstStyle/>
          <a:p>
            <a:fld id="{3DF9FCE7-776B-4B86-90AF-701E60DB0FF4}" type="slidenum">
              <a:rPr lang="en-US" smtClean="0"/>
              <a:pPr/>
              <a:t>22</a:t>
            </a:fld>
            <a:endParaRPr lang="en-US" dirty="0"/>
          </a:p>
        </p:txBody>
      </p:sp>
      <p:sp>
        <p:nvSpPr>
          <p:cNvPr id="28" name="Rechteck 27"/>
          <p:cNvSpPr/>
          <p:nvPr/>
        </p:nvSpPr>
        <p:spPr>
          <a:xfrm>
            <a:off x="3276600" y="971550"/>
            <a:ext cx="2819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pic>
        <p:nvPicPr>
          <p:cNvPr id="65538" name="Picture 2" descr="Bildergebnis für larry light"/>
          <p:cNvPicPr>
            <a:picLocks noChangeAspect="1" noChangeArrowheads="1"/>
          </p:cNvPicPr>
          <p:nvPr/>
        </p:nvPicPr>
        <p:blipFill>
          <a:blip r:embed="rId3"/>
          <a:srcRect/>
          <a:stretch>
            <a:fillRect/>
          </a:stretch>
        </p:blipFill>
        <p:spPr bwMode="auto">
          <a:xfrm>
            <a:off x="-304800" y="2343150"/>
            <a:ext cx="3406272" cy="2800350"/>
          </a:xfrm>
          <a:prstGeom prst="rect">
            <a:avLst/>
          </a:prstGeom>
          <a:noFill/>
        </p:spPr>
      </p:pic>
      <p:sp>
        <p:nvSpPr>
          <p:cNvPr id="7" name="TextBox 4"/>
          <p:cNvSpPr txBox="1">
            <a:spLocks noChangeArrowheads="1"/>
          </p:cNvSpPr>
          <p:nvPr/>
        </p:nvSpPr>
        <p:spPr bwMode="auto">
          <a:xfrm flipH="1">
            <a:off x="0" y="416064"/>
            <a:ext cx="31242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Larry Light:</a:t>
            </a:r>
            <a:endParaRPr lang="en-US" altLang="en-US" sz="3200" dirty="0">
              <a:solidFill>
                <a:schemeClr val="bg1"/>
              </a:solidFill>
              <a:latin typeface="Book Antiqua" pitchFamily="18" charset="0"/>
              <a:sym typeface="Oswald" pitchFamily="2"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Problem statement</a:t>
            </a: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Background</a:t>
            </a: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Action Mode</a:t>
            </a: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Plan to Win</a:t>
            </a:r>
          </a:p>
        </p:txBody>
      </p:sp>
      <p:sp>
        <p:nvSpPr>
          <p:cNvPr id="4" name="Foliennummernplatzhalter 3"/>
          <p:cNvSpPr>
            <a:spLocks noGrp="1"/>
          </p:cNvSpPr>
          <p:nvPr>
            <p:ph type="sldNum" sz="quarter" idx="12"/>
          </p:nvPr>
        </p:nvSpPr>
        <p:spPr/>
        <p:txBody>
          <a:bodyPr/>
          <a:lstStyle/>
          <a:p>
            <a:fld id="{3DF9FCE7-776B-4B86-90AF-701E60DB0FF4}" type="slidenum">
              <a:rPr lang="en-US" smtClean="0"/>
              <a:pPr/>
              <a:t>23</a:t>
            </a:fld>
            <a:endParaRPr lang="en-US" dirty="0"/>
          </a:p>
        </p:txBody>
      </p:sp>
      <p:sp>
        <p:nvSpPr>
          <p:cNvPr id="28" name="Rechteck 27"/>
          <p:cNvSpPr/>
          <p:nvPr/>
        </p:nvSpPr>
        <p:spPr>
          <a:xfrm>
            <a:off x="3276600" y="971550"/>
            <a:ext cx="2819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0">
            <a:extLst>
              <a:ext uri="{FF2B5EF4-FFF2-40B4-BE49-F238E27FC236}">
                <a16:creationId xmlns:a16="http://schemas.microsoft.com/office/drawing/2014/main" xmlns="" id="{C9518D3F-2804-D447-B07A-616D73793582}"/>
              </a:ext>
            </a:extLst>
          </p:cNvPr>
          <p:cNvSpPr>
            <a:spLocks/>
          </p:cNvSpPr>
          <p:nvPr/>
        </p:nvSpPr>
        <p:spPr bwMode="auto">
          <a:xfrm>
            <a:off x="2362200" y="1610888"/>
            <a:ext cx="1875261" cy="1258938"/>
          </a:xfrm>
          <a:custGeom>
            <a:avLst/>
            <a:gdLst>
              <a:gd name="T0" fmla="*/ 68 w 216"/>
              <a:gd name="T1" fmla="*/ 143 h 143"/>
              <a:gd name="T2" fmla="*/ 84 w 216"/>
              <a:gd name="T3" fmla="*/ 141 h 143"/>
              <a:gd name="T4" fmla="*/ 93 w 216"/>
              <a:gd name="T5" fmla="*/ 138 h 143"/>
              <a:gd name="T6" fmla="*/ 98 w 216"/>
              <a:gd name="T7" fmla="*/ 132 h 143"/>
              <a:gd name="T8" fmla="*/ 91 w 216"/>
              <a:gd name="T9" fmla="*/ 114 h 143"/>
              <a:gd name="T10" fmla="*/ 108 w 216"/>
              <a:gd name="T11" fmla="*/ 98 h 143"/>
              <a:gd name="T12" fmla="*/ 125 w 216"/>
              <a:gd name="T13" fmla="*/ 114 h 143"/>
              <a:gd name="T14" fmla="*/ 118 w 216"/>
              <a:gd name="T15" fmla="*/ 132 h 143"/>
              <a:gd name="T16" fmla="*/ 122 w 216"/>
              <a:gd name="T17" fmla="*/ 138 h 143"/>
              <a:gd name="T18" fmla="*/ 132 w 216"/>
              <a:gd name="T19" fmla="*/ 141 h 143"/>
              <a:gd name="T20" fmla="*/ 147 w 216"/>
              <a:gd name="T21" fmla="*/ 143 h 143"/>
              <a:gd name="T22" fmla="*/ 158 w 216"/>
              <a:gd name="T23" fmla="*/ 142 h 143"/>
              <a:gd name="T24" fmla="*/ 175 w 216"/>
              <a:gd name="T25" fmla="*/ 139 h 143"/>
              <a:gd name="T26" fmla="*/ 172 w 216"/>
              <a:gd name="T27" fmla="*/ 122 h 143"/>
              <a:gd name="T28" fmla="*/ 171 w 216"/>
              <a:gd name="T29" fmla="*/ 111 h 143"/>
              <a:gd name="T30" fmla="*/ 173 w 216"/>
              <a:gd name="T31" fmla="*/ 96 h 143"/>
              <a:gd name="T32" fmla="*/ 176 w 216"/>
              <a:gd name="T33" fmla="*/ 86 h 143"/>
              <a:gd name="T34" fmla="*/ 182 w 216"/>
              <a:gd name="T35" fmla="*/ 82 h 143"/>
              <a:gd name="T36" fmla="*/ 200 w 216"/>
              <a:gd name="T37" fmla="*/ 88 h 143"/>
              <a:gd name="T38" fmla="*/ 216 w 216"/>
              <a:gd name="T39" fmla="*/ 72 h 143"/>
              <a:gd name="T40" fmla="*/ 200 w 216"/>
              <a:gd name="T41" fmla="*/ 55 h 143"/>
              <a:gd name="T42" fmla="*/ 182 w 216"/>
              <a:gd name="T43" fmla="*/ 61 h 143"/>
              <a:gd name="T44" fmla="*/ 176 w 216"/>
              <a:gd name="T45" fmla="*/ 57 h 143"/>
              <a:gd name="T46" fmla="*/ 173 w 216"/>
              <a:gd name="T47" fmla="*/ 47 h 143"/>
              <a:gd name="T48" fmla="*/ 171 w 216"/>
              <a:gd name="T49" fmla="*/ 32 h 143"/>
              <a:gd name="T50" fmla="*/ 172 w 216"/>
              <a:gd name="T51" fmla="*/ 21 h 143"/>
              <a:gd name="T52" fmla="*/ 175 w 216"/>
              <a:gd name="T53" fmla="*/ 5 h 143"/>
              <a:gd name="T54" fmla="*/ 175 w 216"/>
              <a:gd name="T55" fmla="*/ 4 h 143"/>
              <a:gd name="T56" fmla="*/ 158 w 216"/>
              <a:gd name="T57" fmla="*/ 2 h 143"/>
              <a:gd name="T58" fmla="*/ 147 w 216"/>
              <a:gd name="T59" fmla="*/ 0 h 143"/>
              <a:gd name="T60" fmla="*/ 132 w 216"/>
              <a:gd name="T61" fmla="*/ 2 h 143"/>
              <a:gd name="T62" fmla="*/ 122 w 216"/>
              <a:gd name="T63" fmla="*/ 6 h 143"/>
              <a:gd name="T64" fmla="*/ 118 w 216"/>
              <a:gd name="T65" fmla="*/ 11 h 143"/>
              <a:gd name="T66" fmla="*/ 125 w 216"/>
              <a:gd name="T67" fmla="*/ 29 h 143"/>
              <a:gd name="T68" fmla="*/ 108 w 216"/>
              <a:gd name="T69" fmla="*/ 45 h 143"/>
              <a:gd name="T70" fmla="*/ 91 w 216"/>
              <a:gd name="T71" fmla="*/ 29 h 143"/>
              <a:gd name="T72" fmla="*/ 98 w 216"/>
              <a:gd name="T73" fmla="*/ 11 h 143"/>
              <a:gd name="T74" fmla="*/ 93 w 216"/>
              <a:gd name="T75" fmla="*/ 6 h 143"/>
              <a:gd name="T76" fmla="*/ 84 w 216"/>
              <a:gd name="T77" fmla="*/ 2 h 143"/>
              <a:gd name="T78" fmla="*/ 68 w 216"/>
              <a:gd name="T79" fmla="*/ 0 h 143"/>
              <a:gd name="T80" fmla="*/ 57 w 216"/>
              <a:gd name="T81" fmla="*/ 2 h 143"/>
              <a:gd name="T82" fmla="*/ 41 w 216"/>
              <a:gd name="T83" fmla="*/ 4 h 143"/>
              <a:gd name="T84" fmla="*/ 41 w 216"/>
              <a:gd name="T85" fmla="*/ 5 h 143"/>
              <a:gd name="T86" fmla="*/ 44 w 216"/>
              <a:gd name="T87" fmla="*/ 21 h 143"/>
              <a:gd name="T88" fmla="*/ 45 w 216"/>
              <a:gd name="T89" fmla="*/ 32 h 143"/>
              <a:gd name="T90" fmla="*/ 43 w 216"/>
              <a:gd name="T91" fmla="*/ 47 h 143"/>
              <a:gd name="T92" fmla="*/ 40 w 216"/>
              <a:gd name="T93" fmla="*/ 57 h 143"/>
              <a:gd name="T94" fmla="*/ 34 w 216"/>
              <a:gd name="T95" fmla="*/ 61 h 143"/>
              <a:gd name="T96" fmla="*/ 16 w 216"/>
              <a:gd name="T97" fmla="*/ 55 h 143"/>
              <a:gd name="T98" fmla="*/ 0 w 216"/>
              <a:gd name="T99" fmla="*/ 72 h 143"/>
              <a:gd name="T100" fmla="*/ 16 w 216"/>
              <a:gd name="T101" fmla="*/ 88 h 143"/>
              <a:gd name="T102" fmla="*/ 34 w 216"/>
              <a:gd name="T103" fmla="*/ 82 h 143"/>
              <a:gd name="T104" fmla="*/ 40 w 216"/>
              <a:gd name="T105" fmla="*/ 86 h 143"/>
              <a:gd name="T106" fmla="*/ 43 w 216"/>
              <a:gd name="T107" fmla="*/ 96 h 143"/>
              <a:gd name="T108" fmla="*/ 45 w 216"/>
              <a:gd name="T109" fmla="*/ 111 h 143"/>
              <a:gd name="T110" fmla="*/ 44 w 216"/>
              <a:gd name="T111" fmla="*/ 122 h 143"/>
              <a:gd name="T112" fmla="*/ 41 w 216"/>
              <a:gd name="T113" fmla="*/ 139 h 143"/>
              <a:gd name="T114" fmla="*/ 57 w 216"/>
              <a:gd name="T115" fmla="*/ 142 h 143"/>
              <a:gd name="T116" fmla="*/ 68 w 216"/>
              <a:gd name="T1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43">
                <a:moveTo>
                  <a:pt x="68" y="143"/>
                </a:moveTo>
                <a:cubicBezTo>
                  <a:pt x="74" y="143"/>
                  <a:pt x="79" y="143"/>
                  <a:pt x="84" y="141"/>
                </a:cubicBezTo>
                <a:cubicBezTo>
                  <a:pt x="86" y="141"/>
                  <a:pt x="92" y="139"/>
                  <a:pt x="93" y="138"/>
                </a:cubicBezTo>
                <a:cubicBezTo>
                  <a:pt x="95" y="137"/>
                  <a:pt x="98" y="135"/>
                  <a:pt x="98" y="132"/>
                </a:cubicBezTo>
                <a:cubicBezTo>
                  <a:pt x="97" y="126"/>
                  <a:pt x="92" y="125"/>
                  <a:pt x="91" y="114"/>
                </a:cubicBezTo>
                <a:cubicBezTo>
                  <a:pt x="91" y="106"/>
                  <a:pt x="100" y="98"/>
                  <a:pt x="108" y="98"/>
                </a:cubicBezTo>
                <a:cubicBezTo>
                  <a:pt x="116" y="98"/>
                  <a:pt x="125" y="106"/>
                  <a:pt x="125" y="114"/>
                </a:cubicBezTo>
                <a:cubicBezTo>
                  <a:pt x="124" y="125"/>
                  <a:pt x="119" y="126"/>
                  <a:pt x="118" y="132"/>
                </a:cubicBezTo>
                <a:cubicBezTo>
                  <a:pt x="118" y="135"/>
                  <a:pt x="121" y="137"/>
                  <a:pt x="122" y="138"/>
                </a:cubicBezTo>
                <a:cubicBezTo>
                  <a:pt x="124" y="139"/>
                  <a:pt x="130" y="141"/>
                  <a:pt x="132" y="141"/>
                </a:cubicBezTo>
                <a:cubicBezTo>
                  <a:pt x="137" y="143"/>
                  <a:pt x="142" y="143"/>
                  <a:pt x="147" y="143"/>
                </a:cubicBezTo>
                <a:cubicBezTo>
                  <a:pt x="148" y="143"/>
                  <a:pt x="155" y="142"/>
                  <a:pt x="158" y="142"/>
                </a:cubicBezTo>
                <a:cubicBezTo>
                  <a:pt x="166" y="140"/>
                  <a:pt x="169" y="140"/>
                  <a:pt x="175" y="139"/>
                </a:cubicBezTo>
                <a:cubicBezTo>
                  <a:pt x="174" y="132"/>
                  <a:pt x="173" y="126"/>
                  <a:pt x="172" y="122"/>
                </a:cubicBezTo>
                <a:cubicBezTo>
                  <a:pt x="172" y="119"/>
                  <a:pt x="171" y="112"/>
                  <a:pt x="171" y="111"/>
                </a:cubicBezTo>
                <a:cubicBezTo>
                  <a:pt x="171" y="105"/>
                  <a:pt x="171" y="101"/>
                  <a:pt x="173" y="96"/>
                </a:cubicBezTo>
                <a:cubicBezTo>
                  <a:pt x="173" y="94"/>
                  <a:pt x="175" y="88"/>
                  <a:pt x="176" y="86"/>
                </a:cubicBezTo>
                <a:cubicBezTo>
                  <a:pt x="177" y="84"/>
                  <a:pt x="179" y="82"/>
                  <a:pt x="182" y="82"/>
                </a:cubicBezTo>
                <a:cubicBezTo>
                  <a:pt x="188" y="82"/>
                  <a:pt x="189" y="88"/>
                  <a:pt x="200" y="88"/>
                </a:cubicBezTo>
                <a:cubicBezTo>
                  <a:pt x="208" y="89"/>
                  <a:pt x="216" y="80"/>
                  <a:pt x="216" y="72"/>
                </a:cubicBezTo>
                <a:cubicBezTo>
                  <a:pt x="216" y="64"/>
                  <a:pt x="208" y="55"/>
                  <a:pt x="200" y="55"/>
                </a:cubicBezTo>
                <a:cubicBezTo>
                  <a:pt x="189" y="55"/>
                  <a:pt x="188" y="61"/>
                  <a:pt x="182" y="61"/>
                </a:cubicBezTo>
                <a:cubicBezTo>
                  <a:pt x="179" y="62"/>
                  <a:pt x="177" y="59"/>
                  <a:pt x="176" y="57"/>
                </a:cubicBezTo>
                <a:cubicBezTo>
                  <a:pt x="175" y="55"/>
                  <a:pt x="173" y="50"/>
                  <a:pt x="173" y="47"/>
                </a:cubicBezTo>
                <a:cubicBezTo>
                  <a:pt x="171" y="42"/>
                  <a:pt x="171" y="38"/>
                  <a:pt x="171" y="32"/>
                </a:cubicBezTo>
                <a:cubicBezTo>
                  <a:pt x="171" y="31"/>
                  <a:pt x="172" y="25"/>
                  <a:pt x="172" y="21"/>
                </a:cubicBezTo>
                <a:cubicBezTo>
                  <a:pt x="173" y="14"/>
                  <a:pt x="174" y="11"/>
                  <a:pt x="175" y="5"/>
                </a:cubicBezTo>
                <a:cubicBezTo>
                  <a:pt x="175" y="5"/>
                  <a:pt x="175" y="4"/>
                  <a:pt x="175" y="4"/>
                </a:cubicBezTo>
                <a:cubicBezTo>
                  <a:pt x="169" y="3"/>
                  <a:pt x="162" y="2"/>
                  <a:pt x="158" y="2"/>
                </a:cubicBezTo>
                <a:cubicBezTo>
                  <a:pt x="155" y="1"/>
                  <a:pt x="148" y="0"/>
                  <a:pt x="147" y="0"/>
                </a:cubicBezTo>
                <a:cubicBezTo>
                  <a:pt x="142" y="0"/>
                  <a:pt x="137" y="1"/>
                  <a:pt x="132" y="2"/>
                </a:cubicBezTo>
                <a:cubicBezTo>
                  <a:pt x="130" y="2"/>
                  <a:pt x="124" y="4"/>
                  <a:pt x="122" y="6"/>
                </a:cubicBezTo>
                <a:cubicBezTo>
                  <a:pt x="121" y="7"/>
                  <a:pt x="118" y="9"/>
                  <a:pt x="118" y="11"/>
                </a:cubicBezTo>
                <a:cubicBezTo>
                  <a:pt x="119" y="17"/>
                  <a:pt x="124" y="18"/>
                  <a:pt x="125" y="29"/>
                </a:cubicBezTo>
                <a:cubicBezTo>
                  <a:pt x="125" y="38"/>
                  <a:pt x="116" y="45"/>
                  <a:pt x="108" y="45"/>
                </a:cubicBezTo>
                <a:cubicBezTo>
                  <a:pt x="100" y="45"/>
                  <a:pt x="91" y="38"/>
                  <a:pt x="91" y="29"/>
                </a:cubicBezTo>
                <a:cubicBezTo>
                  <a:pt x="92" y="18"/>
                  <a:pt x="97" y="17"/>
                  <a:pt x="98" y="11"/>
                </a:cubicBezTo>
                <a:cubicBezTo>
                  <a:pt x="98" y="9"/>
                  <a:pt x="95" y="7"/>
                  <a:pt x="93" y="6"/>
                </a:cubicBezTo>
                <a:cubicBezTo>
                  <a:pt x="92" y="4"/>
                  <a:pt x="86" y="2"/>
                  <a:pt x="84" y="2"/>
                </a:cubicBezTo>
                <a:cubicBezTo>
                  <a:pt x="79" y="1"/>
                  <a:pt x="74" y="0"/>
                  <a:pt x="68" y="0"/>
                </a:cubicBezTo>
                <a:cubicBezTo>
                  <a:pt x="68" y="0"/>
                  <a:pt x="61" y="1"/>
                  <a:pt x="57" y="2"/>
                </a:cubicBezTo>
                <a:cubicBezTo>
                  <a:pt x="50" y="3"/>
                  <a:pt x="41" y="4"/>
                  <a:pt x="41" y="4"/>
                </a:cubicBezTo>
                <a:cubicBezTo>
                  <a:pt x="41" y="4"/>
                  <a:pt x="41" y="5"/>
                  <a:pt x="41" y="5"/>
                </a:cubicBezTo>
                <a:cubicBezTo>
                  <a:pt x="42" y="11"/>
                  <a:pt x="42" y="14"/>
                  <a:pt x="44" y="21"/>
                </a:cubicBezTo>
                <a:cubicBezTo>
                  <a:pt x="44" y="25"/>
                  <a:pt x="45" y="31"/>
                  <a:pt x="45" y="32"/>
                </a:cubicBezTo>
                <a:cubicBezTo>
                  <a:pt x="45" y="38"/>
                  <a:pt x="45" y="42"/>
                  <a:pt x="43" y="47"/>
                </a:cubicBezTo>
                <a:cubicBezTo>
                  <a:pt x="43" y="50"/>
                  <a:pt x="41" y="55"/>
                  <a:pt x="40" y="57"/>
                </a:cubicBezTo>
                <a:cubicBezTo>
                  <a:pt x="39" y="59"/>
                  <a:pt x="37" y="62"/>
                  <a:pt x="34" y="61"/>
                </a:cubicBezTo>
                <a:cubicBezTo>
                  <a:pt x="28" y="61"/>
                  <a:pt x="27" y="55"/>
                  <a:pt x="16" y="55"/>
                </a:cubicBezTo>
                <a:cubicBezTo>
                  <a:pt x="8" y="55"/>
                  <a:pt x="0" y="64"/>
                  <a:pt x="0" y="72"/>
                </a:cubicBezTo>
                <a:cubicBezTo>
                  <a:pt x="0" y="80"/>
                  <a:pt x="8" y="89"/>
                  <a:pt x="16" y="88"/>
                </a:cubicBezTo>
                <a:cubicBezTo>
                  <a:pt x="27" y="88"/>
                  <a:pt x="28" y="82"/>
                  <a:pt x="34" y="82"/>
                </a:cubicBezTo>
                <a:cubicBezTo>
                  <a:pt x="37" y="82"/>
                  <a:pt x="39" y="84"/>
                  <a:pt x="40" y="86"/>
                </a:cubicBezTo>
                <a:cubicBezTo>
                  <a:pt x="41" y="88"/>
                  <a:pt x="43" y="94"/>
                  <a:pt x="43" y="96"/>
                </a:cubicBezTo>
                <a:cubicBezTo>
                  <a:pt x="45" y="101"/>
                  <a:pt x="45" y="105"/>
                  <a:pt x="45" y="111"/>
                </a:cubicBezTo>
                <a:cubicBezTo>
                  <a:pt x="45" y="112"/>
                  <a:pt x="44" y="119"/>
                  <a:pt x="44" y="122"/>
                </a:cubicBezTo>
                <a:cubicBezTo>
                  <a:pt x="43" y="129"/>
                  <a:pt x="41" y="138"/>
                  <a:pt x="41" y="139"/>
                </a:cubicBezTo>
                <a:cubicBezTo>
                  <a:pt x="47" y="140"/>
                  <a:pt x="54" y="141"/>
                  <a:pt x="57" y="142"/>
                </a:cubicBezTo>
                <a:cubicBezTo>
                  <a:pt x="61" y="142"/>
                  <a:pt x="68" y="143"/>
                  <a:pt x="68" y="143"/>
                </a:cubicBezTo>
                <a:close/>
              </a:path>
            </a:pathLst>
          </a:custGeom>
          <a:solidFill>
            <a:srgbClr val="FFC000"/>
          </a:solidFill>
          <a:ln>
            <a:solidFill>
              <a:schemeClr val="bg1"/>
            </a:solidFill>
            <a:headEnd/>
            <a:tailEnd/>
          </a:ln>
          <a:effectLst>
            <a:outerShdw blurRad="50800" dist="38100" dir="8100000" algn="tr"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vert="horz" wrap="square" lIns="396000" tIns="0" rIns="0" bIns="0" numCol="1" anchor="ctr" anchorCtr="0" compatLnSpc="1">
            <a:prstTxWarp prst="textNoShape">
              <a:avLst/>
            </a:prstTxWarp>
          </a:bodyPr>
          <a:lstStyle/>
          <a:p>
            <a:pPr algn="ctr"/>
            <a:endParaRPr lang="en-GB" sz="1200" dirty="0">
              <a:solidFill>
                <a:schemeClr val="bg1"/>
              </a:solidFill>
              <a:effectLst>
                <a:outerShdw blurRad="38100" dist="38100" dir="2700000" algn="tl">
                  <a:srgbClr val="000000">
                    <a:alpha val="43137"/>
                  </a:srgbClr>
                </a:outerShdw>
              </a:effectLst>
            </a:endParaRPr>
          </a:p>
        </p:txBody>
      </p:sp>
      <p:sp>
        <p:nvSpPr>
          <p:cNvPr id="17" name="Freeform 10">
            <a:extLst>
              <a:ext uri="{FF2B5EF4-FFF2-40B4-BE49-F238E27FC236}">
                <a16:creationId xmlns:a16="http://schemas.microsoft.com/office/drawing/2014/main" xmlns="" id="{C5AB5916-9C7C-364B-9082-961EE6A55849}"/>
              </a:ext>
            </a:extLst>
          </p:cNvPr>
          <p:cNvSpPr>
            <a:spLocks/>
          </p:cNvSpPr>
          <p:nvPr/>
        </p:nvSpPr>
        <p:spPr bwMode="auto">
          <a:xfrm>
            <a:off x="4677939" y="1610888"/>
            <a:ext cx="1875261" cy="1258938"/>
          </a:xfrm>
          <a:custGeom>
            <a:avLst/>
            <a:gdLst>
              <a:gd name="T0" fmla="*/ 68 w 216"/>
              <a:gd name="T1" fmla="*/ 143 h 143"/>
              <a:gd name="T2" fmla="*/ 84 w 216"/>
              <a:gd name="T3" fmla="*/ 141 h 143"/>
              <a:gd name="T4" fmla="*/ 93 w 216"/>
              <a:gd name="T5" fmla="*/ 138 h 143"/>
              <a:gd name="T6" fmla="*/ 98 w 216"/>
              <a:gd name="T7" fmla="*/ 132 h 143"/>
              <a:gd name="T8" fmla="*/ 91 w 216"/>
              <a:gd name="T9" fmla="*/ 114 h 143"/>
              <a:gd name="T10" fmla="*/ 108 w 216"/>
              <a:gd name="T11" fmla="*/ 98 h 143"/>
              <a:gd name="T12" fmla="*/ 125 w 216"/>
              <a:gd name="T13" fmla="*/ 114 h 143"/>
              <a:gd name="T14" fmla="*/ 118 w 216"/>
              <a:gd name="T15" fmla="*/ 132 h 143"/>
              <a:gd name="T16" fmla="*/ 122 w 216"/>
              <a:gd name="T17" fmla="*/ 138 h 143"/>
              <a:gd name="T18" fmla="*/ 132 w 216"/>
              <a:gd name="T19" fmla="*/ 141 h 143"/>
              <a:gd name="T20" fmla="*/ 147 w 216"/>
              <a:gd name="T21" fmla="*/ 143 h 143"/>
              <a:gd name="T22" fmla="*/ 158 w 216"/>
              <a:gd name="T23" fmla="*/ 142 h 143"/>
              <a:gd name="T24" fmla="*/ 175 w 216"/>
              <a:gd name="T25" fmla="*/ 139 h 143"/>
              <a:gd name="T26" fmla="*/ 172 w 216"/>
              <a:gd name="T27" fmla="*/ 122 h 143"/>
              <a:gd name="T28" fmla="*/ 171 w 216"/>
              <a:gd name="T29" fmla="*/ 111 h 143"/>
              <a:gd name="T30" fmla="*/ 173 w 216"/>
              <a:gd name="T31" fmla="*/ 96 h 143"/>
              <a:gd name="T32" fmla="*/ 176 w 216"/>
              <a:gd name="T33" fmla="*/ 86 h 143"/>
              <a:gd name="T34" fmla="*/ 182 w 216"/>
              <a:gd name="T35" fmla="*/ 82 h 143"/>
              <a:gd name="T36" fmla="*/ 200 w 216"/>
              <a:gd name="T37" fmla="*/ 88 h 143"/>
              <a:gd name="T38" fmla="*/ 216 w 216"/>
              <a:gd name="T39" fmla="*/ 72 h 143"/>
              <a:gd name="T40" fmla="*/ 200 w 216"/>
              <a:gd name="T41" fmla="*/ 55 h 143"/>
              <a:gd name="T42" fmla="*/ 182 w 216"/>
              <a:gd name="T43" fmla="*/ 61 h 143"/>
              <a:gd name="T44" fmla="*/ 176 w 216"/>
              <a:gd name="T45" fmla="*/ 57 h 143"/>
              <a:gd name="T46" fmla="*/ 173 w 216"/>
              <a:gd name="T47" fmla="*/ 47 h 143"/>
              <a:gd name="T48" fmla="*/ 171 w 216"/>
              <a:gd name="T49" fmla="*/ 32 h 143"/>
              <a:gd name="T50" fmla="*/ 172 w 216"/>
              <a:gd name="T51" fmla="*/ 21 h 143"/>
              <a:gd name="T52" fmla="*/ 175 w 216"/>
              <a:gd name="T53" fmla="*/ 5 h 143"/>
              <a:gd name="T54" fmla="*/ 175 w 216"/>
              <a:gd name="T55" fmla="*/ 4 h 143"/>
              <a:gd name="T56" fmla="*/ 158 w 216"/>
              <a:gd name="T57" fmla="*/ 2 h 143"/>
              <a:gd name="T58" fmla="*/ 147 w 216"/>
              <a:gd name="T59" fmla="*/ 0 h 143"/>
              <a:gd name="T60" fmla="*/ 132 w 216"/>
              <a:gd name="T61" fmla="*/ 2 h 143"/>
              <a:gd name="T62" fmla="*/ 122 w 216"/>
              <a:gd name="T63" fmla="*/ 6 h 143"/>
              <a:gd name="T64" fmla="*/ 118 w 216"/>
              <a:gd name="T65" fmla="*/ 11 h 143"/>
              <a:gd name="T66" fmla="*/ 125 w 216"/>
              <a:gd name="T67" fmla="*/ 29 h 143"/>
              <a:gd name="T68" fmla="*/ 108 w 216"/>
              <a:gd name="T69" fmla="*/ 45 h 143"/>
              <a:gd name="T70" fmla="*/ 91 w 216"/>
              <a:gd name="T71" fmla="*/ 29 h 143"/>
              <a:gd name="T72" fmla="*/ 98 w 216"/>
              <a:gd name="T73" fmla="*/ 11 h 143"/>
              <a:gd name="T74" fmla="*/ 93 w 216"/>
              <a:gd name="T75" fmla="*/ 6 h 143"/>
              <a:gd name="T76" fmla="*/ 84 w 216"/>
              <a:gd name="T77" fmla="*/ 2 h 143"/>
              <a:gd name="T78" fmla="*/ 68 w 216"/>
              <a:gd name="T79" fmla="*/ 0 h 143"/>
              <a:gd name="T80" fmla="*/ 57 w 216"/>
              <a:gd name="T81" fmla="*/ 2 h 143"/>
              <a:gd name="T82" fmla="*/ 41 w 216"/>
              <a:gd name="T83" fmla="*/ 4 h 143"/>
              <a:gd name="T84" fmla="*/ 41 w 216"/>
              <a:gd name="T85" fmla="*/ 5 h 143"/>
              <a:gd name="T86" fmla="*/ 44 w 216"/>
              <a:gd name="T87" fmla="*/ 21 h 143"/>
              <a:gd name="T88" fmla="*/ 45 w 216"/>
              <a:gd name="T89" fmla="*/ 32 h 143"/>
              <a:gd name="T90" fmla="*/ 43 w 216"/>
              <a:gd name="T91" fmla="*/ 47 h 143"/>
              <a:gd name="T92" fmla="*/ 40 w 216"/>
              <a:gd name="T93" fmla="*/ 57 h 143"/>
              <a:gd name="T94" fmla="*/ 34 w 216"/>
              <a:gd name="T95" fmla="*/ 61 h 143"/>
              <a:gd name="T96" fmla="*/ 16 w 216"/>
              <a:gd name="T97" fmla="*/ 55 h 143"/>
              <a:gd name="T98" fmla="*/ 0 w 216"/>
              <a:gd name="T99" fmla="*/ 72 h 143"/>
              <a:gd name="T100" fmla="*/ 16 w 216"/>
              <a:gd name="T101" fmla="*/ 88 h 143"/>
              <a:gd name="T102" fmla="*/ 34 w 216"/>
              <a:gd name="T103" fmla="*/ 82 h 143"/>
              <a:gd name="T104" fmla="*/ 40 w 216"/>
              <a:gd name="T105" fmla="*/ 86 h 143"/>
              <a:gd name="T106" fmla="*/ 43 w 216"/>
              <a:gd name="T107" fmla="*/ 96 h 143"/>
              <a:gd name="T108" fmla="*/ 45 w 216"/>
              <a:gd name="T109" fmla="*/ 111 h 143"/>
              <a:gd name="T110" fmla="*/ 44 w 216"/>
              <a:gd name="T111" fmla="*/ 122 h 143"/>
              <a:gd name="T112" fmla="*/ 41 w 216"/>
              <a:gd name="T113" fmla="*/ 139 h 143"/>
              <a:gd name="T114" fmla="*/ 57 w 216"/>
              <a:gd name="T115" fmla="*/ 142 h 143"/>
              <a:gd name="T116" fmla="*/ 68 w 216"/>
              <a:gd name="T1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43">
                <a:moveTo>
                  <a:pt x="68" y="143"/>
                </a:moveTo>
                <a:cubicBezTo>
                  <a:pt x="74" y="143"/>
                  <a:pt x="79" y="143"/>
                  <a:pt x="84" y="141"/>
                </a:cubicBezTo>
                <a:cubicBezTo>
                  <a:pt x="86" y="141"/>
                  <a:pt x="92" y="139"/>
                  <a:pt x="93" y="138"/>
                </a:cubicBezTo>
                <a:cubicBezTo>
                  <a:pt x="95" y="137"/>
                  <a:pt x="98" y="135"/>
                  <a:pt x="98" y="132"/>
                </a:cubicBezTo>
                <a:cubicBezTo>
                  <a:pt x="97" y="126"/>
                  <a:pt x="92" y="125"/>
                  <a:pt x="91" y="114"/>
                </a:cubicBezTo>
                <a:cubicBezTo>
                  <a:pt x="91" y="106"/>
                  <a:pt x="100" y="98"/>
                  <a:pt x="108" y="98"/>
                </a:cubicBezTo>
                <a:cubicBezTo>
                  <a:pt x="116" y="98"/>
                  <a:pt x="125" y="106"/>
                  <a:pt x="125" y="114"/>
                </a:cubicBezTo>
                <a:cubicBezTo>
                  <a:pt x="124" y="125"/>
                  <a:pt x="119" y="126"/>
                  <a:pt x="118" y="132"/>
                </a:cubicBezTo>
                <a:cubicBezTo>
                  <a:pt x="118" y="135"/>
                  <a:pt x="121" y="137"/>
                  <a:pt x="122" y="138"/>
                </a:cubicBezTo>
                <a:cubicBezTo>
                  <a:pt x="124" y="139"/>
                  <a:pt x="130" y="141"/>
                  <a:pt x="132" y="141"/>
                </a:cubicBezTo>
                <a:cubicBezTo>
                  <a:pt x="137" y="143"/>
                  <a:pt x="142" y="143"/>
                  <a:pt x="147" y="143"/>
                </a:cubicBezTo>
                <a:cubicBezTo>
                  <a:pt x="148" y="143"/>
                  <a:pt x="155" y="142"/>
                  <a:pt x="158" y="142"/>
                </a:cubicBezTo>
                <a:cubicBezTo>
                  <a:pt x="166" y="140"/>
                  <a:pt x="169" y="140"/>
                  <a:pt x="175" y="139"/>
                </a:cubicBezTo>
                <a:cubicBezTo>
                  <a:pt x="174" y="132"/>
                  <a:pt x="173" y="126"/>
                  <a:pt x="172" y="122"/>
                </a:cubicBezTo>
                <a:cubicBezTo>
                  <a:pt x="172" y="119"/>
                  <a:pt x="171" y="112"/>
                  <a:pt x="171" y="111"/>
                </a:cubicBezTo>
                <a:cubicBezTo>
                  <a:pt x="171" y="105"/>
                  <a:pt x="171" y="101"/>
                  <a:pt x="173" y="96"/>
                </a:cubicBezTo>
                <a:cubicBezTo>
                  <a:pt x="173" y="94"/>
                  <a:pt x="175" y="88"/>
                  <a:pt x="176" y="86"/>
                </a:cubicBezTo>
                <a:cubicBezTo>
                  <a:pt x="177" y="84"/>
                  <a:pt x="179" y="82"/>
                  <a:pt x="182" y="82"/>
                </a:cubicBezTo>
                <a:cubicBezTo>
                  <a:pt x="188" y="82"/>
                  <a:pt x="189" y="88"/>
                  <a:pt x="200" y="88"/>
                </a:cubicBezTo>
                <a:cubicBezTo>
                  <a:pt x="208" y="89"/>
                  <a:pt x="216" y="80"/>
                  <a:pt x="216" y="72"/>
                </a:cubicBezTo>
                <a:cubicBezTo>
                  <a:pt x="216" y="64"/>
                  <a:pt x="208" y="55"/>
                  <a:pt x="200" y="55"/>
                </a:cubicBezTo>
                <a:cubicBezTo>
                  <a:pt x="189" y="55"/>
                  <a:pt x="188" y="61"/>
                  <a:pt x="182" y="61"/>
                </a:cubicBezTo>
                <a:cubicBezTo>
                  <a:pt x="179" y="62"/>
                  <a:pt x="177" y="59"/>
                  <a:pt x="176" y="57"/>
                </a:cubicBezTo>
                <a:cubicBezTo>
                  <a:pt x="175" y="55"/>
                  <a:pt x="173" y="50"/>
                  <a:pt x="173" y="47"/>
                </a:cubicBezTo>
                <a:cubicBezTo>
                  <a:pt x="171" y="42"/>
                  <a:pt x="171" y="38"/>
                  <a:pt x="171" y="32"/>
                </a:cubicBezTo>
                <a:cubicBezTo>
                  <a:pt x="171" y="31"/>
                  <a:pt x="172" y="25"/>
                  <a:pt x="172" y="21"/>
                </a:cubicBezTo>
                <a:cubicBezTo>
                  <a:pt x="173" y="14"/>
                  <a:pt x="174" y="11"/>
                  <a:pt x="175" y="5"/>
                </a:cubicBezTo>
                <a:cubicBezTo>
                  <a:pt x="175" y="5"/>
                  <a:pt x="175" y="4"/>
                  <a:pt x="175" y="4"/>
                </a:cubicBezTo>
                <a:cubicBezTo>
                  <a:pt x="169" y="3"/>
                  <a:pt x="162" y="2"/>
                  <a:pt x="158" y="2"/>
                </a:cubicBezTo>
                <a:cubicBezTo>
                  <a:pt x="155" y="1"/>
                  <a:pt x="148" y="0"/>
                  <a:pt x="147" y="0"/>
                </a:cubicBezTo>
                <a:cubicBezTo>
                  <a:pt x="142" y="0"/>
                  <a:pt x="137" y="1"/>
                  <a:pt x="132" y="2"/>
                </a:cubicBezTo>
                <a:cubicBezTo>
                  <a:pt x="130" y="2"/>
                  <a:pt x="124" y="4"/>
                  <a:pt x="122" y="6"/>
                </a:cubicBezTo>
                <a:cubicBezTo>
                  <a:pt x="121" y="7"/>
                  <a:pt x="118" y="9"/>
                  <a:pt x="118" y="11"/>
                </a:cubicBezTo>
                <a:cubicBezTo>
                  <a:pt x="119" y="17"/>
                  <a:pt x="124" y="18"/>
                  <a:pt x="125" y="29"/>
                </a:cubicBezTo>
                <a:cubicBezTo>
                  <a:pt x="125" y="38"/>
                  <a:pt x="116" y="45"/>
                  <a:pt x="108" y="45"/>
                </a:cubicBezTo>
                <a:cubicBezTo>
                  <a:pt x="100" y="45"/>
                  <a:pt x="91" y="38"/>
                  <a:pt x="91" y="29"/>
                </a:cubicBezTo>
                <a:cubicBezTo>
                  <a:pt x="92" y="18"/>
                  <a:pt x="97" y="17"/>
                  <a:pt x="98" y="11"/>
                </a:cubicBezTo>
                <a:cubicBezTo>
                  <a:pt x="98" y="9"/>
                  <a:pt x="95" y="7"/>
                  <a:pt x="93" y="6"/>
                </a:cubicBezTo>
                <a:cubicBezTo>
                  <a:pt x="92" y="4"/>
                  <a:pt x="86" y="2"/>
                  <a:pt x="84" y="2"/>
                </a:cubicBezTo>
                <a:cubicBezTo>
                  <a:pt x="79" y="1"/>
                  <a:pt x="74" y="0"/>
                  <a:pt x="68" y="0"/>
                </a:cubicBezTo>
                <a:cubicBezTo>
                  <a:pt x="68" y="0"/>
                  <a:pt x="61" y="1"/>
                  <a:pt x="57" y="2"/>
                </a:cubicBezTo>
                <a:cubicBezTo>
                  <a:pt x="50" y="3"/>
                  <a:pt x="41" y="4"/>
                  <a:pt x="41" y="4"/>
                </a:cubicBezTo>
                <a:cubicBezTo>
                  <a:pt x="41" y="4"/>
                  <a:pt x="41" y="5"/>
                  <a:pt x="41" y="5"/>
                </a:cubicBezTo>
                <a:cubicBezTo>
                  <a:pt x="42" y="11"/>
                  <a:pt x="42" y="14"/>
                  <a:pt x="44" y="21"/>
                </a:cubicBezTo>
                <a:cubicBezTo>
                  <a:pt x="44" y="25"/>
                  <a:pt x="45" y="31"/>
                  <a:pt x="45" y="32"/>
                </a:cubicBezTo>
                <a:cubicBezTo>
                  <a:pt x="45" y="38"/>
                  <a:pt x="45" y="42"/>
                  <a:pt x="43" y="47"/>
                </a:cubicBezTo>
                <a:cubicBezTo>
                  <a:pt x="43" y="50"/>
                  <a:pt x="41" y="55"/>
                  <a:pt x="40" y="57"/>
                </a:cubicBezTo>
                <a:cubicBezTo>
                  <a:pt x="39" y="59"/>
                  <a:pt x="37" y="62"/>
                  <a:pt x="34" y="61"/>
                </a:cubicBezTo>
                <a:cubicBezTo>
                  <a:pt x="28" y="61"/>
                  <a:pt x="27" y="55"/>
                  <a:pt x="16" y="55"/>
                </a:cubicBezTo>
                <a:cubicBezTo>
                  <a:pt x="8" y="55"/>
                  <a:pt x="0" y="64"/>
                  <a:pt x="0" y="72"/>
                </a:cubicBezTo>
                <a:cubicBezTo>
                  <a:pt x="0" y="80"/>
                  <a:pt x="8" y="89"/>
                  <a:pt x="16" y="88"/>
                </a:cubicBezTo>
                <a:cubicBezTo>
                  <a:pt x="27" y="88"/>
                  <a:pt x="28" y="82"/>
                  <a:pt x="34" y="82"/>
                </a:cubicBezTo>
                <a:cubicBezTo>
                  <a:pt x="37" y="82"/>
                  <a:pt x="39" y="84"/>
                  <a:pt x="40" y="86"/>
                </a:cubicBezTo>
                <a:cubicBezTo>
                  <a:pt x="41" y="88"/>
                  <a:pt x="43" y="94"/>
                  <a:pt x="43" y="96"/>
                </a:cubicBezTo>
                <a:cubicBezTo>
                  <a:pt x="45" y="101"/>
                  <a:pt x="45" y="105"/>
                  <a:pt x="45" y="111"/>
                </a:cubicBezTo>
                <a:cubicBezTo>
                  <a:pt x="45" y="112"/>
                  <a:pt x="44" y="119"/>
                  <a:pt x="44" y="122"/>
                </a:cubicBezTo>
                <a:cubicBezTo>
                  <a:pt x="43" y="129"/>
                  <a:pt x="41" y="138"/>
                  <a:pt x="41" y="139"/>
                </a:cubicBezTo>
                <a:cubicBezTo>
                  <a:pt x="47" y="140"/>
                  <a:pt x="54" y="141"/>
                  <a:pt x="57" y="142"/>
                </a:cubicBezTo>
                <a:cubicBezTo>
                  <a:pt x="61" y="142"/>
                  <a:pt x="68" y="143"/>
                  <a:pt x="68" y="143"/>
                </a:cubicBezTo>
                <a:close/>
              </a:path>
            </a:pathLst>
          </a:custGeom>
          <a:solidFill>
            <a:srgbClr val="FFC000"/>
          </a:solidFill>
          <a:ln>
            <a:solidFill>
              <a:schemeClr val="bg1"/>
            </a:solidFill>
            <a:headEnd/>
            <a:tailEnd/>
          </a:ln>
          <a:effectLst>
            <a:outerShdw blurRad="50800" dist="38100" dir="8100000" algn="tr"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vert="horz" wrap="square" lIns="396000" tIns="0" rIns="0" bIns="0" numCol="1" anchor="ctr" anchorCtr="0" compatLnSpc="1">
            <a:prstTxWarp prst="textNoShape">
              <a:avLst/>
            </a:prstTxWarp>
          </a:bodyPr>
          <a:lstStyle/>
          <a:p>
            <a:pPr algn="ctr"/>
            <a:endParaRPr lang="en-GB" sz="1200" dirty="0">
              <a:solidFill>
                <a:schemeClr val="bg1"/>
              </a:solidFill>
              <a:effectLst>
                <a:outerShdw blurRad="38100" dist="38100" dir="2700000" algn="tl">
                  <a:srgbClr val="000000">
                    <a:alpha val="43137"/>
                  </a:srgbClr>
                </a:outerShdw>
              </a:effectLst>
            </a:endParaRPr>
          </a:p>
        </p:txBody>
      </p:sp>
      <p:sp>
        <p:nvSpPr>
          <p:cNvPr id="18" name="Freeform 10">
            <a:extLst>
              <a:ext uri="{FF2B5EF4-FFF2-40B4-BE49-F238E27FC236}">
                <a16:creationId xmlns:a16="http://schemas.microsoft.com/office/drawing/2014/main" xmlns="" id="{FB4B78D6-5B2F-0841-AE58-CDA8E097B48B}"/>
              </a:ext>
            </a:extLst>
          </p:cNvPr>
          <p:cNvSpPr>
            <a:spLocks/>
          </p:cNvSpPr>
          <p:nvPr/>
        </p:nvSpPr>
        <p:spPr bwMode="auto">
          <a:xfrm rot="5400000">
            <a:off x="3531577" y="1614250"/>
            <a:ext cx="1875261" cy="1258938"/>
          </a:xfrm>
          <a:custGeom>
            <a:avLst/>
            <a:gdLst>
              <a:gd name="T0" fmla="*/ 68 w 216"/>
              <a:gd name="T1" fmla="*/ 143 h 143"/>
              <a:gd name="T2" fmla="*/ 84 w 216"/>
              <a:gd name="T3" fmla="*/ 141 h 143"/>
              <a:gd name="T4" fmla="*/ 93 w 216"/>
              <a:gd name="T5" fmla="*/ 138 h 143"/>
              <a:gd name="T6" fmla="*/ 98 w 216"/>
              <a:gd name="T7" fmla="*/ 132 h 143"/>
              <a:gd name="T8" fmla="*/ 91 w 216"/>
              <a:gd name="T9" fmla="*/ 114 h 143"/>
              <a:gd name="T10" fmla="*/ 108 w 216"/>
              <a:gd name="T11" fmla="*/ 98 h 143"/>
              <a:gd name="T12" fmla="*/ 125 w 216"/>
              <a:gd name="T13" fmla="*/ 114 h 143"/>
              <a:gd name="T14" fmla="*/ 118 w 216"/>
              <a:gd name="T15" fmla="*/ 132 h 143"/>
              <a:gd name="T16" fmla="*/ 122 w 216"/>
              <a:gd name="T17" fmla="*/ 138 h 143"/>
              <a:gd name="T18" fmla="*/ 132 w 216"/>
              <a:gd name="T19" fmla="*/ 141 h 143"/>
              <a:gd name="T20" fmla="*/ 147 w 216"/>
              <a:gd name="T21" fmla="*/ 143 h 143"/>
              <a:gd name="T22" fmla="*/ 158 w 216"/>
              <a:gd name="T23" fmla="*/ 142 h 143"/>
              <a:gd name="T24" fmla="*/ 175 w 216"/>
              <a:gd name="T25" fmla="*/ 139 h 143"/>
              <a:gd name="T26" fmla="*/ 172 w 216"/>
              <a:gd name="T27" fmla="*/ 122 h 143"/>
              <a:gd name="T28" fmla="*/ 171 w 216"/>
              <a:gd name="T29" fmla="*/ 111 h 143"/>
              <a:gd name="T30" fmla="*/ 173 w 216"/>
              <a:gd name="T31" fmla="*/ 96 h 143"/>
              <a:gd name="T32" fmla="*/ 176 w 216"/>
              <a:gd name="T33" fmla="*/ 86 h 143"/>
              <a:gd name="T34" fmla="*/ 182 w 216"/>
              <a:gd name="T35" fmla="*/ 82 h 143"/>
              <a:gd name="T36" fmla="*/ 200 w 216"/>
              <a:gd name="T37" fmla="*/ 88 h 143"/>
              <a:gd name="T38" fmla="*/ 216 w 216"/>
              <a:gd name="T39" fmla="*/ 72 h 143"/>
              <a:gd name="T40" fmla="*/ 200 w 216"/>
              <a:gd name="T41" fmla="*/ 55 h 143"/>
              <a:gd name="T42" fmla="*/ 182 w 216"/>
              <a:gd name="T43" fmla="*/ 61 h 143"/>
              <a:gd name="T44" fmla="*/ 176 w 216"/>
              <a:gd name="T45" fmla="*/ 57 h 143"/>
              <a:gd name="T46" fmla="*/ 173 w 216"/>
              <a:gd name="T47" fmla="*/ 47 h 143"/>
              <a:gd name="T48" fmla="*/ 171 w 216"/>
              <a:gd name="T49" fmla="*/ 32 h 143"/>
              <a:gd name="T50" fmla="*/ 172 w 216"/>
              <a:gd name="T51" fmla="*/ 21 h 143"/>
              <a:gd name="T52" fmla="*/ 175 w 216"/>
              <a:gd name="T53" fmla="*/ 5 h 143"/>
              <a:gd name="T54" fmla="*/ 175 w 216"/>
              <a:gd name="T55" fmla="*/ 4 h 143"/>
              <a:gd name="T56" fmla="*/ 158 w 216"/>
              <a:gd name="T57" fmla="*/ 2 h 143"/>
              <a:gd name="T58" fmla="*/ 147 w 216"/>
              <a:gd name="T59" fmla="*/ 0 h 143"/>
              <a:gd name="T60" fmla="*/ 132 w 216"/>
              <a:gd name="T61" fmla="*/ 2 h 143"/>
              <a:gd name="T62" fmla="*/ 122 w 216"/>
              <a:gd name="T63" fmla="*/ 6 h 143"/>
              <a:gd name="T64" fmla="*/ 118 w 216"/>
              <a:gd name="T65" fmla="*/ 11 h 143"/>
              <a:gd name="T66" fmla="*/ 125 w 216"/>
              <a:gd name="T67" fmla="*/ 29 h 143"/>
              <a:gd name="T68" fmla="*/ 108 w 216"/>
              <a:gd name="T69" fmla="*/ 45 h 143"/>
              <a:gd name="T70" fmla="*/ 91 w 216"/>
              <a:gd name="T71" fmla="*/ 29 h 143"/>
              <a:gd name="T72" fmla="*/ 98 w 216"/>
              <a:gd name="T73" fmla="*/ 11 h 143"/>
              <a:gd name="T74" fmla="*/ 93 w 216"/>
              <a:gd name="T75" fmla="*/ 6 h 143"/>
              <a:gd name="T76" fmla="*/ 84 w 216"/>
              <a:gd name="T77" fmla="*/ 2 h 143"/>
              <a:gd name="T78" fmla="*/ 68 w 216"/>
              <a:gd name="T79" fmla="*/ 0 h 143"/>
              <a:gd name="T80" fmla="*/ 57 w 216"/>
              <a:gd name="T81" fmla="*/ 2 h 143"/>
              <a:gd name="T82" fmla="*/ 41 w 216"/>
              <a:gd name="T83" fmla="*/ 4 h 143"/>
              <a:gd name="T84" fmla="*/ 41 w 216"/>
              <a:gd name="T85" fmla="*/ 5 h 143"/>
              <a:gd name="T86" fmla="*/ 44 w 216"/>
              <a:gd name="T87" fmla="*/ 21 h 143"/>
              <a:gd name="T88" fmla="*/ 45 w 216"/>
              <a:gd name="T89" fmla="*/ 32 h 143"/>
              <a:gd name="T90" fmla="*/ 43 w 216"/>
              <a:gd name="T91" fmla="*/ 47 h 143"/>
              <a:gd name="T92" fmla="*/ 40 w 216"/>
              <a:gd name="T93" fmla="*/ 57 h 143"/>
              <a:gd name="T94" fmla="*/ 34 w 216"/>
              <a:gd name="T95" fmla="*/ 61 h 143"/>
              <a:gd name="T96" fmla="*/ 16 w 216"/>
              <a:gd name="T97" fmla="*/ 55 h 143"/>
              <a:gd name="T98" fmla="*/ 0 w 216"/>
              <a:gd name="T99" fmla="*/ 72 h 143"/>
              <a:gd name="T100" fmla="*/ 16 w 216"/>
              <a:gd name="T101" fmla="*/ 88 h 143"/>
              <a:gd name="T102" fmla="*/ 34 w 216"/>
              <a:gd name="T103" fmla="*/ 82 h 143"/>
              <a:gd name="T104" fmla="*/ 40 w 216"/>
              <a:gd name="T105" fmla="*/ 86 h 143"/>
              <a:gd name="T106" fmla="*/ 43 w 216"/>
              <a:gd name="T107" fmla="*/ 96 h 143"/>
              <a:gd name="T108" fmla="*/ 45 w 216"/>
              <a:gd name="T109" fmla="*/ 111 h 143"/>
              <a:gd name="T110" fmla="*/ 44 w 216"/>
              <a:gd name="T111" fmla="*/ 122 h 143"/>
              <a:gd name="T112" fmla="*/ 41 w 216"/>
              <a:gd name="T113" fmla="*/ 139 h 143"/>
              <a:gd name="T114" fmla="*/ 57 w 216"/>
              <a:gd name="T115" fmla="*/ 142 h 143"/>
              <a:gd name="T116" fmla="*/ 68 w 216"/>
              <a:gd name="T1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43">
                <a:moveTo>
                  <a:pt x="68" y="143"/>
                </a:moveTo>
                <a:cubicBezTo>
                  <a:pt x="74" y="143"/>
                  <a:pt x="79" y="143"/>
                  <a:pt x="84" y="141"/>
                </a:cubicBezTo>
                <a:cubicBezTo>
                  <a:pt x="86" y="141"/>
                  <a:pt x="92" y="139"/>
                  <a:pt x="93" y="138"/>
                </a:cubicBezTo>
                <a:cubicBezTo>
                  <a:pt x="95" y="137"/>
                  <a:pt x="98" y="135"/>
                  <a:pt x="98" y="132"/>
                </a:cubicBezTo>
                <a:cubicBezTo>
                  <a:pt x="97" y="126"/>
                  <a:pt x="92" y="125"/>
                  <a:pt x="91" y="114"/>
                </a:cubicBezTo>
                <a:cubicBezTo>
                  <a:pt x="91" y="106"/>
                  <a:pt x="100" y="98"/>
                  <a:pt x="108" y="98"/>
                </a:cubicBezTo>
                <a:cubicBezTo>
                  <a:pt x="116" y="98"/>
                  <a:pt x="125" y="106"/>
                  <a:pt x="125" y="114"/>
                </a:cubicBezTo>
                <a:cubicBezTo>
                  <a:pt x="124" y="125"/>
                  <a:pt x="119" y="126"/>
                  <a:pt x="118" y="132"/>
                </a:cubicBezTo>
                <a:cubicBezTo>
                  <a:pt x="118" y="135"/>
                  <a:pt x="121" y="137"/>
                  <a:pt x="122" y="138"/>
                </a:cubicBezTo>
                <a:cubicBezTo>
                  <a:pt x="124" y="139"/>
                  <a:pt x="130" y="141"/>
                  <a:pt x="132" y="141"/>
                </a:cubicBezTo>
                <a:cubicBezTo>
                  <a:pt x="137" y="143"/>
                  <a:pt x="142" y="143"/>
                  <a:pt x="147" y="143"/>
                </a:cubicBezTo>
                <a:cubicBezTo>
                  <a:pt x="148" y="143"/>
                  <a:pt x="155" y="142"/>
                  <a:pt x="158" y="142"/>
                </a:cubicBezTo>
                <a:cubicBezTo>
                  <a:pt x="166" y="140"/>
                  <a:pt x="169" y="140"/>
                  <a:pt x="175" y="139"/>
                </a:cubicBezTo>
                <a:cubicBezTo>
                  <a:pt x="174" y="132"/>
                  <a:pt x="173" y="126"/>
                  <a:pt x="172" y="122"/>
                </a:cubicBezTo>
                <a:cubicBezTo>
                  <a:pt x="172" y="119"/>
                  <a:pt x="171" y="112"/>
                  <a:pt x="171" y="111"/>
                </a:cubicBezTo>
                <a:cubicBezTo>
                  <a:pt x="171" y="105"/>
                  <a:pt x="171" y="101"/>
                  <a:pt x="173" y="96"/>
                </a:cubicBezTo>
                <a:cubicBezTo>
                  <a:pt x="173" y="94"/>
                  <a:pt x="175" y="88"/>
                  <a:pt x="176" y="86"/>
                </a:cubicBezTo>
                <a:cubicBezTo>
                  <a:pt x="177" y="84"/>
                  <a:pt x="179" y="82"/>
                  <a:pt x="182" y="82"/>
                </a:cubicBezTo>
                <a:cubicBezTo>
                  <a:pt x="188" y="82"/>
                  <a:pt x="189" y="88"/>
                  <a:pt x="200" y="88"/>
                </a:cubicBezTo>
                <a:cubicBezTo>
                  <a:pt x="208" y="89"/>
                  <a:pt x="216" y="80"/>
                  <a:pt x="216" y="72"/>
                </a:cubicBezTo>
                <a:cubicBezTo>
                  <a:pt x="216" y="64"/>
                  <a:pt x="208" y="55"/>
                  <a:pt x="200" y="55"/>
                </a:cubicBezTo>
                <a:cubicBezTo>
                  <a:pt x="189" y="55"/>
                  <a:pt x="188" y="61"/>
                  <a:pt x="182" y="61"/>
                </a:cubicBezTo>
                <a:cubicBezTo>
                  <a:pt x="179" y="62"/>
                  <a:pt x="177" y="59"/>
                  <a:pt x="176" y="57"/>
                </a:cubicBezTo>
                <a:cubicBezTo>
                  <a:pt x="175" y="55"/>
                  <a:pt x="173" y="50"/>
                  <a:pt x="173" y="47"/>
                </a:cubicBezTo>
                <a:cubicBezTo>
                  <a:pt x="171" y="42"/>
                  <a:pt x="171" y="38"/>
                  <a:pt x="171" y="32"/>
                </a:cubicBezTo>
                <a:cubicBezTo>
                  <a:pt x="171" y="31"/>
                  <a:pt x="172" y="25"/>
                  <a:pt x="172" y="21"/>
                </a:cubicBezTo>
                <a:cubicBezTo>
                  <a:pt x="173" y="14"/>
                  <a:pt x="174" y="11"/>
                  <a:pt x="175" y="5"/>
                </a:cubicBezTo>
                <a:cubicBezTo>
                  <a:pt x="175" y="5"/>
                  <a:pt x="175" y="4"/>
                  <a:pt x="175" y="4"/>
                </a:cubicBezTo>
                <a:cubicBezTo>
                  <a:pt x="169" y="3"/>
                  <a:pt x="162" y="2"/>
                  <a:pt x="158" y="2"/>
                </a:cubicBezTo>
                <a:cubicBezTo>
                  <a:pt x="155" y="1"/>
                  <a:pt x="148" y="0"/>
                  <a:pt x="147" y="0"/>
                </a:cubicBezTo>
                <a:cubicBezTo>
                  <a:pt x="142" y="0"/>
                  <a:pt x="137" y="1"/>
                  <a:pt x="132" y="2"/>
                </a:cubicBezTo>
                <a:cubicBezTo>
                  <a:pt x="130" y="2"/>
                  <a:pt x="124" y="4"/>
                  <a:pt x="122" y="6"/>
                </a:cubicBezTo>
                <a:cubicBezTo>
                  <a:pt x="121" y="7"/>
                  <a:pt x="118" y="9"/>
                  <a:pt x="118" y="11"/>
                </a:cubicBezTo>
                <a:cubicBezTo>
                  <a:pt x="119" y="17"/>
                  <a:pt x="124" y="18"/>
                  <a:pt x="125" y="29"/>
                </a:cubicBezTo>
                <a:cubicBezTo>
                  <a:pt x="125" y="38"/>
                  <a:pt x="116" y="45"/>
                  <a:pt x="108" y="45"/>
                </a:cubicBezTo>
                <a:cubicBezTo>
                  <a:pt x="100" y="45"/>
                  <a:pt x="91" y="38"/>
                  <a:pt x="91" y="29"/>
                </a:cubicBezTo>
                <a:cubicBezTo>
                  <a:pt x="92" y="18"/>
                  <a:pt x="97" y="17"/>
                  <a:pt x="98" y="11"/>
                </a:cubicBezTo>
                <a:cubicBezTo>
                  <a:pt x="98" y="9"/>
                  <a:pt x="95" y="7"/>
                  <a:pt x="93" y="6"/>
                </a:cubicBezTo>
                <a:cubicBezTo>
                  <a:pt x="92" y="4"/>
                  <a:pt x="86" y="2"/>
                  <a:pt x="84" y="2"/>
                </a:cubicBezTo>
                <a:cubicBezTo>
                  <a:pt x="79" y="1"/>
                  <a:pt x="74" y="0"/>
                  <a:pt x="68" y="0"/>
                </a:cubicBezTo>
                <a:cubicBezTo>
                  <a:pt x="68" y="0"/>
                  <a:pt x="61" y="1"/>
                  <a:pt x="57" y="2"/>
                </a:cubicBezTo>
                <a:cubicBezTo>
                  <a:pt x="50" y="3"/>
                  <a:pt x="41" y="4"/>
                  <a:pt x="41" y="4"/>
                </a:cubicBezTo>
                <a:cubicBezTo>
                  <a:pt x="41" y="4"/>
                  <a:pt x="41" y="5"/>
                  <a:pt x="41" y="5"/>
                </a:cubicBezTo>
                <a:cubicBezTo>
                  <a:pt x="42" y="11"/>
                  <a:pt x="42" y="14"/>
                  <a:pt x="44" y="21"/>
                </a:cubicBezTo>
                <a:cubicBezTo>
                  <a:pt x="44" y="25"/>
                  <a:pt x="45" y="31"/>
                  <a:pt x="45" y="32"/>
                </a:cubicBezTo>
                <a:cubicBezTo>
                  <a:pt x="45" y="38"/>
                  <a:pt x="45" y="42"/>
                  <a:pt x="43" y="47"/>
                </a:cubicBezTo>
                <a:cubicBezTo>
                  <a:pt x="43" y="50"/>
                  <a:pt x="41" y="55"/>
                  <a:pt x="40" y="57"/>
                </a:cubicBezTo>
                <a:cubicBezTo>
                  <a:pt x="39" y="59"/>
                  <a:pt x="37" y="62"/>
                  <a:pt x="34" y="61"/>
                </a:cubicBezTo>
                <a:cubicBezTo>
                  <a:pt x="28" y="61"/>
                  <a:pt x="27" y="55"/>
                  <a:pt x="16" y="55"/>
                </a:cubicBezTo>
                <a:cubicBezTo>
                  <a:pt x="8" y="55"/>
                  <a:pt x="0" y="64"/>
                  <a:pt x="0" y="72"/>
                </a:cubicBezTo>
                <a:cubicBezTo>
                  <a:pt x="0" y="80"/>
                  <a:pt x="8" y="89"/>
                  <a:pt x="16" y="88"/>
                </a:cubicBezTo>
                <a:cubicBezTo>
                  <a:pt x="27" y="88"/>
                  <a:pt x="28" y="82"/>
                  <a:pt x="34" y="82"/>
                </a:cubicBezTo>
                <a:cubicBezTo>
                  <a:pt x="37" y="82"/>
                  <a:pt x="39" y="84"/>
                  <a:pt x="40" y="86"/>
                </a:cubicBezTo>
                <a:cubicBezTo>
                  <a:pt x="41" y="88"/>
                  <a:pt x="43" y="94"/>
                  <a:pt x="43" y="96"/>
                </a:cubicBezTo>
                <a:cubicBezTo>
                  <a:pt x="45" y="101"/>
                  <a:pt x="45" y="105"/>
                  <a:pt x="45" y="111"/>
                </a:cubicBezTo>
                <a:cubicBezTo>
                  <a:pt x="45" y="112"/>
                  <a:pt x="44" y="119"/>
                  <a:pt x="44" y="122"/>
                </a:cubicBezTo>
                <a:cubicBezTo>
                  <a:pt x="43" y="129"/>
                  <a:pt x="41" y="138"/>
                  <a:pt x="41" y="139"/>
                </a:cubicBezTo>
                <a:cubicBezTo>
                  <a:pt x="47" y="140"/>
                  <a:pt x="54" y="141"/>
                  <a:pt x="57" y="142"/>
                </a:cubicBezTo>
                <a:cubicBezTo>
                  <a:pt x="61" y="142"/>
                  <a:pt x="68" y="143"/>
                  <a:pt x="68" y="143"/>
                </a:cubicBezTo>
                <a:close/>
              </a:path>
            </a:pathLst>
          </a:custGeom>
          <a:solidFill>
            <a:srgbClr val="FFC000"/>
          </a:solidFill>
          <a:ln>
            <a:solidFill>
              <a:schemeClr val="bg1"/>
            </a:solidFill>
            <a:headEnd/>
            <a:tailEnd/>
          </a:ln>
          <a:effectLst>
            <a:outerShdw blurRad="50800" dist="38100" dir="8100000" algn="tr"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vert="horz" wrap="square" lIns="396000" tIns="0" rIns="0" bIns="0" numCol="1" anchor="ctr" anchorCtr="0" compatLnSpc="1">
            <a:prstTxWarp prst="textNoShape">
              <a:avLst/>
            </a:prstTxWarp>
          </a:bodyPr>
          <a:lstStyle/>
          <a:p>
            <a:pPr algn="ctr"/>
            <a:endParaRPr lang="en-GB" sz="1200" dirty="0">
              <a:solidFill>
                <a:schemeClr val="bg1"/>
              </a:solidFill>
              <a:effectLst>
                <a:outerShdw blurRad="38100" dist="38100" dir="2700000" algn="tl">
                  <a:srgbClr val="000000">
                    <a:alpha val="43137"/>
                  </a:srgbClr>
                </a:outerShdw>
              </a:effectLst>
            </a:endParaRPr>
          </a:p>
        </p:txBody>
      </p:sp>
      <p:sp>
        <p:nvSpPr>
          <p:cNvPr id="19" name="Freeform 10">
            <a:extLst>
              <a:ext uri="{FF2B5EF4-FFF2-40B4-BE49-F238E27FC236}">
                <a16:creationId xmlns:a16="http://schemas.microsoft.com/office/drawing/2014/main" xmlns="" id="{56427B8D-3AFD-BB40-8088-64D64717F019}"/>
              </a:ext>
            </a:extLst>
          </p:cNvPr>
          <p:cNvSpPr>
            <a:spLocks/>
          </p:cNvSpPr>
          <p:nvPr/>
        </p:nvSpPr>
        <p:spPr bwMode="auto">
          <a:xfrm rot="5400000">
            <a:off x="2358838" y="2757250"/>
            <a:ext cx="1875261" cy="1258938"/>
          </a:xfrm>
          <a:custGeom>
            <a:avLst/>
            <a:gdLst>
              <a:gd name="T0" fmla="*/ 68 w 216"/>
              <a:gd name="T1" fmla="*/ 143 h 143"/>
              <a:gd name="T2" fmla="*/ 84 w 216"/>
              <a:gd name="T3" fmla="*/ 141 h 143"/>
              <a:gd name="T4" fmla="*/ 93 w 216"/>
              <a:gd name="T5" fmla="*/ 138 h 143"/>
              <a:gd name="T6" fmla="*/ 98 w 216"/>
              <a:gd name="T7" fmla="*/ 132 h 143"/>
              <a:gd name="T8" fmla="*/ 91 w 216"/>
              <a:gd name="T9" fmla="*/ 114 h 143"/>
              <a:gd name="T10" fmla="*/ 108 w 216"/>
              <a:gd name="T11" fmla="*/ 98 h 143"/>
              <a:gd name="T12" fmla="*/ 125 w 216"/>
              <a:gd name="T13" fmla="*/ 114 h 143"/>
              <a:gd name="T14" fmla="*/ 118 w 216"/>
              <a:gd name="T15" fmla="*/ 132 h 143"/>
              <a:gd name="T16" fmla="*/ 122 w 216"/>
              <a:gd name="T17" fmla="*/ 138 h 143"/>
              <a:gd name="T18" fmla="*/ 132 w 216"/>
              <a:gd name="T19" fmla="*/ 141 h 143"/>
              <a:gd name="T20" fmla="*/ 147 w 216"/>
              <a:gd name="T21" fmla="*/ 143 h 143"/>
              <a:gd name="T22" fmla="*/ 158 w 216"/>
              <a:gd name="T23" fmla="*/ 142 h 143"/>
              <a:gd name="T24" fmla="*/ 175 w 216"/>
              <a:gd name="T25" fmla="*/ 139 h 143"/>
              <a:gd name="T26" fmla="*/ 172 w 216"/>
              <a:gd name="T27" fmla="*/ 122 h 143"/>
              <a:gd name="T28" fmla="*/ 171 w 216"/>
              <a:gd name="T29" fmla="*/ 111 h 143"/>
              <a:gd name="T30" fmla="*/ 173 w 216"/>
              <a:gd name="T31" fmla="*/ 96 h 143"/>
              <a:gd name="T32" fmla="*/ 176 w 216"/>
              <a:gd name="T33" fmla="*/ 86 h 143"/>
              <a:gd name="T34" fmla="*/ 182 w 216"/>
              <a:gd name="T35" fmla="*/ 82 h 143"/>
              <a:gd name="T36" fmla="*/ 200 w 216"/>
              <a:gd name="T37" fmla="*/ 88 h 143"/>
              <a:gd name="T38" fmla="*/ 216 w 216"/>
              <a:gd name="T39" fmla="*/ 72 h 143"/>
              <a:gd name="T40" fmla="*/ 200 w 216"/>
              <a:gd name="T41" fmla="*/ 55 h 143"/>
              <a:gd name="T42" fmla="*/ 182 w 216"/>
              <a:gd name="T43" fmla="*/ 61 h 143"/>
              <a:gd name="T44" fmla="*/ 176 w 216"/>
              <a:gd name="T45" fmla="*/ 57 h 143"/>
              <a:gd name="T46" fmla="*/ 173 w 216"/>
              <a:gd name="T47" fmla="*/ 47 h 143"/>
              <a:gd name="T48" fmla="*/ 171 w 216"/>
              <a:gd name="T49" fmla="*/ 32 h 143"/>
              <a:gd name="T50" fmla="*/ 172 w 216"/>
              <a:gd name="T51" fmla="*/ 21 h 143"/>
              <a:gd name="T52" fmla="*/ 175 w 216"/>
              <a:gd name="T53" fmla="*/ 5 h 143"/>
              <a:gd name="T54" fmla="*/ 175 w 216"/>
              <a:gd name="T55" fmla="*/ 4 h 143"/>
              <a:gd name="T56" fmla="*/ 158 w 216"/>
              <a:gd name="T57" fmla="*/ 2 h 143"/>
              <a:gd name="T58" fmla="*/ 147 w 216"/>
              <a:gd name="T59" fmla="*/ 0 h 143"/>
              <a:gd name="T60" fmla="*/ 132 w 216"/>
              <a:gd name="T61" fmla="*/ 2 h 143"/>
              <a:gd name="T62" fmla="*/ 122 w 216"/>
              <a:gd name="T63" fmla="*/ 6 h 143"/>
              <a:gd name="T64" fmla="*/ 118 w 216"/>
              <a:gd name="T65" fmla="*/ 11 h 143"/>
              <a:gd name="T66" fmla="*/ 125 w 216"/>
              <a:gd name="T67" fmla="*/ 29 h 143"/>
              <a:gd name="T68" fmla="*/ 108 w 216"/>
              <a:gd name="T69" fmla="*/ 45 h 143"/>
              <a:gd name="T70" fmla="*/ 91 w 216"/>
              <a:gd name="T71" fmla="*/ 29 h 143"/>
              <a:gd name="T72" fmla="*/ 98 w 216"/>
              <a:gd name="T73" fmla="*/ 11 h 143"/>
              <a:gd name="T74" fmla="*/ 93 w 216"/>
              <a:gd name="T75" fmla="*/ 6 h 143"/>
              <a:gd name="T76" fmla="*/ 84 w 216"/>
              <a:gd name="T77" fmla="*/ 2 h 143"/>
              <a:gd name="T78" fmla="*/ 68 w 216"/>
              <a:gd name="T79" fmla="*/ 0 h 143"/>
              <a:gd name="T80" fmla="*/ 57 w 216"/>
              <a:gd name="T81" fmla="*/ 2 h 143"/>
              <a:gd name="T82" fmla="*/ 41 w 216"/>
              <a:gd name="T83" fmla="*/ 4 h 143"/>
              <a:gd name="T84" fmla="*/ 41 w 216"/>
              <a:gd name="T85" fmla="*/ 5 h 143"/>
              <a:gd name="T86" fmla="*/ 44 w 216"/>
              <a:gd name="T87" fmla="*/ 21 h 143"/>
              <a:gd name="T88" fmla="*/ 45 w 216"/>
              <a:gd name="T89" fmla="*/ 32 h 143"/>
              <a:gd name="T90" fmla="*/ 43 w 216"/>
              <a:gd name="T91" fmla="*/ 47 h 143"/>
              <a:gd name="T92" fmla="*/ 40 w 216"/>
              <a:gd name="T93" fmla="*/ 57 h 143"/>
              <a:gd name="T94" fmla="*/ 34 w 216"/>
              <a:gd name="T95" fmla="*/ 61 h 143"/>
              <a:gd name="T96" fmla="*/ 16 w 216"/>
              <a:gd name="T97" fmla="*/ 55 h 143"/>
              <a:gd name="T98" fmla="*/ 0 w 216"/>
              <a:gd name="T99" fmla="*/ 72 h 143"/>
              <a:gd name="T100" fmla="*/ 16 w 216"/>
              <a:gd name="T101" fmla="*/ 88 h 143"/>
              <a:gd name="T102" fmla="*/ 34 w 216"/>
              <a:gd name="T103" fmla="*/ 82 h 143"/>
              <a:gd name="T104" fmla="*/ 40 w 216"/>
              <a:gd name="T105" fmla="*/ 86 h 143"/>
              <a:gd name="T106" fmla="*/ 43 w 216"/>
              <a:gd name="T107" fmla="*/ 96 h 143"/>
              <a:gd name="T108" fmla="*/ 45 w 216"/>
              <a:gd name="T109" fmla="*/ 111 h 143"/>
              <a:gd name="T110" fmla="*/ 44 w 216"/>
              <a:gd name="T111" fmla="*/ 122 h 143"/>
              <a:gd name="T112" fmla="*/ 41 w 216"/>
              <a:gd name="T113" fmla="*/ 139 h 143"/>
              <a:gd name="T114" fmla="*/ 57 w 216"/>
              <a:gd name="T115" fmla="*/ 142 h 143"/>
              <a:gd name="T116" fmla="*/ 68 w 216"/>
              <a:gd name="T1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43">
                <a:moveTo>
                  <a:pt x="68" y="143"/>
                </a:moveTo>
                <a:cubicBezTo>
                  <a:pt x="74" y="143"/>
                  <a:pt x="79" y="143"/>
                  <a:pt x="84" y="141"/>
                </a:cubicBezTo>
                <a:cubicBezTo>
                  <a:pt x="86" y="141"/>
                  <a:pt x="92" y="139"/>
                  <a:pt x="93" y="138"/>
                </a:cubicBezTo>
                <a:cubicBezTo>
                  <a:pt x="95" y="137"/>
                  <a:pt x="98" y="135"/>
                  <a:pt x="98" y="132"/>
                </a:cubicBezTo>
                <a:cubicBezTo>
                  <a:pt x="97" y="126"/>
                  <a:pt x="92" y="125"/>
                  <a:pt x="91" y="114"/>
                </a:cubicBezTo>
                <a:cubicBezTo>
                  <a:pt x="91" y="106"/>
                  <a:pt x="100" y="98"/>
                  <a:pt x="108" y="98"/>
                </a:cubicBezTo>
                <a:cubicBezTo>
                  <a:pt x="116" y="98"/>
                  <a:pt x="125" y="106"/>
                  <a:pt x="125" y="114"/>
                </a:cubicBezTo>
                <a:cubicBezTo>
                  <a:pt x="124" y="125"/>
                  <a:pt x="119" y="126"/>
                  <a:pt x="118" y="132"/>
                </a:cubicBezTo>
                <a:cubicBezTo>
                  <a:pt x="118" y="135"/>
                  <a:pt x="121" y="137"/>
                  <a:pt x="122" y="138"/>
                </a:cubicBezTo>
                <a:cubicBezTo>
                  <a:pt x="124" y="139"/>
                  <a:pt x="130" y="141"/>
                  <a:pt x="132" y="141"/>
                </a:cubicBezTo>
                <a:cubicBezTo>
                  <a:pt x="137" y="143"/>
                  <a:pt x="142" y="143"/>
                  <a:pt x="147" y="143"/>
                </a:cubicBezTo>
                <a:cubicBezTo>
                  <a:pt x="148" y="143"/>
                  <a:pt x="155" y="142"/>
                  <a:pt x="158" y="142"/>
                </a:cubicBezTo>
                <a:cubicBezTo>
                  <a:pt x="166" y="140"/>
                  <a:pt x="169" y="140"/>
                  <a:pt x="175" y="139"/>
                </a:cubicBezTo>
                <a:cubicBezTo>
                  <a:pt x="174" y="132"/>
                  <a:pt x="173" y="126"/>
                  <a:pt x="172" y="122"/>
                </a:cubicBezTo>
                <a:cubicBezTo>
                  <a:pt x="172" y="119"/>
                  <a:pt x="171" y="112"/>
                  <a:pt x="171" y="111"/>
                </a:cubicBezTo>
                <a:cubicBezTo>
                  <a:pt x="171" y="105"/>
                  <a:pt x="171" y="101"/>
                  <a:pt x="173" y="96"/>
                </a:cubicBezTo>
                <a:cubicBezTo>
                  <a:pt x="173" y="94"/>
                  <a:pt x="175" y="88"/>
                  <a:pt x="176" y="86"/>
                </a:cubicBezTo>
                <a:cubicBezTo>
                  <a:pt x="177" y="84"/>
                  <a:pt x="179" y="82"/>
                  <a:pt x="182" y="82"/>
                </a:cubicBezTo>
                <a:cubicBezTo>
                  <a:pt x="188" y="82"/>
                  <a:pt x="189" y="88"/>
                  <a:pt x="200" y="88"/>
                </a:cubicBezTo>
                <a:cubicBezTo>
                  <a:pt x="208" y="89"/>
                  <a:pt x="216" y="80"/>
                  <a:pt x="216" y="72"/>
                </a:cubicBezTo>
                <a:cubicBezTo>
                  <a:pt x="216" y="64"/>
                  <a:pt x="208" y="55"/>
                  <a:pt x="200" y="55"/>
                </a:cubicBezTo>
                <a:cubicBezTo>
                  <a:pt x="189" y="55"/>
                  <a:pt x="188" y="61"/>
                  <a:pt x="182" y="61"/>
                </a:cubicBezTo>
                <a:cubicBezTo>
                  <a:pt x="179" y="62"/>
                  <a:pt x="177" y="59"/>
                  <a:pt x="176" y="57"/>
                </a:cubicBezTo>
                <a:cubicBezTo>
                  <a:pt x="175" y="55"/>
                  <a:pt x="173" y="50"/>
                  <a:pt x="173" y="47"/>
                </a:cubicBezTo>
                <a:cubicBezTo>
                  <a:pt x="171" y="42"/>
                  <a:pt x="171" y="38"/>
                  <a:pt x="171" y="32"/>
                </a:cubicBezTo>
                <a:cubicBezTo>
                  <a:pt x="171" y="31"/>
                  <a:pt x="172" y="25"/>
                  <a:pt x="172" y="21"/>
                </a:cubicBezTo>
                <a:cubicBezTo>
                  <a:pt x="173" y="14"/>
                  <a:pt x="174" y="11"/>
                  <a:pt x="175" y="5"/>
                </a:cubicBezTo>
                <a:cubicBezTo>
                  <a:pt x="175" y="5"/>
                  <a:pt x="175" y="4"/>
                  <a:pt x="175" y="4"/>
                </a:cubicBezTo>
                <a:cubicBezTo>
                  <a:pt x="169" y="3"/>
                  <a:pt x="162" y="2"/>
                  <a:pt x="158" y="2"/>
                </a:cubicBezTo>
                <a:cubicBezTo>
                  <a:pt x="155" y="1"/>
                  <a:pt x="148" y="0"/>
                  <a:pt x="147" y="0"/>
                </a:cubicBezTo>
                <a:cubicBezTo>
                  <a:pt x="142" y="0"/>
                  <a:pt x="137" y="1"/>
                  <a:pt x="132" y="2"/>
                </a:cubicBezTo>
                <a:cubicBezTo>
                  <a:pt x="130" y="2"/>
                  <a:pt x="124" y="4"/>
                  <a:pt x="122" y="6"/>
                </a:cubicBezTo>
                <a:cubicBezTo>
                  <a:pt x="121" y="7"/>
                  <a:pt x="118" y="9"/>
                  <a:pt x="118" y="11"/>
                </a:cubicBezTo>
                <a:cubicBezTo>
                  <a:pt x="119" y="17"/>
                  <a:pt x="124" y="18"/>
                  <a:pt x="125" y="29"/>
                </a:cubicBezTo>
                <a:cubicBezTo>
                  <a:pt x="125" y="38"/>
                  <a:pt x="116" y="45"/>
                  <a:pt x="108" y="45"/>
                </a:cubicBezTo>
                <a:cubicBezTo>
                  <a:pt x="100" y="45"/>
                  <a:pt x="91" y="38"/>
                  <a:pt x="91" y="29"/>
                </a:cubicBezTo>
                <a:cubicBezTo>
                  <a:pt x="92" y="18"/>
                  <a:pt x="97" y="17"/>
                  <a:pt x="98" y="11"/>
                </a:cubicBezTo>
                <a:cubicBezTo>
                  <a:pt x="98" y="9"/>
                  <a:pt x="95" y="7"/>
                  <a:pt x="93" y="6"/>
                </a:cubicBezTo>
                <a:cubicBezTo>
                  <a:pt x="92" y="4"/>
                  <a:pt x="86" y="2"/>
                  <a:pt x="84" y="2"/>
                </a:cubicBezTo>
                <a:cubicBezTo>
                  <a:pt x="79" y="1"/>
                  <a:pt x="74" y="0"/>
                  <a:pt x="68" y="0"/>
                </a:cubicBezTo>
                <a:cubicBezTo>
                  <a:pt x="68" y="0"/>
                  <a:pt x="61" y="1"/>
                  <a:pt x="57" y="2"/>
                </a:cubicBezTo>
                <a:cubicBezTo>
                  <a:pt x="50" y="3"/>
                  <a:pt x="41" y="4"/>
                  <a:pt x="41" y="4"/>
                </a:cubicBezTo>
                <a:cubicBezTo>
                  <a:pt x="41" y="4"/>
                  <a:pt x="41" y="5"/>
                  <a:pt x="41" y="5"/>
                </a:cubicBezTo>
                <a:cubicBezTo>
                  <a:pt x="42" y="11"/>
                  <a:pt x="42" y="14"/>
                  <a:pt x="44" y="21"/>
                </a:cubicBezTo>
                <a:cubicBezTo>
                  <a:pt x="44" y="25"/>
                  <a:pt x="45" y="31"/>
                  <a:pt x="45" y="32"/>
                </a:cubicBezTo>
                <a:cubicBezTo>
                  <a:pt x="45" y="38"/>
                  <a:pt x="45" y="42"/>
                  <a:pt x="43" y="47"/>
                </a:cubicBezTo>
                <a:cubicBezTo>
                  <a:pt x="43" y="50"/>
                  <a:pt x="41" y="55"/>
                  <a:pt x="40" y="57"/>
                </a:cubicBezTo>
                <a:cubicBezTo>
                  <a:pt x="39" y="59"/>
                  <a:pt x="37" y="62"/>
                  <a:pt x="34" y="61"/>
                </a:cubicBezTo>
                <a:cubicBezTo>
                  <a:pt x="28" y="61"/>
                  <a:pt x="27" y="55"/>
                  <a:pt x="16" y="55"/>
                </a:cubicBezTo>
                <a:cubicBezTo>
                  <a:pt x="8" y="55"/>
                  <a:pt x="0" y="64"/>
                  <a:pt x="0" y="72"/>
                </a:cubicBezTo>
                <a:cubicBezTo>
                  <a:pt x="0" y="80"/>
                  <a:pt x="8" y="89"/>
                  <a:pt x="16" y="88"/>
                </a:cubicBezTo>
                <a:cubicBezTo>
                  <a:pt x="27" y="88"/>
                  <a:pt x="28" y="82"/>
                  <a:pt x="34" y="82"/>
                </a:cubicBezTo>
                <a:cubicBezTo>
                  <a:pt x="37" y="82"/>
                  <a:pt x="39" y="84"/>
                  <a:pt x="40" y="86"/>
                </a:cubicBezTo>
                <a:cubicBezTo>
                  <a:pt x="41" y="88"/>
                  <a:pt x="43" y="94"/>
                  <a:pt x="43" y="96"/>
                </a:cubicBezTo>
                <a:cubicBezTo>
                  <a:pt x="45" y="101"/>
                  <a:pt x="45" y="105"/>
                  <a:pt x="45" y="111"/>
                </a:cubicBezTo>
                <a:cubicBezTo>
                  <a:pt x="45" y="112"/>
                  <a:pt x="44" y="119"/>
                  <a:pt x="44" y="122"/>
                </a:cubicBezTo>
                <a:cubicBezTo>
                  <a:pt x="43" y="129"/>
                  <a:pt x="41" y="138"/>
                  <a:pt x="41" y="139"/>
                </a:cubicBezTo>
                <a:cubicBezTo>
                  <a:pt x="47" y="140"/>
                  <a:pt x="54" y="141"/>
                  <a:pt x="57" y="142"/>
                </a:cubicBezTo>
                <a:cubicBezTo>
                  <a:pt x="61" y="142"/>
                  <a:pt x="68" y="143"/>
                  <a:pt x="68" y="143"/>
                </a:cubicBezTo>
                <a:close/>
              </a:path>
            </a:pathLst>
          </a:custGeom>
          <a:solidFill>
            <a:srgbClr val="FFC000"/>
          </a:solidFill>
          <a:ln>
            <a:solidFill>
              <a:schemeClr val="bg1"/>
            </a:solidFill>
            <a:headEnd/>
            <a:tailEnd/>
          </a:ln>
          <a:effectLst>
            <a:outerShdw blurRad="50800" dist="38100" dir="8100000" algn="tr"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vert="horz" wrap="square" lIns="396000" tIns="0" rIns="0" bIns="0" numCol="1" anchor="ctr" anchorCtr="0" compatLnSpc="1">
            <a:prstTxWarp prst="textNoShape">
              <a:avLst/>
            </a:prstTxWarp>
          </a:bodyPr>
          <a:lstStyle/>
          <a:p>
            <a:pPr algn="ctr"/>
            <a:endParaRPr lang="en-GB" sz="1200" dirty="0">
              <a:solidFill>
                <a:schemeClr val="bg1"/>
              </a:solidFill>
              <a:effectLst>
                <a:outerShdw blurRad="38100" dist="38100" dir="2700000" algn="tl">
                  <a:srgbClr val="000000">
                    <a:alpha val="43137"/>
                  </a:srgbClr>
                </a:outerShdw>
              </a:effectLst>
            </a:endParaRPr>
          </a:p>
        </p:txBody>
      </p:sp>
      <p:sp>
        <p:nvSpPr>
          <p:cNvPr id="20" name="Freeform 10">
            <a:extLst>
              <a:ext uri="{FF2B5EF4-FFF2-40B4-BE49-F238E27FC236}">
                <a16:creationId xmlns:a16="http://schemas.microsoft.com/office/drawing/2014/main" xmlns="" id="{A0DAB867-FBD9-E349-953D-B833CD03D4CF}"/>
              </a:ext>
            </a:extLst>
          </p:cNvPr>
          <p:cNvSpPr>
            <a:spLocks/>
          </p:cNvSpPr>
          <p:nvPr/>
        </p:nvSpPr>
        <p:spPr bwMode="auto">
          <a:xfrm>
            <a:off x="3534939" y="2753888"/>
            <a:ext cx="1875261" cy="1258938"/>
          </a:xfrm>
          <a:custGeom>
            <a:avLst/>
            <a:gdLst>
              <a:gd name="T0" fmla="*/ 68 w 216"/>
              <a:gd name="T1" fmla="*/ 143 h 143"/>
              <a:gd name="T2" fmla="*/ 84 w 216"/>
              <a:gd name="T3" fmla="*/ 141 h 143"/>
              <a:gd name="T4" fmla="*/ 93 w 216"/>
              <a:gd name="T5" fmla="*/ 138 h 143"/>
              <a:gd name="T6" fmla="*/ 98 w 216"/>
              <a:gd name="T7" fmla="*/ 132 h 143"/>
              <a:gd name="T8" fmla="*/ 91 w 216"/>
              <a:gd name="T9" fmla="*/ 114 h 143"/>
              <a:gd name="T10" fmla="*/ 108 w 216"/>
              <a:gd name="T11" fmla="*/ 98 h 143"/>
              <a:gd name="T12" fmla="*/ 125 w 216"/>
              <a:gd name="T13" fmla="*/ 114 h 143"/>
              <a:gd name="T14" fmla="*/ 118 w 216"/>
              <a:gd name="T15" fmla="*/ 132 h 143"/>
              <a:gd name="T16" fmla="*/ 122 w 216"/>
              <a:gd name="T17" fmla="*/ 138 h 143"/>
              <a:gd name="T18" fmla="*/ 132 w 216"/>
              <a:gd name="T19" fmla="*/ 141 h 143"/>
              <a:gd name="T20" fmla="*/ 147 w 216"/>
              <a:gd name="T21" fmla="*/ 143 h 143"/>
              <a:gd name="T22" fmla="*/ 158 w 216"/>
              <a:gd name="T23" fmla="*/ 142 h 143"/>
              <a:gd name="T24" fmla="*/ 175 w 216"/>
              <a:gd name="T25" fmla="*/ 139 h 143"/>
              <a:gd name="T26" fmla="*/ 172 w 216"/>
              <a:gd name="T27" fmla="*/ 122 h 143"/>
              <a:gd name="T28" fmla="*/ 171 w 216"/>
              <a:gd name="T29" fmla="*/ 111 h 143"/>
              <a:gd name="T30" fmla="*/ 173 w 216"/>
              <a:gd name="T31" fmla="*/ 96 h 143"/>
              <a:gd name="T32" fmla="*/ 176 w 216"/>
              <a:gd name="T33" fmla="*/ 86 h 143"/>
              <a:gd name="T34" fmla="*/ 182 w 216"/>
              <a:gd name="T35" fmla="*/ 82 h 143"/>
              <a:gd name="T36" fmla="*/ 200 w 216"/>
              <a:gd name="T37" fmla="*/ 88 h 143"/>
              <a:gd name="T38" fmla="*/ 216 w 216"/>
              <a:gd name="T39" fmla="*/ 72 h 143"/>
              <a:gd name="T40" fmla="*/ 200 w 216"/>
              <a:gd name="T41" fmla="*/ 55 h 143"/>
              <a:gd name="T42" fmla="*/ 182 w 216"/>
              <a:gd name="T43" fmla="*/ 61 h 143"/>
              <a:gd name="T44" fmla="*/ 176 w 216"/>
              <a:gd name="T45" fmla="*/ 57 h 143"/>
              <a:gd name="T46" fmla="*/ 173 w 216"/>
              <a:gd name="T47" fmla="*/ 47 h 143"/>
              <a:gd name="T48" fmla="*/ 171 w 216"/>
              <a:gd name="T49" fmla="*/ 32 h 143"/>
              <a:gd name="T50" fmla="*/ 172 w 216"/>
              <a:gd name="T51" fmla="*/ 21 h 143"/>
              <a:gd name="T52" fmla="*/ 175 w 216"/>
              <a:gd name="T53" fmla="*/ 5 h 143"/>
              <a:gd name="T54" fmla="*/ 175 w 216"/>
              <a:gd name="T55" fmla="*/ 4 h 143"/>
              <a:gd name="T56" fmla="*/ 158 w 216"/>
              <a:gd name="T57" fmla="*/ 2 h 143"/>
              <a:gd name="T58" fmla="*/ 147 w 216"/>
              <a:gd name="T59" fmla="*/ 0 h 143"/>
              <a:gd name="T60" fmla="*/ 132 w 216"/>
              <a:gd name="T61" fmla="*/ 2 h 143"/>
              <a:gd name="T62" fmla="*/ 122 w 216"/>
              <a:gd name="T63" fmla="*/ 6 h 143"/>
              <a:gd name="T64" fmla="*/ 118 w 216"/>
              <a:gd name="T65" fmla="*/ 11 h 143"/>
              <a:gd name="T66" fmla="*/ 125 w 216"/>
              <a:gd name="T67" fmla="*/ 29 h 143"/>
              <a:gd name="T68" fmla="*/ 108 w 216"/>
              <a:gd name="T69" fmla="*/ 45 h 143"/>
              <a:gd name="T70" fmla="*/ 91 w 216"/>
              <a:gd name="T71" fmla="*/ 29 h 143"/>
              <a:gd name="T72" fmla="*/ 98 w 216"/>
              <a:gd name="T73" fmla="*/ 11 h 143"/>
              <a:gd name="T74" fmla="*/ 93 w 216"/>
              <a:gd name="T75" fmla="*/ 6 h 143"/>
              <a:gd name="T76" fmla="*/ 84 w 216"/>
              <a:gd name="T77" fmla="*/ 2 h 143"/>
              <a:gd name="T78" fmla="*/ 68 w 216"/>
              <a:gd name="T79" fmla="*/ 0 h 143"/>
              <a:gd name="T80" fmla="*/ 57 w 216"/>
              <a:gd name="T81" fmla="*/ 2 h 143"/>
              <a:gd name="T82" fmla="*/ 41 w 216"/>
              <a:gd name="T83" fmla="*/ 4 h 143"/>
              <a:gd name="T84" fmla="*/ 41 w 216"/>
              <a:gd name="T85" fmla="*/ 5 h 143"/>
              <a:gd name="T86" fmla="*/ 44 w 216"/>
              <a:gd name="T87" fmla="*/ 21 h 143"/>
              <a:gd name="T88" fmla="*/ 45 w 216"/>
              <a:gd name="T89" fmla="*/ 32 h 143"/>
              <a:gd name="T90" fmla="*/ 43 w 216"/>
              <a:gd name="T91" fmla="*/ 47 h 143"/>
              <a:gd name="T92" fmla="*/ 40 w 216"/>
              <a:gd name="T93" fmla="*/ 57 h 143"/>
              <a:gd name="T94" fmla="*/ 34 w 216"/>
              <a:gd name="T95" fmla="*/ 61 h 143"/>
              <a:gd name="T96" fmla="*/ 16 w 216"/>
              <a:gd name="T97" fmla="*/ 55 h 143"/>
              <a:gd name="T98" fmla="*/ 0 w 216"/>
              <a:gd name="T99" fmla="*/ 72 h 143"/>
              <a:gd name="T100" fmla="*/ 16 w 216"/>
              <a:gd name="T101" fmla="*/ 88 h 143"/>
              <a:gd name="T102" fmla="*/ 34 w 216"/>
              <a:gd name="T103" fmla="*/ 82 h 143"/>
              <a:gd name="T104" fmla="*/ 40 w 216"/>
              <a:gd name="T105" fmla="*/ 86 h 143"/>
              <a:gd name="T106" fmla="*/ 43 w 216"/>
              <a:gd name="T107" fmla="*/ 96 h 143"/>
              <a:gd name="T108" fmla="*/ 45 w 216"/>
              <a:gd name="T109" fmla="*/ 111 h 143"/>
              <a:gd name="T110" fmla="*/ 44 w 216"/>
              <a:gd name="T111" fmla="*/ 122 h 143"/>
              <a:gd name="T112" fmla="*/ 41 w 216"/>
              <a:gd name="T113" fmla="*/ 139 h 143"/>
              <a:gd name="T114" fmla="*/ 57 w 216"/>
              <a:gd name="T115" fmla="*/ 142 h 143"/>
              <a:gd name="T116" fmla="*/ 68 w 216"/>
              <a:gd name="T1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43">
                <a:moveTo>
                  <a:pt x="68" y="143"/>
                </a:moveTo>
                <a:cubicBezTo>
                  <a:pt x="74" y="143"/>
                  <a:pt x="79" y="143"/>
                  <a:pt x="84" y="141"/>
                </a:cubicBezTo>
                <a:cubicBezTo>
                  <a:pt x="86" y="141"/>
                  <a:pt x="92" y="139"/>
                  <a:pt x="93" y="138"/>
                </a:cubicBezTo>
                <a:cubicBezTo>
                  <a:pt x="95" y="137"/>
                  <a:pt x="98" y="135"/>
                  <a:pt x="98" y="132"/>
                </a:cubicBezTo>
                <a:cubicBezTo>
                  <a:pt x="97" y="126"/>
                  <a:pt x="92" y="125"/>
                  <a:pt x="91" y="114"/>
                </a:cubicBezTo>
                <a:cubicBezTo>
                  <a:pt x="91" y="106"/>
                  <a:pt x="100" y="98"/>
                  <a:pt x="108" y="98"/>
                </a:cubicBezTo>
                <a:cubicBezTo>
                  <a:pt x="116" y="98"/>
                  <a:pt x="125" y="106"/>
                  <a:pt x="125" y="114"/>
                </a:cubicBezTo>
                <a:cubicBezTo>
                  <a:pt x="124" y="125"/>
                  <a:pt x="119" y="126"/>
                  <a:pt x="118" y="132"/>
                </a:cubicBezTo>
                <a:cubicBezTo>
                  <a:pt x="118" y="135"/>
                  <a:pt x="121" y="137"/>
                  <a:pt x="122" y="138"/>
                </a:cubicBezTo>
                <a:cubicBezTo>
                  <a:pt x="124" y="139"/>
                  <a:pt x="130" y="141"/>
                  <a:pt x="132" y="141"/>
                </a:cubicBezTo>
                <a:cubicBezTo>
                  <a:pt x="137" y="143"/>
                  <a:pt x="142" y="143"/>
                  <a:pt x="147" y="143"/>
                </a:cubicBezTo>
                <a:cubicBezTo>
                  <a:pt x="148" y="143"/>
                  <a:pt x="155" y="142"/>
                  <a:pt x="158" y="142"/>
                </a:cubicBezTo>
                <a:cubicBezTo>
                  <a:pt x="166" y="140"/>
                  <a:pt x="169" y="140"/>
                  <a:pt x="175" y="139"/>
                </a:cubicBezTo>
                <a:cubicBezTo>
                  <a:pt x="174" y="132"/>
                  <a:pt x="173" y="126"/>
                  <a:pt x="172" y="122"/>
                </a:cubicBezTo>
                <a:cubicBezTo>
                  <a:pt x="172" y="119"/>
                  <a:pt x="171" y="112"/>
                  <a:pt x="171" y="111"/>
                </a:cubicBezTo>
                <a:cubicBezTo>
                  <a:pt x="171" y="105"/>
                  <a:pt x="171" y="101"/>
                  <a:pt x="173" y="96"/>
                </a:cubicBezTo>
                <a:cubicBezTo>
                  <a:pt x="173" y="94"/>
                  <a:pt x="175" y="88"/>
                  <a:pt x="176" y="86"/>
                </a:cubicBezTo>
                <a:cubicBezTo>
                  <a:pt x="177" y="84"/>
                  <a:pt x="179" y="82"/>
                  <a:pt x="182" y="82"/>
                </a:cubicBezTo>
                <a:cubicBezTo>
                  <a:pt x="188" y="82"/>
                  <a:pt x="189" y="88"/>
                  <a:pt x="200" y="88"/>
                </a:cubicBezTo>
                <a:cubicBezTo>
                  <a:pt x="208" y="89"/>
                  <a:pt x="216" y="80"/>
                  <a:pt x="216" y="72"/>
                </a:cubicBezTo>
                <a:cubicBezTo>
                  <a:pt x="216" y="64"/>
                  <a:pt x="208" y="55"/>
                  <a:pt x="200" y="55"/>
                </a:cubicBezTo>
                <a:cubicBezTo>
                  <a:pt x="189" y="55"/>
                  <a:pt x="188" y="61"/>
                  <a:pt x="182" y="61"/>
                </a:cubicBezTo>
                <a:cubicBezTo>
                  <a:pt x="179" y="62"/>
                  <a:pt x="177" y="59"/>
                  <a:pt x="176" y="57"/>
                </a:cubicBezTo>
                <a:cubicBezTo>
                  <a:pt x="175" y="55"/>
                  <a:pt x="173" y="50"/>
                  <a:pt x="173" y="47"/>
                </a:cubicBezTo>
                <a:cubicBezTo>
                  <a:pt x="171" y="42"/>
                  <a:pt x="171" y="38"/>
                  <a:pt x="171" y="32"/>
                </a:cubicBezTo>
                <a:cubicBezTo>
                  <a:pt x="171" y="31"/>
                  <a:pt x="172" y="25"/>
                  <a:pt x="172" y="21"/>
                </a:cubicBezTo>
                <a:cubicBezTo>
                  <a:pt x="173" y="14"/>
                  <a:pt x="174" y="11"/>
                  <a:pt x="175" y="5"/>
                </a:cubicBezTo>
                <a:cubicBezTo>
                  <a:pt x="175" y="5"/>
                  <a:pt x="175" y="4"/>
                  <a:pt x="175" y="4"/>
                </a:cubicBezTo>
                <a:cubicBezTo>
                  <a:pt x="169" y="3"/>
                  <a:pt x="162" y="2"/>
                  <a:pt x="158" y="2"/>
                </a:cubicBezTo>
                <a:cubicBezTo>
                  <a:pt x="155" y="1"/>
                  <a:pt x="148" y="0"/>
                  <a:pt x="147" y="0"/>
                </a:cubicBezTo>
                <a:cubicBezTo>
                  <a:pt x="142" y="0"/>
                  <a:pt x="137" y="1"/>
                  <a:pt x="132" y="2"/>
                </a:cubicBezTo>
                <a:cubicBezTo>
                  <a:pt x="130" y="2"/>
                  <a:pt x="124" y="4"/>
                  <a:pt x="122" y="6"/>
                </a:cubicBezTo>
                <a:cubicBezTo>
                  <a:pt x="121" y="7"/>
                  <a:pt x="118" y="9"/>
                  <a:pt x="118" y="11"/>
                </a:cubicBezTo>
                <a:cubicBezTo>
                  <a:pt x="119" y="17"/>
                  <a:pt x="124" y="18"/>
                  <a:pt x="125" y="29"/>
                </a:cubicBezTo>
                <a:cubicBezTo>
                  <a:pt x="125" y="38"/>
                  <a:pt x="116" y="45"/>
                  <a:pt x="108" y="45"/>
                </a:cubicBezTo>
                <a:cubicBezTo>
                  <a:pt x="100" y="45"/>
                  <a:pt x="91" y="38"/>
                  <a:pt x="91" y="29"/>
                </a:cubicBezTo>
                <a:cubicBezTo>
                  <a:pt x="92" y="18"/>
                  <a:pt x="97" y="17"/>
                  <a:pt x="98" y="11"/>
                </a:cubicBezTo>
                <a:cubicBezTo>
                  <a:pt x="98" y="9"/>
                  <a:pt x="95" y="7"/>
                  <a:pt x="93" y="6"/>
                </a:cubicBezTo>
                <a:cubicBezTo>
                  <a:pt x="92" y="4"/>
                  <a:pt x="86" y="2"/>
                  <a:pt x="84" y="2"/>
                </a:cubicBezTo>
                <a:cubicBezTo>
                  <a:pt x="79" y="1"/>
                  <a:pt x="74" y="0"/>
                  <a:pt x="68" y="0"/>
                </a:cubicBezTo>
                <a:cubicBezTo>
                  <a:pt x="68" y="0"/>
                  <a:pt x="61" y="1"/>
                  <a:pt x="57" y="2"/>
                </a:cubicBezTo>
                <a:cubicBezTo>
                  <a:pt x="50" y="3"/>
                  <a:pt x="41" y="4"/>
                  <a:pt x="41" y="4"/>
                </a:cubicBezTo>
                <a:cubicBezTo>
                  <a:pt x="41" y="4"/>
                  <a:pt x="41" y="5"/>
                  <a:pt x="41" y="5"/>
                </a:cubicBezTo>
                <a:cubicBezTo>
                  <a:pt x="42" y="11"/>
                  <a:pt x="42" y="14"/>
                  <a:pt x="44" y="21"/>
                </a:cubicBezTo>
                <a:cubicBezTo>
                  <a:pt x="44" y="25"/>
                  <a:pt x="45" y="31"/>
                  <a:pt x="45" y="32"/>
                </a:cubicBezTo>
                <a:cubicBezTo>
                  <a:pt x="45" y="38"/>
                  <a:pt x="45" y="42"/>
                  <a:pt x="43" y="47"/>
                </a:cubicBezTo>
                <a:cubicBezTo>
                  <a:pt x="43" y="50"/>
                  <a:pt x="41" y="55"/>
                  <a:pt x="40" y="57"/>
                </a:cubicBezTo>
                <a:cubicBezTo>
                  <a:pt x="39" y="59"/>
                  <a:pt x="37" y="62"/>
                  <a:pt x="34" y="61"/>
                </a:cubicBezTo>
                <a:cubicBezTo>
                  <a:pt x="28" y="61"/>
                  <a:pt x="27" y="55"/>
                  <a:pt x="16" y="55"/>
                </a:cubicBezTo>
                <a:cubicBezTo>
                  <a:pt x="8" y="55"/>
                  <a:pt x="0" y="64"/>
                  <a:pt x="0" y="72"/>
                </a:cubicBezTo>
                <a:cubicBezTo>
                  <a:pt x="0" y="80"/>
                  <a:pt x="8" y="89"/>
                  <a:pt x="16" y="88"/>
                </a:cubicBezTo>
                <a:cubicBezTo>
                  <a:pt x="27" y="88"/>
                  <a:pt x="28" y="82"/>
                  <a:pt x="34" y="82"/>
                </a:cubicBezTo>
                <a:cubicBezTo>
                  <a:pt x="37" y="82"/>
                  <a:pt x="39" y="84"/>
                  <a:pt x="40" y="86"/>
                </a:cubicBezTo>
                <a:cubicBezTo>
                  <a:pt x="41" y="88"/>
                  <a:pt x="43" y="94"/>
                  <a:pt x="43" y="96"/>
                </a:cubicBezTo>
                <a:cubicBezTo>
                  <a:pt x="45" y="101"/>
                  <a:pt x="45" y="105"/>
                  <a:pt x="45" y="111"/>
                </a:cubicBezTo>
                <a:cubicBezTo>
                  <a:pt x="45" y="112"/>
                  <a:pt x="44" y="119"/>
                  <a:pt x="44" y="122"/>
                </a:cubicBezTo>
                <a:cubicBezTo>
                  <a:pt x="43" y="129"/>
                  <a:pt x="41" y="138"/>
                  <a:pt x="41" y="139"/>
                </a:cubicBezTo>
                <a:cubicBezTo>
                  <a:pt x="47" y="140"/>
                  <a:pt x="54" y="141"/>
                  <a:pt x="57" y="142"/>
                </a:cubicBezTo>
                <a:cubicBezTo>
                  <a:pt x="61" y="142"/>
                  <a:pt x="68" y="143"/>
                  <a:pt x="68" y="143"/>
                </a:cubicBezTo>
                <a:close/>
              </a:path>
            </a:pathLst>
          </a:custGeom>
          <a:solidFill>
            <a:srgbClr val="FFC000"/>
          </a:solidFill>
          <a:ln>
            <a:solidFill>
              <a:schemeClr val="bg1"/>
            </a:solidFill>
            <a:headEnd/>
            <a:tailEnd/>
          </a:ln>
          <a:effectLst>
            <a:outerShdw blurRad="50800" dist="38100" dir="8100000" algn="tr"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vert="horz" wrap="square" lIns="396000" tIns="0" rIns="0" bIns="0" numCol="1" anchor="ctr" anchorCtr="0" compatLnSpc="1">
            <a:prstTxWarp prst="textNoShape">
              <a:avLst/>
            </a:prstTxWarp>
          </a:bodyPr>
          <a:lstStyle/>
          <a:p>
            <a:pPr algn="ctr"/>
            <a:endParaRPr lang="en-GB" sz="1200" dirty="0">
              <a:solidFill>
                <a:schemeClr val="bg1"/>
              </a:solidFill>
              <a:effectLst>
                <a:outerShdw blurRad="38100" dist="38100" dir="2700000" algn="tl">
                  <a:srgbClr val="000000">
                    <a:alpha val="43137"/>
                  </a:srgbClr>
                </a:outerShdw>
              </a:effectLst>
            </a:endParaRPr>
          </a:p>
        </p:txBody>
      </p:sp>
      <p:sp>
        <p:nvSpPr>
          <p:cNvPr id="21" name="Freeform 10">
            <a:extLst>
              <a:ext uri="{FF2B5EF4-FFF2-40B4-BE49-F238E27FC236}">
                <a16:creationId xmlns:a16="http://schemas.microsoft.com/office/drawing/2014/main" xmlns="" id="{C27DD72A-1509-AA44-B136-2E42959D0E50}"/>
              </a:ext>
            </a:extLst>
          </p:cNvPr>
          <p:cNvSpPr>
            <a:spLocks/>
          </p:cNvSpPr>
          <p:nvPr/>
        </p:nvSpPr>
        <p:spPr bwMode="auto">
          <a:xfrm rot="5400000">
            <a:off x="4681300" y="2757250"/>
            <a:ext cx="1875261" cy="1258938"/>
          </a:xfrm>
          <a:custGeom>
            <a:avLst/>
            <a:gdLst>
              <a:gd name="T0" fmla="*/ 68 w 216"/>
              <a:gd name="T1" fmla="*/ 143 h 143"/>
              <a:gd name="T2" fmla="*/ 84 w 216"/>
              <a:gd name="T3" fmla="*/ 141 h 143"/>
              <a:gd name="T4" fmla="*/ 93 w 216"/>
              <a:gd name="T5" fmla="*/ 138 h 143"/>
              <a:gd name="T6" fmla="*/ 98 w 216"/>
              <a:gd name="T7" fmla="*/ 132 h 143"/>
              <a:gd name="T8" fmla="*/ 91 w 216"/>
              <a:gd name="T9" fmla="*/ 114 h 143"/>
              <a:gd name="T10" fmla="*/ 108 w 216"/>
              <a:gd name="T11" fmla="*/ 98 h 143"/>
              <a:gd name="T12" fmla="*/ 125 w 216"/>
              <a:gd name="T13" fmla="*/ 114 h 143"/>
              <a:gd name="T14" fmla="*/ 118 w 216"/>
              <a:gd name="T15" fmla="*/ 132 h 143"/>
              <a:gd name="T16" fmla="*/ 122 w 216"/>
              <a:gd name="T17" fmla="*/ 138 h 143"/>
              <a:gd name="T18" fmla="*/ 132 w 216"/>
              <a:gd name="T19" fmla="*/ 141 h 143"/>
              <a:gd name="T20" fmla="*/ 147 w 216"/>
              <a:gd name="T21" fmla="*/ 143 h 143"/>
              <a:gd name="T22" fmla="*/ 158 w 216"/>
              <a:gd name="T23" fmla="*/ 142 h 143"/>
              <a:gd name="T24" fmla="*/ 175 w 216"/>
              <a:gd name="T25" fmla="*/ 139 h 143"/>
              <a:gd name="T26" fmla="*/ 172 w 216"/>
              <a:gd name="T27" fmla="*/ 122 h 143"/>
              <a:gd name="T28" fmla="*/ 171 w 216"/>
              <a:gd name="T29" fmla="*/ 111 h 143"/>
              <a:gd name="T30" fmla="*/ 173 w 216"/>
              <a:gd name="T31" fmla="*/ 96 h 143"/>
              <a:gd name="T32" fmla="*/ 176 w 216"/>
              <a:gd name="T33" fmla="*/ 86 h 143"/>
              <a:gd name="T34" fmla="*/ 182 w 216"/>
              <a:gd name="T35" fmla="*/ 82 h 143"/>
              <a:gd name="T36" fmla="*/ 200 w 216"/>
              <a:gd name="T37" fmla="*/ 88 h 143"/>
              <a:gd name="T38" fmla="*/ 216 w 216"/>
              <a:gd name="T39" fmla="*/ 72 h 143"/>
              <a:gd name="T40" fmla="*/ 200 w 216"/>
              <a:gd name="T41" fmla="*/ 55 h 143"/>
              <a:gd name="T42" fmla="*/ 182 w 216"/>
              <a:gd name="T43" fmla="*/ 61 h 143"/>
              <a:gd name="T44" fmla="*/ 176 w 216"/>
              <a:gd name="T45" fmla="*/ 57 h 143"/>
              <a:gd name="T46" fmla="*/ 173 w 216"/>
              <a:gd name="T47" fmla="*/ 47 h 143"/>
              <a:gd name="T48" fmla="*/ 171 w 216"/>
              <a:gd name="T49" fmla="*/ 32 h 143"/>
              <a:gd name="T50" fmla="*/ 172 w 216"/>
              <a:gd name="T51" fmla="*/ 21 h 143"/>
              <a:gd name="T52" fmla="*/ 175 w 216"/>
              <a:gd name="T53" fmla="*/ 5 h 143"/>
              <a:gd name="T54" fmla="*/ 175 w 216"/>
              <a:gd name="T55" fmla="*/ 4 h 143"/>
              <a:gd name="T56" fmla="*/ 158 w 216"/>
              <a:gd name="T57" fmla="*/ 2 h 143"/>
              <a:gd name="T58" fmla="*/ 147 w 216"/>
              <a:gd name="T59" fmla="*/ 0 h 143"/>
              <a:gd name="T60" fmla="*/ 132 w 216"/>
              <a:gd name="T61" fmla="*/ 2 h 143"/>
              <a:gd name="T62" fmla="*/ 122 w 216"/>
              <a:gd name="T63" fmla="*/ 6 h 143"/>
              <a:gd name="T64" fmla="*/ 118 w 216"/>
              <a:gd name="T65" fmla="*/ 11 h 143"/>
              <a:gd name="T66" fmla="*/ 125 w 216"/>
              <a:gd name="T67" fmla="*/ 29 h 143"/>
              <a:gd name="T68" fmla="*/ 108 w 216"/>
              <a:gd name="T69" fmla="*/ 45 h 143"/>
              <a:gd name="T70" fmla="*/ 91 w 216"/>
              <a:gd name="T71" fmla="*/ 29 h 143"/>
              <a:gd name="T72" fmla="*/ 98 w 216"/>
              <a:gd name="T73" fmla="*/ 11 h 143"/>
              <a:gd name="T74" fmla="*/ 93 w 216"/>
              <a:gd name="T75" fmla="*/ 6 h 143"/>
              <a:gd name="T76" fmla="*/ 84 w 216"/>
              <a:gd name="T77" fmla="*/ 2 h 143"/>
              <a:gd name="T78" fmla="*/ 68 w 216"/>
              <a:gd name="T79" fmla="*/ 0 h 143"/>
              <a:gd name="T80" fmla="*/ 57 w 216"/>
              <a:gd name="T81" fmla="*/ 2 h 143"/>
              <a:gd name="T82" fmla="*/ 41 w 216"/>
              <a:gd name="T83" fmla="*/ 4 h 143"/>
              <a:gd name="T84" fmla="*/ 41 w 216"/>
              <a:gd name="T85" fmla="*/ 5 h 143"/>
              <a:gd name="T86" fmla="*/ 44 w 216"/>
              <a:gd name="T87" fmla="*/ 21 h 143"/>
              <a:gd name="T88" fmla="*/ 45 w 216"/>
              <a:gd name="T89" fmla="*/ 32 h 143"/>
              <a:gd name="T90" fmla="*/ 43 w 216"/>
              <a:gd name="T91" fmla="*/ 47 h 143"/>
              <a:gd name="T92" fmla="*/ 40 w 216"/>
              <a:gd name="T93" fmla="*/ 57 h 143"/>
              <a:gd name="T94" fmla="*/ 34 w 216"/>
              <a:gd name="T95" fmla="*/ 61 h 143"/>
              <a:gd name="T96" fmla="*/ 16 w 216"/>
              <a:gd name="T97" fmla="*/ 55 h 143"/>
              <a:gd name="T98" fmla="*/ 0 w 216"/>
              <a:gd name="T99" fmla="*/ 72 h 143"/>
              <a:gd name="T100" fmla="*/ 16 w 216"/>
              <a:gd name="T101" fmla="*/ 88 h 143"/>
              <a:gd name="T102" fmla="*/ 34 w 216"/>
              <a:gd name="T103" fmla="*/ 82 h 143"/>
              <a:gd name="T104" fmla="*/ 40 w 216"/>
              <a:gd name="T105" fmla="*/ 86 h 143"/>
              <a:gd name="T106" fmla="*/ 43 w 216"/>
              <a:gd name="T107" fmla="*/ 96 h 143"/>
              <a:gd name="T108" fmla="*/ 45 w 216"/>
              <a:gd name="T109" fmla="*/ 111 h 143"/>
              <a:gd name="T110" fmla="*/ 44 w 216"/>
              <a:gd name="T111" fmla="*/ 122 h 143"/>
              <a:gd name="T112" fmla="*/ 41 w 216"/>
              <a:gd name="T113" fmla="*/ 139 h 143"/>
              <a:gd name="T114" fmla="*/ 57 w 216"/>
              <a:gd name="T115" fmla="*/ 142 h 143"/>
              <a:gd name="T116" fmla="*/ 68 w 216"/>
              <a:gd name="T1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43">
                <a:moveTo>
                  <a:pt x="68" y="143"/>
                </a:moveTo>
                <a:cubicBezTo>
                  <a:pt x="74" y="143"/>
                  <a:pt x="79" y="143"/>
                  <a:pt x="84" y="141"/>
                </a:cubicBezTo>
                <a:cubicBezTo>
                  <a:pt x="86" y="141"/>
                  <a:pt x="92" y="139"/>
                  <a:pt x="93" y="138"/>
                </a:cubicBezTo>
                <a:cubicBezTo>
                  <a:pt x="95" y="137"/>
                  <a:pt x="98" y="135"/>
                  <a:pt x="98" y="132"/>
                </a:cubicBezTo>
                <a:cubicBezTo>
                  <a:pt x="97" y="126"/>
                  <a:pt x="92" y="125"/>
                  <a:pt x="91" y="114"/>
                </a:cubicBezTo>
                <a:cubicBezTo>
                  <a:pt x="91" y="106"/>
                  <a:pt x="100" y="98"/>
                  <a:pt x="108" y="98"/>
                </a:cubicBezTo>
                <a:cubicBezTo>
                  <a:pt x="116" y="98"/>
                  <a:pt x="125" y="106"/>
                  <a:pt x="125" y="114"/>
                </a:cubicBezTo>
                <a:cubicBezTo>
                  <a:pt x="124" y="125"/>
                  <a:pt x="119" y="126"/>
                  <a:pt x="118" y="132"/>
                </a:cubicBezTo>
                <a:cubicBezTo>
                  <a:pt x="118" y="135"/>
                  <a:pt x="121" y="137"/>
                  <a:pt x="122" y="138"/>
                </a:cubicBezTo>
                <a:cubicBezTo>
                  <a:pt x="124" y="139"/>
                  <a:pt x="130" y="141"/>
                  <a:pt x="132" y="141"/>
                </a:cubicBezTo>
                <a:cubicBezTo>
                  <a:pt x="137" y="143"/>
                  <a:pt x="142" y="143"/>
                  <a:pt x="147" y="143"/>
                </a:cubicBezTo>
                <a:cubicBezTo>
                  <a:pt x="148" y="143"/>
                  <a:pt x="155" y="142"/>
                  <a:pt x="158" y="142"/>
                </a:cubicBezTo>
                <a:cubicBezTo>
                  <a:pt x="166" y="140"/>
                  <a:pt x="169" y="140"/>
                  <a:pt x="175" y="139"/>
                </a:cubicBezTo>
                <a:cubicBezTo>
                  <a:pt x="174" y="132"/>
                  <a:pt x="173" y="126"/>
                  <a:pt x="172" y="122"/>
                </a:cubicBezTo>
                <a:cubicBezTo>
                  <a:pt x="172" y="119"/>
                  <a:pt x="171" y="112"/>
                  <a:pt x="171" y="111"/>
                </a:cubicBezTo>
                <a:cubicBezTo>
                  <a:pt x="171" y="105"/>
                  <a:pt x="171" y="101"/>
                  <a:pt x="173" y="96"/>
                </a:cubicBezTo>
                <a:cubicBezTo>
                  <a:pt x="173" y="94"/>
                  <a:pt x="175" y="88"/>
                  <a:pt x="176" y="86"/>
                </a:cubicBezTo>
                <a:cubicBezTo>
                  <a:pt x="177" y="84"/>
                  <a:pt x="179" y="82"/>
                  <a:pt x="182" y="82"/>
                </a:cubicBezTo>
                <a:cubicBezTo>
                  <a:pt x="188" y="82"/>
                  <a:pt x="189" y="88"/>
                  <a:pt x="200" y="88"/>
                </a:cubicBezTo>
                <a:cubicBezTo>
                  <a:pt x="208" y="89"/>
                  <a:pt x="216" y="80"/>
                  <a:pt x="216" y="72"/>
                </a:cubicBezTo>
                <a:cubicBezTo>
                  <a:pt x="216" y="64"/>
                  <a:pt x="208" y="55"/>
                  <a:pt x="200" y="55"/>
                </a:cubicBezTo>
                <a:cubicBezTo>
                  <a:pt x="189" y="55"/>
                  <a:pt x="188" y="61"/>
                  <a:pt x="182" y="61"/>
                </a:cubicBezTo>
                <a:cubicBezTo>
                  <a:pt x="179" y="62"/>
                  <a:pt x="177" y="59"/>
                  <a:pt x="176" y="57"/>
                </a:cubicBezTo>
                <a:cubicBezTo>
                  <a:pt x="175" y="55"/>
                  <a:pt x="173" y="50"/>
                  <a:pt x="173" y="47"/>
                </a:cubicBezTo>
                <a:cubicBezTo>
                  <a:pt x="171" y="42"/>
                  <a:pt x="171" y="38"/>
                  <a:pt x="171" y="32"/>
                </a:cubicBezTo>
                <a:cubicBezTo>
                  <a:pt x="171" y="31"/>
                  <a:pt x="172" y="25"/>
                  <a:pt x="172" y="21"/>
                </a:cubicBezTo>
                <a:cubicBezTo>
                  <a:pt x="173" y="14"/>
                  <a:pt x="174" y="11"/>
                  <a:pt x="175" y="5"/>
                </a:cubicBezTo>
                <a:cubicBezTo>
                  <a:pt x="175" y="5"/>
                  <a:pt x="175" y="4"/>
                  <a:pt x="175" y="4"/>
                </a:cubicBezTo>
                <a:cubicBezTo>
                  <a:pt x="169" y="3"/>
                  <a:pt x="162" y="2"/>
                  <a:pt x="158" y="2"/>
                </a:cubicBezTo>
                <a:cubicBezTo>
                  <a:pt x="155" y="1"/>
                  <a:pt x="148" y="0"/>
                  <a:pt x="147" y="0"/>
                </a:cubicBezTo>
                <a:cubicBezTo>
                  <a:pt x="142" y="0"/>
                  <a:pt x="137" y="1"/>
                  <a:pt x="132" y="2"/>
                </a:cubicBezTo>
                <a:cubicBezTo>
                  <a:pt x="130" y="2"/>
                  <a:pt x="124" y="4"/>
                  <a:pt x="122" y="6"/>
                </a:cubicBezTo>
                <a:cubicBezTo>
                  <a:pt x="121" y="7"/>
                  <a:pt x="118" y="9"/>
                  <a:pt x="118" y="11"/>
                </a:cubicBezTo>
                <a:cubicBezTo>
                  <a:pt x="119" y="17"/>
                  <a:pt x="124" y="18"/>
                  <a:pt x="125" y="29"/>
                </a:cubicBezTo>
                <a:cubicBezTo>
                  <a:pt x="125" y="38"/>
                  <a:pt x="116" y="45"/>
                  <a:pt x="108" y="45"/>
                </a:cubicBezTo>
                <a:cubicBezTo>
                  <a:pt x="100" y="45"/>
                  <a:pt x="91" y="38"/>
                  <a:pt x="91" y="29"/>
                </a:cubicBezTo>
                <a:cubicBezTo>
                  <a:pt x="92" y="18"/>
                  <a:pt x="97" y="17"/>
                  <a:pt x="98" y="11"/>
                </a:cubicBezTo>
                <a:cubicBezTo>
                  <a:pt x="98" y="9"/>
                  <a:pt x="95" y="7"/>
                  <a:pt x="93" y="6"/>
                </a:cubicBezTo>
                <a:cubicBezTo>
                  <a:pt x="92" y="4"/>
                  <a:pt x="86" y="2"/>
                  <a:pt x="84" y="2"/>
                </a:cubicBezTo>
                <a:cubicBezTo>
                  <a:pt x="79" y="1"/>
                  <a:pt x="74" y="0"/>
                  <a:pt x="68" y="0"/>
                </a:cubicBezTo>
                <a:cubicBezTo>
                  <a:pt x="68" y="0"/>
                  <a:pt x="61" y="1"/>
                  <a:pt x="57" y="2"/>
                </a:cubicBezTo>
                <a:cubicBezTo>
                  <a:pt x="50" y="3"/>
                  <a:pt x="41" y="4"/>
                  <a:pt x="41" y="4"/>
                </a:cubicBezTo>
                <a:cubicBezTo>
                  <a:pt x="41" y="4"/>
                  <a:pt x="41" y="5"/>
                  <a:pt x="41" y="5"/>
                </a:cubicBezTo>
                <a:cubicBezTo>
                  <a:pt x="42" y="11"/>
                  <a:pt x="42" y="14"/>
                  <a:pt x="44" y="21"/>
                </a:cubicBezTo>
                <a:cubicBezTo>
                  <a:pt x="44" y="25"/>
                  <a:pt x="45" y="31"/>
                  <a:pt x="45" y="32"/>
                </a:cubicBezTo>
                <a:cubicBezTo>
                  <a:pt x="45" y="38"/>
                  <a:pt x="45" y="42"/>
                  <a:pt x="43" y="47"/>
                </a:cubicBezTo>
                <a:cubicBezTo>
                  <a:pt x="43" y="50"/>
                  <a:pt x="41" y="55"/>
                  <a:pt x="40" y="57"/>
                </a:cubicBezTo>
                <a:cubicBezTo>
                  <a:pt x="39" y="59"/>
                  <a:pt x="37" y="62"/>
                  <a:pt x="34" y="61"/>
                </a:cubicBezTo>
                <a:cubicBezTo>
                  <a:pt x="28" y="61"/>
                  <a:pt x="27" y="55"/>
                  <a:pt x="16" y="55"/>
                </a:cubicBezTo>
                <a:cubicBezTo>
                  <a:pt x="8" y="55"/>
                  <a:pt x="0" y="64"/>
                  <a:pt x="0" y="72"/>
                </a:cubicBezTo>
                <a:cubicBezTo>
                  <a:pt x="0" y="80"/>
                  <a:pt x="8" y="89"/>
                  <a:pt x="16" y="88"/>
                </a:cubicBezTo>
                <a:cubicBezTo>
                  <a:pt x="27" y="88"/>
                  <a:pt x="28" y="82"/>
                  <a:pt x="34" y="82"/>
                </a:cubicBezTo>
                <a:cubicBezTo>
                  <a:pt x="37" y="82"/>
                  <a:pt x="39" y="84"/>
                  <a:pt x="40" y="86"/>
                </a:cubicBezTo>
                <a:cubicBezTo>
                  <a:pt x="41" y="88"/>
                  <a:pt x="43" y="94"/>
                  <a:pt x="43" y="96"/>
                </a:cubicBezTo>
                <a:cubicBezTo>
                  <a:pt x="45" y="101"/>
                  <a:pt x="45" y="105"/>
                  <a:pt x="45" y="111"/>
                </a:cubicBezTo>
                <a:cubicBezTo>
                  <a:pt x="45" y="112"/>
                  <a:pt x="44" y="119"/>
                  <a:pt x="44" y="122"/>
                </a:cubicBezTo>
                <a:cubicBezTo>
                  <a:pt x="43" y="129"/>
                  <a:pt x="41" y="138"/>
                  <a:pt x="41" y="139"/>
                </a:cubicBezTo>
                <a:cubicBezTo>
                  <a:pt x="47" y="140"/>
                  <a:pt x="54" y="141"/>
                  <a:pt x="57" y="142"/>
                </a:cubicBezTo>
                <a:cubicBezTo>
                  <a:pt x="61" y="142"/>
                  <a:pt x="68" y="143"/>
                  <a:pt x="68" y="143"/>
                </a:cubicBezTo>
                <a:close/>
              </a:path>
            </a:pathLst>
          </a:custGeom>
          <a:solidFill>
            <a:srgbClr val="FFC000"/>
          </a:solidFill>
          <a:ln>
            <a:solidFill>
              <a:schemeClr val="bg1"/>
            </a:solidFill>
            <a:headEnd/>
            <a:tailEnd/>
          </a:ln>
          <a:effectLst>
            <a:outerShdw blurRad="50800" dist="38100" dir="8100000" algn="tr"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vert="horz" wrap="square" lIns="396000" tIns="0" rIns="0" bIns="0" numCol="1" anchor="ctr" anchorCtr="0" compatLnSpc="1">
            <a:prstTxWarp prst="textNoShape">
              <a:avLst/>
            </a:prstTxWarp>
          </a:bodyPr>
          <a:lstStyle/>
          <a:p>
            <a:pPr algn="ctr"/>
            <a:endParaRPr lang="en-GB" sz="1200" dirty="0">
              <a:solidFill>
                <a:schemeClr val="bg1"/>
              </a:solidFill>
              <a:effectLst>
                <a:outerShdw blurRad="38100" dist="38100" dir="2700000" algn="tl">
                  <a:srgbClr val="000000">
                    <a:alpha val="43137"/>
                  </a:srgbClr>
                </a:outerShdw>
              </a:effectLst>
            </a:endParaRPr>
          </a:p>
        </p:txBody>
      </p:sp>
      <p:sp>
        <p:nvSpPr>
          <p:cNvPr id="2" name="Textfeld 1">
            <a:extLst>
              <a:ext uri="{FF2B5EF4-FFF2-40B4-BE49-F238E27FC236}">
                <a16:creationId xmlns:a16="http://schemas.microsoft.com/office/drawing/2014/main" xmlns="" id="{1DE02B97-4601-C04B-8767-6FCD157B854D}"/>
              </a:ext>
            </a:extLst>
          </p:cNvPr>
          <p:cNvSpPr txBox="1"/>
          <p:nvPr/>
        </p:nvSpPr>
        <p:spPr>
          <a:xfrm rot="54109">
            <a:off x="2741825" y="1985830"/>
            <a:ext cx="1116011" cy="461665"/>
          </a:xfrm>
          <a:prstGeom prst="rect">
            <a:avLst/>
          </a:prstGeom>
          <a:noFill/>
        </p:spPr>
        <p:txBody>
          <a:bodyPr wrap="none" rtlCol="0">
            <a:spAutoFit/>
          </a:bodyPr>
          <a:lstStyle/>
          <a:p>
            <a:pPr algn="ctr"/>
            <a:r>
              <a:rPr lang="en-AU" sz="1200" b="1" dirty="0">
                <a:solidFill>
                  <a:schemeClr val="bg1"/>
                </a:solidFill>
                <a:latin typeface="Book Antiqua" panose="02040602050305030304" pitchFamily="18" charset="0"/>
              </a:rPr>
              <a:t>Refocus the </a:t>
            </a:r>
            <a:br>
              <a:rPr lang="en-AU" sz="1200" b="1" dirty="0">
                <a:solidFill>
                  <a:schemeClr val="bg1"/>
                </a:solidFill>
                <a:latin typeface="Book Antiqua" panose="02040602050305030304" pitchFamily="18" charset="0"/>
              </a:rPr>
            </a:br>
            <a:r>
              <a:rPr lang="en-AU" sz="1200" b="1" dirty="0">
                <a:solidFill>
                  <a:schemeClr val="bg1"/>
                </a:solidFill>
                <a:latin typeface="Book Antiqua" panose="02040602050305030304" pitchFamily="18" charset="0"/>
              </a:rPr>
              <a:t>Organization</a:t>
            </a:r>
          </a:p>
        </p:txBody>
      </p:sp>
      <p:sp>
        <p:nvSpPr>
          <p:cNvPr id="22" name="Textfeld 21">
            <a:extLst>
              <a:ext uri="{FF2B5EF4-FFF2-40B4-BE49-F238E27FC236}">
                <a16:creationId xmlns:a16="http://schemas.microsoft.com/office/drawing/2014/main" xmlns="" id="{E79B2CB4-209D-A24F-B99D-89E4ED264468}"/>
              </a:ext>
            </a:extLst>
          </p:cNvPr>
          <p:cNvSpPr txBox="1"/>
          <p:nvPr/>
        </p:nvSpPr>
        <p:spPr>
          <a:xfrm>
            <a:off x="5105400" y="2033885"/>
            <a:ext cx="1125629" cy="461665"/>
          </a:xfrm>
          <a:prstGeom prst="rect">
            <a:avLst/>
          </a:prstGeom>
          <a:noFill/>
        </p:spPr>
        <p:txBody>
          <a:bodyPr wrap="none" rtlCol="0">
            <a:spAutoFit/>
          </a:bodyPr>
          <a:lstStyle/>
          <a:p>
            <a:pPr algn="ctr"/>
            <a:r>
              <a:rPr lang="en-AU" sz="1200" b="1" dirty="0">
                <a:solidFill>
                  <a:schemeClr val="bg1"/>
                </a:solidFill>
                <a:latin typeface="Book Antiqua" panose="02040602050305030304" pitchFamily="18" charset="0"/>
              </a:rPr>
              <a:t>Reinvent the </a:t>
            </a:r>
            <a:br>
              <a:rPr lang="en-AU" sz="1200" b="1" dirty="0">
                <a:solidFill>
                  <a:schemeClr val="bg1"/>
                </a:solidFill>
                <a:latin typeface="Book Antiqua" panose="02040602050305030304" pitchFamily="18" charset="0"/>
              </a:rPr>
            </a:br>
            <a:r>
              <a:rPr lang="en-AU" sz="1200" b="1" dirty="0">
                <a:solidFill>
                  <a:schemeClr val="bg1"/>
                </a:solidFill>
                <a:latin typeface="Book Antiqua" panose="02040602050305030304" pitchFamily="18" charset="0"/>
              </a:rPr>
              <a:t>Brand</a:t>
            </a:r>
          </a:p>
        </p:txBody>
      </p:sp>
      <p:sp>
        <p:nvSpPr>
          <p:cNvPr id="23" name="Textfeld 22">
            <a:extLst>
              <a:ext uri="{FF2B5EF4-FFF2-40B4-BE49-F238E27FC236}">
                <a16:creationId xmlns:a16="http://schemas.microsoft.com/office/drawing/2014/main" xmlns="" id="{3C065005-F4C6-B84A-82D5-22141E147409}"/>
              </a:ext>
            </a:extLst>
          </p:cNvPr>
          <p:cNvSpPr txBox="1"/>
          <p:nvPr/>
        </p:nvSpPr>
        <p:spPr>
          <a:xfrm>
            <a:off x="4999848" y="3511423"/>
            <a:ext cx="1231426" cy="461665"/>
          </a:xfrm>
          <a:prstGeom prst="rect">
            <a:avLst/>
          </a:prstGeom>
          <a:noFill/>
        </p:spPr>
        <p:txBody>
          <a:bodyPr wrap="none" rtlCol="0">
            <a:spAutoFit/>
          </a:bodyPr>
          <a:lstStyle/>
          <a:p>
            <a:pPr algn="ctr"/>
            <a:r>
              <a:rPr lang="en-AU" sz="1200" b="1" dirty="0">
                <a:solidFill>
                  <a:schemeClr val="bg1"/>
                </a:solidFill>
                <a:latin typeface="Book Antiqua" panose="02040602050305030304" pitchFamily="18" charset="0"/>
              </a:rPr>
              <a:t>Realize Global</a:t>
            </a:r>
            <a:br>
              <a:rPr lang="en-AU" sz="1200" b="1" dirty="0">
                <a:solidFill>
                  <a:schemeClr val="bg1"/>
                </a:solidFill>
                <a:latin typeface="Book Antiqua" panose="02040602050305030304" pitchFamily="18" charset="0"/>
              </a:rPr>
            </a:br>
            <a:r>
              <a:rPr lang="en-AU" sz="1200" b="1" dirty="0">
                <a:solidFill>
                  <a:schemeClr val="bg1"/>
                </a:solidFill>
                <a:latin typeface="Book Antiqua" panose="02040602050305030304" pitchFamily="18" charset="0"/>
              </a:rPr>
              <a:t>Alignment</a:t>
            </a:r>
          </a:p>
        </p:txBody>
      </p:sp>
      <p:sp>
        <p:nvSpPr>
          <p:cNvPr id="24" name="Textfeld 23">
            <a:extLst>
              <a:ext uri="{FF2B5EF4-FFF2-40B4-BE49-F238E27FC236}">
                <a16:creationId xmlns:a16="http://schemas.microsoft.com/office/drawing/2014/main" xmlns="" id="{1296A36F-F1A0-7C46-BB3C-660F8AD5CD7A}"/>
              </a:ext>
            </a:extLst>
          </p:cNvPr>
          <p:cNvSpPr txBox="1"/>
          <p:nvPr/>
        </p:nvSpPr>
        <p:spPr>
          <a:xfrm>
            <a:off x="3878809" y="2343150"/>
            <a:ext cx="1180130" cy="461665"/>
          </a:xfrm>
          <a:prstGeom prst="rect">
            <a:avLst/>
          </a:prstGeom>
          <a:noFill/>
        </p:spPr>
        <p:txBody>
          <a:bodyPr wrap="none" rtlCol="0">
            <a:spAutoFit/>
          </a:bodyPr>
          <a:lstStyle/>
          <a:p>
            <a:pPr algn="ctr"/>
            <a:r>
              <a:rPr lang="en-AU" sz="1200" b="1" dirty="0">
                <a:solidFill>
                  <a:schemeClr val="bg1"/>
                </a:solidFill>
                <a:latin typeface="Book Antiqua" panose="02040602050305030304" pitchFamily="18" charset="0"/>
              </a:rPr>
              <a:t>Restore Brand</a:t>
            </a:r>
            <a:br>
              <a:rPr lang="en-AU" sz="1200" b="1" dirty="0">
                <a:solidFill>
                  <a:schemeClr val="bg1"/>
                </a:solidFill>
                <a:latin typeface="Book Antiqua" panose="02040602050305030304" pitchFamily="18" charset="0"/>
              </a:rPr>
            </a:br>
            <a:r>
              <a:rPr lang="en-AU" sz="1200" b="1" dirty="0">
                <a:solidFill>
                  <a:schemeClr val="bg1"/>
                </a:solidFill>
                <a:latin typeface="Book Antiqua" panose="02040602050305030304" pitchFamily="18" charset="0"/>
              </a:rPr>
              <a:t>Relevance</a:t>
            </a:r>
          </a:p>
        </p:txBody>
      </p:sp>
      <p:sp>
        <p:nvSpPr>
          <p:cNvPr id="25" name="Textfeld 24">
            <a:extLst>
              <a:ext uri="{FF2B5EF4-FFF2-40B4-BE49-F238E27FC236}">
                <a16:creationId xmlns:a16="http://schemas.microsoft.com/office/drawing/2014/main" xmlns="" id="{87BD2759-8138-8642-BCB5-7067C1DB8069}"/>
              </a:ext>
            </a:extLst>
          </p:cNvPr>
          <p:cNvSpPr txBox="1"/>
          <p:nvPr/>
        </p:nvSpPr>
        <p:spPr>
          <a:xfrm>
            <a:off x="2714696" y="3511423"/>
            <a:ext cx="1215397" cy="461665"/>
          </a:xfrm>
          <a:prstGeom prst="rect">
            <a:avLst/>
          </a:prstGeom>
          <a:noFill/>
        </p:spPr>
        <p:txBody>
          <a:bodyPr wrap="none" rtlCol="0">
            <a:spAutoFit/>
          </a:bodyPr>
          <a:lstStyle/>
          <a:p>
            <a:pPr algn="ctr"/>
            <a:r>
              <a:rPr lang="en-AU" sz="1200" b="1" dirty="0">
                <a:solidFill>
                  <a:schemeClr val="bg1"/>
                </a:solidFill>
                <a:latin typeface="Book Antiqua" panose="02040602050305030304" pitchFamily="18" charset="0"/>
              </a:rPr>
              <a:t>Reinforce a </a:t>
            </a:r>
            <a:br>
              <a:rPr lang="en-AU" sz="1200" b="1" dirty="0">
                <a:solidFill>
                  <a:schemeClr val="bg1"/>
                </a:solidFill>
                <a:latin typeface="Book Antiqua" panose="02040602050305030304" pitchFamily="18" charset="0"/>
              </a:rPr>
            </a:br>
            <a:r>
              <a:rPr lang="en-AU" sz="1200" b="1" dirty="0">
                <a:solidFill>
                  <a:schemeClr val="bg1"/>
                </a:solidFill>
                <a:latin typeface="Book Antiqua" panose="02040602050305030304" pitchFamily="18" charset="0"/>
              </a:rPr>
              <a:t>Result Culture</a:t>
            </a:r>
          </a:p>
        </p:txBody>
      </p:sp>
      <p:sp>
        <p:nvSpPr>
          <p:cNvPr id="26" name="Textfeld 25">
            <a:extLst>
              <a:ext uri="{FF2B5EF4-FFF2-40B4-BE49-F238E27FC236}">
                <a16:creationId xmlns:a16="http://schemas.microsoft.com/office/drawing/2014/main" xmlns="" id="{96AA91B3-70E4-FA43-BC19-424A0A22FDDF}"/>
              </a:ext>
            </a:extLst>
          </p:cNvPr>
          <p:cNvSpPr txBox="1"/>
          <p:nvPr/>
        </p:nvSpPr>
        <p:spPr>
          <a:xfrm rot="14530">
            <a:off x="3863224" y="3137475"/>
            <a:ext cx="1225014" cy="461665"/>
          </a:xfrm>
          <a:prstGeom prst="rect">
            <a:avLst/>
          </a:prstGeom>
          <a:noFill/>
        </p:spPr>
        <p:txBody>
          <a:bodyPr wrap="none" rtlCol="0">
            <a:spAutoFit/>
          </a:bodyPr>
          <a:lstStyle/>
          <a:p>
            <a:pPr algn="ctr"/>
            <a:r>
              <a:rPr lang="en-AU" sz="1200" b="1" dirty="0">
                <a:solidFill>
                  <a:schemeClr val="bg1"/>
                </a:solidFill>
                <a:latin typeface="Book Antiqua" panose="02040602050305030304" pitchFamily="18" charset="0"/>
              </a:rPr>
              <a:t>Rebuild Brand</a:t>
            </a:r>
            <a:br>
              <a:rPr lang="en-AU" sz="1200" b="1" dirty="0">
                <a:solidFill>
                  <a:schemeClr val="bg1"/>
                </a:solidFill>
                <a:latin typeface="Book Antiqua" panose="02040602050305030304" pitchFamily="18" charset="0"/>
              </a:rPr>
            </a:br>
            <a:r>
              <a:rPr lang="en-AU" sz="1200" b="1" dirty="0">
                <a:solidFill>
                  <a:schemeClr val="bg1"/>
                </a:solidFill>
                <a:latin typeface="Book Antiqua" panose="02040602050305030304" pitchFamily="18" charset="0"/>
              </a:rPr>
              <a:t>Trust</a:t>
            </a:r>
          </a:p>
        </p:txBody>
      </p:sp>
      <p:sp>
        <p:nvSpPr>
          <p:cNvPr id="3" name="Textfeld 2">
            <a:extLst>
              <a:ext uri="{FF2B5EF4-FFF2-40B4-BE49-F238E27FC236}">
                <a16:creationId xmlns:a16="http://schemas.microsoft.com/office/drawing/2014/main" xmlns="" id="{2269F7FE-EDDA-DC4C-8776-4661FAEB2D0E}"/>
              </a:ext>
            </a:extLst>
          </p:cNvPr>
          <p:cNvSpPr txBox="1"/>
          <p:nvPr/>
        </p:nvSpPr>
        <p:spPr>
          <a:xfrm rot="21435812">
            <a:off x="2829024" y="1693753"/>
            <a:ext cx="287258" cy="338554"/>
          </a:xfrm>
          <a:prstGeom prst="rect">
            <a:avLst/>
          </a:prstGeom>
          <a:noFill/>
        </p:spPr>
        <p:txBody>
          <a:bodyPr wrap="none" rtlCol="0">
            <a:spAutoFit/>
          </a:bodyPr>
          <a:lstStyle/>
          <a:p>
            <a:r>
              <a:rPr lang="de-DE" sz="1600" b="1" dirty="0">
                <a:latin typeface="Book Antiqua" panose="02040602050305030304" pitchFamily="18" charset="0"/>
              </a:rPr>
              <a:t>1</a:t>
            </a:r>
          </a:p>
        </p:txBody>
      </p:sp>
      <p:sp>
        <p:nvSpPr>
          <p:cNvPr id="29" name="Textfeld 28">
            <a:extLst>
              <a:ext uri="{FF2B5EF4-FFF2-40B4-BE49-F238E27FC236}">
                <a16:creationId xmlns:a16="http://schemas.microsoft.com/office/drawing/2014/main" xmlns="" id="{23428C92-5ACE-FA4B-9533-B8B5B1067223}"/>
              </a:ext>
            </a:extLst>
          </p:cNvPr>
          <p:cNvSpPr txBox="1"/>
          <p:nvPr/>
        </p:nvSpPr>
        <p:spPr>
          <a:xfrm rot="21435812">
            <a:off x="5191224" y="1740215"/>
            <a:ext cx="287258" cy="338554"/>
          </a:xfrm>
          <a:prstGeom prst="rect">
            <a:avLst/>
          </a:prstGeom>
          <a:noFill/>
        </p:spPr>
        <p:txBody>
          <a:bodyPr wrap="none" rtlCol="0">
            <a:spAutoFit/>
          </a:bodyPr>
          <a:lstStyle/>
          <a:p>
            <a:r>
              <a:rPr lang="de-DE" sz="1600" b="1" dirty="0">
                <a:latin typeface="Book Antiqua" panose="02040602050305030304" pitchFamily="18" charset="0"/>
              </a:rPr>
              <a:t>3</a:t>
            </a:r>
          </a:p>
        </p:txBody>
      </p:sp>
      <p:sp>
        <p:nvSpPr>
          <p:cNvPr id="30" name="Textfeld 29">
            <a:extLst>
              <a:ext uri="{FF2B5EF4-FFF2-40B4-BE49-F238E27FC236}">
                <a16:creationId xmlns:a16="http://schemas.microsoft.com/office/drawing/2014/main" xmlns="" id="{A5DAF81C-7FCC-5548-B372-C291A09F86CB}"/>
              </a:ext>
            </a:extLst>
          </p:cNvPr>
          <p:cNvSpPr txBox="1"/>
          <p:nvPr/>
        </p:nvSpPr>
        <p:spPr>
          <a:xfrm rot="21435812">
            <a:off x="5454580" y="2989153"/>
            <a:ext cx="287258" cy="338554"/>
          </a:xfrm>
          <a:prstGeom prst="rect">
            <a:avLst/>
          </a:prstGeom>
          <a:noFill/>
        </p:spPr>
        <p:txBody>
          <a:bodyPr wrap="none" rtlCol="0">
            <a:spAutoFit/>
          </a:bodyPr>
          <a:lstStyle/>
          <a:p>
            <a:r>
              <a:rPr lang="de-DE" sz="1600" b="1" dirty="0">
                <a:latin typeface="Book Antiqua" panose="02040602050305030304" pitchFamily="18" charset="0"/>
              </a:rPr>
              <a:t>6</a:t>
            </a:r>
          </a:p>
        </p:txBody>
      </p:sp>
      <p:sp>
        <p:nvSpPr>
          <p:cNvPr id="31" name="Textfeld 30">
            <a:extLst>
              <a:ext uri="{FF2B5EF4-FFF2-40B4-BE49-F238E27FC236}">
                <a16:creationId xmlns:a16="http://schemas.microsoft.com/office/drawing/2014/main" xmlns="" id="{41F4868D-B65F-674E-8827-599BC2C51979}"/>
              </a:ext>
            </a:extLst>
          </p:cNvPr>
          <p:cNvSpPr txBox="1"/>
          <p:nvPr/>
        </p:nvSpPr>
        <p:spPr>
          <a:xfrm rot="21530624">
            <a:off x="4300326" y="1879070"/>
            <a:ext cx="287258" cy="338554"/>
          </a:xfrm>
          <a:prstGeom prst="rect">
            <a:avLst/>
          </a:prstGeom>
          <a:noFill/>
        </p:spPr>
        <p:txBody>
          <a:bodyPr wrap="none" rtlCol="0">
            <a:spAutoFit/>
          </a:bodyPr>
          <a:lstStyle/>
          <a:p>
            <a:r>
              <a:rPr lang="de-DE" sz="1600" b="1" dirty="0">
                <a:latin typeface="Book Antiqua" panose="02040602050305030304" pitchFamily="18" charset="0"/>
              </a:rPr>
              <a:t>2</a:t>
            </a:r>
          </a:p>
        </p:txBody>
      </p:sp>
      <p:sp>
        <p:nvSpPr>
          <p:cNvPr id="32" name="Textfeld 31">
            <a:extLst>
              <a:ext uri="{FF2B5EF4-FFF2-40B4-BE49-F238E27FC236}">
                <a16:creationId xmlns:a16="http://schemas.microsoft.com/office/drawing/2014/main" xmlns="" id="{AD8920C6-A64B-1046-8083-25FAAD5FB59F}"/>
              </a:ext>
            </a:extLst>
          </p:cNvPr>
          <p:cNvSpPr txBox="1"/>
          <p:nvPr/>
        </p:nvSpPr>
        <p:spPr>
          <a:xfrm rot="21530624">
            <a:off x="3127587" y="3061552"/>
            <a:ext cx="287258" cy="338554"/>
          </a:xfrm>
          <a:prstGeom prst="rect">
            <a:avLst/>
          </a:prstGeom>
          <a:noFill/>
        </p:spPr>
        <p:txBody>
          <a:bodyPr wrap="none" rtlCol="0">
            <a:spAutoFit/>
          </a:bodyPr>
          <a:lstStyle/>
          <a:p>
            <a:r>
              <a:rPr lang="de-DE" sz="1600" b="1" dirty="0">
                <a:latin typeface="Book Antiqua" panose="02040602050305030304" pitchFamily="18" charset="0"/>
              </a:rPr>
              <a:t>4</a:t>
            </a:r>
          </a:p>
        </p:txBody>
      </p:sp>
      <p:sp>
        <p:nvSpPr>
          <p:cNvPr id="33" name="Textfeld 32">
            <a:extLst>
              <a:ext uri="{FF2B5EF4-FFF2-40B4-BE49-F238E27FC236}">
                <a16:creationId xmlns:a16="http://schemas.microsoft.com/office/drawing/2014/main" xmlns="" id="{94043700-46BF-264A-9EC7-BA84FC6608B9}"/>
              </a:ext>
            </a:extLst>
          </p:cNvPr>
          <p:cNvSpPr txBox="1"/>
          <p:nvPr/>
        </p:nvSpPr>
        <p:spPr>
          <a:xfrm rot="21530624">
            <a:off x="3965787" y="2832952"/>
            <a:ext cx="287258" cy="338554"/>
          </a:xfrm>
          <a:prstGeom prst="rect">
            <a:avLst/>
          </a:prstGeom>
          <a:noFill/>
        </p:spPr>
        <p:txBody>
          <a:bodyPr wrap="square" rtlCol="0">
            <a:spAutoFit/>
          </a:bodyPr>
          <a:lstStyle/>
          <a:p>
            <a:r>
              <a:rPr lang="de-DE" sz="1600" b="1" dirty="0">
                <a:latin typeface="Book Antiqua" panose="02040602050305030304" pitchFamily="18" charset="0"/>
              </a:rPr>
              <a:t>5</a:t>
            </a:r>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7" name="TextBox 4"/>
          <p:cNvSpPr txBox="1">
            <a:spLocks noChangeArrowheads="1"/>
          </p:cNvSpPr>
          <p:nvPr/>
        </p:nvSpPr>
        <p:spPr bwMode="auto">
          <a:xfrm flipH="1">
            <a:off x="0" y="416064"/>
            <a:ext cx="67056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a:solidFill>
                  <a:srgbClr val="FFC000"/>
                </a:solidFill>
                <a:latin typeface="Book Antiqua" pitchFamily="18" charset="0"/>
                <a:sym typeface="Oswald" pitchFamily="2" charset="0"/>
              </a:rPr>
              <a:t>Six Rules of </a:t>
            </a:r>
            <a:r>
              <a:rPr lang="en-US" altLang="en-US" sz="3200" dirty="0">
                <a:solidFill>
                  <a:schemeClr val="bg1"/>
                </a:solidFill>
                <a:latin typeface="Book Antiqua" pitchFamily="18" charset="0"/>
                <a:sym typeface="Oswald" pitchFamily="2" charset="0"/>
              </a:rPr>
              <a:t>Brand Revitalization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ppt_w*0.70"/>
                                          </p:val>
                                        </p:tav>
                                        <p:tav tm="100000">
                                          <p:val>
                                            <p:strVal val="#ppt_w"/>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animEffect transition="in" filter="fade">
                                      <p:cBhvr>
                                        <p:cTn id="9" dur="500"/>
                                        <p:tgtEl>
                                          <p:spTgt spid="1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ppt_w*0.70"/>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animEffect transition="in" filter="fade">
                                      <p:cBhvr>
                                        <p:cTn id="14" dur="500"/>
                                        <p:tgtEl>
                                          <p:spTgt spid="2"/>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strVal val="#ppt_w*0.7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strVal val="#ppt_w*0.70"/>
                                          </p:val>
                                        </p:tav>
                                        <p:tav tm="100000">
                                          <p:val>
                                            <p:strVal val="#ppt_w"/>
                                          </p:val>
                                        </p:tav>
                                      </p:tavLst>
                                    </p:anim>
                                    <p:anim calcmode="lin" valueType="num">
                                      <p:cBhvr>
                                        <p:cTn id="25" dur="500" fill="hold"/>
                                        <p:tgtEl>
                                          <p:spTgt spid="18"/>
                                        </p:tgtEl>
                                        <p:attrNameLst>
                                          <p:attrName>ppt_h</p:attrName>
                                        </p:attrNameLst>
                                      </p:cBhvr>
                                      <p:tavLst>
                                        <p:tav tm="0">
                                          <p:val>
                                            <p:strVal val="#ppt_h"/>
                                          </p:val>
                                        </p:tav>
                                        <p:tav tm="100000">
                                          <p:val>
                                            <p:strVal val="#ppt_h"/>
                                          </p:val>
                                        </p:tav>
                                      </p:tavLst>
                                    </p:anim>
                                    <p:animEffect transition="in" filter="fade">
                                      <p:cBhvr>
                                        <p:cTn id="26" dur="500"/>
                                        <p:tgtEl>
                                          <p:spTgt spid="18"/>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strVal val="#ppt_w*0.70"/>
                                          </p:val>
                                        </p:tav>
                                        <p:tav tm="100000">
                                          <p:val>
                                            <p:strVal val="#ppt_w"/>
                                          </p:val>
                                        </p:tav>
                                      </p:tavLst>
                                    </p:anim>
                                    <p:anim calcmode="lin" valueType="num">
                                      <p:cBhvr>
                                        <p:cTn id="30" dur="500" fill="hold"/>
                                        <p:tgtEl>
                                          <p:spTgt spid="31"/>
                                        </p:tgtEl>
                                        <p:attrNameLst>
                                          <p:attrName>ppt_h</p:attrName>
                                        </p:attrNameLst>
                                      </p:cBhvr>
                                      <p:tavLst>
                                        <p:tav tm="0">
                                          <p:val>
                                            <p:strVal val="#ppt_h"/>
                                          </p:val>
                                        </p:tav>
                                        <p:tav tm="100000">
                                          <p:val>
                                            <p:strVal val="#ppt_h"/>
                                          </p:val>
                                        </p:tav>
                                      </p:tavLst>
                                    </p:anim>
                                    <p:animEffect transition="in" filter="fade">
                                      <p:cBhvr>
                                        <p:cTn id="31" dur="500"/>
                                        <p:tgtEl>
                                          <p:spTgt spid="31"/>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strVal val="#ppt_w*0.70"/>
                                          </p:val>
                                        </p:tav>
                                        <p:tav tm="100000">
                                          <p:val>
                                            <p:strVal val="#ppt_w"/>
                                          </p:val>
                                        </p:tav>
                                      </p:tavLst>
                                    </p:anim>
                                    <p:anim calcmode="lin" valueType="num">
                                      <p:cBhvr>
                                        <p:cTn id="35" dur="500" fill="hold"/>
                                        <p:tgtEl>
                                          <p:spTgt spid="24"/>
                                        </p:tgtEl>
                                        <p:attrNameLst>
                                          <p:attrName>ppt_h</p:attrName>
                                        </p:attrNameLst>
                                      </p:cBhvr>
                                      <p:tavLst>
                                        <p:tav tm="0">
                                          <p:val>
                                            <p:strVal val="#ppt_h"/>
                                          </p:val>
                                        </p:tav>
                                        <p:tav tm="100000">
                                          <p:val>
                                            <p:strVal val="#ppt_h"/>
                                          </p:val>
                                        </p:tav>
                                      </p:tavLst>
                                    </p:anim>
                                    <p:animEffect transition="in" filter="fad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strVal val="#ppt_w*0.70"/>
                                          </p:val>
                                        </p:tav>
                                        <p:tav tm="100000">
                                          <p:val>
                                            <p:strVal val="#ppt_w"/>
                                          </p:val>
                                        </p:tav>
                                      </p:tavLst>
                                    </p:anim>
                                    <p:anim calcmode="lin" valueType="num">
                                      <p:cBhvr>
                                        <p:cTn id="42" dur="500" fill="hold"/>
                                        <p:tgtEl>
                                          <p:spTgt spid="29"/>
                                        </p:tgtEl>
                                        <p:attrNameLst>
                                          <p:attrName>ppt_h</p:attrName>
                                        </p:attrNameLst>
                                      </p:cBhvr>
                                      <p:tavLst>
                                        <p:tav tm="0">
                                          <p:val>
                                            <p:strVal val="#ppt_h"/>
                                          </p:val>
                                        </p:tav>
                                        <p:tav tm="100000">
                                          <p:val>
                                            <p:strVal val="#ppt_h"/>
                                          </p:val>
                                        </p:tav>
                                      </p:tavLst>
                                    </p:anim>
                                    <p:animEffect transition="in" filter="fade">
                                      <p:cBhvr>
                                        <p:cTn id="43" dur="500"/>
                                        <p:tgtEl>
                                          <p:spTgt spid="29"/>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strVal val="#ppt_w*0.70"/>
                                          </p:val>
                                        </p:tav>
                                        <p:tav tm="100000">
                                          <p:val>
                                            <p:strVal val="#ppt_w"/>
                                          </p:val>
                                        </p:tav>
                                      </p:tavLst>
                                    </p:anim>
                                    <p:anim calcmode="lin" valueType="num">
                                      <p:cBhvr>
                                        <p:cTn id="47" dur="500" fill="hold"/>
                                        <p:tgtEl>
                                          <p:spTgt spid="22"/>
                                        </p:tgtEl>
                                        <p:attrNameLst>
                                          <p:attrName>ppt_h</p:attrName>
                                        </p:attrNameLst>
                                      </p:cBhvr>
                                      <p:tavLst>
                                        <p:tav tm="0">
                                          <p:val>
                                            <p:strVal val="#ppt_h"/>
                                          </p:val>
                                        </p:tav>
                                        <p:tav tm="100000">
                                          <p:val>
                                            <p:strVal val="#ppt_h"/>
                                          </p:val>
                                        </p:tav>
                                      </p:tavLst>
                                    </p:anim>
                                    <p:animEffect transition="in" filter="fade">
                                      <p:cBhvr>
                                        <p:cTn id="48" dur="500"/>
                                        <p:tgtEl>
                                          <p:spTgt spid="22"/>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strVal val="#ppt_w*0.70"/>
                                          </p:val>
                                        </p:tav>
                                        <p:tav tm="100000">
                                          <p:val>
                                            <p:strVal val="#ppt_w"/>
                                          </p:val>
                                        </p:tav>
                                      </p:tavLst>
                                    </p:anim>
                                    <p:anim calcmode="lin" valueType="num">
                                      <p:cBhvr>
                                        <p:cTn id="52" dur="500" fill="hold"/>
                                        <p:tgtEl>
                                          <p:spTgt spid="17"/>
                                        </p:tgtEl>
                                        <p:attrNameLst>
                                          <p:attrName>ppt_h</p:attrName>
                                        </p:attrNameLst>
                                      </p:cBhvr>
                                      <p:tavLst>
                                        <p:tav tm="0">
                                          <p:val>
                                            <p:strVal val="#ppt_h"/>
                                          </p:val>
                                        </p:tav>
                                        <p:tav tm="100000">
                                          <p:val>
                                            <p:strVal val="#ppt_h"/>
                                          </p:val>
                                        </p:tav>
                                      </p:tavLst>
                                    </p:anim>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500" fill="hold"/>
                                        <p:tgtEl>
                                          <p:spTgt spid="32"/>
                                        </p:tgtEl>
                                        <p:attrNameLst>
                                          <p:attrName>ppt_w</p:attrName>
                                        </p:attrNameLst>
                                      </p:cBhvr>
                                      <p:tavLst>
                                        <p:tav tm="0">
                                          <p:val>
                                            <p:strVal val="#ppt_w*0.70"/>
                                          </p:val>
                                        </p:tav>
                                        <p:tav tm="100000">
                                          <p:val>
                                            <p:strVal val="#ppt_w"/>
                                          </p:val>
                                        </p:tav>
                                      </p:tavLst>
                                    </p:anim>
                                    <p:anim calcmode="lin" valueType="num">
                                      <p:cBhvr>
                                        <p:cTn id="59" dur="500" fill="hold"/>
                                        <p:tgtEl>
                                          <p:spTgt spid="32"/>
                                        </p:tgtEl>
                                        <p:attrNameLst>
                                          <p:attrName>ppt_h</p:attrName>
                                        </p:attrNameLst>
                                      </p:cBhvr>
                                      <p:tavLst>
                                        <p:tav tm="0">
                                          <p:val>
                                            <p:strVal val="#ppt_h"/>
                                          </p:val>
                                        </p:tav>
                                        <p:tav tm="100000">
                                          <p:val>
                                            <p:strVal val="#ppt_h"/>
                                          </p:val>
                                        </p:tav>
                                      </p:tavLst>
                                    </p:anim>
                                    <p:animEffect transition="in" filter="fade">
                                      <p:cBhvr>
                                        <p:cTn id="60" dur="500"/>
                                        <p:tgtEl>
                                          <p:spTgt spid="32"/>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strVal val="#ppt_w*0.70"/>
                                          </p:val>
                                        </p:tav>
                                        <p:tav tm="100000">
                                          <p:val>
                                            <p:strVal val="#ppt_w"/>
                                          </p:val>
                                        </p:tav>
                                      </p:tavLst>
                                    </p:anim>
                                    <p:anim calcmode="lin" valueType="num">
                                      <p:cBhvr>
                                        <p:cTn id="64" dur="500" fill="hold"/>
                                        <p:tgtEl>
                                          <p:spTgt spid="25"/>
                                        </p:tgtEl>
                                        <p:attrNameLst>
                                          <p:attrName>ppt_h</p:attrName>
                                        </p:attrNameLst>
                                      </p:cBhvr>
                                      <p:tavLst>
                                        <p:tav tm="0">
                                          <p:val>
                                            <p:strVal val="#ppt_h"/>
                                          </p:val>
                                        </p:tav>
                                        <p:tav tm="100000">
                                          <p:val>
                                            <p:strVal val="#ppt_h"/>
                                          </p:val>
                                        </p:tav>
                                      </p:tavLst>
                                    </p:anim>
                                    <p:animEffect transition="in" filter="fade">
                                      <p:cBhvr>
                                        <p:cTn id="65" dur="500"/>
                                        <p:tgtEl>
                                          <p:spTgt spid="25"/>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strVal val="#ppt_w*0.70"/>
                                          </p:val>
                                        </p:tav>
                                        <p:tav tm="100000">
                                          <p:val>
                                            <p:strVal val="#ppt_w"/>
                                          </p:val>
                                        </p:tav>
                                      </p:tavLst>
                                    </p:anim>
                                    <p:anim calcmode="lin" valueType="num">
                                      <p:cBhvr>
                                        <p:cTn id="69" dur="500" fill="hold"/>
                                        <p:tgtEl>
                                          <p:spTgt spid="19"/>
                                        </p:tgtEl>
                                        <p:attrNameLst>
                                          <p:attrName>ppt_h</p:attrName>
                                        </p:attrNameLst>
                                      </p:cBhvr>
                                      <p:tavLst>
                                        <p:tav tm="0">
                                          <p:val>
                                            <p:strVal val="#ppt_h"/>
                                          </p:val>
                                        </p:tav>
                                        <p:tav tm="100000">
                                          <p:val>
                                            <p:strVal val="#ppt_h"/>
                                          </p:val>
                                        </p:tav>
                                      </p:tavLst>
                                    </p:anim>
                                    <p:animEffect transition="in" filter="fade">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strVal val="#ppt_w*0.70"/>
                                          </p:val>
                                        </p:tav>
                                        <p:tav tm="100000">
                                          <p:val>
                                            <p:strVal val="#ppt_w"/>
                                          </p:val>
                                        </p:tav>
                                      </p:tavLst>
                                    </p:anim>
                                    <p:anim calcmode="lin" valueType="num">
                                      <p:cBhvr>
                                        <p:cTn id="76" dur="500" fill="hold"/>
                                        <p:tgtEl>
                                          <p:spTgt spid="33"/>
                                        </p:tgtEl>
                                        <p:attrNameLst>
                                          <p:attrName>ppt_h</p:attrName>
                                        </p:attrNameLst>
                                      </p:cBhvr>
                                      <p:tavLst>
                                        <p:tav tm="0">
                                          <p:val>
                                            <p:strVal val="#ppt_h"/>
                                          </p:val>
                                        </p:tav>
                                        <p:tav tm="100000">
                                          <p:val>
                                            <p:strVal val="#ppt_h"/>
                                          </p:val>
                                        </p:tav>
                                      </p:tavLst>
                                    </p:anim>
                                    <p:animEffect transition="in" filter="fade">
                                      <p:cBhvr>
                                        <p:cTn id="77" dur="500"/>
                                        <p:tgtEl>
                                          <p:spTgt spid="33"/>
                                        </p:tgtEl>
                                      </p:cBhvr>
                                    </p:animEffect>
                                  </p:childTnLst>
                                </p:cTn>
                              </p:par>
                              <p:par>
                                <p:cTn id="78" presetID="55"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strVal val="#ppt_w*0.70"/>
                                          </p:val>
                                        </p:tav>
                                        <p:tav tm="100000">
                                          <p:val>
                                            <p:strVal val="#ppt_w"/>
                                          </p:val>
                                        </p:tav>
                                      </p:tavLst>
                                    </p:anim>
                                    <p:anim calcmode="lin" valueType="num">
                                      <p:cBhvr>
                                        <p:cTn id="81" dur="500" fill="hold"/>
                                        <p:tgtEl>
                                          <p:spTgt spid="26"/>
                                        </p:tgtEl>
                                        <p:attrNameLst>
                                          <p:attrName>ppt_h</p:attrName>
                                        </p:attrNameLst>
                                      </p:cBhvr>
                                      <p:tavLst>
                                        <p:tav tm="0">
                                          <p:val>
                                            <p:strVal val="#ppt_h"/>
                                          </p:val>
                                        </p:tav>
                                        <p:tav tm="100000">
                                          <p:val>
                                            <p:strVal val="#ppt_h"/>
                                          </p:val>
                                        </p:tav>
                                      </p:tavLst>
                                    </p:anim>
                                    <p:animEffect transition="in" filter="fade">
                                      <p:cBhvr>
                                        <p:cTn id="82" dur="500"/>
                                        <p:tgtEl>
                                          <p:spTgt spid="26"/>
                                        </p:tgtEl>
                                      </p:cBhvr>
                                    </p:animEffect>
                                  </p:childTnLst>
                                </p:cTn>
                              </p:par>
                              <p:par>
                                <p:cTn id="83" presetID="55" presetClass="entr" presetSubtype="0"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strVal val="#ppt_w*0.70"/>
                                          </p:val>
                                        </p:tav>
                                        <p:tav tm="100000">
                                          <p:val>
                                            <p:strVal val="#ppt_w"/>
                                          </p:val>
                                        </p:tav>
                                      </p:tavLst>
                                    </p:anim>
                                    <p:anim calcmode="lin" valueType="num">
                                      <p:cBhvr>
                                        <p:cTn id="86" dur="500" fill="hold"/>
                                        <p:tgtEl>
                                          <p:spTgt spid="20"/>
                                        </p:tgtEl>
                                        <p:attrNameLst>
                                          <p:attrName>ppt_h</p:attrName>
                                        </p:attrNameLst>
                                      </p:cBhvr>
                                      <p:tavLst>
                                        <p:tav tm="0">
                                          <p:val>
                                            <p:strVal val="#ppt_h"/>
                                          </p:val>
                                        </p:tav>
                                        <p:tav tm="100000">
                                          <p:val>
                                            <p:strVal val="#ppt_h"/>
                                          </p:val>
                                        </p:tav>
                                      </p:tavLst>
                                    </p:anim>
                                    <p:animEffect transition="in" filter="fade">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p:cTn id="92" dur="500" fill="hold"/>
                                        <p:tgtEl>
                                          <p:spTgt spid="30"/>
                                        </p:tgtEl>
                                        <p:attrNameLst>
                                          <p:attrName>ppt_w</p:attrName>
                                        </p:attrNameLst>
                                      </p:cBhvr>
                                      <p:tavLst>
                                        <p:tav tm="0">
                                          <p:val>
                                            <p:strVal val="#ppt_w*0.70"/>
                                          </p:val>
                                        </p:tav>
                                        <p:tav tm="100000">
                                          <p:val>
                                            <p:strVal val="#ppt_w"/>
                                          </p:val>
                                        </p:tav>
                                      </p:tavLst>
                                    </p:anim>
                                    <p:anim calcmode="lin" valueType="num">
                                      <p:cBhvr>
                                        <p:cTn id="93" dur="500" fill="hold"/>
                                        <p:tgtEl>
                                          <p:spTgt spid="30"/>
                                        </p:tgtEl>
                                        <p:attrNameLst>
                                          <p:attrName>ppt_h</p:attrName>
                                        </p:attrNameLst>
                                      </p:cBhvr>
                                      <p:tavLst>
                                        <p:tav tm="0">
                                          <p:val>
                                            <p:strVal val="#ppt_h"/>
                                          </p:val>
                                        </p:tav>
                                        <p:tav tm="100000">
                                          <p:val>
                                            <p:strVal val="#ppt_h"/>
                                          </p:val>
                                        </p:tav>
                                      </p:tavLst>
                                    </p:anim>
                                    <p:animEffect transition="in" filter="fade">
                                      <p:cBhvr>
                                        <p:cTn id="94" dur="500"/>
                                        <p:tgtEl>
                                          <p:spTgt spid="30"/>
                                        </p:tgtEl>
                                      </p:cBhvr>
                                    </p:animEffect>
                                  </p:childTnLst>
                                </p:cTn>
                              </p:par>
                              <p:par>
                                <p:cTn id="95" presetID="55"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strVal val="#ppt_w*0.70"/>
                                          </p:val>
                                        </p:tav>
                                        <p:tav tm="100000">
                                          <p:val>
                                            <p:strVal val="#ppt_w"/>
                                          </p:val>
                                        </p:tav>
                                      </p:tavLst>
                                    </p:anim>
                                    <p:anim calcmode="lin" valueType="num">
                                      <p:cBhvr>
                                        <p:cTn id="98" dur="500" fill="hold"/>
                                        <p:tgtEl>
                                          <p:spTgt spid="23"/>
                                        </p:tgtEl>
                                        <p:attrNameLst>
                                          <p:attrName>ppt_h</p:attrName>
                                        </p:attrNameLst>
                                      </p:cBhvr>
                                      <p:tavLst>
                                        <p:tav tm="0">
                                          <p:val>
                                            <p:strVal val="#ppt_h"/>
                                          </p:val>
                                        </p:tav>
                                        <p:tav tm="100000">
                                          <p:val>
                                            <p:strVal val="#ppt_h"/>
                                          </p:val>
                                        </p:tav>
                                      </p:tavLst>
                                    </p:anim>
                                    <p:animEffect transition="in" filter="fade">
                                      <p:cBhvr>
                                        <p:cTn id="99" dur="500"/>
                                        <p:tgtEl>
                                          <p:spTgt spid="23"/>
                                        </p:tgtEl>
                                      </p:cBhvr>
                                    </p:animEffect>
                                  </p:childTnLst>
                                </p:cTn>
                              </p:par>
                              <p:par>
                                <p:cTn id="100" presetID="55" presetClass="entr" presetSubtype="0" fill="hold" grpId="0"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strVal val="#ppt_w*0.70"/>
                                          </p:val>
                                        </p:tav>
                                        <p:tav tm="100000">
                                          <p:val>
                                            <p:strVal val="#ppt_w"/>
                                          </p:val>
                                        </p:tav>
                                      </p:tavLst>
                                    </p:anim>
                                    <p:anim calcmode="lin" valueType="num">
                                      <p:cBhvr>
                                        <p:cTn id="103" dur="500" fill="hold"/>
                                        <p:tgtEl>
                                          <p:spTgt spid="21"/>
                                        </p:tgtEl>
                                        <p:attrNameLst>
                                          <p:attrName>ppt_h</p:attrName>
                                        </p:attrNameLst>
                                      </p:cBhvr>
                                      <p:tavLst>
                                        <p:tav tm="0">
                                          <p:val>
                                            <p:strVal val="#ppt_h"/>
                                          </p:val>
                                        </p:tav>
                                        <p:tav tm="100000">
                                          <p:val>
                                            <p:strVal val="#ppt_h"/>
                                          </p:val>
                                        </p:tav>
                                      </p:tavLst>
                                    </p:anim>
                                    <p:animEffect transition="in" filter="fade">
                                      <p:cBhvr>
                                        <p:cTn id="10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 grpId="0"/>
      <p:bldP spid="22" grpId="0"/>
      <p:bldP spid="23" grpId="0"/>
      <p:bldP spid="24" grpId="0"/>
      <p:bldP spid="25" grpId="0"/>
      <p:bldP spid="26" grpId="0"/>
      <p:bldP spid="3"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1276899B-2CA4-4E49-AE62-12EF0A9EAE8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03250" y="3110064"/>
            <a:ext cx="1080000" cy="1044265"/>
          </a:xfrm>
          <a:prstGeom prst="rect">
            <a:avLst/>
          </a:prstGeom>
        </p:spPr>
      </p:pic>
      <p:pic>
        <p:nvPicPr>
          <p:cNvPr id="45" name="Grafik 44">
            <a:extLst>
              <a:ext uri="{FF2B5EF4-FFF2-40B4-BE49-F238E27FC236}">
                <a16:creationId xmlns:a16="http://schemas.microsoft.com/office/drawing/2014/main" xmlns="" id="{D9A28873-4EE3-EC40-A8D9-D76402B6AA68}"/>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0049" y="3058300"/>
            <a:ext cx="1080000" cy="1047630"/>
          </a:xfrm>
          <a:prstGeom prst="rect">
            <a:avLst/>
          </a:prstGeom>
        </p:spPr>
      </p:pic>
      <p:pic>
        <p:nvPicPr>
          <p:cNvPr id="47" name="Grafik 46">
            <a:extLst>
              <a:ext uri="{FF2B5EF4-FFF2-40B4-BE49-F238E27FC236}">
                <a16:creationId xmlns:a16="http://schemas.microsoft.com/office/drawing/2014/main" xmlns="" id="{C689EA62-5320-554B-81D5-F571CFC2DC01}"/>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642639" y="1223823"/>
            <a:ext cx="888572" cy="1080000"/>
          </a:xfrm>
          <a:prstGeom prst="rect">
            <a:avLst/>
          </a:prstGeom>
        </p:spPr>
      </p:pic>
      <p:pic>
        <p:nvPicPr>
          <p:cNvPr id="49" name="Grafik 48">
            <a:extLst>
              <a:ext uri="{FF2B5EF4-FFF2-40B4-BE49-F238E27FC236}">
                <a16:creationId xmlns:a16="http://schemas.microsoft.com/office/drawing/2014/main" xmlns="" id="{797439F2-591B-284D-A03B-0EC5F11F9E4A}"/>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72600" y="1333583"/>
            <a:ext cx="1080000" cy="916981"/>
          </a:xfrm>
          <a:prstGeom prst="rect">
            <a:avLst/>
          </a:prstGeom>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8" name="Rechteck 7"/>
          <p:cNvSpPr/>
          <p:nvPr/>
        </p:nvSpPr>
        <p:spPr>
          <a:xfrm>
            <a:off x="9144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p:cNvSpPr/>
          <p:nvPr/>
        </p:nvSpPr>
        <p:spPr>
          <a:xfrm>
            <a:off x="27432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4572000" y="4933950"/>
            <a:ext cx="1752600" cy="2286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6400800" y="4933950"/>
            <a:ext cx="17526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feld 11"/>
          <p:cNvSpPr txBox="1"/>
          <p:nvPr/>
        </p:nvSpPr>
        <p:spPr>
          <a:xfrm>
            <a:off x="9906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Problem statement</a:t>
            </a:r>
          </a:p>
        </p:txBody>
      </p:sp>
      <p:sp>
        <p:nvSpPr>
          <p:cNvPr id="13" name="Textfeld 12"/>
          <p:cNvSpPr txBox="1"/>
          <p:nvPr/>
        </p:nvSpPr>
        <p:spPr>
          <a:xfrm>
            <a:off x="28194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Background</a:t>
            </a: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Action Mode</a:t>
            </a: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a:solidFill>
                  <a:schemeClr val="bg1"/>
                </a:solidFill>
                <a:latin typeface="Book Antiqua" pitchFamily="18" charset="0"/>
              </a:rPr>
              <a:t>Plan to Win</a:t>
            </a:r>
          </a:p>
        </p:txBody>
      </p:sp>
      <p:sp>
        <p:nvSpPr>
          <p:cNvPr id="4" name="Foliennummernplatzhalter 3"/>
          <p:cNvSpPr>
            <a:spLocks noGrp="1"/>
          </p:cNvSpPr>
          <p:nvPr>
            <p:ph type="sldNum" sz="quarter" idx="12"/>
          </p:nvPr>
        </p:nvSpPr>
        <p:spPr/>
        <p:txBody>
          <a:bodyPr/>
          <a:lstStyle/>
          <a:p>
            <a:fld id="{3DF9FCE7-776B-4B86-90AF-701E60DB0FF4}" type="slidenum">
              <a:rPr lang="en-US" smtClean="0"/>
              <a:pPr/>
              <a:t>24</a:t>
            </a:fld>
            <a:endParaRPr lang="en-US"/>
          </a:p>
        </p:txBody>
      </p:sp>
      <p:sp>
        <p:nvSpPr>
          <p:cNvPr id="7" name="TextBox 4"/>
          <p:cNvSpPr txBox="1">
            <a:spLocks noChangeArrowheads="1"/>
          </p:cNvSpPr>
          <p:nvPr/>
        </p:nvSpPr>
        <p:spPr bwMode="auto">
          <a:xfrm flipH="1">
            <a:off x="0" y="416064"/>
            <a:ext cx="5562600" cy="584775"/>
          </a:xfrm>
          <a:prstGeom prst="rect">
            <a:avLst/>
          </a:prstGeom>
          <a:solidFill>
            <a:srgbClr val="000000">
              <a:alpha val="69803"/>
            </a:srgbClr>
          </a:solidFill>
          <a:ln w="9525">
            <a:noFill/>
            <a:miter lim="800000"/>
            <a:headEnd/>
            <a:tailEnd/>
          </a:ln>
        </p:spPr>
        <p:txBody>
          <a:bodyPr wrap="square">
            <a:spAutoFit/>
          </a:bodyPr>
          <a:lstStyle/>
          <a:p>
            <a:pPr>
              <a:buClr>
                <a:srgbClr val="000000"/>
              </a:buClr>
            </a:pPr>
            <a:r>
              <a:rPr lang="en-US" altLang="en-US" sz="3200" dirty="0">
                <a:solidFill>
                  <a:srgbClr val="FFC000"/>
                </a:solidFill>
                <a:latin typeface="Book Antiqua" pitchFamily="18" charset="0"/>
                <a:sym typeface="Oswald" pitchFamily="2" charset="0"/>
              </a:rPr>
              <a:t>   Key Learnings: </a:t>
            </a:r>
            <a:r>
              <a:rPr lang="en-US" altLang="en-US" sz="3200" dirty="0">
                <a:solidFill>
                  <a:schemeClr val="bg1"/>
                </a:solidFill>
                <a:latin typeface="Book Antiqua" pitchFamily="18" charset="0"/>
                <a:sym typeface="Oswald" pitchFamily="2" charset="0"/>
              </a:rPr>
              <a:t>Plan to Win</a:t>
            </a:r>
          </a:p>
        </p:txBody>
      </p:sp>
      <p:sp>
        <p:nvSpPr>
          <p:cNvPr id="16" name="Rechteck 15">
            <a:extLst>
              <a:ext uri="{FF2B5EF4-FFF2-40B4-BE49-F238E27FC236}">
                <a16:creationId xmlns:a16="http://schemas.microsoft.com/office/drawing/2014/main" xmlns="" id="{F399BB9A-9357-EC49-B129-40889486FFB8}"/>
              </a:ext>
            </a:extLst>
          </p:cNvPr>
          <p:cNvSpPr/>
          <p:nvPr/>
        </p:nvSpPr>
        <p:spPr>
          <a:xfrm>
            <a:off x="605500" y="1195327"/>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feld 16">
            <a:extLst>
              <a:ext uri="{FF2B5EF4-FFF2-40B4-BE49-F238E27FC236}">
                <a16:creationId xmlns:a16="http://schemas.microsoft.com/office/drawing/2014/main" xmlns="" id="{B891FA49-D8C9-D84A-97A5-C61141426E14}"/>
              </a:ext>
            </a:extLst>
          </p:cNvPr>
          <p:cNvSpPr txBox="1"/>
          <p:nvPr/>
        </p:nvSpPr>
        <p:spPr>
          <a:xfrm>
            <a:off x="434050" y="2343150"/>
            <a:ext cx="1638300" cy="523220"/>
          </a:xfrm>
          <a:prstGeom prst="rect">
            <a:avLst/>
          </a:prstGeom>
          <a:noFill/>
        </p:spPr>
        <p:txBody>
          <a:bodyPr wrap="square" rtlCol="0">
            <a:spAutoFit/>
          </a:bodyPr>
          <a:lstStyle/>
          <a:p>
            <a:pPr algn="ctr"/>
            <a:r>
              <a:rPr lang="en-US" sz="1400" b="1" dirty="0">
                <a:latin typeface="Book Antiqua" pitchFamily="18" charset="0"/>
              </a:rPr>
              <a:t>Corporate Brand Image</a:t>
            </a:r>
          </a:p>
        </p:txBody>
      </p:sp>
      <p:sp>
        <p:nvSpPr>
          <p:cNvPr id="39" name="Rechteck 38">
            <a:extLst>
              <a:ext uri="{FF2B5EF4-FFF2-40B4-BE49-F238E27FC236}">
                <a16:creationId xmlns:a16="http://schemas.microsoft.com/office/drawing/2014/main" xmlns="" id="{2FF79FD0-EDC9-FF43-A593-6DFF1968332A}"/>
              </a:ext>
            </a:extLst>
          </p:cNvPr>
          <p:cNvSpPr/>
          <p:nvPr/>
        </p:nvSpPr>
        <p:spPr>
          <a:xfrm>
            <a:off x="605500" y="3000978"/>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feld 39">
            <a:extLst>
              <a:ext uri="{FF2B5EF4-FFF2-40B4-BE49-F238E27FC236}">
                <a16:creationId xmlns:a16="http://schemas.microsoft.com/office/drawing/2014/main" xmlns="" id="{82551F35-0E99-B34F-9306-C47BDDAFCEB3}"/>
              </a:ext>
            </a:extLst>
          </p:cNvPr>
          <p:cNvSpPr txBox="1"/>
          <p:nvPr/>
        </p:nvSpPr>
        <p:spPr>
          <a:xfrm>
            <a:off x="434050" y="4182130"/>
            <a:ext cx="1638300" cy="523220"/>
          </a:xfrm>
          <a:prstGeom prst="rect">
            <a:avLst/>
          </a:prstGeom>
          <a:noFill/>
        </p:spPr>
        <p:txBody>
          <a:bodyPr wrap="square" rtlCol="0">
            <a:spAutoFit/>
          </a:bodyPr>
          <a:lstStyle/>
          <a:p>
            <a:pPr algn="ctr"/>
            <a:r>
              <a:rPr lang="en-US" sz="1400" b="1" dirty="0">
                <a:latin typeface="Book Antiqua" pitchFamily="18" charset="0"/>
              </a:rPr>
              <a:t>Corporate Culture</a:t>
            </a:r>
          </a:p>
        </p:txBody>
      </p:sp>
      <p:sp>
        <p:nvSpPr>
          <p:cNvPr id="41" name="Rechteck 40">
            <a:extLst>
              <a:ext uri="{FF2B5EF4-FFF2-40B4-BE49-F238E27FC236}">
                <a16:creationId xmlns:a16="http://schemas.microsoft.com/office/drawing/2014/main" xmlns="" id="{0D527ECA-8C33-3D46-AF2C-772B7E29C842}"/>
              </a:ext>
            </a:extLst>
          </p:cNvPr>
          <p:cNvSpPr/>
          <p:nvPr/>
        </p:nvSpPr>
        <p:spPr>
          <a:xfrm>
            <a:off x="2495550" y="1195327"/>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feld 41">
            <a:extLst>
              <a:ext uri="{FF2B5EF4-FFF2-40B4-BE49-F238E27FC236}">
                <a16:creationId xmlns:a16="http://schemas.microsoft.com/office/drawing/2014/main" xmlns="" id="{9B8EAF88-DF8B-A24A-9830-3E95FBF2CB39}"/>
              </a:ext>
            </a:extLst>
          </p:cNvPr>
          <p:cNvSpPr txBox="1"/>
          <p:nvPr/>
        </p:nvSpPr>
        <p:spPr>
          <a:xfrm>
            <a:off x="2324100" y="2343150"/>
            <a:ext cx="1638300" cy="523220"/>
          </a:xfrm>
          <a:prstGeom prst="rect">
            <a:avLst/>
          </a:prstGeom>
          <a:noFill/>
        </p:spPr>
        <p:txBody>
          <a:bodyPr wrap="square" rtlCol="0">
            <a:spAutoFit/>
          </a:bodyPr>
          <a:lstStyle/>
          <a:p>
            <a:pPr algn="ctr"/>
            <a:r>
              <a:rPr lang="en-US" sz="1400" b="1" dirty="0">
                <a:latin typeface="Book Antiqua" pitchFamily="18" charset="0"/>
              </a:rPr>
              <a:t>Corporate Brand Reputation </a:t>
            </a:r>
          </a:p>
        </p:txBody>
      </p:sp>
      <p:sp>
        <p:nvSpPr>
          <p:cNvPr id="43" name="Rechteck 42">
            <a:extLst>
              <a:ext uri="{FF2B5EF4-FFF2-40B4-BE49-F238E27FC236}">
                <a16:creationId xmlns:a16="http://schemas.microsoft.com/office/drawing/2014/main" xmlns="" id="{B5160DD5-C9E4-814B-8B12-526C46E8CCA2}"/>
              </a:ext>
            </a:extLst>
          </p:cNvPr>
          <p:cNvSpPr/>
          <p:nvPr/>
        </p:nvSpPr>
        <p:spPr>
          <a:xfrm>
            <a:off x="2495550" y="3000978"/>
            <a:ext cx="1295400" cy="1143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feld 43">
            <a:extLst>
              <a:ext uri="{FF2B5EF4-FFF2-40B4-BE49-F238E27FC236}">
                <a16:creationId xmlns:a16="http://schemas.microsoft.com/office/drawing/2014/main" xmlns="" id="{B1E23832-FD55-BB40-AF97-4D6E9DA83788}"/>
              </a:ext>
            </a:extLst>
          </p:cNvPr>
          <p:cNvSpPr txBox="1"/>
          <p:nvPr/>
        </p:nvSpPr>
        <p:spPr>
          <a:xfrm>
            <a:off x="2324100" y="4182130"/>
            <a:ext cx="1638300" cy="523220"/>
          </a:xfrm>
          <a:prstGeom prst="rect">
            <a:avLst/>
          </a:prstGeom>
          <a:noFill/>
        </p:spPr>
        <p:txBody>
          <a:bodyPr wrap="square" rtlCol="0">
            <a:spAutoFit/>
          </a:bodyPr>
          <a:lstStyle/>
          <a:p>
            <a:pPr algn="ctr"/>
            <a:r>
              <a:rPr lang="en-US" sz="1400" b="1" dirty="0">
                <a:latin typeface="Book Antiqua" pitchFamily="18" charset="0"/>
              </a:rPr>
              <a:t>Corporate Communication</a:t>
            </a:r>
          </a:p>
        </p:txBody>
      </p:sp>
      <p:graphicFrame>
        <p:nvGraphicFramePr>
          <p:cNvPr id="52" name="Diagramm 51">
            <a:extLst>
              <a:ext uri="{FF2B5EF4-FFF2-40B4-BE49-F238E27FC236}">
                <a16:creationId xmlns:a16="http://schemas.microsoft.com/office/drawing/2014/main" xmlns="" id="{1F2F605F-E00F-7840-BD52-81B71F35BACC}"/>
              </a:ext>
            </a:extLst>
          </p:cNvPr>
          <p:cNvGraphicFramePr/>
          <p:nvPr>
            <p:extLst>
              <p:ext uri="{D42A27DB-BD31-4B8C-83A1-F6EECF244321}">
                <p14:modId xmlns:p14="http://schemas.microsoft.com/office/powerpoint/2010/main" xmlns="" val="481123449"/>
              </p:ext>
            </p:extLst>
          </p:nvPr>
        </p:nvGraphicFramePr>
        <p:xfrm>
          <a:off x="3953940" y="1141511"/>
          <a:ext cx="4885260" cy="33498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4" name="Picture 2" descr="Bildergebnis für McDonalds">
            <a:extLst>
              <a:ext uri="{FF2B5EF4-FFF2-40B4-BE49-F238E27FC236}">
                <a16:creationId xmlns:a16="http://schemas.microsoft.com/office/drawing/2014/main" xmlns="" id="{145C3B90-29BC-984C-A20B-30D0AB1D4F65}"/>
              </a:ext>
            </a:extLst>
          </p:cNvPr>
          <p:cNvPicPr>
            <a:picLocks noChangeAspect="1" noChangeArrowheads="1"/>
          </p:cNvPicPr>
          <p:nvPr/>
        </p:nvPicPr>
        <p:blipFill rotWithShape="1">
          <a:blip r:embed="rId11" cstate="print"/>
          <a:srcRect l="30211" t="12036" r="31111" b="12914"/>
          <a:stretch/>
        </p:blipFill>
        <p:spPr bwMode="auto">
          <a:xfrm>
            <a:off x="5868427" y="2278547"/>
            <a:ext cx="1056285" cy="1075738"/>
          </a:xfrm>
          <a:prstGeom prst="rect">
            <a:avLst/>
          </a:prstGeom>
          <a:noFill/>
        </p:spPr>
      </p:pic>
    </p:spTree>
    <p:extLst>
      <p:ext uri="{BB962C8B-B14F-4D97-AF65-F5344CB8AC3E}">
        <p14:creationId xmlns:p14="http://schemas.microsoft.com/office/powerpoint/2010/main" xmlns="" val="14990201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0"/>
            <a:ext cx="9144000" cy="5143500"/>
          </a:xfrm>
          <a:prstGeom prst="rect">
            <a:avLst/>
          </a:pr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p:txBody>
          <a:bodyPr/>
          <a:lstStyle/>
          <a:p>
            <a:r>
              <a:rPr lang="en-US" dirty="0" smtClean="0">
                <a:solidFill>
                  <a:srgbClr val="FFC000"/>
                </a:solidFill>
                <a:latin typeface="Book Antiqua" pitchFamily="18" charset="0"/>
              </a:rPr>
              <a:t>Thank you for your attention!</a:t>
            </a:r>
            <a:endParaRPr lang="en-US" dirty="0">
              <a:solidFill>
                <a:srgbClr val="FFC000"/>
              </a:solidFill>
              <a:latin typeface="Book Antiqua" pitchFamily="18" charset="0"/>
            </a:endParaRPr>
          </a:p>
        </p:txBody>
      </p:sp>
      <p:sp>
        <p:nvSpPr>
          <p:cNvPr id="3" name="Untertitel 2"/>
          <p:cNvSpPr>
            <a:spLocks noGrp="1"/>
          </p:cNvSpPr>
          <p:nvPr>
            <p:ph type="subTitle" idx="1"/>
          </p:nvPr>
        </p:nvSpPr>
        <p:spPr>
          <a:xfrm>
            <a:off x="1371600" y="2495550"/>
            <a:ext cx="6400800" cy="533400"/>
          </a:xfrm>
        </p:spPr>
        <p:txBody>
          <a:bodyPr>
            <a:normAutofit/>
          </a:bodyPr>
          <a:lstStyle/>
          <a:p>
            <a:r>
              <a:rPr lang="en-US" sz="1600" b="1" dirty="0" smtClean="0">
                <a:solidFill>
                  <a:schemeClr val="bg1"/>
                </a:solidFill>
                <a:latin typeface="Book Antiqua" pitchFamily="18" charset="0"/>
              </a:rPr>
              <a:t>Any Questions left?</a:t>
            </a:r>
            <a:endParaRPr lang="en-US" sz="1600" b="1" dirty="0">
              <a:solidFill>
                <a:schemeClr val="bg1"/>
              </a:solidFill>
              <a:latin typeface="Book Antiqua" pitchFamily="18" charset="0"/>
            </a:endParaRPr>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grpSp>
        <p:nvGrpSpPr>
          <p:cNvPr id="6" name="Gruppierung 9"/>
          <p:cNvGrpSpPr/>
          <p:nvPr/>
        </p:nvGrpSpPr>
        <p:grpSpPr>
          <a:xfrm>
            <a:off x="6324600" y="361950"/>
            <a:ext cx="2454968" cy="457200"/>
            <a:chOff x="7898292" y="6064578"/>
            <a:chExt cx="3597968" cy="687403"/>
          </a:xfrm>
        </p:grpSpPr>
        <p:pic>
          <p:nvPicPr>
            <p:cNvPr id="7" name="Bild 3"/>
            <p:cNvPicPr>
              <a:picLocks noChangeAspect="1"/>
            </p:cNvPicPr>
            <p:nvPr/>
          </p:nvPicPr>
          <p:blipFill rotWithShape="1">
            <a:blip r:embed="rId3" cstate="print">
              <a:grayscl/>
            </a:blip>
            <a:srcRect l="19963"/>
            <a:stretch/>
          </p:blipFill>
          <p:spPr>
            <a:xfrm>
              <a:off x="8653668" y="6064578"/>
              <a:ext cx="2842592" cy="687403"/>
            </a:xfrm>
            <a:prstGeom prst="rect">
              <a:avLst/>
            </a:prstGeom>
          </p:spPr>
        </p:pic>
        <p:pic>
          <p:nvPicPr>
            <p:cNvPr id="8" name="Bild 8"/>
            <p:cNvPicPr>
              <a:picLocks noChangeAspect="1"/>
            </p:cNvPicPr>
            <p:nvPr/>
          </p:nvPicPr>
          <p:blipFill rotWithShape="1">
            <a:blip r:embed="rId3" cstate="print"/>
            <a:srcRect r="78731"/>
            <a:stretch/>
          </p:blipFill>
          <p:spPr>
            <a:xfrm>
              <a:off x="7898292" y="6064578"/>
              <a:ext cx="755375" cy="687403"/>
            </a:xfrm>
            <a:prstGeom prst="rect">
              <a:avLst/>
            </a:prstGeom>
          </p:spPr>
        </p:pic>
      </p:grpSp>
      <p:sp>
        <p:nvSpPr>
          <p:cNvPr id="9" name="Untertitel 2"/>
          <p:cNvSpPr txBox="1">
            <a:spLocks/>
          </p:cNvSpPr>
          <p:nvPr/>
        </p:nvSpPr>
        <p:spPr>
          <a:xfrm>
            <a:off x="1524000" y="3638550"/>
            <a:ext cx="6400800" cy="74295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rPr>
              <a:t>BUSN35 – Corporate Brand Management &amp; Reputation</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rPr>
              <a:t>Final Case Presentation (March 15</a:t>
            </a:r>
            <a:r>
              <a:rPr kumimoji="0" lang="en-US" sz="1000" b="0" i="0" u="none" strike="noStrike" kern="1200" cap="none" spc="0" normalizeH="0" baseline="30000" noProof="0" dirty="0" smtClean="0">
                <a:ln>
                  <a:noFill/>
                </a:ln>
                <a:solidFill>
                  <a:schemeClr val="bg1"/>
                </a:solidFill>
                <a:effectLst/>
                <a:uLnTx/>
                <a:uFillTx/>
                <a:latin typeface="Book Antiqua" pitchFamily="18" charset="0"/>
                <a:ea typeface="+mn-ea"/>
                <a:cs typeface="+mn-cs"/>
              </a:rPr>
              <a:t>th</a:t>
            </a:r>
            <a:r>
              <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rPr>
              <a:t>, 2018)</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000" b="0" i="0" u="none" strike="noStrike" kern="1200" cap="none" spc="0" normalizeH="0" baseline="0" noProof="0" dirty="0" smtClean="0">
              <a:ln>
                <a:noFill/>
              </a:ln>
              <a:solidFill>
                <a:schemeClr val="bg1"/>
              </a:solidFill>
              <a:effectLst/>
              <a:uLnTx/>
              <a:uFillTx/>
              <a:latin typeface="Book Antiqua" pitchFamily="18"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1" i="0" u="none" strike="noStrike" kern="1200" cap="none" spc="0" normalizeH="0" baseline="0" noProof="0" dirty="0" smtClean="0">
                <a:ln>
                  <a:noFill/>
                </a:ln>
                <a:solidFill>
                  <a:schemeClr val="bg1"/>
                </a:solidFill>
                <a:effectLst/>
                <a:uLnTx/>
                <a:uFillTx/>
                <a:latin typeface="Book Antiqua" pitchFamily="18" charset="0"/>
                <a:ea typeface="+mn-ea"/>
                <a:cs typeface="+mn-cs"/>
              </a:rPr>
              <a:t>Linda </a:t>
            </a:r>
            <a:r>
              <a:rPr kumimoji="0" lang="en-US" sz="1000" b="1" i="0" u="none" strike="noStrike" kern="1200" cap="none" spc="0" normalizeH="0" baseline="0" noProof="0" dirty="0" err="1" smtClean="0">
                <a:ln>
                  <a:noFill/>
                </a:ln>
                <a:solidFill>
                  <a:schemeClr val="bg1"/>
                </a:solidFill>
                <a:effectLst/>
                <a:uLnTx/>
                <a:uFillTx/>
                <a:latin typeface="Book Antiqua" pitchFamily="18" charset="0"/>
                <a:ea typeface="+mn-ea"/>
                <a:cs typeface="+mn-cs"/>
              </a:rPr>
              <a:t>Miksch</a:t>
            </a:r>
            <a:r>
              <a:rPr kumimoji="0" lang="en-US" sz="1000" b="1" i="0" u="none" strike="noStrike" kern="1200" cap="none" spc="0" normalizeH="0" baseline="0" noProof="0" dirty="0" smtClean="0">
                <a:ln>
                  <a:noFill/>
                </a:ln>
                <a:solidFill>
                  <a:schemeClr val="bg1"/>
                </a:solidFill>
                <a:effectLst/>
                <a:uLnTx/>
                <a:uFillTx/>
                <a:latin typeface="Book Antiqua" pitchFamily="18" charset="0"/>
                <a:ea typeface="+mn-ea"/>
                <a:cs typeface="+mn-cs"/>
              </a:rPr>
              <a:t> | Charlotte Schulz | </a:t>
            </a:r>
            <a:r>
              <a:rPr kumimoji="0" lang="en-US" sz="1000" b="1" i="0" u="none" strike="noStrike" kern="1200" cap="none" spc="0" normalizeH="0" baseline="0" noProof="0" dirty="0" err="1" smtClean="0">
                <a:ln>
                  <a:noFill/>
                </a:ln>
                <a:solidFill>
                  <a:schemeClr val="bg1"/>
                </a:solidFill>
                <a:effectLst/>
                <a:uLnTx/>
                <a:uFillTx/>
                <a:latin typeface="Book Antiqua" pitchFamily="18" charset="0"/>
                <a:ea typeface="+mn-ea"/>
                <a:cs typeface="+mn-cs"/>
              </a:rPr>
              <a:t>Ailien</a:t>
            </a:r>
            <a:r>
              <a:rPr kumimoji="0" lang="en-US" sz="1000" b="1" i="0" u="none" strike="noStrike" kern="1200" cap="none" spc="0" normalizeH="0" baseline="0" noProof="0" dirty="0" smtClean="0">
                <a:ln>
                  <a:noFill/>
                </a:ln>
                <a:solidFill>
                  <a:schemeClr val="bg1"/>
                </a:solidFill>
                <a:effectLst/>
                <a:uLnTx/>
                <a:uFillTx/>
                <a:latin typeface="Book Antiqua" pitchFamily="18" charset="0"/>
                <a:ea typeface="+mn-ea"/>
                <a:cs typeface="+mn-cs"/>
              </a:rPr>
              <a:t> Nguyen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0"/>
            <a:ext cx="9144000" cy="5143500"/>
          </a:xfrm>
          <a:prstGeom prst="rect">
            <a:avLst/>
          </a:pr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grpSp>
        <p:nvGrpSpPr>
          <p:cNvPr id="6" name="Gruppierung 9"/>
          <p:cNvGrpSpPr/>
          <p:nvPr/>
        </p:nvGrpSpPr>
        <p:grpSpPr>
          <a:xfrm>
            <a:off x="6324600" y="361950"/>
            <a:ext cx="2454968" cy="457200"/>
            <a:chOff x="7898292" y="6064578"/>
            <a:chExt cx="3597968" cy="687403"/>
          </a:xfrm>
        </p:grpSpPr>
        <p:pic>
          <p:nvPicPr>
            <p:cNvPr id="7" name="Bild 3"/>
            <p:cNvPicPr>
              <a:picLocks noChangeAspect="1"/>
            </p:cNvPicPr>
            <p:nvPr/>
          </p:nvPicPr>
          <p:blipFill rotWithShape="1">
            <a:blip r:embed="rId3" cstate="print">
              <a:grayscl/>
            </a:blip>
            <a:srcRect l="19963"/>
            <a:stretch/>
          </p:blipFill>
          <p:spPr>
            <a:xfrm>
              <a:off x="8653668" y="6064578"/>
              <a:ext cx="2842592" cy="687403"/>
            </a:xfrm>
            <a:prstGeom prst="rect">
              <a:avLst/>
            </a:prstGeom>
          </p:spPr>
        </p:pic>
        <p:pic>
          <p:nvPicPr>
            <p:cNvPr id="8" name="Bild 8"/>
            <p:cNvPicPr>
              <a:picLocks noChangeAspect="1"/>
            </p:cNvPicPr>
            <p:nvPr/>
          </p:nvPicPr>
          <p:blipFill rotWithShape="1">
            <a:blip r:embed="rId3" cstate="print"/>
            <a:srcRect r="78731"/>
            <a:stretch/>
          </p:blipFill>
          <p:spPr>
            <a:xfrm>
              <a:off x="7898292" y="6064578"/>
              <a:ext cx="755375" cy="687403"/>
            </a:xfrm>
            <a:prstGeom prst="rect">
              <a:avLst/>
            </a:prstGeom>
          </p:spPr>
        </p:pic>
      </p:grpSp>
      <p:sp>
        <p:nvSpPr>
          <p:cNvPr id="10" name="Untertitel 9"/>
          <p:cNvSpPr>
            <a:spLocks noGrp="1"/>
          </p:cNvSpPr>
          <p:nvPr>
            <p:ph type="subTitle" idx="1"/>
          </p:nvPr>
        </p:nvSpPr>
        <p:spPr/>
        <p:txBody>
          <a:bodyPr/>
          <a:lstStyle/>
          <a:p>
            <a:r>
              <a:rPr lang="en-US" b="1" dirty="0" smtClean="0">
                <a:solidFill>
                  <a:srgbClr val="FFC000"/>
                </a:solidFill>
                <a:latin typeface="Book Antiqua" pitchFamily="18" charset="0"/>
              </a:rPr>
              <a:t>Back-Up</a:t>
            </a:r>
            <a:endParaRPr lang="en-US" b="1" dirty="0">
              <a:solidFill>
                <a:srgbClr val="FFC000"/>
              </a:solidFill>
              <a:latin typeface="Book Antiqu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5"/>
          <p:cNvPicPr/>
          <p:nvPr/>
        </p:nvPicPr>
        <p:blipFill>
          <a:blip r:embed="rId3">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990600" y="819150"/>
            <a:ext cx="7239000" cy="4114800"/>
          </a:xfrm>
          <a:prstGeom prst="rect">
            <a:avLst/>
          </a:prstGeom>
        </p:spPr>
      </p:pic>
      <p:sp>
        <p:nvSpPr>
          <p:cNvPr id="5" name="Rectangle 36"/>
          <p:cNvSpPr/>
          <p:nvPr/>
        </p:nvSpPr>
        <p:spPr>
          <a:xfrm>
            <a:off x="250825" y="225425"/>
            <a:ext cx="8642350" cy="4632325"/>
          </a:xfrm>
          <a:prstGeom prst="rect">
            <a:avLst/>
          </a:prstGeom>
          <a:no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solidFill>
                <a:srgbClr val="FFFFFF"/>
              </a:solidFill>
              <a:cs typeface="Arial" charset="0"/>
            </a:endParaRPr>
          </a:p>
        </p:txBody>
      </p:sp>
      <p:sp>
        <p:nvSpPr>
          <p:cNvPr id="14" name="Textfeld 13"/>
          <p:cNvSpPr txBox="1"/>
          <p:nvPr/>
        </p:nvSpPr>
        <p:spPr>
          <a:xfrm>
            <a:off x="46482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Action Mode</a:t>
            </a:r>
            <a:endParaRPr lang="en-US" sz="1200" dirty="0">
              <a:solidFill>
                <a:schemeClr val="bg1"/>
              </a:solidFill>
              <a:latin typeface="Book Antiqua" pitchFamily="18" charset="0"/>
            </a:endParaRPr>
          </a:p>
        </p:txBody>
      </p:sp>
      <p:sp>
        <p:nvSpPr>
          <p:cNvPr id="15" name="Textfeld 14"/>
          <p:cNvSpPr txBox="1"/>
          <p:nvPr/>
        </p:nvSpPr>
        <p:spPr>
          <a:xfrm>
            <a:off x="6477000" y="4885551"/>
            <a:ext cx="1524000" cy="276999"/>
          </a:xfrm>
          <a:prstGeom prst="rect">
            <a:avLst/>
          </a:prstGeom>
          <a:noFill/>
        </p:spPr>
        <p:txBody>
          <a:bodyPr wrap="square" rtlCol="0">
            <a:spAutoFit/>
          </a:bodyPr>
          <a:lstStyle/>
          <a:p>
            <a:pPr algn="ctr"/>
            <a:r>
              <a:rPr lang="en-US" sz="1200" dirty="0" smtClean="0">
                <a:solidFill>
                  <a:schemeClr val="bg1"/>
                </a:solidFill>
                <a:latin typeface="Book Antiqua" pitchFamily="18" charset="0"/>
              </a:rPr>
              <a:t>Plan to Win</a:t>
            </a:r>
            <a:endParaRPr lang="en-US" sz="1200" dirty="0">
              <a:solidFill>
                <a:schemeClr val="bg1"/>
              </a:solidFill>
              <a:latin typeface="Book Antiqua" pitchFamily="18" charset="0"/>
            </a:endParaRPr>
          </a:p>
        </p:txBody>
      </p:sp>
      <p:sp>
        <p:nvSpPr>
          <p:cNvPr id="4" name="Foliennummernplatzhalter 3"/>
          <p:cNvSpPr>
            <a:spLocks noGrp="1"/>
          </p:cNvSpPr>
          <p:nvPr>
            <p:ph type="sldNum" sz="quarter" idx="12"/>
          </p:nvPr>
        </p:nvSpPr>
        <p:spPr/>
        <p:txBody>
          <a:bodyPr/>
          <a:lstStyle/>
          <a:p>
            <a:fld id="{3DF9FCE7-776B-4B86-90AF-701E60DB0FF4}" type="slidenum">
              <a:rPr lang="en-US" smtClean="0"/>
              <a:pPr/>
              <a:t>27</a:t>
            </a:fld>
            <a:endParaRPr lang="en-US"/>
          </a:p>
        </p:txBody>
      </p:sp>
      <p:sp>
        <p:nvSpPr>
          <p:cNvPr id="28" name="Rechteck 27"/>
          <p:cNvSpPr/>
          <p:nvPr/>
        </p:nvSpPr>
        <p:spPr>
          <a:xfrm>
            <a:off x="3276600" y="971550"/>
            <a:ext cx="2819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4"/>
          <p:cNvSpPr txBox="1">
            <a:spLocks noChangeArrowheads="1"/>
          </p:cNvSpPr>
          <p:nvPr/>
        </p:nvSpPr>
        <p:spPr bwMode="auto">
          <a:xfrm flipH="1">
            <a:off x="0" y="416064"/>
            <a:ext cx="2438400" cy="584775"/>
          </a:xfrm>
          <a:prstGeom prst="rect">
            <a:avLst/>
          </a:prstGeom>
          <a:solidFill>
            <a:srgbClr val="000000">
              <a:alpha val="69803"/>
            </a:srgbClr>
          </a:solidFill>
          <a:ln w="9525">
            <a:noFill/>
            <a:miter lim="800000"/>
            <a:headEnd/>
            <a:tailEnd/>
          </a:ln>
        </p:spPr>
        <p:txBody>
          <a:bodyPr wrap="square">
            <a:spAutoFit/>
          </a:bodyPr>
          <a:lstStyle/>
          <a:p>
            <a:pPr algn="ctr">
              <a:buClr>
                <a:srgbClr val="000000"/>
              </a:buClr>
            </a:pPr>
            <a:r>
              <a:rPr lang="en-US" altLang="en-US" sz="3200" dirty="0" smtClean="0">
                <a:solidFill>
                  <a:srgbClr val="FFC000"/>
                </a:solidFill>
                <a:latin typeface="Book Antiqua" pitchFamily="18" charset="0"/>
                <a:sym typeface="Oswald" pitchFamily="2" charset="0"/>
              </a:rPr>
              <a:t>CBIRM</a:t>
            </a:r>
            <a:endParaRPr lang="en-US" altLang="en-US" sz="3200" dirty="0">
              <a:solidFill>
                <a:schemeClr val="bg1"/>
              </a:solidFill>
              <a:latin typeface="Book Antiqua" pitchFamily="18" charset="0"/>
              <a:sym typeface="Oswald"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2708</Words>
  <Application>Microsoft Office PowerPoint</Application>
  <PresentationFormat>Bildschirmpräsentation (16:9)</PresentationFormat>
  <Paragraphs>353</Paragraphs>
  <Slides>27</Slides>
  <Notes>24</Notes>
  <HiddenSlides>0</HiddenSlides>
  <MMClips>1</MMClips>
  <ScaleCrop>false</ScaleCrop>
  <HeadingPairs>
    <vt:vector size="4" baseType="variant">
      <vt:variant>
        <vt:lpstr>Design</vt:lpstr>
      </vt:variant>
      <vt:variant>
        <vt:i4>1</vt:i4>
      </vt:variant>
      <vt:variant>
        <vt:lpstr>Folientitel</vt:lpstr>
      </vt:variant>
      <vt:variant>
        <vt:i4>27</vt:i4>
      </vt:variant>
    </vt:vector>
  </HeadingPairs>
  <TitlesOfParts>
    <vt:vector size="28" baseType="lpstr">
      <vt:lpstr>Larissa-Design</vt:lpstr>
      <vt:lpstr>The golden Arches</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Thank you for your attention!</vt:lpstr>
      <vt:lpstr>Folie 26</vt:lpstr>
      <vt:lpstr>Folie 27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Ailien</dc:creator>
  <cp:lastModifiedBy>Ailien</cp:lastModifiedBy>
  <cp:revision>72</cp:revision>
  <dcterms:created xsi:type="dcterms:W3CDTF">2018-03-08T18:54:58Z</dcterms:created>
  <dcterms:modified xsi:type="dcterms:W3CDTF">2018-03-13T17:36:23Z</dcterms:modified>
</cp:coreProperties>
</file>