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  <p:sldMasterId id="2147483661" r:id="rId2"/>
  </p:sldMasterIdLst>
  <p:notesMasterIdLst>
    <p:notesMasterId r:id="rId2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24377650" cy="13716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8112">
          <p15:clr>
            <a:srgbClr val="A4A3A4"/>
          </p15:clr>
        </p15:guide>
        <p15:guide id="2" pos="14830">
          <p15:clr>
            <a:srgbClr val="A4A3A4"/>
          </p15:clr>
        </p15:guide>
        <p15:guide id="3" pos="526">
          <p15:clr>
            <a:srgbClr val="A4A3A4"/>
          </p15:clr>
        </p15:guide>
        <p15:guide id="4" orient="horz" pos="528">
          <p15:clr>
            <a:srgbClr val="A4A3A4"/>
          </p15:clr>
        </p15:guide>
        <p15:guide id="5" pos="7678">
          <p15:clr>
            <a:srgbClr val="A4A3A4"/>
          </p15:clr>
        </p15:guide>
        <p15:guide id="6" orient="horz" pos="43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2B87645-6945-4A45-AB23-708EE14C827B}">
  <a:tblStyle styleId="{62B87645-6945-4A45-AB23-708EE14C827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10"/>
    <p:restoredTop sz="94676"/>
  </p:normalViewPr>
  <p:slideViewPr>
    <p:cSldViewPr snapToGrid="0">
      <p:cViewPr varScale="1">
        <p:scale>
          <a:sx n="53" d="100"/>
          <a:sy n="53" d="100"/>
        </p:scale>
        <p:origin x="792" y="168"/>
      </p:cViewPr>
      <p:guideLst>
        <p:guide orient="horz" pos="8112"/>
        <p:guide pos="14830"/>
        <p:guide pos="526"/>
        <p:guide orient="horz" pos="528"/>
        <p:guide pos="7678"/>
        <p:guide orient="horz" pos="43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‹Nr.›</a:t>
            </a:fld>
            <a:endParaRPr sz="12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75211270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Relationship Id="rId3" Type="http://schemas.openxmlformats.org/officeDocument/2006/relationships/hyperlink" Target="https://www.atag.org/facts-figures.html" TargetMode="Externa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cowarriorprincess.net/2018/01/is-carbon-offsetting-really-a-climate-solution-or-is-it-a-licence-to-pollute/" TargetMode="External"/><Relationship Id="rId4" Type="http://schemas.openxmlformats.org/officeDocument/2006/relationships/hyperlink" Target="https://theconversation.com/carbon-offsets-can-do-more-environmental-harm-than-good-26593" TargetMode="External"/><Relationship Id="rId5" Type="http://schemas.openxmlformats.org/officeDocument/2006/relationships/hyperlink" Target="https://www.theguardian.com/environment/2007/jun/16/climatechange.climatechange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" name="Google Shape;3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https://www.sasgroup.net/en/imagebank/</a:t>
            </a:r>
            <a:endParaRPr/>
          </a:p>
        </p:txBody>
      </p:sp>
      <p:sp>
        <p:nvSpPr>
          <p:cNvPr id="40" name="Google Shape;4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9537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5452116fc5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0" name="Google Shape;50;g5452116fc5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44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5964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5452116fc5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g5452116fc5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g5452116fc5_0_1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8796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4e930be77_1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g54e930be77_1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g54e930be77_1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0954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5452116fc5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5452116fc5_0_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g5452116fc5_0_3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5382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54e930be77_8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g54e930be77_8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g54e930be77_8_9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5561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54e930be77_8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54e930be77_8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g54e930be77_8_1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987242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5452116fc5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5452116fc5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https://www.atag.org/facts-figures.html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3% of CO2 emissions globally are from the aviation industry… If we want to mention, but it is stronger to say the 12% for the transportation sources.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5452116fc5_0_2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29589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7" name="Google Shape;18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70226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54e930be77_8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54e930be77_8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g54e930be77_8_1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34577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54e930be77_8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g54e930be77_8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sng">
                <a:solidFill>
                  <a:schemeClr val="hlink"/>
                </a:solidFill>
                <a:hlinkClick r:id="rId3"/>
              </a:rPr>
              <a:t>https://ecowarriorprincess.net/2018/01/is-carbon-offsetting-really-a-climate-solution-or-is-it-a-licence-to-pollute/</a:t>
            </a:r>
            <a:r>
              <a:rPr lang="en-US" sz="1000"/>
              <a:t> 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sng">
                <a:solidFill>
                  <a:schemeClr val="hlink"/>
                </a:solidFill>
                <a:hlinkClick r:id="rId4"/>
              </a:rPr>
              <a:t>https://theconversation.com/carbon-offsets-can-do-more-environmental-harm-than-good-26593</a:t>
            </a:r>
            <a:r>
              <a:rPr lang="en-US" sz="1000"/>
              <a:t> 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sng">
                <a:solidFill>
                  <a:schemeClr val="hlink"/>
                </a:solidFill>
                <a:hlinkClick r:id="rId5"/>
              </a:rPr>
              <a:t>https://www.theguardian.com/environment/2007/jun/16/climatechange.climatechange</a:t>
            </a:r>
            <a:r>
              <a:rPr lang="en-US" sz="1000"/>
              <a:t> </a:t>
            </a:r>
            <a:endParaRPr sz="1000"/>
          </a:p>
        </p:txBody>
      </p:sp>
      <p:sp>
        <p:nvSpPr>
          <p:cNvPr id="243" name="Google Shape;243;g54e930be77_8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7375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5452116fc5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3" name="Google Shape;263;g5452116fc5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g5452116fc5_0_1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83729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695244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5" name="Google Shape;29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58958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54e930be77_5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6" name="Google Shape;306;g54e930be77_5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g54e930be77_5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135661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5452116fc5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3" name="Google Shape;323;g5452116fc5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g5452116fc5_0_16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773815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54e5320feb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6" name="Google Shape;336;g54e5320feb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g54e5320feb_0_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11651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5452116fc5_0_4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5" name="Google Shape;345;g5452116fc5_0_4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g5452116fc5_0_40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78165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47343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54e930be77_8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4" name="Google Shape;384;g54e930be77_8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g54e930be77_8_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26153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54e930be77_8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Google Shape;404;g54e930be77_8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g54e930be77_8_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56279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5452116fc5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2" name="Google Shape;422;g5452116fc5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g5452116fc5_0_17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98502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5452116fc5_0_4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5" name="Google Shape;435;g5452116fc5_0_4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g5452116fc5_0_4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51757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54e930be77_5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" name="Google Shape;452;g54e930be77_5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Societal change is taking place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Listen to the market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Understand the implications of different alternatives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Think both short and long term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Who is affected by your decision - stakeholders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How does it affect your reputation</a:t>
            </a:r>
            <a:endParaRPr sz="1200"/>
          </a:p>
        </p:txBody>
      </p:sp>
      <p:sp>
        <p:nvSpPr>
          <p:cNvPr id="453" name="Google Shape;453;g54e930be77_5_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89507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6929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pp features">
  <p:cSld name="App feature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>
            <a:spLocks noGrp="1"/>
          </p:cNvSpPr>
          <p:nvPr>
            <p:ph type="pic" idx="2"/>
          </p:nvPr>
        </p:nvSpPr>
        <p:spPr>
          <a:xfrm>
            <a:off x="13483713" y="3314539"/>
            <a:ext cx="8149800" cy="14371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Picture">
  <p:cSld name="Big Pictur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>
            <a:spLocks noGrp="1"/>
          </p:cNvSpPr>
          <p:nvPr>
            <p:ph type="pic" idx="2"/>
          </p:nvPr>
        </p:nvSpPr>
        <p:spPr>
          <a:xfrm>
            <a:off x="0" y="0"/>
            <a:ext cx="24377700" cy="13716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elcome Message">
  <p:cSld name="Welcome Messag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>
            <a:spLocks noGrp="1"/>
          </p:cNvSpPr>
          <p:nvPr>
            <p:ph type="pic" idx="2"/>
          </p:nvPr>
        </p:nvSpPr>
        <p:spPr>
          <a:xfrm>
            <a:off x="2748030" y="2861987"/>
            <a:ext cx="7915200" cy="79101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3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neral Slide">
  <p:cSld name="General Slid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 Left Image">
  <p:cSld name="Half Left Imag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8"/>
          <p:cNvSpPr>
            <a:spLocks noGrp="1"/>
          </p:cNvSpPr>
          <p:nvPr>
            <p:ph type="pic" idx="2"/>
          </p:nvPr>
        </p:nvSpPr>
        <p:spPr>
          <a:xfrm>
            <a:off x="12188824" y="0"/>
            <a:ext cx="12188700" cy="13716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ft Image">
  <p:cSld name="Left Imag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9"/>
          <p:cNvSpPr>
            <a:spLocks noGrp="1"/>
          </p:cNvSpPr>
          <p:nvPr>
            <p:ph type="pic" idx="2"/>
          </p:nvPr>
        </p:nvSpPr>
        <p:spPr>
          <a:xfrm>
            <a:off x="15879336" y="0"/>
            <a:ext cx="8498400" cy="13716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reative Break Picture">
  <p:cSld name="Creative Break Pictur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0"/>
          <p:cNvSpPr>
            <a:spLocks noGrp="1"/>
          </p:cNvSpPr>
          <p:nvPr>
            <p:ph type="pic" idx="2"/>
          </p:nvPr>
        </p:nvSpPr>
        <p:spPr>
          <a:xfrm>
            <a:off x="1" y="0"/>
            <a:ext cx="12217500" cy="13716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pp features">
  <p:cSld name="App feature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1"/>
          <p:cNvSpPr>
            <a:spLocks noGrp="1"/>
          </p:cNvSpPr>
          <p:nvPr>
            <p:ph type="pic" idx="2"/>
          </p:nvPr>
        </p:nvSpPr>
        <p:spPr>
          <a:xfrm>
            <a:off x="13483713" y="3314539"/>
            <a:ext cx="8149800" cy="14371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App features">
  <p:cSld name="1_App feature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2"/>
          <p:cNvSpPr>
            <a:spLocks noGrp="1"/>
          </p:cNvSpPr>
          <p:nvPr>
            <p:ph type="pic" idx="2"/>
          </p:nvPr>
        </p:nvSpPr>
        <p:spPr>
          <a:xfrm>
            <a:off x="8016277" y="2042067"/>
            <a:ext cx="8389500" cy="5280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sktop Web Mockup">
  <p:cSld name="Desktop Web Mockup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3"/>
          <p:cNvSpPr>
            <a:spLocks noGrp="1"/>
          </p:cNvSpPr>
          <p:nvPr>
            <p:ph type="pic" idx="2"/>
          </p:nvPr>
        </p:nvSpPr>
        <p:spPr>
          <a:xfrm>
            <a:off x="2867751" y="4518870"/>
            <a:ext cx="8003400" cy="4538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layout">
  <p:cSld name="Agenda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slideLayout" Target="../slideLayouts/slideLayout8.xml"/><Relationship Id="rId7" Type="http://schemas.openxmlformats.org/officeDocument/2006/relationships/slideLayout" Target="../slideLayouts/slideLayout9.xml"/><Relationship Id="rId8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2.xml"/><Relationship Id="rId11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ato"/>
              <a:buNone/>
              <a:defRPr sz="60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399" b="0" i="0" u="none" strike="noStrike" cap="non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399" b="0" i="0" u="none" strike="noStrike" cap="non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7216716" y="12712701"/>
            <a:ext cx="5484971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399" b="0" i="0" u="none" strike="noStrike" cap="non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2399" b="0" i="0" u="none" strike="noStrike" cap="non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2399" b="0" i="0" u="none" strike="noStrike" cap="non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2399" b="0" i="0" u="none" strike="noStrike" cap="non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2399" b="0" i="0" u="none" strike="noStrike" cap="non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2399" b="0" i="0" u="none" strike="noStrike" cap="non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2399" b="0" i="0" u="none" strike="noStrike" cap="non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2399" b="0" i="0" u="none" strike="noStrike" cap="non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2399" b="0" i="0" u="none" strike="noStrike" cap="non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5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4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5"/>
          <p:cNvPicPr preferRelativeResize="0"/>
          <p:nvPr/>
        </p:nvPicPr>
        <p:blipFill rotWithShape="1">
          <a:blip r:embed="rId3">
            <a:alphaModFix/>
          </a:blip>
          <a:srcRect t="7798" b="7806"/>
          <a:stretch/>
        </p:blipFill>
        <p:spPr>
          <a:xfrm>
            <a:off x="-1469390" y="-826747"/>
            <a:ext cx="27316435" cy="15369494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5"/>
          <p:cNvSpPr/>
          <p:nvPr/>
        </p:nvSpPr>
        <p:spPr>
          <a:xfrm>
            <a:off x="1" y="0"/>
            <a:ext cx="24377700" cy="13716000"/>
          </a:xfrm>
          <a:prstGeom prst="rect">
            <a:avLst/>
          </a:prstGeom>
          <a:solidFill>
            <a:srgbClr val="606060">
              <a:alpha val="59230"/>
            </a:srgbClr>
          </a:solidFill>
          <a:ln>
            <a:noFill/>
          </a:ln>
          <a:effectLst>
            <a:reflection stA="90000" endPos="30000" dist="38100" dir="5400000" fadeDir="5400012" sy="-100000" algn="bl" rotWithShape="0"/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15"/>
          <p:cNvSpPr txBox="1"/>
          <p:nvPr/>
        </p:nvSpPr>
        <p:spPr>
          <a:xfrm>
            <a:off x="2671000" y="4809650"/>
            <a:ext cx="12256500" cy="51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400" b="1" dirty="0">
                <a:solidFill>
                  <a:schemeClr val="lt1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To Fly or </a:t>
            </a:r>
            <a:endParaRPr sz="14400" b="1" dirty="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400" b="1" dirty="0">
                <a:solidFill>
                  <a:schemeClr val="lt1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Not Fly? </a:t>
            </a:r>
            <a:endParaRPr b="1" dirty="0"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45" name="Google Shape;45;p15"/>
          <p:cNvSpPr/>
          <p:nvPr/>
        </p:nvSpPr>
        <p:spPr>
          <a:xfrm>
            <a:off x="2671011" y="10063202"/>
            <a:ext cx="10337200" cy="594598"/>
          </a:xfrm>
          <a:prstGeom prst="rect">
            <a:avLst/>
          </a:prstGeom>
          <a:solidFill>
            <a:srgbClr val="2935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15"/>
          <p:cNvSpPr txBox="1"/>
          <p:nvPr/>
        </p:nvSpPr>
        <p:spPr>
          <a:xfrm>
            <a:off x="13359720" y="11018271"/>
            <a:ext cx="10182900" cy="18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425" tIns="108700" rIns="217425" bIns="108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000" b="1" dirty="0">
                <a:solidFill>
                  <a:schemeClr val="lt1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March 2019</a:t>
            </a:r>
            <a:endParaRPr sz="3000" b="1" dirty="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000" i="1" dirty="0" err="1">
                <a:solidFill>
                  <a:schemeClr val="lt1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Lovisa</a:t>
            </a:r>
            <a:r>
              <a:rPr lang="en-US" sz="3000" i="1" dirty="0">
                <a:solidFill>
                  <a:schemeClr val="lt1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 </a:t>
            </a:r>
            <a:r>
              <a:rPr lang="en-US" sz="3000" i="1" dirty="0" err="1">
                <a:solidFill>
                  <a:schemeClr val="lt1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Gunnarsson</a:t>
            </a:r>
            <a:endParaRPr sz="3000" i="1" dirty="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000" i="1" dirty="0">
                <a:solidFill>
                  <a:schemeClr val="lt1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Cecilia </a:t>
            </a:r>
            <a:r>
              <a:rPr lang="en-US" sz="3000" i="1" dirty="0" err="1">
                <a:solidFill>
                  <a:schemeClr val="lt1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Finell</a:t>
            </a:r>
            <a:endParaRPr sz="3000" i="1" dirty="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000" i="1" dirty="0" err="1">
                <a:solidFill>
                  <a:schemeClr val="lt1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Davide</a:t>
            </a:r>
            <a:r>
              <a:rPr lang="en-US" sz="3000" i="1" dirty="0">
                <a:solidFill>
                  <a:schemeClr val="lt1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 La Rocca</a:t>
            </a:r>
            <a:endParaRPr sz="3000" i="1" dirty="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pic>
        <p:nvPicPr>
          <p:cNvPr id="47" name="Google Shape;4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1000" y="11094475"/>
            <a:ext cx="3874225" cy="141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16"/>
          <p:cNvPicPr preferRelativeResize="0"/>
          <p:nvPr/>
        </p:nvPicPr>
        <p:blipFill rotWithShape="1">
          <a:blip r:embed="rId3">
            <a:alphaModFix/>
          </a:blip>
          <a:srcRect t="10177" b="10185"/>
          <a:stretch/>
        </p:blipFill>
        <p:spPr>
          <a:xfrm>
            <a:off x="-148200" y="-140825"/>
            <a:ext cx="24602055" cy="154389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6"/>
          <p:cNvSpPr/>
          <p:nvPr/>
        </p:nvSpPr>
        <p:spPr>
          <a:xfrm>
            <a:off x="12188825" y="0"/>
            <a:ext cx="12188700" cy="13716000"/>
          </a:xfrm>
          <a:prstGeom prst="rect">
            <a:avLst/>
          </a:prstGeom>
          <a:solidFill>
            <a:srgbClr val="293576"/>
          </a:solidFill>
          <a:ln>
            <a:noFill/>
          </a:ln>
          <a:effectLst>
            <a:outerShdw blurRad="57150" dist="19050" dir="5400000" algn="bl" rotWithShape="0">
              <a:srgbClr val="000000"/>
            </a:outerShdw>
          </a:effectLst>
        </p:spPr>
        <p:txBody>
          <a:bodyPr spcFirstLastPara="1" wrap="square" lIns="182825" tIns="91375" rIns="182825" bIns="913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6"/>
          <p:cNvSpPr txBox="1"/>
          <p:nvPr/>
        </p:nvSpPr>
        <p:spPr>
          <a:xfrm>
            <a:off x="835028" y="1127720"/>
            <a:ext cx="11391600" cy="18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375" rIns="182825" bIns="913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b="1" dirty="0">
                <a:solidFill>
                  <a:schemeClr val="lt1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Agenda</a:t>
            </a:r>
            <a:endParaRPr sz="9600" b="1" dirty="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grpSp>
        <p:nvGrpSpPr>
          <p:cNvPr id="55" name="Google Shape;55;p16"/>
          <p:cNvGrpSpPr/>
          <p:nvPr/>
        </p:nvGrpSpPr>
        <p:grpSpPr>
          <a:xfrm>
            <a:off x="12971214" y="1920100"/>
            <a:ext cx="10914472" cy="1772394"/>
            <a:chOff x="5819650" y="1666120"/>
            <a:chExt cx="5458601" cy="886197"/>
          </a:xfrm>
        </p:grpSpPr>
        <p:grpSp>
          <p:nvGrpSpPr>
            <p:cNvPr id="56" name="Google Shape;56;p16"/>
            <p:cNvGrpSpPr/>
            <p:nvPr/>
          </p:nvGrpSpPr>
          <p:grpSpPr>
            <a:xfrm>
              <a:off x="6751979" y="1666120"/>
              <a:ext cx="4526272" cy="886197"/>
              <a:chOff x="6751979" y="1666120"/>
              <a:chExt cx="4526272" cy="886197"/>
            </a:xfrm>
          </p:grpSpPr>
          <p:sp>
            <p:nvSpPr>
              <p:cNvPr id="57" name="Google Shape;57;p16"/>
              <p:cNvSpPr txBox="1"/>
              <p:nvPr/>
            </p:nvSpPr>
            <p:spPr>
              <a:xfrm>
                <a:off x="6770451" y="2090617"/>
                <a:ext cx="45078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82825" tIns="91375" rIns="182825" bIns="913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000">
                    <a:solidFill>
                      <a:schemeClr val="lt1"/>
                    </a:solidFill>
                    <a:latin typeface="Myriad Pro" charset="0"/>
                    <a:ea typeface="Myriad Pro" charset="0"/>
                    <a:cs typeface="Myriad Pro" charset="0"/>
                  </a:rPr>
                  <a:t>Introducing SAS and setting the scene</a:t>
                </a:r>
                <a:endParaRPr sz="3000">
                  <a:solidFill>
                    <a:schemeClr val="lt1"/>
                  </a:solidFill>
                  <a:latin typeface="Myriad Pro" charset="0"/>
                  <a:ea typeface="Myriad Pro" charset="0"/>
                  <a:cs typeface="Myriad Pro" charset="0"/>
                </a:endParaRPr>
              </a:p>
            </p:txBody>
          </p:sp>
          <p:sp>
            <p:nvSpPr>
              <p:cNvPr id="58" name="Google Shape;58;p16"/>
              <p:cNvSpPr txBox="1"/>
              <p:nvPr/>
            </p:nvSpPr>
            <p:spPr>
              <a:xfrm>
                <a:off x="6751979" y="1666120"/>
                <a:ext cx="4507800" cy="50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15950" tIns="91375" rIns="215950" bIns="913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5400" b="1">
                    <a:solidFill>
                      <a:schemeClr val="lt1"/>
                    </a:solidFill>
                    <a:latin typeface="Myriad Pro" charset="0"/>
                    <a:ea typeface="Myriad Pro" charset="0"/>
                    <a:cs typeface="Myriad Pro" charset="0"/>
                    <a:sym typeface="Lato"/>
                  </a:rPr>
                  <a:t>Background</a:t>
                </a:r>
                <a:endParaRPr sz="5400" b="1">
                  <a:solidFill>
                    <a:schemeClr val="lt1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endParaRPr>
              </a:p>
            </p:txBody>
          </p:sp>
        </p:grpSp>
        <p:sp>
          <p:nvSpPr>
            <p:cNvPr id="59" name="Google Shape;59;p16"/>
            <p:cNvSpPr txBox="1"/>
            <p:nvPr/>
          </p:nvSpPr>
          <p:spPr>
            <a:xfrm>
              <a:off x="5819650" y="1666120"/>
              <a:ext cx="958200" cy="64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15950" tIns="91375" rIns="215950" bIns="91375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200" b="1">
                  <a:solidFill>
                    <a:schemeClr val="lt1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rPr>
                <a:t>01</a:t>
              </a:r>
              <a:endParaRPr sz="7200" b="1">
                <a:solidFill>
                  <a:schemeClr val="lt1"/>
                </a:solidFill>
                <a:latin typeface="Myriad Pro" charset="0"/>
                <a:ea typeface="Myriad Pro" charset="0"/>
                <a:cs typeface="Myriad Pro" charset="0"/>
                <a:sym typeface="Lato"/>
              </a:endParaRPr>
            </a:p>
          </p:txBody>
        </p:sp>
      </p:grpSp>
      <p:grpSp>
        <p:nvGrpSpPr>
          <p:cNvPr id="60" name="Google Shape;60;p16"/>
          <p:cNvGrpSpPr/>
          <p:nvPr/>
        </p:nvGrpSpPr>
        <p:grpSpPr>
          <a:xfrm>
            <a:off x="12961977" y="4657140"/>
            <a:ext cx="10914472" cy="1772394"/>
            <a:chOff x="5819650" y="1666120"/>
            <a:chExt cx="5458601" cy="886197"/>
          </a:xfrm>
        </p:grpSpPr>
        <p:grpSp>
          <p:nvGrpSpPr>
            <p:cNvPr id="61" name="Google Shape;61;p16"/>
            <p:cNvGrpSpPr/>
            <p:nvPr/>
          </p:nvGrpSpPr>
          <p:grpSpPr>
            <a:xfrm>
              <a:off x="6751979" y="1666120"/>
              <a:ext cx="4526272" cy="886197"/>
              <a:chOff x="6751979" y="1666120"/>
              <a:chExt cx="4526272" cy="886197"/>
            </a:xfrm>
          </p:grpSpPr>
          <p:sp>
            <p:nvSpPr>
              <p:cNvPr id="62" name="Google Shape;62;p16"/>
              <p:cNvSpPr txBox="1"/>
              <p:nvPr/>
            </p:nvSpPr>
            <p:spPr>
              <a:xfrm>
                <a:off x="6770451" y="2090617"/>
                <a:ext cx="45078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82825" tIns="91375" rIns="182825" bIns="913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000">
                    <a:solidFill>
                      <a:schemeClr val="lt1"/>
                    </a:solidFill>
                    <a:latin typeface="Myriad Pro" charset="0"/>
                    <a:ea typeface="Myriad Pro" charset="0"/>
                    <a:cs typeface="Myriad Pro" charset="0"/>
                  </a:rPr>
                  <a:t>Management question and </a:t>
                </a:r>
                <a:endParaRPr sz="3000">
                  <a:solidFill>
                    <a:schemeClr val="lt1"/>
                  </a:solidFill>
                  <a:latin typeface="Myriad Pro" charset="0"/>
                  <a:ea typeface="Myriad Pro" charset="0"/>
                  <a:cs typeface="Myriad Pro" charset="0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000">
                    <a:solidFill>
                      <a:schemeClr val="lt1"/>
                    </a:solidFill>
                    <a:latin typeface="Myriad Pro" charset="0"/>
                    <a:ea typeface="Myriad Pro" charset="0"/>
                    <a:cs typeface="Myriad Pro" charset="0"/>
                  </a:rPr>
                  <a:t>evaluating alternatives</a:t>
                </a:r>
                <a:endParaRPr sz="3000">
                  <a:solidFill>
                    <a:schemeClr val="lt1"/>
                  </a:solidFill>
                  <a:latin typeface="Myriad Pro" charset="0"/>
                  <a:ea typeface="Myriad Pro" charset="0"/>
                  <a:cs typeface="Myriad Pro" charset="0"/>
                  <a:sym typeface="Arial"/>
                </a:endParaRPr>
              </a:p>
            </p:txBody>
          </p:sp>
          <p:sp>
            <p:nvSpPr>
              <p:cNvPr id="63" name="Google Shape;63;p16"/>
              <p:cNvSpPr txBox="1"/>
              <p:nvPr/>
            </p:nvSpPr>
            <p:spPr>
              <a:xfrm>
                <a:off x="6751979" y="1666120"/>
                <a:ext cx="4507800" cy="50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15950" tIns="91375" rIns="215950" bIns="913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5400" b="1">
                    <a:solidFill>
                      <a:schemeClr val="lt1"/>
                    </a:solidFill>
                    <a:latin typeface="Myriad Pro" charset="0"/>
                    <a:ea typeface="Myriad Pro" charset="0"/>
                    <a:cs typeface="Myriad Pro" charset="0"/>
                    <a:sym typeface="Lato"/>
                  </a:rPr>
                  <a:t>Case discussion</a:t>
                </a:r>
                <a:endParaRPr sz="5400" b="1">
                  <a:solidFill>
                    <a:schemeClr val="lt1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endParaRPr>
              </a:p>
            </p:txBody>
          </p:sp>
        </p:grpSp>
        <p:sp>
          <p:nvSpPr>
            <p:cNvPr id="64" name="Google Shape;64;p16"/>
            <p:cNvSpPr txBox="1"/>
            <p:nvPr/>
          </p:nvSpPr>
          <p:spPr>
            <a:xfrm>
              <a:off x="5819650" y="1666120"/>
              <a:ext cx="958200" cy="64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15950" tIns="91375" rIns="215950" bIns="91375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200" b="1">
                  <a:solidFill>
                    <a:schemeClr val="lt1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rPr>
                <a:t>02</a:t>
              </a:r>
              <a:endParaRPr sz="7200" b="1">
                <a:solidFill>
                  <a:schemeClr val="lt1"/>
                </a:solidFill>
                <a:latin typeface="Myriad Pro" charset="0"/>
                <a:ea typeface="Myriad Pro" charset="0"/>
                <a:cs typeface="Myriad Pro" charset="0"/>
                <a:sym typeface="Lato"/>
              </a:endParaRPr>
            </a:p>
          </p:txBody>
        </p:sp>
      </p:grpSp>
      <p:grpSp>
        <p:nvGrpSpPr>
          <p:cNvPr id="65" name="Google Shape;65;p16"/>
          <p:cNvGrpSpPr/>
          <p:nvPr/>
        </p:nvGrpSpPr>
        <p:grpSpPr>
          <a:xfrm>
            <a:off x="12952739" y="7394180"/>
            <a:ext cx="10914472" cy="1772394"/>
            <a:chOff x="5819650" y="1666120"/>
            <a:chExt cx="5458601" cy="886197"/>
          </a:xfrm>
        </p:grpSpPr>
        <p:grpSp>
          <p:nvGrpSpPr>
            <p:cNvPr id="66" name="Google Shape;66;p16"/>
            <p:cNvGrpSpPr/>
            <p:nvPr/>
          </p:nvGrpSpPr>
          <p:grpSpPr>
            <a:xfrm>
              <a:off x="6751979" y="1666120"/>
              <a:ext cx="4526272" cy="886197"/>
              <a:chOff x="6751979" y="1666120"/>
              <a:chExt cx="4526272" cy="886197"/>
            </a:xfrm>
          </p:grpSpPr>
          <p:sp>
            <p:nvSpPr>
              <p:cNvPr id="67" name="Google Shape;67;p16"/>
              <p:cNvSpPr txBox="1"/>
              <p:nvPr/>
            </p:nvSpPr>
            <p:spPr>
              <a:xfrm>
                <a:off x="6770451" y="2090617"/>
                <a:ext cx="45078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82825" tIns="91375" rIns="182825" bIns="913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000">
                    <a:solidFill>
                      <a:schemeClr val="lt1"/>
                    </a:solidFill>
                    <a:latin typeface="Myriad Pro" charset="0"/>
                    <a:ea typeface="Myriad Pro" charset="0"/>
                    <a:cs typeface="Myriad Pro" charset="0"/>
                  </a:rPr>
                  <a:t>What SAS actually did</a:t>
                </a:r>
                <a:endParaRPr sz="3000">
                  <a:solidFill>
                    <a:schemeClr val="lt1"/>
                  </a:solidFill>
                  <a:latin typeface="Myriad Pro" charset="0"/>
                  <a:ea typeface="Myriad Pro" charset="0"/>
                  <a:cs typeface="Myriad Pro" charset="0"/>
                  <a:sym typeface="Arial"/>
                </a:endParaRPr>
              </a:p>
            </p:txBody>
          </p:sp>
          <p:sp>
            <p:nvSpPr>
              <p:cNvPr id="68" name="Google Shape;68;p16"/>
              <p:cNvSpPr txBox="1"/>
              <p:nvPr/>
            </p:nvSpPr>
            <p:spPr>
              <a:xfrm>
                <a:off x="6751979" y="1666120"/>
                <a:ext cx="4507800" cy="50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15950" tIns="91375" rIns="215950" bIns="913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5400" b="1">
                    <a:solidFill>
                      <a:schemeClr val="lt1"/>
                    </a:solidFill>
                    <a:latin typeface="Myriad Pro" charset="0"/>
                    <a:ea typeface="Myriad Pro" charset="0"/>
                    <a:cs typeface="Myriad Pro" charset="0"/>
                    <a:sym typeface="Lato"/>
                  </a:rPr>
                  <a:t>Management decision</a:t>
                </a:r>
                <a:endParaRPr sz="5400" b="1">
                  <a:solidFill>
                    <a:schemeClr val="lt1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endParaRPr>
              </a:p>
            </p:txBody>
          </p:sp>
        </p:grpSp>
        <p:sp>
          <p:nvSpPr>
            <p:cNvPr id="69" name="Google Shape;69;p16"/>
            <p:cNvSpPr txBox="1"/>
            <p:nvPr/>
          </p:nvSpPr>
          <p:spPr>
            <a:xfrm>
              <a:off x="5819650" y="1666120"/>
              <a:ext cx="958200" cy="64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15950" tIns="91375" rIns="215950" bIns="91375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200" b="1">
                  <a:solidFill>
                    <a:schemeClr val="lt1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rPr>
                <a:t>03</a:t>
              </a:r>
              <a:endParaRPr sz="7200" b="1">
                <a:solidFill>
                  <a:schemeClr val="lt1"/>
                </a:solidFill>
                <a:latin typeface="Myriad Pro" charset="0"/>
                <a:ea typeface="Myriad Pro" charset="0"/>
                <a:cs typeface="Myriad Pro" charset="0"/>
                <a:sym typeface="Lato"/>
              </a:endParaRPr>
            </a:p>
          </p:txBody>
        </p:sp>
      </p:grpSp>
      <p:grpSp>
        <p:nvGrpSpPr>
          <p:cNvPr id="70" name="Google Shape;70;p16"/>
          <p:cNvGrpSpPr/>
          <p:nvPr/>
        </p:nvGrpSpPr>
        <p:grpSpPr>
          <a:xfrm>
            <a:off x="12943502" y="10131218"/>
            <a:ext cx="10914472" cy="1772394"/>
            <a:chOff x="5819650" y="1666120"/>
            <a:chExt cx="5458601" cy="886197"/>
          </a:xfrm>
        </p:grpSpPr>
        <p:grpSp>
          <p:nvGrpSpPr>
            <p:cNvPr id="71" name="Google Shape;71;p16"/>
            <p:cNvGrpSpPr/>
            <p:nvPr/>
          </p:nvGrpSpPr>
          <p:grpSpPr>
            <a:xfrm>
              <a:off x="6751979" y="1666120"/>
              <a:ext cx="4526272" cy="886197"/>
              <a:chOff x="6751979" y="1666120"/>
              <a:chExt cx="4526272" cy="886197"/>
            </a:xfrm>
          </p:grpSpPr>
          <p:sp>
            <p:nvSpPr>
              <p:cNvPr id="72" name="Google Shape;72;p16"/>
              <p:cNvSpPr txBox="1"/>
              <p:nvPr/>
            </p:nvSpPr>
            <p:spPr>
              <a:xfrm>
                <a:off x="6770451" y="2090617"/>
                <a:ext cx="45078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82825" tIns="91375" rIns="182825" bIns="913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000">
                    <a:solidFill>
                      <a:schemeClr val="lt1"/>
                    </a:solidFill>
                    <a:latin typeface="Myriad Pro" charset="0"/>
                    <a:ea typeface="Myriad Pro" charset="0"/>
                    <a:cs typeface="Myriad Pro" charset="0"/>
                  </a:rPr>
                  <a:t>Evaluation and reflection</a:t>
                </a:r>
                <a:endParaRPr sz="3000">
                  <a:solidFill>
                    <a:schemeClr val="lt1"/>
                  </a:solidFill>
                  <a:latin typeface="Myriad Pro" charset="0"/>
                  <a:ea typeface="Myriad Pro" charset="0"/>
                  <a:cs typeface="Myriad Pro" charset="0"/>
                  <a:sym typeface="Arial"/>
                </a:endParaRPr>
              </a:p>
            </p:txBody>
          </p:sp>
          <p:sp>
            <p:nvSpPr>
              <p:cNvPr id="73" name="Google Shape;73;p16"/>
              <p:cNvSpPr txBox="1"/>
              <p:nvPr/>
            </p:nvSpPr>
            <p:spPr>
              <a:xfrm>
                <a:off x="6751979" y="1666120"/>
                <a:ext cx="4507800" cy="50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15950" tIns="91375" rIns="215950" bIns="913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5400" b="1" dirty="0">
                    <a:solidFill>
                      <a:schemeClr val="lt1"/>
                    </a:solidFill>
                    <a:latin typeface="Myriad Pro" charset="0"/>
                    <a:ea typeface="Myriad Pro" charset="0"/>
                    <a:cs typeface="Myriad Pro" charset="0"/>
                    <a:sym typeface="Lato"/>
                  </a:rPr>
                  <a:t>Summary</a:t>
                </a:r>
                <a:endParaRPr sz="5400" b="1" dirty="0">
                  <a:solidFill>
                    <a:schemeClr val="lt1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endParaRPr>
              </a:p>
            </p:txBody>
          </p:sp>
        </p:grpSp>
        <p:sp>
          <p:nvSpPr>
            <p:cNvPr id="74" name="Google Shape;74;p16"/>
            <p:cNvSpPr txBox="1"/>
            <p:nvPr/>
          </p:nvSpPr>
          <p:spPr>
            <a:xfrm>
              <a:off x="5819650" y="1666120"/>
              <a:ext cx="958200" cy="64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15950" tIns="91375" rIns="215950" bIns="91375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200" b="1">
                  <a:solidFill>
                    <a:schemeClr val="lt1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rPr>
                <a:t>04</a:t>
              </a:r>
              <a:endParaRPr sz="7200" b="1">
                <a:solidFill>
                  <a:schemeClr val="lt1"/>
                </a:solidFill>
                <a:latin typeface="Myriad Pro" charset="0"/>
                <a:ea typeface="Myriad Pro" charset="0"/>
                <a:cs typeface="Myriad Pro" charset="0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7"/>
          <p:cNvPicPr preferRelativeResize="0"/>
          <p:nvPr/>
        </p:nvPicPr>
        <p:blipFill rotWithShape="1">
          <a:blip r:embed="rId3">
            <a:alphaModFix/>
          </a:blip>
          <a:srcRect t="7612" b="7612"/>
          <a:stretch/>
        </p:blipFill>
        <p:spPr>
          <a:xfrm>
            <a:off x="-1835150" y="-1032541"/>
            <a:ext cx="28047954" cy="1578108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7"/>
          <p:cNvSpPr/>
          <p:nvPr/>
        </p:nvSpPr>
        <p:spPr>
          <a:xfrm>
            <a:off x="1" y="0"/>
            <a:ext cx="24377700" cy="13716000"/>
          </a:xfrm>
          <a:prstGeom prst="rect">
            <a:avLst/>
          </a:prstGeom>
          <a:solidFill>
            <a:srgbClr val="606060">
              <a:alpha val="59230"/>
            </a:srgbClr>
          </a:solidFill>
          <a:ln>
            <a:noFill/>
          </a:ln>
          <a:effectLst>
            <a:reflection stA="90000" endPos="30000" dist="38100" dir="5400000" fadeDir="5400012" sy="-100000" algn="bl" rotWithShape="0"/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2" name="Google Shape;82;p17"/>
          <p:cNvGrpSpPr/>
          <p:nvPr/>
        </p:nvGrpSpPr>
        <p:grpSpPr>
          <a:xfrm>
            <a:off x="4950725" y="5120860"/>
            <a:ext cx="14524200" cy="3604665"/>
            <a:chOff x="4950725" y="5144923"/>
            <a:chExt cx="14524200" cy="3604665"/>
          </a:xfrm>
        </p:grpSpPr>
        <p:sp>
          <p:nvSpPr>
            <p:cNvPr id="83" name="Google Shape;83;p17"/>
            <p:cNvSpPr txBox="1"/>
            <p:nvPr/>
          </p:nvSpPr>
          <p:spPr>
            <a:xfrm>
              <a:off x="4950725" y="5144923"/>
              <a:ext cx="14524200" cy="186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0" b="1">
                  <a:solidFill>
                    <a:schemeClr val="lt1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rPr>
                <a:t>Background</a:t>
              </a:r>
              <a:endParaRPr sz="11500" b="1">
                <a:solidFill>
                  <a:schemeClr val="lt1"/>
                </a:solidFill>
                <a:latin typeface="Myriad Pro" charset="0"/>
                <a:ea typeface="Myriad Pro" charset="0"/>
                <a:cs typeface="Myriad Pro" charset="0"/>
                <a:sym typeface="Lato"/>
              </a:endParaRPr>
            </a:p>
          </p:txBody>
        </p:sp>
        <p:sp>
          <p:nvSpPr>
            <p:cNvPr id="84" name="Google Shape;84;p17"/>
            <p:cNvSpPr/>
            <p:nvPr/>
          </p:nvSpPr>
          <p:spPr>
            <a:xfrm>
              <a:off x="5799450" y="7179988"/>
              <a:ext cx="12894600" cy="156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 b="1">
                  <a:solidFill>
                    <a:schemeClr val="lt1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rPr>
                <a:t>What does societal change mean for branding?</a:t>
              </a:r>
              <a:endParaRPr>
                <a:latin typeface="Myriad Pro" charset="0"/>
                <a:ea typeface="Myriad Pro" charset="0"/>
                <a:cs typeface="Myriad Pro" charset="0"/>
              </a:endParaRPr>
            </a:p>
          </p:txBody>
        </p:sp>
      </p:grpSp>
      <p:grpSp>
        <p:nvGrpSpPr>
          <p:cNvPr id="85" name="Google Shape;85;p17"/>
          <p:cNvGrpSpPr/>
          <p:nvPr/>
        </p:nvGrpSpPr>
        <p:grpSpPr>
          <a:xfrm>
            <a:off x="8086890" y="4403556"/>
            <a:ext cx="8203800" cy="5291235"/>
            <a:chOff x="8086890" y="4186989"/>
            <a:chExt cx="8203800" cy="5291235"/>
          </a:xfrm>
        </p:grpSpPr>
        <p:sp>
          <p:nvSpPr>
            <p:cNvPr id="86" name="Google Shape;86;p17"/>
            <p:cNvSpPr/>
            <p:nvPr/>
          </p:nvSpPr>
          <p:spPr>
            <a:xfrm>
              <a:off x="8086890" y="4186989"/>
              <a:ext cx="8203800" cy="219300"/>
            </a:xfrm>
            <a:prstGeom prst="rect">
              <a:avLst/>
            </a:prstGeom>
            <a:solidFill>
              <a:srgbClr val="29357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17"/>
            <p:cNvSpPr/>
            <p:nvPr/>
          </p:nvSpPr>
          <p:spPr>
            <a:xfrm>
              <a:off x="8086890" y="9258924"/>
              <a:ext cx="8203800" cy="219300"/>
            </a:xfrm>
            <a:prstGeom prst="rect">
              <a:avLst/>
            </a:prstGeom>
            <a:solidFill>
              <a:srgbClr val="29357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/>
          <p:nvPr/>
        </p:nvSpPr>
        <p:spPr>
          <a:xfrm>
            <a:off x="23466425" y="10059625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94" name="Google Shape;94;p18"/>
          <p:cNvSpPr/>
          <p:nvPr/>
        </p:nvSpPr>
        <p:spPr>
          <a:xfrm>
            <a:off x="23466425" y="7058295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95" name="Google Shape;95;p18"/>
          <p:cNvSpPr/>
          <p:nvPr/>
        </p:nvSpPr>
        <p:spPr>
          <a:xfrm>
            <a:off x="23466425" y="4056980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96" name="Google Shape;96;p18"/>
          <p:cNvSpPr/>
          <p:nvPr/>
        </p:nvSpPr>
        <p:spPr>
          <a:xfrm>
            <a:off x="23466425" y="1055650"/>
            <a:ext cx="956100" cy="28182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8"/>
          <p:cNvSpPr/>
          <p:nvPr/>
        </p:nvSpPr>
        <p:spPr>
          <a:xfrm>
            <a:off x="-145400" y="-235025"/>
            <a:ext cx="3254400" cy="14186100"/>
          </a:xfrm>
          <a:prstGeom prst="rect">
            <a:avLst/>
          </a:prstGeom>
          <a:solidFill>
            <a:srgbClr val="2935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8"/>
          <p:cNvSpPr txBox="1"/>
          <p:nvPr/>
        </p:nvSpPr>
        <p:spPr>
          <a:xfrm rot="-5400000">
            <a:off x="22847225" y="219040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Background</a:t>
            </a:r>
            <a:endParaRPr sz="2600" b="1" dirty="0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99" name="Google Shape;99;p18"/>
          <p:cNvSpPr txBox="1"/>
          <p:nvPr/>
        </p:nvSpPr>
        <p:spPr>
          <a:xfrm rot="-5400000">
            <a:off x="22847225" y="519172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Case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100" name="Google Shape;100;p18"/>
          <p:cNvSpPr txBox="1"/>
          <p:nvPr/>
        </p:nvSpPr>
        <p:spPr>
          <a:xfrm rot="-5400000">
            <a:off x="22847225" y="819305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Decision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 rot="-5400000">
            <a:off x="22847225" y="1119437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Summary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102" name="Google Shape;102;p18"/>
          <p:cNvSpPr/>
          <p:nvPr/>
        </p:nvSpPr>
        <p:spPr>
          <a:xfrm>
            <a:off x="4720975" y="3182450"/>
            <a:ext cx="16700700" cy="57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Char char="❖"/>
            </a:pPr>
            <a:r>
              <a:rPr lang="en-US" sz="3600" dirty="0"/>
              <a:t>Founded in </a:t>
            </a:r>
            <a:r>
              <a:rPr lang="en-US" sz="3600" b="1" dirty="0"/>
              <a:t>1946</a:t>
            </a:r>
            <a:endParaRPr sz="3600" b="1" dirty="0"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Char char="❖"/>
            </a:pPr>
            <a:r>
              <a:rPr lang="en-US" sz="3600" dirty="0"/>
              <a:t>Market share of </a:t>
            </a:r>
            <a:r>
              <a:rPr lang="en-US" sz="3600" b="1" dirty="0"/>
              <a:t>30%</a:t>
            </a:r>
            <a:r>
              <a:rPr lang="en-US" sz="3600" dirty="0"/>
              <a:t> in Scandinavia</a:t>
            </a:r>
            <a:endParaRPr sz="3600" dirty="0"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Char char="❖"/>
            </a:pPr>
            <a:r>
              <a:rPr lang="en-US" sz="3600" dirty="0" err="1"/>
              <a:t>EuroBonus</a:t>
            </a:r>
            <a:r>
              <a:rPr lang="en-US" sz="3600" dirty="0"/>
              <a:t> loyalty program with </a:t>
            </a:r>
            <a:r>
              <a:rPr lang="en-US" sz="3600" b="1" dirty="0"/>
              <a:t>5.6 million members</a:t>
            </a:r>
            <a:endParaRPr sz="3600" b="1" dirty="0"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Char char="❖"/>
            </a:pPr>
            <a:r>
              <a:rPr lang="en-US" sz="3600" dirty="0"/>
              <a:t>Listed on the Stockholm and Copenhagen stock exchange</a:t>
            </a:r>
            <a:endParaRPr sz="3600" dirty="0"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Char char="❖"/>
            </a:pPr>
            <a:r>
              <a:rPr lang="en-US" sz="3600" b="1" dirty="0"/>
              <a:t>222,000 departures</a:t>
            </a:r>
            <a:r>
              <a:rPr lang="en-US" sz="3600" dirty="0"/>
              <a:t> and </a:t>
            </a:r>
            <a:r>
              <a:rPr lang="en-US" sz="3600" b="1" dirty="0"/>
              <a:t>30 million passenger</a:t>
            </a:r>
            <a:r>
              <a:rPr lang="en-US" sz="3600" dirty="0"/>
              <a:t> (2018)</a:t>
            </a:r>
            <a:endParaRPr sz="3600" dirty="0"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Char char="❖"/>
            </a:pPr>
            <a:r>
              <a:rPr lang="en-US" sz="3600" dirty="0"/>
              <a:t>Gross earnings of </a:t>
            </a:r>
            <a:r>
              <a:rPr lang="en-US" sz="3600" b="1" dirty="0"/>
              <a:t>SEK 2.1 billion</a:t>
            </a:r>
            <a:r>
              <a:rPr lang="en-US" sz="3600" dirty="0"/>
              <a:t> (2018)</a:t>
            </a:r>
            <a:endParaRPr sz="3600" dirty="0"/>
          </a:p>
        </p:txBody>
      </p:sp>
      <p:sp>
        <p:nvSpPr>
          <p:cNvPr id="103" name="Google Shape;103;p18"/>
          <p:cNvSpPr txBox="1"/>
          <p:nvPr/>
        </p:nvSpPr>
        <p:spPr>
          <a:xfrm>
            <a:off x="3911374" y="1139100"/>
            <a:ext cx="16554900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US" sz="6600" b="1" dirty="0">
                <a:solidFill>
                  <a:srgbClr val="3F3F3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SAS - Scandinavia’s leading airline</a:t>
            </a:r>
            <a:endParaRPr dirty="0">
              <a:solidFill>
                <a:srgbClr val="3F3F3F"/>
              </a:solidFill>
              <a:latin typeface="Myriad Pro" charset="0"/>
              <a:ea typeface="Myriad Pro" charset="0"/>
              <a:cs typeface="Myriad Pro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600" b="1" dirty="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4" name="Google Shape;10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23100" y="9120425"/>
            <a:ext cx="6447153" cy="4696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 rotWithShape="1">
          <a:blip r:embed="rId4">
            <a:alphaModFix/>
          </a:blip>
          <a:srcRect r="15447"/>
          <a:stretch/>
        </p:blipFill>
        <p:spPr>
          <a:xfrm>
            <a:off x="3443487" y="9120423"/>
            <a:ext cx="6447132" cy="5080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033302" y="9120423"/>
            <a:ext cx="6447135" cy="5080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9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334" y="838201"/>
            <a:ext cx="20423190" cy="12348498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9"/>
          <p:cNvSpPr/>
          <p:nvPr/>
        </p:nvSpPr>
        <p:spPr>
          <a:xfrm>
            <a:off x="23466425" y="10059625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114" name="Google Shape;114;p19"/>
          <p:cNvSpPr/>
          <p:nvPr/>
        </p:nvSpPr>
        <p:spPr>
          <a:xfrm>
            <a:off x="23466425" y="7058295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115" name="Google Shape;115;p19"/>
          <p:cNvSpPr/>
          <p:nvPr/>
        </p:nvSpPr>
        <p:spPr>
          <a:xfrm>
            <a:off x="23466425" y="4056980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116" name="Google Shape;116;p19"/>
          <p:cNvSpPr/>
          <p:nvPr/>
        </p:nvSpPr>
        <p:spPr>
          <a:xfrm>
            <a:off x="23466425" y="1055650"/>
            <a:ext cx="956100" cy="28182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117" name="Google Shape;117;p19"/>
          <p:cNvSpPr txBox="1"/>
          <p:nvPr/>
        </p:nvSpPr>
        <p:spPr>
          <a:xfrm rot="-5400000">
            <a:off x="22847225" y="219040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Background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118" name="Google Shape;118;p19"/>
          <p:cNvSpPr txBox="1"/>
          <p:nvPr/>
        </p:nvSpPr>
        <p:spPr>
          <a:xfrm rot="-5400000">
            <a:off x="22847225" y="519172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Case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119" name="Google Shape;119;p19"/>
          <p:cNvSpPr txBox="1"/>
          <p:nvPr/>
        </p:nvSpPr>
        <p:spPr>
          <a:xfrm rot="-5400000">
            <a:off x="22847225" y="819305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Decision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120" name="Google Shape;120;p19"/>
          <p:cNvSpPr txBox="1"/>
          <p:nvPr/>
        </p:nvSpPr>
        <p:spPr>
          <a:xfrm rot="-5400000">
            <a:off x="22847225" y="1119437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Summary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/>
          <p:nvPr/>
        </p:nvSpPr>
        <p:spPr>
          <a:xfrm>
            <a:off x="-145400" y="-235025"/>
            <a:ext cx="3254400" cy="14186100"/>
          </a:xfrm>
          <a:prstGeom prst="rect">
            <a:avLst/>
          </a:prstGeom>
          <a:solidFill>
            <a:srgbClr val="2935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0"/>
          <p:cNvSpPr txBox="1"/>
          <p:nvPr/>
        </p:nvSpPr>
        <p:spPr>
          <a:xfrm>
            <a:off x="11671550" y="1247720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Decision</a:t>
            </a:r>
            <a:endParaRPr sz="26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8" name="Google Shape;128;p20"/>
          <p:cNvSpPr txBox="1"/>
          <p:nvPr/>
        </p:nvSpPr>
        <p:spPr>
          <a:xfrm>
            <a:off x="3809078" y="838212"/>
            <a:ext cx="12059400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 dirty="0">
                <a:solidFill>
                  <a:schemeClr val="dk2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But, the society is changing...</a:t>
            </a:r>
            <a:endParaRPr dirty="0">
              <a:latin typeface="Myriad Pro" charset="0"/>
              <a:ea typeface="Myriad Pro" charset="0"/>
              <a:cs typeface="Myriad Pro" charset="0"/>
            </a:endParaRPr>
          </a:p>
        </p:txBody>
      </p:sp>
      <p:pic>
        <p:nvPicPr>
          <p:cNvPr id="129" name="Google Shape;12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18300" y="1075738"/>
            <a:ext cx="5918275" cy="10336712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0"/>
          <p:cNvSpPr/>
          <p:nvPr/>
        </p:nvSpPr>
        <p:spPr>
          <a:xfrm>
            <a:off x="23466425" y="10059625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131" name="Google Shape;131;p20"/>
          <p:cNvSpPr/>
          <p:nvPr/>
        </p:nvSpPr>
        <p:spPr>
          <a:xfrm>
            <a:off x="23466425" y="7058295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132" name="Google Shape;132;p20"/>
          <p:cNvSpPr/>
          <p:nvPr/>
        </p:nvSpPr>
        <p:spPr>
          <a:xfrm>
            <a:off x="23466425" y="4056980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133" name="Google Shape;133;p20"/>
          <p:cNvSpPr/>
          <p:nvPr/>
        </p:nvSpPr>
        <p:spPr>
          <a:xfrm>
            <a:off x="23466425" y="1055650"/>
            <a:ext cx="956100" cy="28182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20"/>
          <p:cNvSpPr txBox="1"/>
          <p:nvPr/>
        </p:nvSpPr>
        <p:spPr>
          <a:xfrm rot="-5400000">
            <a:off x="22847225" y="219040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Background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135" name="Google Shape;135;p20"/>
          <p:cNvSpPr txBox="1"/>
          <p:nvPr/>
        </p:nvSpPr>
        <p:spPr>
          <a:xfrm rot="-5400000">
            <a:off x="22847225" y="519172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Case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136" name="Google Shape;136;p20"/>
          <p:cNvSpPr txBox="1"/>
          <p:nvPr/>
        </p:nvSpPr>
        <p:spPr>
          <a:xfrm rot="-5400000">
            <a:off x="22847225" y="819305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Decision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137" name="Google Shape;137;p20"/>
          <p:cNvSpPr txBox="1"/>
          <p:nvPr/>
        </p:nvSpPr>
        <p:spPr>
          <a:xfrm rot="-5400000">
            <a:off x="22847225" y="1119437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Summary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pic>
        <p:nvPicPr>
          <p:cNvPr id="139" name="Google Shape;139;p20"/>
          <p:cNvPicPr preferRelativeResize="0"/>
          <p:nvPr/>
        </p:nvPicPr>
        <p:blipFill rotWithShape="1">
          <a:blip r:embed="rId4">
            <a:alphaModFix/>
          </a:blip>
          <a:srcRect l="665" t="8809"/>
          <a:stretch/>
        </p:blipFill>
        <p:spPr>
          <a:xfrm>
            <a:off x="647350" y="11855125"/>
            <a:ext cx="17494100" cy="138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0"/>
          <p:cNvPicPr preferRelativeResize="0"/>
          <p:nvPr/>
        </p:nvPicPr>
        <p:blipFill rotWithShape="1">
          <a:blip r:embed="rId5">
            <a:alphaModFix/>
          </a:blip>
          <a:srcRect r="-6587" b="-15114"/>
          <a:stretch/>
        </p:blipFill>
        <p:spPr>
          <a:xfrm>
            <a:off x="4883138" y="2431376"/>
            <a:ext cx="9911275" cy="35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0351" y="6003438"/>
            <a:ext cx="14521079" cy="316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39250" y="9413788"/>
            <a:ext cx="9143827" cy="219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/>
          <p:nvPr/>
        </p:nvSpPr>
        <p:spPr>
          <a:xfrm>
            <a:off x="4142875" y="4406625"/>
            <a:ext cx="7493700" cy="21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US" sz="9600" b="1" dirty="0">
                <a:solidFill>
                  <a:srgbClr val="3F3F3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‘Fly shame’</a:t>
            </a:r>
            <a:endParaRPr sz="9600" dirty="0">
              <a:solidFill>
                <a:srgbClr val="3F3F3F"/>
              </a:solidFill>
              <a:latin typeface="Myriad Pro" charset="0"/>
              <a:ea typeface="Myriad Pro" charset="0"/>
              <a:cs typeface="Myriad Pro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600" b="1" dirty="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9" name="Google Shape;149;p21"/>
          <p:cNvSpPr txBox="1"/>
          <p:nvPr/>
        </p:nvSpPr>
        <p:spPr>
          <a:xfrm>
            <a:off x="4406100" y="6172675"/>
            <a:ext cx="14696100" cy="31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i="1">
                <a:solidFill>
                  <a:schemeClr val="dk2"/>
                </a:solidFill>
              </a:rPr>
              <a:t>The word describes the guilt that travelers feel when flying somewhere, due to their knowledge of them contributing to climate change.</a:t>
            </a:r>
            <a:endParaRPr sz="4800" i="1"/>
          </a:p>
        </p:txBody>
      </p:sp>
      <p:sp>
        <p:nvSpPr>
          <p:cNvPr id="150" name="Google Shape;150;p21"/>
          <p:cNvSpPr/>
          <p:nvPr/>
        </p:nvSpPr>
        <p:spPr>
          <a:xfrm>
            <a:off x="-145400" y="-235025"/>
            <a:ext cx="3254400" cy="14186100"/>
          </a:xfrm>
          <a:prstGeom prst="rect">
            <a:avLst/>
          </a:prstGeom>
          <a:solidFill>
            <a:srgbClr val="2935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1"/>
          <p:cNvSpPr/>
          <p:nvPr/>
        </p:nvSpPr>
        <p:spPr>
          <a:xfrm>
            <a:off x="23466425" y="10059625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152" name="Google Shape;152;p21"/>
          <p:cNvSpPr/>
          <p:nvPr/>
        </p:nvSpPr>
        <p:spPr>
          <a:xfrm>
            <a:off x="23466425" y="7058295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153" name="Google Shape;153;p21"/>
          <p:cNvSpPr/>
          <p:nvPr/>
        </p:nvSpPr>
        <p:spPr>
          <a:xfrm>
            <a:off x="23466425" y="4056980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154" name="Google Shape;154;p21"/>
          <p:cNvSpPr/>
          <p:nvPr/>
        </p:nvSpPr>
        <p:spPr>
          <a:xfrm>
            <a:off x="23466425" y="1055650"/>
            <a:ext cx="956100" cy="28182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155" name="Google Shape;155;p21"/>
          <p:cNvSpPr txBox="1"/>
          <p:nvPr/>
        </p:nvSpPr>
        <p:spPr>
          <a:xfrm rot="-5400000">
            <a:off x="22847225" y="219040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Background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156" name="Google Shape;156;p21"/>
          <p:cNvSpPr txBox="1"/>
          <p:nvPr/>
        </p:nvSpPr>
        <p:spPr>
          <a:xfrm rot="-5400000">
            <a:off x="22847225" y="519172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Case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157" name="Google Shape;157;p21"/>
          <p:cNvSpPr txBox="1"/>
          <p:nvPr/>
        </p:nvSpPr>
        <p:spPr>
          <a:xfrm rot="-5400000">
            <a:off x="22847225" y="819305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Decision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158" name="Google Shape;158;p21"/>
          <p:cNvSpPr txBox="1"/>
          <p:nvPr/>
        </p:nvSpPr>
        <p:spPr>
          <a:xfrm rot="-5400000">
            <a:off x="22847225" y="1119437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Summary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159" name="Google Shape;159;p21"/>
          <p:cNvSpPr txBox="1"/>
          <p:nvPr/>
        </p:nvSpPr>
        <p:spPr>
          <a:xfrm>
            <a:off x="15119575" y="2097850"/>
            <a:ext cx="10768800" cy="17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17000">
                <a:solidFill>
                  <a:schemeClr val="dk2"/>
                </a:solidFill>
              </a:rPr>
              <a:t>😳✈️</a:t>
            </a:r>
            <a:endParaRPr sz="170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2"/>
          <p:cNvSpPr/>
          <p:nvPr/>
        </p:nvSpPr>
        <p:spPr>
          <a:xfrm rot="10800000">
            <a:off x="2750018" y="3971811"/>
            <a:ext cx="18877631" cy="5772364"/>
          </a:xfrm>
          <a:custGeom>
            <a:avLst/>
            <a:gdLst/>
            <a:ahLst/>
            <a:cxnLst/>
            <a:rect l="l" t="t" r="r" b="b"/>
            <a:pathLst>
              <a:path w="8427514" h="2597239" extrusionOk="0">
                <a:moveTo>
                  <a:pt x="4226731" y="2597239"/>
                </a:moveTo>
                <a:cubicBezTo>
                  <a:pt x="4151713" y="2593344"/>
                  <a:pt x="4226544" y="1571255"/>
                  <a:pt x="4085641" y="1436961"/>
                </a:cubicBezTo>
                <a:cubicBezTo>
                  <a:pt x="3945097" y="1423791"/>
                  <a:pt x="3830783" y="1321570"/>
                  <a:pt x="3799565" y="1186993"/>
                </a:cubicBezTo>
                <a:cubicBezTo>
                  <a:pt x="3465540" y="1190963"/>
                  <a:pt x="2893896" y="1309190"/>
                  <a:pt x="2893897" y="1243358"/>
                </a:cubicBezTo>
                <a:cubicBezTo>
                  <a:pt x="2878850" y="1173635"/>
                  <a:pt x="3473870" y="1131186"/>
                  <a:pt x="3789402" y="1039632"/>
                </a:cubicBezTo>
                <a:lnTo>
                  <a:pt x="3789402" y="949897"/>
                </a:lnTo>
                <a:lnTo>
                  <a:pt x="47906" y="1257081"/>
                </a:lnTo>
                <a:cubicBezTo>
                  <a:pt x="-132121" y="1267427"/>
                  <a:pt x="240348" y="1141200"/>
                  <a:pt x="420375" y="1120508"/>
                </a:cubicBezTo>
                <a:cubicBezTo>
                  <a:pt x="924509" y="1068703"/>
                  <a:pt x="1278693" y="1044634"/>
                  <a:pt x="1616677" y="1011951"/>
                </a:cubicBezTo>
                <a:lnTo>
                  <a:pt x="1616677" y="899775"/>
                </a:lnTo>
                <a:cubicBezTo>
                  <a:pt x="1616677" y="887559"/>
                  <a:pt x="1626580" y="877656"/>
                  <a:pt x="1638796" y="877656"/>
                </a:cubicBezTo>
                <a:lnTo>
                  <a:pt x="1678877" y="877656"/>
                </a:lnTo>
                <a:cubicBezTo>
                  <a:pt x="1691093" y="877656"/>
                  <a:pt x="1700996" y="887559"/>
                  <a:pt x="1700996" y="899775"/>
                </a:cubicBezTo>
                <a:lnTo>
                  <a:pt x="1700996" y="1003216"/>
                </a:lnTo>
                <a:cubicBezTo>
                  <a:pt x="1874286" y="985864"/>
                  <a:pt x="2046202" y="965062"/>
                  <a:pt x="2235083" y="936195"/>
                </a:cubicBezTo>
                <a:lnTo>
                  <a:pt x="2235083" y="822014"/>
                </a:lnTo>
                <a:cubicBezTo>
                  <a:pt x="2235083" y="809798"/>
                  <a:pt x="2244986" y="799895"/>
                  <a:pt x="2257202" y="799895"/>
                </a:cubicBezTo>
                <a:lnTo>
                  <a:pt x="2297283" y="799895"/>
                </a:lnTo>
                <a:cubicBezTo>
                  <a:pt x="2309499" y="799895"/>
                  <a:pt x="2319402" y="809798"/>
                  <a:pt x="2319402" y="822014"/>
                </a:cubicBezTo>
                <a:lnTo>
                  <a:pt x="2319402" y="922938"/>
                </a:lnTo>
                <a:cubicBezTo>
                  <a:pt x="2499685" y="894212"/>
                  <a:pt x="2696841" y="857660"/>
                  <a:pt x="2925534" y="809594"/>
                </a:cubicBezTo>
                <a:lnTo>
                  <a:pt x="2925534" y="740021"/>
                </a:lnTo>
                <a:cubicBezTo>
                  <a:pt x="2821343" y="727186"/>
                  <a:pt x="2741052" y="638102"/>
                  <a:pt x="2741052" y="530265"/>
                </a:cubicBezTo>
                <a:cubicBezTo>
                  <a:pt x="2741052" y="412855"/>
                  <a:pt x="2836231" y="317676"/>
                  <a:pt x="2953641" y="317676"/>
                </a:cubicBezTo>
                <a:cubicBezTo>
                  <a:pt x="3071051" y="317676"/>
                  <a:pt x="3166230" y="412855"/>
                  <a:pt x="3166230" y="530265"/>
                </a:cubicBezTo>
                <a:cubicBezTo>
                  <a:pt x="3166230" y="628128"/>
                  <a:pt x="3100105" y="710545"/>
                  <a:pt x="3009853" y="734385"/>
                </a:cubicBezTo>
                <a:lnTo>
                  <a:pt x="3009853" y="791386"/>
                </a:lnTo>
                <a:cubicBezTo>
                  <a:pt x="3127996" y="766333"/>
                  <a:pt x="3254362" y="737944"/>
                  <a:pt x="3390843" y="706074"/>
                </a:cubicBezTo>
                <a:lnTo>
                  <a:pt x="3390843" y="168653"/>
                </a:lnTo>
                <a:lnTo>
                  <a:pt x="3359458" y="168653"/>
                </a:lnTo>
                <a:lnTo>
                  <a:pt x="3359458" y="255259"/>
                </a:lnTo>
                <a:cubicBezTo>
                  <a:pt x="3359458" y="269527"/>
                  <a:pt x="3347891" y="281094"/>
                  <a:pt x="3333623" y="281094"/>
                </a:cubicBezTo>
                <a:lnTo>
                  <a:pt x="3272856" y="281094"/>
                </a:lnTo>
                <a:cubicBezTo>
                  <a:pt x="3258588" y="281094"/>
                  <a:pt x="3247021" y="269527"/>
                  <a:pt x="3247021" y="255259"/>
                </a:cubicBezTo>
                <a:lnTo>
                  <a:pt x="3247021" y="25835"/>
                </a:lnTo>
                <a:cubicBezTo>
                  <a:pt x="3247021" y="11567"/>
                  <a:pt x="3258588" y="0"/>
                  <a:pt x="3272856" y="0"/>
                </a:cubicBezTo>
                <a:lnTo>
                  <a:pt x="3333623" y="0"/>
                </a:lnTo>
                <a:cubicBezTo>
                  <a:pt x="3347891" y="0"/>
                  <a:pt x="3359458" y="11567"/>
                  <a:pt x="3359458" y="25835"/>
                </a:cubicBezTo>
                <a:lnTo>
                  <a:pt x="3359458" y="112440"/>
                </a:lnTo>
                <a:lnTo>
                  <a:pt x="3478442" y="112440"/>
                </a:lnTo>
                <a:lnTo>
                  <a:pt x="3478442" y="25835"/>
                </a:lnTo>
                <a:cubicBezTo>
                  <a:pt x="3478442" y="11567"/>
                  <a:pt x="3490009" y="0"/>
                  <a:pt x="3504277" y="0"/>
                </a:cubicBezTo>
                <a:lnTo>
                  <a:pt x="3565044" y="0"/>
                </a:lnTo>
                <a:cubicBezTo>
                  <a:pt x="3579312" y="0"/>
                  <a:pt x="3590879" y="11567"/>
                  <a:pt x="3590879" y="25835"/>
                </a:cubicBezTo>
                <a:lnTo>
                  <a:pt x="3590879" y="255259"/>
                </a:lnTo>
                <a:cubicBezTo>
                  <a:pt x="3590879" y="269527"/>
                  <a:pt x="3579312" y="281094"/>
                  <a:pt x="3565044" y="281094"/>
                </a:cubicBezTo>
                <a:lnTo>
                  <a:pt x="3504277" y="281094"/>
                </a:lnTo>
                <a:cubicBezTo>
                  <a:pt x="3490009" y="281094"/>
                  <a:pt x="3478442" y="269527"/>
                  <a:pt x="3478442" y="255259"/>
                </a:cubicBezTo>
                <a:lnTo>
                  <a:pt x="3478442" y="168653"/>
                </a:lnTo>
                <a:lnTo>
                  <a:pt x="3447055" y="168653"/>
                </a:lnTo>
                <a:lnTo>
                  <a:pt x="3447055" y="692891"/>
                </a:lnTo>
                <a:lnTo>
                  <a:pt x="3447056" y="692891"/>
                </a:lnTo>
                <a:lnTo>
                  <a:pt x="3447056" y="349323"/>
                </a:lnTo>
                <a:lnTo>
                  <a:pt x="3619849" y="651710"/>
                </a:lnTo>
                <a:cubicBezTo>
                  <a:pt x="3679571" y="637288"/>
                  <a:pt x="3741099" y="622243"/>
                  <a:pt x="3804556" y="606555"/>
                </a:cubicBezTo>
                <a:cubicBezTo>
                  <a:pt x="3834161" y="534998"/>
                  <a:pt x="3904681" y="484712"/>
                  <a:pt x="3986946" y="484712"/>
                </a:cubicBezTo>
                <a:lnTo>
                  <a:pt x="4163011" y="484712"/>
                </a:lnTo>
                <a:lnTo>
                  <a:pt x="4178052" y="373728"/>
                </a:lnTo>
                <a:lnTo>
                  <a:pt x="4132718" y="373728"/>
                </a:lnTo>
                <a:lnTo>
                  <a:pt x="4132718" y="317516"/>
                </a:lnTo>
                <a:lnTo>
                  <a:pt x="4185669" y="317516"/>
                </a:lnTo>
                <a:lnTo>
                  <a:pt x="4210475" y="134476"/>
                </a:lnTo>
                <a:lnTo>
                  <a:pt x="4173570" y="134476"/>
                </a:lnTo>
                <a:lnTo>
                  <a:pt x="4173570" y="190698"/>
                </a:lnTo>
                <a:lnTo>
                  <a:pt x="4117358" y="190698"/>
                </a:lnTo>
                <a:lnTo>
                  <a:pt x="4117358" y="22042"/>
                </a:lnTo>
                <a:lnTo>
                  <a:pt x="4173570" y="22042"/>
                </a:lnTo>
                <a:lnTo>
                  <a:pt x="4173570" y="78264"/>
                </a:lnTo>
                <a:lnTo>
                  <a:pt x="4260520" y="78264"/>
                </a:lnTo>
                <a:lnTo>
                  <a:pt x="4260520" y="22042"/>
                </a:lnTo>
                <a:lnTo>
                  <a:pt x="4316732" y="22042"/>
                </a:lnTo>
                <a:lnTo>
                  <a:pt x="4316732" y="190698"/>
                </a:lnTo>
                <a:lnTo>
                  <a:pt x="4260520" y="190698"/>
                </a:lnTo>
                <a:lnTo>
                  <a:pt x="4260520" y="134476"/>
                </a:lnTo>
                <a:lnTo>
                  <a:pt x="4223615" y="134476"/>
                </a:lnTo>
                <a:lnTo>
                  <a:pt x="4248421" y="317516"/>
                </a:lnTo>
                <a:lnTo>
                  <a:pt x="4301374" y="317516"/>
                </a:lnTo>
                <a:lnTo>
                  <a:pt x="4301374" y="373728"/>
                </a:lnTo>
                <a:lnTo>
                  <a:pt x="4256039" y="373728"/>
                </a:lnTo>
                <a:lnTo>
                  <a:pt x="4271080" y="484712"/>
                </a:lnTo>
                <a:lnTo>
                  <a:pt x="4440568" y="484712"/>
                </a:lnTo>
                <a:cubicBezTo>
                  <a:pt x="4522833" y="484712"/>
                  <a:pt x="4593354" y="534998"/>
                  <a:pt x="4622958" y="606555"/>
                </a:cubicBezTo>
                <a:cubicBezTo>
                  <a:pt x="4686415" y="622243"/>
                  <a:pt x="4747943" y="637288"/>
                  <a:pt x="4807665" y="651710"/>
                </a:cubicBezTo>
                <a:lnTo>
                  <a:pt x="4980458" y="349323"/>
                </a:lnTo>
                <a:lnTo>
                  <a:pt x="4980458" y="692891"/>
                </a:lnTo>
                <a:lnTo>
                  <a:pt x="4980459" y="168653"/>
                </a:lnTo>
                <a:lnTo>
                  <a:pt x="4949073" y="168653"/>
                </a:lnTo>
                <a:lnTo>
                  <a:pt x="4949073" y="255259"/>
                </a:lnTo>
                <a:cubicBezTo>
                  <a:pt x="4949073" y="269527"/>
                  <a:pt x="4937506" y="281094"/>
                  <a:pt x="4923238" y="281094"/>
                </a:cubicBezTo>
                <a:lnTo>
                  <a:pt x="4862471" y="281094"/>
                </a:lnTo>
                <a:cubicBezTo>
                  <a:pt x="4848203" y="281094"/>
                  <a:pt x="4836636" y="269527"/>
                  <a:pt x="4836636" y="255259"/>
                </a:cubicBezTo>
                <a:lnTo>
                  <a:pt x="4836636" y="25835"/>
                </a:lnTo>
                <a:cubicBezTo>
                  <a:pt x="4836636" y="11567"/>
                  <a:pt x="4848203" y="0"/>
                  <a:pt x="4862471" y="0"/>
                </a:cubicBezTo>
                <a:lnTo>
                  <a:pt x="4923238" y="0"/>
                </a:lnTo>
                <a:cubicBezTo>
                  <a:pt x="4937506" y="0"/>
                  <a:pt x="4949073" y="11567"/>
                  <a:pt x="4949073" y="25835"/>
                </a:cubicBezTo>
                <a:lnTo>
                  <a:pt x="4949073" y="112440"/>
                </a:lnTo>
                <a:lnTo>
                  <a:pt x="5068056" y="112440"/>
                </a:lnTo>
                <a:lnTo>
                  <a:pt x="5068056" y="25835"/>
                </a:lnTo>
                <a:cubicBezTo>
                  <a:pt x="5068056" y="11567"/>
                  <a:pt x="5079623" y="0"/>
                  <a:pt x="5093891" y="0"/>
                </a:cubicBezTo>
                <a:lnTo>
                  <a:pt x="5154658" y="0"/>
                </a:lnTo>
                <a:cubicBezTo>
                  <a:pt x="5168926" y="0"/>
                  <a:pt x="5180493" y="11567"/>
                  <a:pt x="5180493" y="25835"/>
                </a:cubicBezTo>
                <a:lnTo>
                  <a:pt x="5180493" y="255259"/>
                </a:lnTo>
                <a:cubicBezTo>
                  <a:pt x="5180493" y="269527"/>
                  <a:pt x="5168926" y="281094"/>
                  <a:pt x="5154658" y="281094"/>
                </a:cubicBezTo>
                <a:lnTo>
                  <a:pt x="5093891" y="281094"/>
                </a:lnTo>
                <a:cubicBezTo>
                  <a:pt x="5079623" y="281094"/>
                  <a:pt x="5068056" y="269527"/>
                  <a:pt x="5068056" y="255259"/>
                </a:cubicBezTo>
                <a:lnTo>
                  <a:pt x="5068056" y="168653"/>
                </a:lnTo>
                <a:lnTo>
                  <a:pt x="5036671" y="168653"/>
                </a:lnTo>
                <a:lnTo>
                  <a:pt x="5036671" y="706074"/>
                </a:lnTo>
                <a:cubicBezTo>
                  <a:pt x="5173152" y="737944"/>
                  <a:pt x="5299518" y="766333"/>
                  <a:pt x="5417661" y="791386"/>
                </a:cubicBezTo>
                <a:lnTo>
                  <a:pt x="5417661" y="734385"/>
                </a:lnTo>
                <a:cubicBezTo>
                  <a:pt x="5327409" y="710545"/>
                  <a:pt x="5261284" y="628128"/>
                  <a:pt x="5261284" y="530265"/>
                </a:cubicBezTo>
                <a:cubicBezTo>
                  <a:pt x="5261284" y="412855"/>
                  <a:pt x="5356463" y="317676"/>
                  <a:pt x="5473873" y="317676"/>
                </a:cubicBezTo>
                <a:cubicBezTo>
                  <a:pt x="5591283" y="317676"/>
                  <a:pt x="5686462" y="412855"/>
                  <a:pt x="5686462" y="530265"/>
                </a:cubicBezTo>
                <a:cubicBezTo>
                  <a:pt x="5686462" y="638102"/>
                  <a:pt x="5606171" y="727186"/>
                  <a:pt x="5501980" y="740021"/>
                </a:cubicBezTo>
                <a:lnTo>
                  <a:pt x="5501980" y="809594"/>
                </a:lnTo>
                <a:cubicBezTo>
                  <a:pt x="5730672" y="857660"/>
                  <a:pt x="5927829" y="894211"/>
                  <a:pt x="6108112" y="922938"/>
                </a:cubicBezTo>
                <a:lnTo>
                  <a:pt x="6108112" y="822014"/>
                </a:lnTo>
                <a:cubicBezTo>
                  <a:pt x="6108112" y="809798"/>
                  <a:pt x="6118015" y="799895"/>
                  <a:pt x="6130231" y="799895"/>
                </a:cubicBezTo>
                <a:lnTo>
                  <a:pt x="6170312" y="799895"/>
                </a:lnTo>
                <a:cubicBezTo>
                  <a:pt x="6182528" y="799895"/>
                  <a:pt x="6192431" y="809798"/>
                  <a:pt x="6192431" y="822014"/>
                </a:cubicBezTo>
                <a:lnTo>
                  <a:pt x="6192431" y="936195"/>
                </a:lnTo>
                <a:cubicBezTo>
                  <a:pt x="6381311" y="965062"/>
                  <a:pt x="6553228" y="985864"/>
                  <a:pt x="6726518" y="1003216"/>
                </a:cubicBezTo>
                <a:lnTo>
                  <a:pt x="6726518" y="899775"/>
                </a:lnTo>
                <a:cubicBezTo>
                  <a:pt x="6726518" y="887559"/>
                  <a:pt x="6736421" y="877656"/>
                  <a:pt x="6748637" y="877656"/>
                </a:cubicBezTo>
                <a:lnTo>
                  <a:pt x="6788718" y="877656"/>
                </a:lnTo>
                <a:cubicBezTo>
                  <a:pt x="6800934" y="877656"/>
                  <a:pt x="6810837" y="887559"/>
                  <a:pt x="6810837" y="899775"/>
                </a:cubicBezTo>
                <a:lnTo>
                  <a:pt x="6810837" y="1011951"/>
                </a:lnTo>
                <a:cubicBezTo>
                  <a:pt x="7148821" y="1044634"/>
                  <a:pt x="7503005" y="1068703"/>
                  <a:pt x="8007139" y="1120508"/>
                </a:cubicBezTo>
                <a:cubicBezTo>
                  <a:pt x="8187166" y="1141200"/>
                  <a:pt x="8559635" y="1267427"/>
                  <a:pt x="8379609" y="1257081"/>
                </a:cubicBezTo>
                <a:lnTo>
                  <a:pt x="4638112" y="949897"/>
                </a:lnTo>
                <a:lnTo>
                  <a:pt x="4638112" y="1039632"/>
                </a:lnTo>
                <a:cubicBezTo>
                  <a:pt x="4953644" y="1131186"/>
                  <a:pt x="5548663" y="1173635"/>
                  <a:pt x="5533616" y="1243358"/>
                </a:cubicBezTo>
                <a:cubicBezTo>
                  <a:pt x="5533617" y="1309192"/>
                  <a:pt x="4961926" y="1190954"/>
                  <a:pt x="4627907" y="1186993"/>
                </a:cubicBezTo>
                <a:cubicBezTo>
                  <a:pt x="4598303" y="1315025"/>
                  <a:pt x="4493388" y="1413809"/>
                  <a:pt x="4362270" y="1434905"/>
                </a:cubicBezTo>
                <a:cubicBezTo>
                  <a:pt x="4202604" y="1560230"/>
                  <a:pt x="4292391" y="2593670"/>
                  <a:pt x="4226731" y="2597239"/>
                </a:cubicBezTo>
                <a:close/>
              </a:path>
            </a:pathLst>
          </a:custGeom>
          <a:solidFill>
            <a:srgbClr val="293576"/>
          </a:solidFill>
          <a:ln>
            <a:noFill/>
          </a:ln>
        </p:spPr>
        <p:txBody>
          <a:bodyPr spcFirstLastPara="1" wrap="square" lIns="182825" tIns="91375" rIns="182825" bIns="913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Arial"/>
            </a:endParaRPr>
          </a:p>
        </p:txBody>
      </p:sp>
      <p:grpSp>
        <p:nvGrpSpPr>
          <p:cNvPr id="166" name="Google Shape;166;p22"/>
          <p:cNvGrpSpPr/>
          <p:nvPr/>
        </p:nvGrpSpPr>
        <p:grpSpPr>
          <a:xfrm>
            <a:off x="8956600" y="10627525"/>
            <a:ext cx="6464474" cy="1908000"/>
            <a:chOff x="-948979" y="1409532"/>
            <a:chExt cx="5193600" cy="954000"/>
          </a:xfrm>
        </p:grpSpPr>
        <p:sp>
          <p:nvSpPr>
            <p:cNvPr id="167" name="Google Shape;167;p22"/>
            <p:cNvSpPr txBox="1"/>
            <p:nvPr/>
          </p:nvSpPr>
          <p:spPr>
            <a:xfrm>
              <a:off x="-948979" y="1409532"/>
              <a:ext cx="51936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2825" tIns="91375" rIns="182825" bIns="913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 b="1">
                  <a:solidFill>
                    <a:srgbClr val="293576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rPr>
                <a:t>4.7% annual growth</a:t>
              </a:r>
              <a:endParaRPr sz="4800" b="1">
                <a:solidFill>
                  <a:srgbClr val="293576"/>
                </a:solidFill>
                <a:latin typeface="Myriad Pro" charset="0"/>
                <a:ea typeface="Myriad Pro" charset="0"/>
                <a:cs typeface="Myriad Pro" charset="0"/>
                <a:sym typeface="Lato"/>
              </a:endParaRPr>
            </a:p>
          </p:txBody>
        </p:sp>
        <p:sp>
          <p:nvSpPr>
            <p:cNvPr id="168" name="Google Shape;168;p22"/>
            <p:cNvSpPr txBox="1"/>
            <p:nvPr/>
          </p:nvSpPr>
          <p:spPr>
            <a:xfrm>
              <a:off x="-948979" y="1717332"/>
              <a:ext cx="4771500" cy="64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2825" tIns="91375" rIns="182825" bIns="91375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solidFill>
                    <a:srgbClr val="3F3F3F"/>
                  </a:solidFill>
                  <a:latin typeface="Myriad Pro" charset="0"/>
                  <a:ea typeface="Myriad Pro" charset="0"/>
                  <a:cs typeface="Myriad Pro" charset="0"/>
                </a:rPr>
                <a:t>For the total number of airline passengers</a:t>
              </a:r>
              <a:endParaRPr sz="3000">
                <a:solidFill>
                  <a:srgbClr val="3F3F3F"/>
                </a:solidFill>
                <a:latin typeface="Myriad Pro" charset="0"/>
                <a:ea typeface="Myriad Pro" charset="0"/>
                <a:cs typeface="Myriad Pro" charset="0"/>
                <a:sym typeface="Arial"/>
              </a:endParaRPr>
            </a:p>
          </p:txBody>
        </p:sp>
      </p:grpSp>
      <p:grpSp>
        <p:nvGrpSpPr>
          <p:cNvPr id="169" name="Google Shape;169;p22"/>
          <p:cNvGrpSpPr/>
          <p:nvPr/>
        </p:nvGrpSpPr>
        <p:grpSpPr>
          <a:xfrm>
            <a:off x="15421087" y="7782625"/>
            <a:ext cx="7347211" cy="3222475"/>
            <a:chOff x="-1852597" y="909920"/>
            <a:chExt cx="5768400" cy="1611238"/>
          </a:xfrm>
        </p:grpSpPr>
        <p:sp>
          <p:nvSpPr>
            <p:cNvPr id="170" name="Google Shape;170;p22"/>
            <p:cNvSpPr txBox="1"/>
            <p:nvPr/>
          </p:nvSpPr>
          <p:spPr>
            <a:xfrm>
              <a:off x="-29455" y="909920"/>
              <a:ext cx="3796200" cy="87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2825" tIns="91375" rIns="182825" bIns="91375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 b="1">
                  <a:solidFill>
                    <a:srgbClr val="293576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rPr>
                <a:t>5 times more</a:t>
              </a:r>
              <a:r>
                <a:rPr lang="en-US" sz="3000" b="1">
                  <a:solidFill>
                    <a:srgbClr val="293576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rPr>
                <a:t> </a:t>
              </a:r>
              <a:endParaRPr sz="3000" b="1">
                <a:solidFill>
                  <a:srgbClr val="293576"/>
                </a:solidFill>
                <a:latin typeface="Myriad Pro" charset="0"/>
                <a:ea typeface="Myriad Pro" charset="0"/>
                <a:cs typeface="Myriad Pro" charset="0"/>
                <a:sym typeface="Lato"/>
              </a:endParaRPr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 b="1">
                  <a:solidFill>
                    <a:srgbClr val="293576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rPr>
                <a:t>than the global average</a:t>
              </a:r>
              <a:endParaRPr sz="3000" b="1">
                <a:solidFill>
                  <a:srgbClr val="293576"/>
                </a:solidFill>
                <a:latin typeface="Myriad Pro" charset="0"/>
                <a:ea typeface="Myriad Pro" charset="0"/>
                <a:cs typeface="Myriad Pro" charset="0"/>
                <a:sym typeface="Lato"/>
              </a:endParaRPr>
            </a:p>
          </p:txBody>
        </p:sp>
        <p:sp>
          <p:nvSpPr>
            <p:cNvPr id="171" name="Google Shape;171;p22"/>
            <p:cNvSpPr txBox="1"/>
            <p:nvPr/>
          </p:nvSpPr>
          <p:spPr>
            <a:xfrm>
              <a:off x="-1852597" y="1690157"/>
              <a:ext cx="57684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2825" tIns="91375" rIns="182825" bIns="91375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>
                  <a:solidFill>
                    <a:srgbClr val="3F3F3F"/>
                  </a:solidFill>
                  <a:latin typeface="Myriad Pro" charset="0"/>
                  <a:ea typeface="Myriad Pro" charset="0"/>
                  <a:cs typeface="Myriad Pro" charset="0"/>
                </a:rPr>
                <a:t>The amount of flights by every Swedish citizen per year</a:t>
              </a:r>
              <a:r>
                <a:rPr lang="en-US" sz="3000">
                  <a:solidFill>
                    <a:srgbClr val="3F3F3F"/>
                  </a:solidFill>
                  <a:latin typeface="Myriad Pro" charset="0"/>
                  <a:ea typeface="Myriad Pro" charset="0"/>
                  <a:cs typeface="Myriad Pro" charset="0"/>
                </a:rPr>
                <a:t/>
              </a:r>
              <a:br>
                <a:rPr lang="en-US" sz="3000">
                  <a:solidFill>
                    <a:srgbClr val="3F3F3F"/>
                  </a:solidFill>
                  <a:latin typeface="Myriad Pro" charset="0"/>
                  <a:ea typeface="Myriad Pro" charset="0"/>
                  <a:cs typeface="Myriad Pro" charset="0"/>
                </a:rPr>
              </a:br>
              <a:r>
                <a:rPr lang="en-US" sz="3000" i="1">
                  <a:solidFill>
                    <a:srgbClr val="3F3F3F"/>
                  </a:solidFill>
                  <a:latin typeface="Myriad Pro" charset="0"/>
                  <a:ea typeface="Myriad Pro" charset="0"/>
                  <a:cs typeface="Myriad Pro" charset="0"/>
                </a:rPr>
                <a:t>(10 million ton of CO</a:t>
              </a:r>
              <a:r>
                <a:rPr lang="en-US" sz="3000" i="1" baseline="-25000">
                  <a:solidFill>
                    <a:srgbClr val="3F3F3F"/>
                  </a:solidFill>
                  <a:latin typeface="Myriad Pro" charset="0"/>
                  <a:ea typeface="Myriad Pro" charset="0"/>
                  <a:cs typeface="Myriad Pro" charset="0"/>
                </a:rPr>
                <a:t>2</a:t>
              </a:r>
              <a:r>
                <a:rPr lang="en-US" sz="3000" i="1">
                  <a:solidFill>
                    <a:srgbClr val="3F3F3F"/>
                  </a:solidFill>
                  <a:latin typeface="Myriad Pro" charset="0"/>
                  <a:ea typeface="Myriad Pro" charset="0"/>
                  <a:cs typeface="Myriad Pro" charset="0"/>
                </a:rPr>
                <a:t> annually)</a:t>
              </a:r>
              <a:endParaRPr sz="3000" i="1">
                <a:solidFill>
                  <a:srgbClr val="3F3F3F"/>
                </a:solidFill>
                <a:latin typeface="Myriad Pro" charset="0"/>
                <a:ea typeface="Myriad Pro" charset="0"/>
                <a:cs typeface="Myriad Pro" charset="0"/>
                <a:sym typeface="Arial"/>
              </a:endParaRPr>
            </a:p>
          </p:txBody>
        </p:sp>
      </p:grpSp>
      <p:sp>
        <p:nvSpPr>
          <p:cNvPr id="172" name="Google Shape;172;p22"/>
          <p:cNvSpPr txBox="1"/>
          <p:nvPr/>
        </p:nvSpPr>
        <p:spPr>
          <a:xfrm>
            <a:off x="5639300" y="1510750"/>
            <a:ext cx="3976200" cy="19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0" b="1">
                <a:solidFill>
                  <a:srgbClr val="293576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12%</a:t>
            </a:r>
            <a:endParaRPr sz="11000" b="1">
              <a:solidFill>
                <a:srgbClr val="293576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173" name="Google Shape;173;p22"/>
          <p:cNvSpPr/>
          <p:nvPr/>
        </p:nvSpPr>
        <p:spPr>
          <a:xfrm>
            <a:off x="23466425" y="10059625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174" name="Google Shape;174;p22"/>
          <p:cNvSpPr/>
          <p:nvPr/>
        </p:nvSpPr>
        <p:spPr>
          <a:xfrm>
            <a:off x="23466425" y="7058295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175" name="Google Shape;175;p22"/>
          <p:cNvSpPr/>
          <p:nvPr/>
        </p:nvSpPr>
        <p:spPr>
          <a:xfrm>
            <a:off x="23466425" y="4056980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176" name="Google Shape;176;p22"/>
          <p:cNvSpPr/>
          <p:nvPr/>
        </p:nvSpPr>
        <p:spPr>
          <a:xfrm>
            <a:off x="23466425" y="1055650"/>
            <a:ext cx="956100" cy="28182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177" name="Google Shape;177;p22"/>
          <p:cNvSpPr txBox="1"/>
          <p:nvPr/>
        </p:nvSpPr>
        <p:spPr>
          <a:xfrm rot="-5400000">
            <a:off x="22847225" y="219040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Background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178" name="Google Shape;178;p22"/>
          <p:cNvSpPr txBox="1"/>
          <p:nvPr/>
        </p:nvSpPr>
        <p:spPr>
          <a:xfrm rot="-5400000">
            <a:off x="22847225" y="519172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Case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179" name="Google Shape;179;p22"/>
          <p:cNvSpPr txBox="1"/>
          <p:nvPr/>
        </p:nvSpPr>
        <p:spPr>
          <a:xfrm rot="-5400000">
            <a:off x="22847225" y="819305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Decision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180" name="Google Shape;180;p22"/>
          <p:cNvSpPr txBox="1"/>
          <p:nvPr/>
        </p:nvSpPr>
        <p:spPr>
          <a:xfrm rot="-5400000">
            <a:off x="22847225" y="1119437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Summary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grpSp>
        <p:nvGrpSpPr>
          <p:cNvPr id="181" name="Google Shape;181;p22"/>
          <p:cNvGrpSpPr/>
          <p:nvPr/>
        </p:nvGrpSpPr>
        <p:grpSpPr>
          <a:xfrm>
            <a:off x="835024" y="8191141"/>
            <a:ext cx="5939088" cy="2583714"/>
            <a:chOff x="-2788660" y="352602"/>
            <a:chExt cx="4771501" cy="1291857"/>
          </a:xfrm>
        </p:grpSpPr>
        <p:sp>
          <p:nvSpPr>
            <p:cNvPr id="182" name="Google Shape;182;p22"/>
            <p:cNvSpPr txBox="1"/>
            <p:nvPr/>
          </p:nvSpPr>
          <p:spPr>
            <a:xfrm>
              <a:off x="-2788660" y="352602"/>
              <a:ext cx="42417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2825" tIns="91375" rIns="182825" bIns="913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 b="1">
                  <a:solidFill>
                    <a:srgbClr val="293576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rPr>
                <a:t>1.6 ton of CO</a:t>
              </a:r>
              <a:r>
                <a:rPr lang="en-US" sz="4800" baseline="-25000">
                  <a:solidFill>
                    <a:srgbClr val="293576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rPr>
                <a:t>2</a:t>
              </a:r>
              <a:endParaRPr sz="4800" b="1">
                <a:solidFill>
                  <a:srgbClr val="293576"/>
                </a:solidFill>
                <a:latin typeface="Myriad Pro" charset="0"/>
                <a:ea typeface="Myriad Pro" charset="0"/>
                <a:cs typeface="Myriad Pro" charset="0"/>
                <a:sym typeface="Lato"/>
              </a:endParaRPr>
            </a:p>
          </p:txBody>
        </p:sp>
        <p:sp>
          <p:nvSpPr>
            <p:cNvPr id="183" name="Google Shape;183;p22"/>
            <p:cNvSpPr txBox="1"/>
            <p:nvPr/>
          </p:nvSpPr>
          <p:spPr>
            <a:xfrm>
              <a:off x="-2788659" y="772659"/>
              <a:ext cx="4771500" cy="87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2825" tIns="91375" rIns="182825" bIns="913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>
                  <a:solidFill>
                    <a:srgbClr val="3F3F3F"/>
                  </a:solidFill>
                  <a:latin typeface="Myriad Pro" charset="0"/>
                  <a:ea typeface="Myriad Pro" charset="0"/>
                  <a:cs typeface="Myriad Pro" charset="0"/>
                </a:rPr>
                <a:t>For a single transatlantic journey, for each passenger.</a:t>
              </a:r>
              <a:endParaRPr sz="3600">
                <a:solidFill>
                  <a:srgbClr val="3F3F3F"/>
                </a:solidFill>
                <a:latin typeface="Myriad Pro" charset="0"/>
                <a:ea typeface="Myriad Pro" charset="0"/>
                <a:cs typeface="Myriad Pro" charset="0"/>
                <a:sym typeface="Arial"/>
              </a:endParaRPr>
            </a:p>
          </p:txBody>
        </p:sp>
      </p:grpSp>
      <p:sp>
        <p:nvSpPr>
          <p:cNvPr id="184" name="Google Shape;184;p22"/>
          <p:cNvSpPr txBox="1"/>
          <p:nvPr/>
        </p:nvSpPr>
        <p:spPr>
          <a:xfrm>
            <a:off x="9158325" y="1510750"/>
            <a:ext cx="8203500" cy="14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287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1">
                <a:solidFill>
                  <a:srgbClr val="293576"/>
                </a:solidFill>
                <a:latin typeface="Myriad Pro" charset="0"/>
                <a:ea typeface="Myriad Pro" charset="0"/>
                <a:cs typeface="Myriad Pro" charset="0"/>
              </a:rPr>
              <a:t>of the worldwide CO</a:t>
            </a:r>
            <a:r>
              <a:rPr lang="en-US" sz="3000" i="1" baseline="-25000">
                <a:solidFill>
                  <a:srgbClr val="293576"/>
                </a:solidFill>
                <a:latin typeface="Myriad Pro" charset="0"/>
                <a:ea typeface="Myriad Pro" charset="0"/>
                <a:cs typeface="Myriad Pro" charset="0"/>
              </a:rPr>
              <a:t>2 </a:t>
            </a:r>
            <a:r>
              <a:rPr lang="en-US" sz="3000" b="1" i="1">
                <a:solidFill>
                  <a:srgbClr val="293576"/>
                </a:solidFill>
                <a:latin typeface="Myriad Pro" charset="0"/>
                <a:ea typeface="Myriad Pro" charset="0"/>
                <a:cs typeface="Myriad Pro" charset="0"/>
              </a:rPr>
              <a:t>emissions from transportation methods are generated </a:t>
            </a:r>
            <a:endParaRPr sz="3000" b="1" i="1">
              <a:solidFill>
                <a:srgbClr val="293576"/>
              </a:solidFill>
              <a:latin typeface="Myriad Pro" charset="0"/>
              <a:ea typeface="Myriad Pro" charset="0"/>
              <a:cs typeface="Myriad Pro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1">
                <a:solidFill>
                  <a:srgbClr val="293576"/>
                </a:solidFill>
                <a:latin typeface="Myriad Pro" charset="0"/>
                <a:ea typeface="Myriad Pro" charset="0"/>
                <a:cs typeface="Myriad Pro" charset="0"/>
              </a:rPr>
              <a:t>by the aviation industry</a:t>
            </a:r>
            <a:endParaRPr sz="3000" i="1" baseline="-25000">
              <a:solidFill>
                <a:schemeClr val="dk2"/>
              </a:solidFill>
              <a:latin typeface="Myriad Pro" charset="0"/>
              <a:ea typeface="Myriad Pro" charset="0"/>
              <a:cs typeface="Myriad Pro" charset="0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3"/>
          <p:cNvSpPr/>
          <p:nvPr/>
        </p:nvSpPr>
        <p:spPr>
          <a:xfrm>
            <a:off x="23466425" y="10059625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191" name="Google Shape;191;p23"/>
          <p:cNvSpPr/>
          <p:nvPr/>
        </p:nvSpPr>
        <p:spPr>
          <a:xfrm>
            <a:off x="23466425" y="7058295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192" name="Google Shape;192;p23"/>
          <p:cNvSpPr/>
          <p:nvPr/>
        </p:nvSpPr>
        <p:spPr>
          <a:xfrm>
            <a:off x="23466425" y="4056980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193" name="Google Shape;193;p23"/>
          <p:cNvSpPr/>
          <p:nvPr/>
        </p:nvSpPr>
        <p:spPr>
          <a:xfrm>
            <a:off x="23466425" y="1055650"/>
            <a:ext cx="956100" cy="28182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194" name="Google Shape;194;p23"/>
          <p:cNvSpPr/>
          <p:nvPr/>
        </p:nvSpPr>
        <p:spPr>
          <a:xfrm>
            <a:off x="-145400" y="-235025"/>
            <a:ext cx="3254400" cy="14186100"/>
          </a:xfrm>
          <a:prstGeom prst="rect">
            <a:avLst/>
          </a:prstGeom>
          <a:solidFill>
            <a:srgbClr val="2935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3"/>
          <p:cNvSpPr txBox="1"/>
          <p:nvPr/>
        </p:nvSpPr>
        <p:spPr>
          <a:xfrm rot="-5400000">
            <a:off x="22847225" y="219040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Background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196" name="Google Shape;196;p23"/>
          <p:cNvSpPr txBox="1"/>
          <p:nvPr/>
        </p:nvSpPr>
        <p:spPr>
          <a:xfrm rot="-5400000">
            <a:off x="22847225" y="519172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Case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197" name="Google Shape;197;p23"/>
          <p:cNvSpPr txBox="1"/>
          <p:nvPr/>
        </p:nvSpPr>
        <p:spPr>
          <a:xfrm rot="-5400000">
            <a:off x="22847225" y="819305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Decision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198" name="Google Shape;198;p23"/>
          <p:cNvSpPr txBox="1"/>
          <p:nvPr/>
        </p:nvSpPr>
        <p:spPr>
          <a:xfrm rot="-5400000">
            <a:off x="22847225" y="1119437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Summary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199" name="Google Shape;199;p23"/>
          <p:cNvSpPr/>
          <p:nvPr/>
        </p:nvSpPr>
        <p:spPr>
          <a:xfrm>
            <a:off x="4727675" y="7177250"/>
            <a:ext cx="15738600" cy="25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Char char="❖"/>
            </a:pPr>
            <a:r>
              <a:rPr lang="en-US" sz="3600"/>
              <a:t>Entails compensating for 40% of their trips</a:t>
            </a:r>
            <a:endParaRPr sz="3600"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Char char="❖"/>
            </a:pPr>
            <a:r>
              <a:rPr lang="en-US" sz="3600"/>
              <a:t>Represents approximately 150 million SEK annually</a:t>
            </a:r>
            <a:endParaRPr sz="3600"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Char char="❖"/>
            </a:pPr>
            <a:r>
              <a:rPr lang="en-US" sz="3600"/>
              <a:t>Previously compensated for only Youth travelers</a:t>
            </a:r>
            <a:endParaRPr sz="3600"/>
          </a:p>
        </p:txBody>
      </p:sp>
      <p:sp>
        <p:nvSpPr>
          <p:cNvPr id="200" name="Google Shape;200;p23"/>
          <p:cNvSpPr txBox="1"/>
          <p:nvPr/>
        </p:nvSpPr>
        <p:spPr>
          <a:xfrm>
            <a:off x="5418412" y="4110075"/>
            <a:ext cx="15738600" cy="16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i="1">
                <a:solidFill>
                  <a:srgbClr val="3F3F3F"/>
                </a:solidFill>
              </a:rPr>
              <a:t>“We will now climate compensate </a:t>
            </a:r>
            <a:endParaRPr sz="4800" i="1">
              <a:solidFill>
                <a:srgbClr val="3F3F3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i="1">
                <a:solidFill>
                  <a:srgbClr val="3F3F3F"/>
                </a:solidFill>
              </a:rPr>
              <a:t>for all our EuroBonus members.”</a:t>
            </a:r>
            <a:endParaRPr sz="4800" i="1">
              <a:solidFill>
                <a:srgbClr val="3F3F3F"/>
              </a:solidFill>
            </a:endParaRPr>
          </a:p>
        </p:txBody>
      </p:sp>
      <p:sp>
        <p:nvSpPr>
          <p:cNvPr id="201" name="Google Shape;201;p23"/>
          <p:cNvSpPr txBox="1"/>
          <p:nvPr/>
        </p:nvSpPr>
        <p:spPr>
          <a:xfrm>
            <a:off x="3911374" y="1910800"/>
            <a:ext cx="16554900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 dirty="0">
                <a:solidFill>
                  <a:srgbClr val="3F3F3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SAS’ latest </a:t>
            </a:r>
            <a:r>
              <a:rPr lang="en-US" sz="6600" b="1" i="1" dirty="0">
                <a:solidFill>
                  <a:srgbClr val="3F3F3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internal</a:t>
            </a:r>
            <a:r>
              <a:rPr lang="en-US" sz="6600" b="1" dirty="0">
                <a:solidFill>
                  <a:srgbClr val="3F3F3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 management decision</a:t>
            </a:r>
            <a:endParaRPr dirty="0">
              <a:solidFill>
                <a:srgbClr val="3F3F3F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4"/>
          <p:cNvSpPr txBox="1"/>
          <p:nvPr/>
        </p:nvSpPr>
        <p:spPr>
          <a:xfrm>
            <a:off x="4142875" y="4406625"/>
            <a:ext cx="12147900" cy="21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US" sz="9600" b="1" dirty="0">
                <a:solidFill>
                  <a:srgbClr val="3F3F3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‘Carbon offsetting’</a:t>
            </a:r>
            <a:endParaRPr sz="9600" dirty="0">
              <a:solidFill>
                <a:srgbClr val="3F3F3F"/>
              </a:solidFill>
              <a:latin typeface="Myriad Pro" charset="0"/>
              <a:ea typeface="Myriad Pro" charset="0"/>
              <a:cs typeface="Myriad Pro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600" b="1" dirty="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8" name="Google Shape;208;p24"/>
          <p:cNvSpPr txBox="1"/>
          <p:nvPr/>
        </p:nvSpPr>
        <p:spPr>
          <a:xfrm>
            <a:off x="4406100" y="6172675"/>
            <a:ext cx="14696100" cy="31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2"/>
                </a:solidFill>
              </a:rPr>
              <a:t>to compensate for CO</a:t>
            </a:r>
            <a:r>
              <a:rPr lang="en-US" sz="4800" baseline="-25000">
                <a:solidFill>
                  <a:schemeClr val="dk2"/>
                </a:solidFill>
              </a:rPr>
              <a:t>2 </a:t>
            </a:r>
            <a:r>
              <a:rPr lang="en-US" sz="4800">
                <a:solidFill>
                  <a:schemeClr val="dk2"/>
                </a:solidFill>
              </a:rPr>
              <a:t>emissions by investing in emission reduction projects elsewhere. </a:t>
            </a:r>
            <a:endParaRPr sz="4800" i="1"/>
          </a:p>
        </p:txBody>
      </p:sp>
      <p:sp>
        <p:nvSpPr>
          <p:cNvPr id="209" name="Google Shape;209;p24"/>
          <p:cNvSpPr/>
          <p:nvPr/>
        </p:nvSpPr>
        <p:spPr>
          <a:xfrm>
            <a:off x="-145400" y="-235025"/>
            <a:ext cx="3254400" cy="14186100"/>
          </a:xfrm>
          <a:prstGeom prst="rect">
            <a:avLst/>
          </a:prstGeom>
          <a:solidFill>
            <a:srgbClr val="2935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4"/>
          <p:cNvSpPr/>
          <p:nvPr/>
        </p:nvSpPr>
        <p:spPr>
          <a:xfrm>
            <a:off x="23466425" y="10059625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211" name="Google Shape;211;p24"/>
          <p:cNvSpPr/>
          <p:nvPr/>
        </p:nvSpPr>
        <p:spPr>
          <a:xfrm>
            <a:off x="23466425" y="7058295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212" name="Google Shape;212;p24"/>
          <p:cNvSpPr/>
          <p:nvPr/>
        </p:nvSpPr>
        <p:spPr>
          <a:xfrm>
            <a:off x="23466425" y="4056980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213" name="Google Shape;213;p24"/>
          <p:cNvSpPr/>
          <p:nvPr/>
        </p:nvSpPr>
        <p:spPr>
          <a:xfrm>
            <a:off x="23466425" y="1055650"/>
            <a:ext cx="956100" cy="28182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214" name="Google Shape;214;p24"/>
          <p:cNvSpPr txBox="1"/>
          <p:nvPr/>
        </p:nvSpPr>
        <p:spPr>
          <a:xfrm rot="-5400000">
            <a:off x="22847225" y="219040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Background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215" name="Google Shape;215;p24"/>
          <p:cNvSpPr txBox="1"/>
          <p:nvPr/>
        </p:nvSpPr>
        <p:spPr>
          <a:xfrm rot="-5400000">
            <a:off x="22847225" y="519172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Case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216" name="Google Shape;216;p24"/>
          <p:cNvSpPr txBox="1"/>
          <p:nvPr/>
        </p:nvSpPr>
        <p:spPr>
          <a:xfrm rot="-5400000">
            <a:off x="22847225" y="819305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Decision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217" name="Google Shape;217;p24"/>
          <p:cNvSpPr txBox="1"/>
          <p:nvPr/>
        </p:nvSpPr>
        <p:spPr>
          <a:xfrm rot="-5400000">
            <a:off x="22847225" y="1119437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Summary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pic>
        <p:nvPicPr>
          <p:cNvPr id="218" name="Google Shape;21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27150" y="1707250"/>
            <a:ext cx="5576149" cy="353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6"/>
          <p:cNvSpPr/>
          <p:nvPr/>
        </p:nvSpPr>
        <p:spPr>
          <a:xfrm>
            <a:off x="-145400" y="-235025"/>
            <a:ext cx="3254400" cy="14186100"/>
          </a:xfrm>
          <a:prstGeom prst="rect">
            <a:avLst/>
          </a:prstGeom>
          <a:solidFill>
            <a:srgbClr val="2935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6"/>
          <p:cNvSpPr/>
          <p:nvPr/>
        </p:nvSpPr>
        <p:spPr>
          <a:xfrm>
            <a:off x="23466425" y="10059625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6"/>
          <p:cNvSpPr/>
          <p:nvPr/>
        </p:nvSpPr>
        <p:spPr>
          <a:xfrm>
            <a:off x="23466425" y="7058295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6"/>
          <p:cNvSpPr/>
          <p:nvPr/>
        </p:nvSpPr>
        <p:spPr>
          <a:xfrm>
            <a:off x="23466425" y="4056980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6"/>
          <p:cNvSpPr/>
          <p:nvPr/>
        </p:nvSpPr>
        <p:spPr>
          <a:xfrm>
            <a:off x="23466425" y="1055650"/>
            <a:ext cx="956100" cy="28182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6"/>
          <p:cNvSpPr txBox="1"/>
          <p:nvPr/>
        </p:nvSpPr>
        <p:spPr>
          <a:xfrm rot="-5400000">
            <a:off x="22847225" y="219040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Background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251" name="Google Shape;251;p26"/>
          <p:cNvSpPr txBox="1"/>
          <p:nvPr/>
        </p:nvSpPr>
        <p:spPr>
          <a:xfrm rot="-5400000">
            <a:off x="22847225" y="519172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Case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252" name="Google Shape;252;p26"/>
          <p:cNvSpPr txBox="1"/>
          <p:nvPr/>
        </p:nvSpPr>
        <p:spPr>
          <a:xfrm rot="-5400000">
            <a:off x="22847225" y="819305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Decision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253" name="Google Shape;253;p26"/>
          <p:cNvSpPr txBox="1"/>
          <p:nvPr/>
        </p:nvSpPr>
        <p:spPr>
          <a:xfrm rot="-5400000">
            <a:off x="22847225" y="1119437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Summary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pic>
        <p:nvPicPr>
          <p:cNvPr id="254" name="Google Shape;254;p26"/>
          <p:cNvPicPr preferRelativeResize="0"/>
          <p:nvPr/>
        </p:nvPicPr>
        <p:blipFill rotWithShape="1">
          <a:blip r:embed="rId3">
            <a:alphaModFix/>
          </a:blip>
          <a:srcRect t="6129"/>
          <a:stretch/>
        </p:blipFill>
        <p:spPr>
          <a:xfrm>
            <a:off x="3809075" y="2573725"/>
            <a:ext cx="17598737" cy="511182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6"/>
          <p:cNvSpPr txBox="1"/>
          <p:nvPr/>
        </p:nvSpPr>
        <p:spPr>
          <a:xfrm>
            <a:off x="3809078" y="838212"/>
            <a:ext cx="12059400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 dirty="0">
                <a:solidFill>
                  <a:srgbClr val="3F3F3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Nothing is good enough...</a:t>
            </a:r>
            <a:endParaRPr dirty="0">
              <a:solidFill>
                <a:srgbClr val="3F3F3F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pic>
        <p:nvPicPr>
          <p:cNvPr id="256" name="Google Shape;25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724362">
            <a:off x="1454600" y="4641562"/>
            <a:ext cx="11073477" cy="709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39982">
            <a:off x="7520338" y="3453764"/>
            <a:ext cx="14966586" cy="419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72227">
            <a:off x="7117066" y="9685344"/>
            <a:ext cx="15548822" cy="3566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48331" y="5929805"/>
            <a:ext cx="16081001" cy="4519027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60" name="Google Shape;260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3700" y="5213125"/>
            <a:ext cx="22439280" cy="2818200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27"/>
          <p:cNvPicPr preferRelativeResize="0"/>
          <p:nvPr/>
        </p:nvPicPr>
        <p:blipFill rotWithShape="1">
          <a:blip r:embed="rId3">
            <a:alphaModFix/>
          </a:blip>
          <a:srcRect t="7798" b="7806"/>
          <a:stretch/>
        </p:blipFill>
        <p:spPr>
          <a:xfrm>
            <a:off x="-1835150" y="-1032541"/>
            <a:ext cx="28047947" cy="15781082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1" y="0"/>
            <a:ext cx="24377700" cy="13716000"/>
          </a:xfrm>
          <a:prstGeom prst="rect">
            <a:avLst/>
          </a:prstGeom>
          <a:solidFill>
            <a:srgbClr val="606060">
              <a:alpha val="59230"/>
            </a:srgbClr>
          </a:solidFill>
          <a:ln>
            <a:noFill/>
          </a:ln>
          <a:effectLst>
            <a:reflection stA="90000" endPos="30000" dist="38100" dir="5400000" fadeDir="5400012" sy="-100000" algn="bl" rotWithShape="0"/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8" name="Google Shape;268;p27"/>
          <p:cNvGrpSpPr/>
          <p:nvPr/>
        </p:nvGrpSpPr>
        <p:grpSpPr>
          <a:xfrm>
            <a:off x="4950725" y="5120860"/>
            <a:ext cx="14524200" cy="3604664"/>
            <a:chOff x="4950725" y="5144923"/>
            <a:chExt cx="14524200" cy="3604664"/>
          </a:xfrm>
        </p:grpSpPr>
        <p:sp>
          <p:nvSpPr>
            <p:cNvPr id="269" name="Google Shape;269;p27"/>
            <p:cNvSpPr txBox="1"/>
            <p:nvPr/>
          </p:nvSpPr>
          <p:spPr>
            <a:xfrm>
              <a:off x="4950725" y="5144923"/>
              <a:ext cx="14524200" cy="186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0" b="1">
                  <a:solidFill>
                    <a:schemeClr val="lt1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rPr>
                <a:t>The Case</a:t>
              </a:r>
              <a:endParaRPr sz="11500" b="1">
                <a:solidFill>
                  <a:schemeClr val="lt1"/>
                </a:solidFill>
                <a:latin typeface="Myriad Pro" charset="0"/>
                <a:ea typeface="Myriad Pro" charset="0"/>
                <a:cs typeface="Myriad Pro" charset="0"/>
                <a:sym typeface="Lato"/>
              </a:endParaRPr>
            </a:p>
          </p:txBody>
        </p:sp>
        <p:sp>
          <p:nvSpPr>
            <p:cNvPr id="270" name="Google Shape;270;p27"/>
            <p:cNvSpPr/>
            <p:nvPr/>
          </p:nvSpPr>
          <p:spPr>
            <a:xfrm>
              <a:off x="6947714" y="7179987"/>
              <a:ext cx="10530300" cy="156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 b="1">
                  <a:solidFill>
                    <a:schemeClr val="lt1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rPr>
                <a:t>To openly communicate </a:t>
              </a:r>
              <a:endParaRPr sz="4800" b="1">
                <a:solidFill>
                  <a:schemeClr val="lt1"/>
                </a:solidFill>
                <a:latin typeface="Myriad Pro" charset="0"/>
                <a:ea typeface="Myriad Pro" charset="0"/>
                <a:cs typeface="Myriad Pro" charset="0"/>
                <a:sym typeface="Lato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 b="1">
                  <a:solidFill>
                    <a:schemeClr val="lt1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rPr>
                <a:t>sustainability actions or not?</a:t>
              </a:r>
              <a:endParaRPr>
                <a:latin typeface="Myriad Pro" charset="0"/>
                <a:ea typeface="Myriad Pro" charset="0"/>
                <a:cs typeface="Myriad Pro" charset="0"/>
              </a:endParaRPr>
            </a:p>
          </p:txBody>
        </p:sp>
      </p:grpSp>
      <p:grpSp>
        <p:nvGrpSpPr>
          <p:cNvPr id="271" name="Google Shape;271;p27"/>
          <p:cNvGrpSpPr/>
          <p:nvPr/>
        </p:nvGrpSpPr>
        <p:grpSpPr>
          <a:xfrm>
            <a:off x="8086890" y="4403556"/>
            <a:ext cx="8203800" cy="5291235"/>
            <a:chOff x="8086890" y="4186989"/>
            <a:chExt cx="8203800" cy="5291235"/>
          </a:xfrm>
        </p:grpSpPr>
        <p:sp>
          <p:nvSpPr>
            <p:cNvPr id="272" name="Google Shape;272;p27"/>
            <p:cNvSpPr/>
            <p:nvPr/>
          </p:nvSpPr>
          <p:spPr>
            <a:xfrm>
              <a:off x="8086890" y="4186989"/>
              <a:ext cx="8203800" cy="219300"/>
            </a:xfrm>
            <a:prstGeom prst="rect">
              <a:avLst/>
            </a:prstGeom>
            <a:solidFill>
              <a:srgbClr val="29357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27"/>
            <p:cNvSpPr/>
            <p:nvPr/>
          </p:nvSpPr>
          <p:spPr>
            <a:xfrm>
              <a:off x="8086890" y="9258924"/>
              <a:ext cx="8203800" cy="219300"/>
            </a:xfrm>
            <a:prstGeom prst="rect">
              <a:avLst/>
            </a:prstGeom>
            <a:solidFill>
              <a:srgbClr val="29357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oogle Shape;278;p28"/>
          <p:cNvGrpSpPr/>
          <p:nvPr/>
        </p:nvGrpSpPr>
        <p:grpSpPr>
          <a:xfrm>
            <a:off x="9210737" y="6031862"/>
            <a:ext cx="11689833" cy="4708296"/>
            <a:chOff x="9210737" y="5200523"/>
            <a:chExt cx="11689833" cy="4708296"/>
          </a:xfrm>
        </p:grpSpPr>
        <p:sp>
          <p:nvSpPr>
            <p:cNvPr id="279" name="Google Shape;279;p28"/>
            <p:cNvSpPr txBox="1"/>
            <p:nvPr/>
          </p:nvSpPr>
          <p:spPr>
            <a:xfrm>
              <a:off x="9210739" y="5200523"/>
              <a:ext cx="8113876" cy="2123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600" b="1">
                  <a:solidFill>
                    <a:srgbClr val="3F3F3F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rPr>
                <a:t>You are taking the role as...</a:t>
              </a:r>
              <a:endParaRPr>
                <a:solidFill>
                  <a:srgbClr val="3F3F3F"/>
                </a:solidFill>
                <a:latin typeface="Myriad Pro" charset="0"/>
                <a:ea typeface="Myriad Pro" charset="0"/>
                <a:cs typeface="Myriad Pro" charset="0"/>
              </a:endParaRPr>
            </a:p>
          </p:txBody>
        </p:sp>
        <p:sp>
          <p:nvSpPr>
            <p:cNvPr id="280" name="Google Shape;280;p28"/>
            <p:cNvSpPr txBox="1"/>
            <p:nvPr/>
          </p:nvSpPr>
          <p:spPr>
            <a:xfrm>
              <a:off x="9210737" y="7600495"/>
              <a:ext cx="11689833" cy="23083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>
                  <a:solidFill>
                    <a:schemeClr val="dk2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rPr>
                <a:t>SAS executive team</a:t>
              </a:r>
              <a:endParaRPr sz="8800">
                <a:solidFill>
                  <a:schemeClr val="dk2"/>
                </a:solidFill>
                <a:latin typeface="Myriad Pro" charset="0"/>
                <a:ea typeface="Myriad Pro" charset="0"/>
                <a:cs typeface="Myriad Pro" charset="0"/>
                <a:sym typeface="Lato"/>
              </a:endParaRPr>
            </a:p>
          </p:txBody>
        </p:sp>
      </p:grpSp>
      <p:sp>
        <p:nvSpPr>
          <p:cNvPr id="281" name="Google Shape;281;p28"/>
          <p:cNvSpPr/>
          <p:nvPr/>
        </p:nvSpPr>
        <p:spPr>
          <a:xfrm>
            <a:off x="1949116" y="838200"/>
            <a:ext cx="20549935" cy="3056021"/>
          </a:xfrm>
          <a:prstGeom prst="rect">
            <a:avLst/>
          </a:prstGeom>
          <a:solidFill>
            <a:srgbClr val="2935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282" name="Google Shape;282;p28"/>
          <p:cNvSpPr/>
          <p:nvPr/>
        </p:nvSpPr>
        <p:spPr>
          <a:xfrm>
            <a:off x="2498271" y="1992086"/>
            <a:ext cx="5927272" cy="1088571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pic>
        <p:nvPicPr>
          <p:cNvPr id="283" name="Google Shape;283;p28"/>
          <p:cNvPicPr preferRelativeResize="0"/>
          <p:nvPr/>
        </p:nvPicPr>
        <p:blipFill rotWithShape="1">
          <a:blip r:embed="rId3">
            <a:alphaModFix/>
          </a:blip>
          <a:srcRect l="27795" r="35904"/>
          <a:stretch/>
        </p:blipFill>
        <p:spPr>
          <a:xfrm>
            <a:off x="2498270" y="1992086"/>
            <a:ext cx="5927271" cy="10885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45525" y="1656338"/>
            <a:ext cx="3874225" cy="141975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8"/>
          <p:cNvSpPr/>
          <p:nvPr/>
        </p:nvSpPr>
        <p:spPr>
          <a:xfrm>
            <a:off x="23466425" y="10059625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286" name="Google Shape;286;p28"/>
          <p:cNvSpPr/>
          <p:nvPr/>
        </p:nvSpPr>
        <p:spPr>
          <a:xfrm>
            <a:off x="23466425" y="7058295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287" name="Google Shape;287;p28"/>
          <p:cNvSpPr/>
          <p:nvPr/>
        </p:nvSpPr>
        <p:spPr>
          <a:xfrm>
            <a:off x="23466425" y="4056980"/>
            <a:ext cx="956100" cy="28182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288" name="Google Shape;288;p28"/>
          <p:cNvSpPr/>
          <p:nvPr/>
        </p:nvSpPr>
        <p:spPr>
          <a:xfrm>
            <a:off x="23466425" y="1055650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289" name="Google Shape;289;p28"/>
          <p:cNvSpPr txBox="1"/>
          <p:nvPr/>
        </p:nvSpPr>
        <p:spPr>
          <a:xfrm rot="-5400000">
            <a:off x="22847225" y="219040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Background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 rot="-5400000">
            <a:off x="22847225" y="519172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Case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 rot="-5400000">
            <a:off x="22847225" y="819305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Decision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 rot="-5400000">
            <a:off x="22847225" y="1119437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Summary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6987" y="-1492700"/>
            <a:ext cx="24801275" cy="17249725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24377649" cy="13716000"/>
          </a:xfrm>
          <a:prstGeom prst="rect">
            <a:avLst/>
          </a:prstGeom>
          <a:solidFill>
            <a:srgbClr val="293576">
              <a:alpha val="810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29"/>
          <p:cNvSpPr/>
          <p:nvPr/>
        </p:nvSpPr>
        <p:spPr>
          <a:xfrm>
            <a:off x="2287625" y="5377462"/>
            <a:ext cx="19802400" cy="3509400"/>
          </a:xfrm>
          <a:prstGeom prst="rect">
            <a:avLst/>
          </a:prstGeom>
          <a:noFill/>
          <a:ln w="1905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301" name="Google Shape;301;p29"/>
          <p:cNvSpPr txBox="1"/>
          <p:nvPr/>
        </p:nvSpPr>
        <p:spPr>
          <a:xfrm>
            <a:off x="2963075" y="6148451"/>
            <a:ext cx="18451500" cy="39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4800" i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Should SAS openly </a:t>
            </a:r>
            <a:r>
              <a:rPr lang="en-US" sz="5000" b="1" i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communicate</a:t>
            </a:r>
            <a:r>
              <a:rPr lang="en-US" sz="4800" i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 its newest initiative to offset </a:t>
            </a:r>
            <a:endParaRPr sz="4800" i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4800" i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the CO</a:t>
            </a:r>
            <a:r>
              <a:rPr lang="en-US" sz="4800" i="1" baseline="-25000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2</a:t>
            </a:r>
            <a:r>
              <a:rPr lang="en-US" sz="4800" i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 emissions or </a:t>
            </a:r>
            <a:r>
              <a:rPr lang="en-US" sz="5000" b="1" i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keep quiet</a:t>
            </a:r>
            <a:r>
              <a:rPr lang="en-US" sz="4800" i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 about it?</a:t>
            </a:r>
            <a:endParaRPr sz="4800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302" name="Google Shape;302;p29"/>
          <p:cNvSpPr txBox="1"/>
          <p:nvPr/>
        </p:nvSpPr>
        <p:spPr>
          <a:xfrm>
            <a:off x="2287625" y="1985050"/>
            <a:ext cx="18976500" cy="25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3600" i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Considering the </a:t>
            </a:r>
            <a:r>
              <a:rPr lang="en-US" sz="3600" b="1" i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corporate reputation</a:t>
            </a:r>
            <a:r>
              <a:rPr lang="en-US" sz="3600" i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 of a brand that operates in a </a:t>
            </a:r>
            <a:r>
              <a:rPr lang="en-US" sz="3600" b="1" i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heavily criticized industry</a:t>
            </a:r>
            <a:r>
              <a:rPr lang="en-US" sz="3600" i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… </a:t>
            </a:r>
            <a:endParaRPr sz="3600" i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pic>
        <p:nvPicPr>
          <p:cNvPr id="303" name="Google Shape;30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35375" y="11228538"/>
            <a:ext cx="3874225" cy="141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0"/>
          <p:cNvSpPr/>
          <p:nvPr/>
        </p:nvSpPr>
        <p:spPr>
          <a:xfrm>
            <a:off x="-145400" y="-235025"/>
            <a:ext cx="3254400" cy="14186100"/>
          </a:xfrm>
          <a:prstGeom prst="rect">
            <a:avLst/>
          </a:prstGeom>
          <a:solidFill>
            <a:srgbClr val="2935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30"/>
          <p:cNvSpPr/>
          <p:nvPr/>
        </p:nvSpPr>
        <p:spPr>
          <a:xfrm>
            <a:off x="23466425" y="10059625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311" name="Google Shape;311;p30"/>
          <p:cNvSpPr/>
          <p:nvPr/>
        </p:nvSpPr>
        <p:spPr>
          <a:xfrm>
            <a:off x="23466425" y="7058295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312" name="Google Shape;312;p30"/>
          <p:cNvSpPr/>
          <p:nvPr/>
        </p:nvSpPr>
        <p:spPr>
          <a:xfrm>
            <a:off x="23466425" y="4056980"/>
            <a:ext cx="956100" cy="28182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313" name="Google Shape;313;p30"/>
          <p:cNvSpPr/>
          <p:nvPr/>
        </p:nvSpPr>
        <p:spPr>
          <a:xfrm>
            <a:off x="23466425" y="1055650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314" name="Google Shape;314;p30"/>
          <p:cNvSpPr txBox="1"/>
          <p:nvPr/>
        </p:nvSpPr>
        <p:spPr>
          <a:xfrm rot="-5400000">
            <a:off x="22847225" y="219040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Background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315" name="Google Shape;315;p30"/>
          <p:cNvSpPr txBox="1"/>
          <p:nvPr/>
        </p:nvSpPr>
        <p:spPr>
          <a:xfrm rot="-5400000">
            <a:off x="22847225" y="519172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Case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316" name="Google Shape;316;p30"/>
          <p:cNvSpPr txBox="1"/>
          <p:nvPr/>
        </p:nvSpPr>
        <p:spPr>
          <a:xfrm rot="-5400000">
            <a:off x="22847225" y="819305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Decision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317" name="Google Shape;317;p30"/>
          <p:cNvSpPr txBox="1"/>
          <p:nvPr/>
        </p:nvSpPr>
        <p:spPr>
          <a:xfrm rot="-5400000">
            <a:off x="22847225" y="1119437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Summary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318" name="Google Shape;318;p30"/>
          <p:cNvSpPr txBox="1"/>
          <p:nvPr/>
        </p:nvSpPr>
        <p:spPr>
          <a:xfrm>
            <a:off x="3911374" y="1226900"/>
            <a:ext cx="16554900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>
                <a:solidFill>
                  <a:srgbClr val="3F3F3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Evaluating the alternatives...</a:t>
            </a:r>
            <a:endParaRPr>
              <a:solidFill>
                <a:srgbClr val="3F3F3F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graphicFrame>
        <p:nvGraphicFramePr>
          <p:cNvPr id="319" name="Google Shape;319;p30"/>
          <p:cNvGraphicFramePr/>
          <p:nvPr>
            <p:extLst>
              <p:ext uri="{D42A27DB-BD31-4B8C-83A1-F6EECF244321}">
                <p14:modId xmlns:p14="http://schemas.microsoft.com/office/powerpoint/2010/main" val="749293539"/>
              </p:ext>
            </p:extLst>
          </p:nvPr>
        </p:nvGraphicFramePr>
        <p:xfrm>
          <a:off x="4876638" y="3873850"/>
          <a:ext cx="16822150" cy="8692125"/>
        </p:xfrm>
        <a:graphic>
          <a:graphicData uri="http://schemas.openxmlformats.org/drawingml/2006/table">
            <a:tbl>
              <a:tblPr>
                <a:noFill/>
                <a:tableStyleId>{62B87645-6945-4A45-AB23-708EE14C827B}</a:tableStyleId>
              </a:tblPr>
              <a:tblGrid>
                <a:gridCol w="3165300"/>
                <a:gridCol w="7096475"/>
                <a:gridCol w="6560375"/>
              </a:tblGrid>
              <a:tr h="17384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6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</a:rPr>
                        <a:t>Why communicate?</a:t>
                      </a:r>
                      <a:endParaRPr sz="3600"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9357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</a:rPr>
                        <a:t>Why not communicate?</a:t>
                      </a:r>
                      <a:endParaRPr sz="3600"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93576"/>
                    </a:solidFill>
                  </a:tcPr>
                </a:tc>
              </a:tr>
              <a:tr h="1738425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/>
                        <a:t>Short-term</a:t>
                      </a:r>
                      <a:endParaRPr sz="30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738425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738425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/>
                        <a:t>Long-term</a:t>
                      </a:r>
                      <a:endParaRPr sz="30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738425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320" name="Google Shape;32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970" y="389295"/>
            <a:ext cx="2286775" cy="83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1"/>
          <p:cNvPicPr preferRelativeResize="0"/>
          <p:nvPr/>
        </p:nvPicPr>
        <p:blipFill rotWithShape="1">
          <a:blip r:embed="rId3">
            <a:alphaModFix/>
          </a:blip>
          <a:srcRect t="7755" b="7755"/>
          <a:stretch/>
        </p:blipFill>
        <p:spPr>
          <a:xfrm>
            <a:off x="-1835150" y="-1032541"/>
            <a:ext cx="28047948" cy="15781082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1" y="0"/>
            <a:ext cx="24377700" cy="13716000"/>
          </a:xfrm>
          <a:prstGeom prst="rect">
            <a:avLst/>
          </a:prstGeom>
          <a:solidFill>
            <a:srgbClr val="606060">
              <a:alpha val="59230"/>
            </a:srgbClr>
          </a:solidFill>
          <a:ln>
            <a:noFill/>
          </a:ln>
          <a:effectLst>
            <a:reflection stA="90000" endPos="30000" dist="38100" dir="5400000" fadeDir="5400012" sy="-100000" algn="bl" rotWithShape="0"/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8" name="Google Shape;328;p31"/>
          <p:cNvGrpSpPr/>
          <p:nvPr/>
        </p:nvGrpSpPr>
        <p:grpSpPr>
          <a:xfrm>
            <a:off x="4950724" y="5120860"/>
            <a:ext cx="15972787" cy="3604664"/>
            <a:chOff x="4950725" y="5144923"/>
            <a:chExt cx="14524200" cy="3604664"/>
          </a:xfrm>
        </p:grpSpPr>
        <p:sp>
          <p:nvSpPr>
            <p:cNvPr id="329" name="Google Shape;329;p31"/>
            <p:cNvSpPr txBox="1"/>
            <p:nvPr/>
          </p:nvSpPr>
          <p:spPr>
            <a:xfrm>
              <a:off x="4950725" y="5144923"/>
              <a:ext cx="14524200" cy="186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0" b="1">
                  <a:solidFill>
                    <a:schemeClr val="lt1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rPr>
                <a:t>Management decision</a:t>
              </a:r>
              <a:endParaRPr sz="11500" b="1">
                <a:solidFill>
                  <a:schemeClr val="lt1"/>
                </a:solidFill>
                <a:latin typeface="Myriad Pro" charset="0"/>
                <a:ea typeface="Myriad Pro" charset="0"/>
                <a:cs typeface="Myriad Pro" charset="0"/>
                <a:sym typeface="Lato"/>
              </a:endParaRPr>
            </a:p>
          </p:txBody>
        </p:sp>
        <p:sp>
          <p:nvSpPr>
            <p:cNvPr id="330" name="Google Shape;330;p31"/>
            <p:cNvSpPr/>
            <p:nvPr/>
          </p:nvSpPr>
          <p:spPr>
            <a:xfrm>
              <a:off x="6947714" y="7179987"/>
              <a:ext cx="10530300" cy="156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 b="1">
                  <a:solidFill>
                    <a:schemeClr val="lt1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rPr>
                <a:t>What did SAS do?</a:t>
              </a:r>
              <a:endParaRPr>
                <a:latin typeface="Myriad Pro" charset="0"/>
                <a:ea typeface="Myriad Pro" charset="0"/>
                <a:cs typeface="Myriad Pro" charset="0"/>
              </a:endParaRPr>
            </a:p>
          </p:txBody>
        </p:sp>
      </p:grpSp>
      <p:grpSp>
        <p:nvGrpSpPr>
          <p:cNvPr id="331" name="Google Shape;331;p31"/>
          <p:cNvGrpSpPr/>
          <p:nvPr/>
        </p:nvGrpSpPr>
        <p:grpSpPr>
          <a:xfrm>
            <a:off x="8086889" y="4403556"/>
            <a:ext cx="9022015" cy="5291235"/>
            <a:chOff x="8086890" y="4186989"/>
            <a:chExt cx="8203800" cy="5291235"/>
          </a:xfrm>
        </p:grpSpPr>
        <p:sp>
          <p:nvSpPr>
            <p:cNvPr id="332" name="Google Shape;332;p31"/>
            <p:cNvSpPr/>
            <p:nvPr/>
          </p:nvSpPr>
          <p:spPr>
            <a:xfrm>
              <a:off x="8086890" y="4186989"/>
              <a:ext cx="8203800" cy="219300"/>
            </a:xfrm>
            <a:prstGeom prst="rect">
              <a:avLst/>
            </a:prstGeom>
            <a:solidFill>
              <a:srgbClr val="29357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chemeClr val="accent3"/>
                </a:solidFill>
                <a:latin typeface="Myriad Pro" charset="0"/>
                <a:ea typeface="Myriad Pro" charset="0"/>
                <a:cs typeface="Myriad Pro" charset="0"/>
                <a:sym typeface="Calibri"/>
              </a:endParaRPr>
            </a:p>
          </p:txBody>
        </p:sp>
        <p:sp>
          <p:nvSpPr>
            <p:cNvPr id="333" name="Google Shape;333;p31"/>
            <p:cNvSpPr/>
            <p:nvPr/>
          </p:nvSpPr>
          <p:spPr>
            <a:xfrm>
              <a:off x="8086890" y="9258924"/>
              <a:ext cx="8203800" cy="219300"/>
            </a:xfrm>
            <a:prstGeom prst="rect">
              <a:avLst/>
            </a:prstGeom>
            <a:solidFill>
              <a:srgbClr val="29357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chemeClr val="accent3"/>
                </a:solidFill>
                <a:latin typeface="Myriad Pro" charset="0"/>
                <a:ea typeface="Myriad Pro" charset="0"/>
                <a:cs typeface="Myriad Pro" charset="0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32"/>
          <p:cNvPicPr preferRelativeResize="0"/>
          <p:nvPr/>
        </p:nvPicPr>
        <p:blipFill rotWithShape="1">
          <a:blip r:embed="rId3">
            <a:alphaModFix/>
          </a:blip>
          <a:srcRect t="7798" b="7806"/>
          <a:stretch/>
        </p:blipFill>
        <p:spPr>
          <a:xfrm>
            <a:off x="-427850" y="0"/>
            <a:ext cx="24805505" cy="13956726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2"/>
          <p:cNvSpPr/>
          <p:nvPr/>
        </p:nvSpPr>
        <p:spPr>
          <a:xfrm>
            <a:off x="-427700" y="-240625"/>
            <a:ext cx="24805500" cy="14757600"/>
          </a:xfrm>
          <a:prstGeom prst="rect">
            <a:avLst/>
          </a:prstGeom>
          <a:solidFill>
            <a:srgbClr val="606060">
              <a:alpha val="59230"/>
            </a:srgbClr>
          </a:solidFill>
          <a:ln>
            <a:noFill/>
          </a:ln>
          <a:effectLst>
            <a:reflection stA="90000" endPos="30000" dist="38100" dir="5400000" fadeDir="5400012" sy="-100000" algn="bl" rotWithShape="0"/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32"/>
          <p:cNvSpPr txBox="1"/>
          <p:nvPr/>
        </p:nvSpPr>
        <p:spPr>
          <a:xfrm>
            <a:off x="11065425" y="11324235"/>
            <a:ext cx="14524200" cy="18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i="1" dirty="0">
                <a:solidFill>
                  <a:srgbClr val="D8D8D8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Rickard Gustafson, CEO  </a:t>
            </a:r>
            <a:endParaRPr sz="7200" b="1" i="1" dirty="0">
              <a:solidFill>
                <a:srgbClr val="D8D8D8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342" name="Google Shape;342;p32"/>
          <p:cNvSpPr/>
          <p:nvPr/>
        </p:nvSpPr>
        <p:spPr>
          <a:xfrm>
            <a:off x="2422049" y="1410975"/>
            <a:ext cx="11654897" cy="15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6500" b="1" i="1" dirty="0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“Sustainability is an integral part of our business, and affects every decision we make.” </a:t>
            </a:r>
            <a:endParaRPr sz="6500" b="1" dirty="0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3"/>
          <p:cNvSpPr/>
          <p:nvPr/>
        </p:nvSpPr>
        <p:spPr>
          <a:xfrm>
            <a:off x="4548250" y="4126066"/>
            <a:ext cx="16845900" cy="74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2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349" name="Google Shape;349;p33"/>
          <p:cNvSpPr txBox="1"/>
          <p:nvPr/>
        </p:nvSpPr>
        <p:spPr>
          <a:xfrm>
            <a:off x="3765875" y="838200"/>
            <a:ext cx="12968700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>
                <a:solidFill>
                  <a:srgbClr val="3F3F3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The choice to lead a discussion...</a:t>
            </a:r>
            <a:endParaRPr>
              <a:solidFill>
                <a:srgbClr val="3F3F3F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350" name="Google Shape;350;p33"/>
          <p:cNvSpPr/>
          <p:nvPr/>
        </p:nvSpPr>
        <p:spPr>
          <a:xfrm>
            <a:off x="-145400" y="-235025"/>
            <a:ext cx="3254400" cy="14186100"/>
          </a:xfrm>
          <a:prstGeom prst="rect">
            <a:avLst/>
          </a:prstGeom>
          <a:solidFill>
            <a:srgbClr val="2935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33"/>
          <p:cNvSpPr/>
          <p:nvPr/>
        </p:nvSpPr>
        <p:spPr>
          <a:xfrm>
            <a:off x="23466425" y="10059625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352" name="Google Shape;352;p33"/>
          <p:cNvSpPr/>
          <p:nvPr/>
        </p:nvSpPr>
        <p:spPr>
          <a:xfrm>
            <a:off x="23466425" y="7058295"/>
            <a:ext cx="956100" cy="28182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353" name="Google Shape;353;p33"/>
          <p:cNvSpPr/>
          <p:nvPr/>
        </p:nvSpPr>
        <p:spPr>
          <a:xfrm>
            <a:off x="23466425" y="4056980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354" name="Google Shape;354;p33"/>
          <p:cNvSpPr/>
          <p:nvPr/>
        </p:nvSpPr>
        <p:spPr>
          <a:xfrm>
            <a:off x="23466425" y="1055650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355" name="Google Shape;355;p33"/>
          <p:cNvSpPr txBox="1"/>
          <p:nvPr/>
        </p:nvSpPr>
        <p:spPr>
          <a:xfrm rot="-5400000">
            <a:off x="22847225" y="219040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Background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356" name="Google Shape;356;p33"/>
          <p:cNvSpPr txBox="1"/>
          <p:nvPr/>
        </p:nvSpPr>
        <p:spPr>
          <a:xfrm rot="-5400000">
            <a:off x="22847225" y="519172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Case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357" name="Google Shape;357;p33"/>
          <p:cNvSpPr txBox="1"/>
          <p:nvPr/>
        </p:nvSpPr>
        <p:spPr>
          <a:xfrm rot="-5400000">
            <a:off x="22847225" y="819305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Decision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358" name="Google Shape;358;p33"/>
          <p:cNvSpPr txBox="1"/>
          <p:nvPr/>
        </p:nvSpPr>
        <p:spPr>
          <a:xfrm rot="-5400000">
            <a:off x="22847225" y="1119437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Summary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pic>
        <p:nvPicPr>
          <p:cNvPr id="359" name="Google Shape;35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4375" y="2316375"/>
            <a:ext cx="15983902" cy="479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33"/>
          <p:cNvPicPr preferRelativeResize="0"/>
          <p:nvPr/>
        </p:nvPicPr>
        <p:blipFill rotWithShape="1">
          <a:blip r:embed="rId4">
            <a:alphaModFix/>
          </a:blip>
          <a:srcRect t="9362" b="7046"/>
          <a:stretch/>
        </p:blipFill>
        <p:spPr>
          <a:xfrm>
            <a:off x="17641650" y="5955400"/>
            <a:ext cx="5045829" cy="74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33"/>
          <p:cNvPicPr preferRelativeResize="0"/>
          <p:nvPr/>
        </p:nvPicPr>
        <p:blipFill rotWithShape="1">
          <a:blip r:embed="rId5">
            <a:alphaModFix/>
          </a:blip>
          <a:srcRect t="10891" b="39218"/>
          <a:stretch/>
        </p:blipFill>
        <p:spPr>
          <a:xfrm>
            <a:off x="11362808" y="7058300"/>
            <a:ext cx="5949418" cy="639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4"/>
          <p:cNvSpPr/>
          <p:nvPr/>
        </p:nvSpPr>
        <p:spPr>
          <a:xfrm>
            <a:off x="19575425" y="0"/>
            <a:ext cx="4802100" cy="13716000"/>
          </a:xfrm>
          <a:prstGeom prst="rect">
            <a:avLst/>
          </a:prstGeom>
          <a:solidFill>
            <a:srgbClr val="2935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7" name="Google Shape;367;p34"/>
          <p:cNvGrpSpPr/>
          <p:nvPr/>
        </p:nvGrpSpPr>
        <p:grpSpPr>
          <a:xfrm>
            <a:off x="4953575" y="8951727"/>
            <a:ext cx="9257700" cy="5738998"/>
            <a:chOff x="1903000" y="8278117"/>
            <a:chExt cx="9257700" cy="5738998"/>
          </a:xfrm>
        </p:grpSpPr>
        <p:sp>
          <p:nvSpPr>
            <p:cNvPr id="368" name="Google Shape;368;p34"/>
            <p:cNvSpPr txBox="1"/>
            <p:nvPr/>
          </p:nvSpPr>
          <p:spPr>
            <a:xfrm>
              <a:off x="1903000" y="9386015"/>
              <a:ext cx="9257700" cy="46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17425" tIns="108700" rIns="217425" bIns="108700" anchor="t" anchorCtr="0">
              <a:noAutofit/>
            </a:bodyPr>
            <a:lstStyle/>
            <a:p>
              <a:pPr marL="0" marR="0" lvl="0" indent="0" algn="l" rtl="0">
                <a:lnSpc>
                  <a:spcPct val="153535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lang="en-US" sz="2800">
                  <a:solidFill>
                    <a:schemeClr val="dk2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rPr>
                <a:t>The carbon offsetting initiative is publicly announced on the homepage of SAS in order to highlight the added value for EUROBONUS members.</a:t>
              </a:r>
              <a:endParaRPr>
                <a:latin typeface="Myriad Pro" charset="0"/>
                <a:ea typeface="Myriad Pro" charset="0"/>
                <a:cs typeface="Myriad Pro" charset="0"/>
              </a:endParaRPr>
            </a:p>
          </p:txBody>
        </p:sp>
        <p:sp>
          <p:nvSpPr>
            <p:cNvPr id="369" name="Google Shape;369;p34"/>
            <p:cNvSpPr txBox="1"/>
            <p:nvPr/>
          </p:nvSpPr>
          <p:spPr>
            <a:xfrm>
              <a:off x="1903011" y="8278117"/>
              <a:ext cx="7189500" cy="110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600" b="1" dirty="0">
                  <a:solidFill>
                    <a:srgbClr val="3F3F3F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rPr>
                <a:t>First page news</a:t>
              </a:r>
              <a:endParaRPr sz="6600" b="1" dirty="0">
                <a:solidFill>
                  <a:srgbClr val="3F3F3F"/>
                </a:solidFill>
                <a:latin typeface="Myriad Pro" charset="0"/>
                <a:ea typeface="Myriad Pro" charset="0"/>
                <a:cs typeface="Myriad Pro" charset="0"/>
                <a:sym typeface="Lato"/>
              </a:endParaRPr>
            </a:p>
          </p:txBody>
        </p:sp>
      </p:grpSp>
      <p:grpSp>
        <p:nvGrpSpPr>
          <p:cNvPr id="370" name="Google Shape;370;p34"/>
          <p:cNvGrpSpPr/>
          <p:nvPr/>
        </p:nvGrpSpPr>
        <p:grpSpPr>
          <a:xfrm>
            <a:off x="3911517" y="1367500"/>
            <a:ext cx="12102752" cy="7086732"/>
            <a:chOff x="3158744" y="2595880"/>
            <a:chExt cx="5375656" cy="3147700"/>
          </a:xfrm>
        </p:grpSpPr>
        <p:pic>
          <p:nvPicPr>
            <p:cNvPr id="371" name="Google Shape;371;p34" descr="New Macbook Silver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158744" y="2595880"/>
              <a:ext cx="5375656" cy="3147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4"/>
            <p:cNvSpPr/>
            <p:nvPr/>
          </p:nvSpPr>
          <p:spPr>
            <a:xfrm>
              <a:off x="3764844" y="2841171"/>
              <a:ext cx="4112059" cy="2586446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7200">
                <a:solidFill>
                  <a:schemeClr val="lt1"/>
                </a:solidFill>
                <a:latin typeface="Myriad Pro" charset="0"/>
                <a:ea typeface="Myriad Pro" charset="0"/>
                <a:cs typeface="Myriad Pro" charset="0"/>
                <a:sym typeface="Calibri"/>
              </a:endParaRPr>
            </a:p>
          </p:txBody>
        </p:sp>
      </p:grpSp>
      <p:pic>
        <p:nvPicPr>
          <p:cNvPr id="373" name="Google Shape;373;p34"/>
          <p:cNvPicPr preferRelativeResize="0"/>
          <p:nvPr/>
        </p:nvPicPr>
        <p:blipFill rotWithShape="1">
          <a:blip r:embed="rId4">
            <a:alphaModFix/>
          </a:blip>
          <a:srcRect t="1058" b="3557"/>
          <a:stretch/>
        </p:blipFill>
        <p:spPr>
          <a:xfrm>
            <a:off x="5275934" y="1919630"/>
            <a:ext cx="9257717" cy="5823018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4"/>
          <p:cNvSpPr/>
          <p:nvPr/>
        </p:nvSpPr>
        <p:spPr>
          <a:xfrm>
            <a:off x="23466425" y="10059625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375" name="Google Shape;375;p34"/>
          <p:cNvSpPr/>
          <p:nvPr/>
        </p:nvSpPr>
        <p:spPr>
          <a:xfrm>
            <a:off x="23466425" y="7058295"/>
            <a:ext cx="956100" cy="28182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376" name="Google Shape;376;p34"/>
          <p:cNvSpPr/>
          <p:nvPr/>
        </p:nvSpPr>
        <p:spPr>
          <a:xfrm>
            <a:off x="23466425" y="4056980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377" name="Google Shape;377;p34"/>
          <p:cNvSpPr/>
          <p:nvPr/>
        </p:nvSpPr>
        <p:spPr>
          <a:xfrm>
            <a:off x="23466425" y="1055650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378" name="Google Shape;378;p34"/>
          <p:cNvSpPr txBox="1"/>
          <p:nvPr/>
        </p:nvSpPr>
        <p:spPr>
          <a:xfrm rot="-5400000">
            <a:off x="22847225" y="219040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Background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379" name="Google Shape;379;p34"/>
          <p:cNvSpPr txBox="1"/>
          <p:nvPr/>
        </p:nvSpPr>
        <p:spPr>
          <a:xfrm rot="-5400000">
            <a:off x="22847225" y="519172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Case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380" name="Google Shape;380;p34"/>
          <p:cNvSpPr txBox="1"/>
          <p:nvPr/>
        </p:nvSpPr>
        <p:spPr>
          <a:xfrm rot="-5400000">
            <a:off x="22847225" y="819305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Decision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381" name="Google Shape;381;p34"/>
          <p:cNvSpPr txBox="1"/>
          <p:nvPr/>
        </p:nvSpPr>
        <p:spPr>
          <a:xfrm rot="-5400000">
            <a:off x="22847225" y="1119437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Summary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5"/>
          <p:cNvSpPr txBox="1"/>
          <p:nvPr/>
        </p:nvSpPr>
        <p:spPr>
          <a:xfrm>
            <a:off x="4121300" y="838200"/>
            <a:ext cx="12968700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>
                <a:solidFill>
                  <a:srgbClr val="3F3F3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But the response...</a:t>
            </a:r>
            <a:endParaRPr>
              <a:solidFill>
                <a:srgbClr val="3F3F3F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388" name="Google Shape;388;p35"/>
          <p:cNvSpPr/>
          <p:nvPr/>
        </p:nvSpPr>
        <p:spPr>
          <a:xfrm>
            <a:off x="-145400" y="-235025"/>
            <a:ext cx="3254400" cy="14186100"/>
          </a:xfrm>
          <a:prstGeom prst="rect">
            <a:avLst/>
          </a:prstGeom>
          <a:solidFill>
            <a:srgbClr val="2935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35"/>
          <p:cNvSpPr/>
          <p:nvPr/>
        </p:nvSpPr>
        <p:spPr>
          <a:xfrm>
            <a:off x="23466425" y="10059625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390" name="Google Shape;390;p35"/>
          <p:cNvSpPr/>
          <p:nvPr/>
        </p:nvSpPr>
        <p:spPr>
          <a:xfrm>
            <a:off x="23466425" y="7058295"/>
            <a:ext cx="956100" cy="28182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391" name="Google Shape;391;p35"/>
          <p:cNvSpPr/>
          <p:nvPr/>
        </p:nvSpPr>
        <p:spPr>
          <a:xfrm>
            <a:off x="23466425" y="4056980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392" name="Google Shape;392;p35"/>
          <p:cNvSpPr/>
          <p:nvPr/>
        </p:nvSpPr>
        <p:spPr>
          <a:xfrm>
            <a:off x="23466425" y="1055650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393" name="Google Shape;393;p35"/>
          <p:cNvSpPr txBox="1"/>
          <p:nvPr/>
        </p:nvSpPr>
        <p:spPr>
          <a:xfrm rot="-5400000">
            <a:off x="22847225" y="219040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Background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394" name="Google Shape;394;p35"/>
          <p:cNvSpPr txBox="1"/>
          <p:nvPr/>
        </p:nvSpPr>
        <p:spPr>
          <a:xfrm rot="-5400000">
            <a:off x="22847225" y="519172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Case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395" name="Google Shape;395;p35"/>
          <p:cNvSpPr txBox="1"/>
          <p:nvPr/>
        </p:nvSpPr>
        <p:spPr>
          <a:xfrm rot="-5400000">
            <a:off x="22847225" y="819305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Decision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396" name="Google Shape;396;p35"/>
          <p:cNvSpPr txBox="1"/>
          <p:nvPr/>
        </p:nvSpPr>
        <p:spPr>
          <a:xfrm rot="-5400000">
            <a:off x="22847225" y="1119437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Summary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pic>
        <p:nvPicPr>
          <p:cNvPr id="397" name="Google Shape;397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72419" y="2794850"/>
            <a:ext cx="9358444" cy="1008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35" descr="iPhone6_mockup_front_whit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656925" y="596200"/>
            <a:ext cx="10064624" cy="15678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3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 l="3288" r="3288"/>
          <a:stretch/>
        </p:blipFill>
        <p:spPr>
          <a:xfrm>
            <a:off x="14594275" y="3058775"/>
            <a:ext cx="6173100" cy="10677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cxnSp>
        <p:nvCxnSpPr>
          <p:cNvPr id="400" name="Google Shape;400;p35"/>
          <p:cNvCxnSpPr/>
          <p:nvPr/>
        </p:nvCxnSpPr>
        <p:spPr>
          <a:xfrm rot="10800000" flipH="1">
            <a:off x="6993575" y="10028900"/>
            <a:ext cx="1241100" cy="327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01" name="Google Shape;401;p35"/>
          <p:cNvCxnSpPr/>
          <p:nvPr/>
        </p:nvCxnSpPr>
        <p:spPr>
          <a:xfrm rot="10800000" flipH="1">
            <a:off x="5186525" y="7684700"/>
            <a:ext cx="1612200" cy="147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6"/>
          <p:cNvSpPr txBox="1"/>
          <p:nvPr/>
        </p:nvSpPr>
        <p:spPr>
          <a:xfrm>
            <a:off x="3765875" y="838200"/>
            <a:ext cx="12968700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>
                <a:solidFill>
                  <a:srgbClr val="3F3F3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And the media...</a:t>
            </a:r>
            <a:endParaRPr>
              <a:solidFill>
                <a:srgbClr val="3F3F3F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408" name="Google Shape;408;p36"/>
          <p:cNvSpPr/>
          <p:nvPr/>
        </p:nvSpPr>
        <p:spPr>
          <a:xfrm>
            <a:off x="-145400" y="-235025"/>
            <a:ext cx="3254400" cy="14186100"/>
          </a:xfrm>
          <a:prstGeom prst="rect">
            <a:avLst/>
          </a:prstGeom>
          <a:solidFill>
            <a:srgbClr val="2935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36"/>
          <p:cNvSpPr/>
          <p:nvPr/>
        </p:nvSpPr>
        <p:spPr>
          <a:xfrm>
            <a:off x="23466425" y="10059625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410" name="Google Shape;410;p36"/>
          <p:cNvSpPr/>
          <p:nvPr/>
        </p:nvSpPr>
        <p:spPr>
          <a:xfrm>
            <a:off x="23466425" y="7058295"/>
            <a:ext cx="956100" cy="28182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411" name="Google Shape;411;p36"/>
          <p:cNvSpPr/>
          <p:nvPr/>
        </p:nvSpPr>
        <p:spPr>
          <a:xfrm>
            <a:off x="23466425" y="4056980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412" name="Google Shape;412;p36"/>
          <p:cNvSpPr/>
          <p:nvPr/>
        </p:nvSpPr>
        <p:spPr>
          <a:xfrm>
            <a:off x="23466425" y="1055650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413" name="Google Shape;413;p36"/>
          <p:cNvSpPr txBox="1"/>
          <p:nvPr/>
        </p:nvSpPr>
        <p:spPr>
          <a:xfrm rot="-5400000">
            <a:off x="22847225" y="219040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Background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414" name="Google Shape;414;p36"/>
          <p:cNvSpPr txBox="1"/>
          <p:nvPr/>
        </p:nvSpPr>
        <p:spPr>
          <a:xfrm rot="-5400000">
            <a:off x="22847225" y="519172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Case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415" name="Google Shape;415;p36"/>
          <p:cNvSpPr txBox="1"/>
          <p:nvPr/>
        </p:nvSpPr>
        <p:spPr>
          <a:xfrm rot="-5400000">
            <a:off x="22847225" y="819305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Decision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416" name="Google Shape;416;p36"/>
          <p:cNvSpPr txBox="1"/>
          <p:nvPr/>
        </p:nvSpPr>
        <p:spPr>
          <a:xfrm rot="-5400000">
            <a:off x="22847225" y="1119437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Summary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pic>
        <p:nvPicPr>
          <p:cNvPr id="417" name="Google Shape;41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74301" y="1288875"/>
            <a:ext cx="9826325" cy="11214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3350" y="3491004"/>
            <a:ext cx="12035151" cy="6628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425;p37"/>
          <p:cNvPicPr preferRelativeResize="0"/>
          <p:nvPr/>
        </p:nvPicPr>
        <p:blipFill rotWithShape="1">
          <a:blip r:embed="rId3">
            <a:alphaModFix/>
          </a:blip>
          <a:srcRect l="9890" r="9890"/>
          <a:stretch/>
        </p:blipFill>
        <p:spPr>
          <a:xfrm>
            <a:off x="-1065150" y="-222000"/>
            <a:ext cx="26555951" cy="14941625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37"/>
          <p:cNvSpPr/>
          <p:nvPr/>
        </p:nvSpPr>
        <p:spPr>
          <a:xfrm>
            <a:off x="1" y="0"/>
            <a:ext cx="24377700" cy="13716000"/>
          </a:xfrm>
          <a:prstGeom prst="rect">
            <a:avLst/>
          </a:prstGeom>
          <a:solidFill>
            <a:srgbClr val="606060">
              <a:alpha val="59230"/>
            </a:srgbClr>
          </a:solidFill>
          <a:ln>
            <a:noFill/>
          </a:ln>
          <a:effectLst>
            <a:reflection stA="90000" endPos="30000" dist="38100" dir="5400000" fadeDir="5400012" sy="-100000" algn="bl" rotWithShape="0"/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27" name="Google Shape;427;p37"/>
          <p:cNvGrpSpPr/>
          <p:nvPr/>
        </p:nvGrpSpPr>
        <p:grpSpPr>
          <a:xfrm>
            <a:off x="4950725" y="5120860"/>
            <a:ext cx="14524200" cy="3604664"/>
            <a:chOff x="4950725" y="5144923"/>
            <a:chExt cx="14524200" cy="3604664"/>
          </a:xfrm>
        </p:grpSpPr>
        <p:sp>
          <p:nvSpPr>
            <p:cNvPr id="428" name="Google Shape;428;p37"/>
            <p:cNvSpPr txBox="1"/>
            <p:nvPr/>
          </p:nvSpPr>
          <p:spPr>
            <a:xfrm>
              <a:off x="4950725" y="5144923"/>
              <a:ext cx="14524200" cy="186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0" b="1" dirty="0">
                  <a:solidFill>
                    <a:schemeClr val="lt1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rPr>
                <a:t>Summary</a:t>
              </a:r>
              <a:endParaRPr sz="11500" b="1" dirty="0">
                <a:solidFill>
                  <a:schemeClr val="lt1"/>
                </a:solidFill>
                <a:latin typeface="Myriad Pro" charset="0"/>
                <a:ea typeface="Myriad Pro" charset="0"/>
                <a:cs typeface="Myriad Pro" charset="0"/>
                <a:sym typeface="Lato"/>
              </a:endParaRPr>
            </a:p>
          </p:txBody>
        </p:sp>
        <p:sp>
          <p:nvSpPr>
            <p:cNvPr id="429" name="Google Shape;429;p37"/>
            <p:cNvSpPr/>
            <p:nvPr/>
          </p:nvSpPr>
          <p:spPr>
            <a:xfrm>
              <a:off x="6947714" y="7179987"/>
              <a:ext cx="10530300" cy="156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 b="1" dirty="0">
                  <a:solidFill>
                    <a:schemeClr val="lt1"/>
                  </a:solidFill>
                  <a:latin typeface="Myriad Pro" charset="0"/>
                  <a:ea typeface="Myriad Pro" charset="0"/>
                  <a:cs typeface="Myriad Pro" charset="0"/>
                  <a:sym typeface="Lato"/>
                </a:rPr>
                <a:t>Reflection and evaluation</a:t>
              </a:r>
              <a:endParaRPr sz="4800" b="1" dirty="0">
                <a:solidFill>
                  <a:schemeClr val="lt1"/>
                </a:solidFill>
                <a:latin typeface="Myriad Pro" charset="0"/>
                <a:ea typeface="Myriad Pro" charset="0"/>
                <a:cs typeface="Myriad Pro" charset="0"/>
                <a:sym typeface="Lato"/>
              </a:endParaRPr>
            </a:p>
          </p:txBody>
        </p:sp>
      </p:grpSp>
      <p:grpSp>
        <p:nvGrpSpPr>
          <p:cNvPr id="430" name="Google Shape;430;p37"/>
          <p:cNvGrpSpPr/>
          <p:nvPr/>
        </p:nvGrpSpPr>
        <p:grpSpPr>
          <a:xfrm>
            <a:off x="8086890" y="4403556"/>
            <a:ext cx="8203800" cy="5291235"/>
            <a:chOff x="8086890" y="4186989"/>
            <a:chExt cx="8203800" cy="5291235"/>
          </a:xfrm>
        </p:grpSpPr>
        <p:sp>
          <p:nvSpPr>
            <p:cNvPr id="431" name="Google Shape;431;p37"/>
            <p:cNvSpPr/>
            <p:nvPr/>
          </p:nvSpPr>
          <p:spPr>
            <a:xfrm>
              <a:off x="8086890" y="4186989"/>
              <a:ext cx="8203800" cy="219300"/>
            </a:xfrm>
            <a:prstGeom prst="rect">
              <a:avLst/>
            </a:prstGeom>
            <a:solidFill>
              <a:srgbClr val="29357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chemeClr val="accent3"/>
                </a:solidFill>
                <a:latin typeface="Myriad Pro" charset="0"/>
                <a:ea typeface="Myriad Pro" charset="0"/>
                <a:cs typeface="Myriad Pro" charset="0"/>
                <a:sym typeface="Calibri"/>
              </a:endParaRPr>
            </a:p>
          </p:txBody>
        </p:sp>
        <p:sp>
          <p:nvSpPr>
            <p:cNvPr id="432" name="Google Shape;432;p37"/>
            <p:cNvSpPr/>
            <p:nvPr/>
          </p:nvSpPr>
          <p:spPr>
            <a:xfrm>
              <a:off x="8086890" y="9258924"/>
              <a:ext cx="8203800" cy="219300"/>
            </a:xfrm>
            <a:prstGeom prst="rect">
              <a:avLst/>
            </a:prstGeom>
            <a:solidFill>
              <a:srgbClr val="29357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chemeClr val="accent3"/>
                </a:solidFill>
                <a:latin typeface="Myriad Pro" charset="0"/>
                <a:ea typeface="Myriad Pro" charset="0"/>
                <a:cs typeface="Myriad Pro" charset="0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8"/>
          <p:cNvSpPr/>
          <p:nvPr/>
        </p:nvSpPr>
        <p:spPr>
          <a:xfrm>
            <a:off x="3988312" y="4213776"/>
            <a:ext cx="18598800" cy="78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rgbClr val="3F3F3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What do you think about their actual decision? </a:t>
            </a:r>
            <a:endParaRPr sz="6000" b="1">
              <a:solidFill>
                <a:srgbClr val="3F3F3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0" b="1" dirty="0">
              <a:solidFill>
                <a:srgbClr val="3F3F3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>
                <a:solidFill>
                  <a:srgbClr val="3F3F3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Do you think it will be beneficial for SAS </a:t>
            </a:r>
            <a:endParaRPr sz="6000" b="1" dirty="0">
              <a:solidFill>
                <a:srgbClr val="3F3F3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>
                <a:solidFill>
                  <a:srgbClr val="3F3F3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considering the response?</a:t>
            </a:r>
            <a:endParaRPr sz="6000" b="1" dirty="0">
              <a:solidFill>
                <a:srgbClr val="3F3F3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440" name="Google Shape;440;p38"/>
          <p:cNvSpPr/>
          <p:nvPr/>
        </p:nvSpPr>
        <p:spPr>
          <a:xfrm>
            <a:off x="-145400" y="-235025"/>
            <a:ext cx="3254400" cy="14186100"/>
          </a:xfrm>
          <a:prstGeom prst="rect">
            <a:avLst/>
          </a:prstGeom>
          <a:solidFill>
            <a:srgbClr val="2935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38"/>
          <p:cNvSpPr/>
          <p:nvPr/>
        </p:nvSpPr>
        <p:spPr>
          <a:xfrm>
            <a:off x="23466425" y="10059625"/>
            <a:ext cx="956100" cy="28182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442" name="Google Shape;442;p38"/>
          <p:cNvSpPr/>
          <p:nvPr/>
        </p:nvSpPr>
        <p:spPr>
          <a:xfrm>
            <a:off x="23466425" y="7058295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443" name="Google Shape;443;p38"/>
          <p:cNvSpPr/>
          <p:nvPr/>
        </p:nvSpPr>
        <p:spPr>
          <a:xfrm>
            <a:off x="23466425" y="4056980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444" name="Google Shape;444;p38"/>
          <p:cNvSpPr/>
          <p:nvPr/>
        </p:nvSpPr>
        <p:spPr>
          <a:xfrm>
            <a:off x="23466425" y="1055650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445" name="Google Shape;445;p38"/>
          <p:cNvSpPr txBox="1"/>
          <p:nvPr/>
        </p:nvSpPr>
        <p:spPr>
          <a:xfrm rot="-5400000">
            <a:off x="22847225" y="219040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Background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446" name="Google Shape;446;p38"/>
          <p:cNvSpPr txBox="1"/>
          <p:nvPr/>
        </p:nvSpPr>
        <p:spPr>
          <a:xfrm rot="-5400000">
            <a:off x="22847225" y="519172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Case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447" name="Google Shape;447;p38"/>
          <p:cNvSpPr txBox="1"/>
          <p:nvPr/>
        </p:nvSpPr>
        <p:spPr>
          <a:xfrm rot="-5400000">
            <a:off x="22847225" y="819305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Decision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448" name="Google Shape;448;p38"/>
          <p:cNvSpPr txBox="1"/>
          <p:nvPr/>
        </p:nvSpPr>
        <p:spPr>
          <a:xfrm rot="-5400000">
            <a:off x="22847225" y="1119437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Summary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pic>
        <p:nvPicPr>
          <p:cNvPr id="449" name="Google Shape;44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970" y="389295"/>
            <a:ext cx="2286775" cy="83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39"/>
          <p:cNvSpPr/>
          <p:nvPr/>
        </p:nvSpPr>
        <p:spPr>
          <a:xfrm>
            <a:off x="4548250" y="4126050"/>
            <a:ext cx="16848300" cy="90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56" name="Google Shape;456;p39"/>
          <p:cNvSpPr txBox="1"/>
          <p:nvPr/>
        </p:nvSpPr>
        <p:spPr>
          <a:xfrm>
            <a:off x="5481400" y="5906103"/>
            <a:ext cx="14982000" cy="16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b="1">
                <a:solidFill>
                  <a:srgbClr val="3F3F3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What have we learned?</a:t>
            </a:r>
            <a:endParaRPr sz="9600">
              <a:solidFill>
                <a:srgbClr val="3F3F3F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457" name="Google Shape;457;p39"/>
          <p:cNvSpPr/>
          <p:nvPr/>
        </p:nvSpPr>
        <p:spPr>
          <a:xfrm>
            <a:off x="-145400" y="-235025"/>
            <a:ext cx="3254400" cy="14186100"/>
          </a:xfrm>
          <a:prstGeom prst="rect">
            <a:avLst/>
          </a:prstGeom>
          <a:solidFill>
            <a:srgbClr val="2935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39"/>
          <p:cNvSpPr/>
          <p:nvPr/>
        </p:nvSpPr>
        <p:spPr>
          <a:xfrm>
            <a:off x="23466425" y="10059625"/>
            <a:ext cx="956100" cy="28182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459" name="Google Shape;459;p39"/>
          <p:cNvSpPr/>
          <p:nvPr/>
        </p:nvSpPr>
        <p:spPr>
          <a:xfrm>
            <a:off x="23466425" y="7058295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460" name="Google Shape;460;p39"/>
          <p:cNvSpPr/>
          <p:nvPr/>
        </p:nvSpPr>
        <p:spPr>
          <a:xfrm>
            <a:off x="23466425" y="4056980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461" name="Google Shape;461;p39"/>
          <p:cNvSpPr/>
          <p:nvPr/>
        </p:nvSpPr>
        <p:spPr>
          <a:xfrm>
            <a:off x="23466425" y="1055650"/>
            <a:ext cx="956100" cy="2818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sp>
        <p:nvSpPr>
          <p:cNvPr id="462" name="Google Shape;462;p39"/>
          <p:cNvSpPr txBox="1"/>
          <p:nvPr/>
        </p:nvSpPr>
        <p:spPr>
          <a:xfrm rot="-5400000">
            <a:off x="22847225" y="219040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Background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463" name="Google Shape;463;p39"/>
          <p:cNvSpPr txBox="1"/>
          <p:nvPr/>
        </p:nvSpPr>
        <p:spPr>
          <a:xfrm rot="-5400000">
            <a:off x="22847225" y="519172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Case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464" name="Google Shape;464;p39"/>
          <p:cNvSpPr txBox="1"/>
          <p:nvPr/>
        </p:nvSpPr>
        <p:spPr>
          <a:xfrm rot="-5400000">
            <a:off x="22847225" y="8193050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Decision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465" name="Google Shape;465;p39"/>
          <p:cNvSpPr txBox="1"/>
          <p:nvPr/>
        </p:nvSpPr>
        <p:spPr>
          <a:xfrm rot="-5400000">
            <a:off x="22847225" y="11194375"/>
            <a:ext cx="219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Summary</a:t>
            </a:r>
            <a:endParaRPr sz="2600" b="1">
              <a:solidFill>
                <a:srgbClr val="FFFFFF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pic>
        <p:nvPicPr>
          <p:cNvPr id="466" name="Google Shape;46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970" y="389295"/>
            <a:ext cx="2286775" cy="83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Google Shape;472;p40"/>
          <p:cNvPicPr preferRelativeResize="0"/>
          <p:nvPr/>
        </p:nvPicPr>
        <p:blipFill rotWithShape="1">
          <a:blip r:embed="rId3">
            <a:alphaModFix/>
          </a:blip>
          <a:srcRect t="7798" b="7806"/>
          <a:stretch/>
        </p:blipFill>
        <p:spPr>
          <a:xfrm>
            <a:off x="-1499870" y="-843897"/>
            <a:ext cx="27377396" cy="15403789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40"/>
          <p:cNvSpPr/>
          <p:nvPr/>
        </p:nvSpPr>
        <p:spPr>
          <a:xfrm>
            <a:off x="0" y="0"/>
            <a:ext cx="24377700" cy="14257500"/>
          </a:xfrm>
          <a:prstGeom prst="rect">
            <a:avLst/>
          </a:prstGeom>
          <a:solidFill>
            <a:srgbClr val="606060">
              <a:alpha val="5923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40"/>
          <p:cNvSpPr txBox="1"/>
          <p:nvPr/>
        </p:nvSpPr>
        <p:spPr>
          <a:xfrm>
            <a:off x="2671000" y="5084150"/>
            <a:ext cx="14536800" cy="4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400" b="1">
                <a:solidFill>
                  <a:schemeClr val="lt1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Thank you</a:t>
            </a:r>
            <a:endParaRPr sz="14400" b="1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400" b="1">
                <a:solidFill>
                  <a:schemeClr val="lt1"/>
                </a:solidFill>
                <a:latin typeface="Myriad Pro" charset="0"/>
                <a:ea typeface="Myriad Pro" charset="0"/>
                <a:cs typeface="Myriad Pro" charset="0"/>
                <a:sym typeface="Lato"/>
              </a:rPr>
              <a:t>for flying with us!</a:t>
            </a:r>
            <a:endParaRPr sz="14400" b="1">
              <a:solidFill>
                <a:schemeClr val="lt1"/>
              </a:solidFill>
              <a:latin typeface="Myriad Pro" charset="0"/>
              <a:ea typeface="Myriad Pro" charset="0"/>
              <a:cs typeface="Myriad Pro" charset="0"/>
              <a:sym typeface="Lato"/>
            </a:endParaRPr>
          </a:p>
        </p:txBody>
      </p:sp>
      <p:sp>
        <p:nvSpPr>
          <p:cNvPr id="475" name="Google Shape;475;p40"/>
          <p:cNvSpPr/>
          <p:nvPr/>
        </p:nvSpPr>
        <p:spPr>
          <a:xfrm>
            <a:off x="2671011" y="10063202"/>
            <a:ext cx="10337200" cy="594598"/>
          </a:xfrm>
          <a:prstGeom prst="rect">
            <a:avLst/>
          </a:prstGeom>
          <a:solidFill>
            <a:srgbClr val="2935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accent3"/>
              </a:solidFill>
              <a:latin typeface="Myriad Pro" charset="0"/>
              <a:ea typeface="Myriad Pro" charset="0"/>
              <a:cs typeface="Myriad Pro" charset="0"/>
              <a:sym typeface="Calibri"/>
            </a:endParaRPr>
          </a:p>
        </p:txBody>
      </p:sp>
      <p:pic>
        <p:nvPicPr>
          <p:cNvPr id="476" name="Google Shape;47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7138" y="11066938"/>
            <a:ext cx="3874225" cy="141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mpires 33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F35474"/>
      </a:accent1>
      <a:accent2>
        <a:srgbClr val="EC7940"/>
      </a:accent2>
      <a:accent3>
        <a:srgbClr val="9B59E9"/>
      </a:accent3>
      <a:accent4>
        <a:srgbClr val="067BE9"/>
      </a:accent4>
      <a:accent5>
        <a:srgbClr val="1E1D22"/>
      </a:accent5>
      <a:accent6>
        <a:srgbClr val="91969B"/>
      </a:accent6>
      <a:hlink>
        <a:srgbClr val="4B5050"/>
      </a:hlink>
      <a:folHlink>
        <a:srgbClr val="19BB9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Theme">
  <a:themeElements>
    <a:clrScheme name="Elevation Light 1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2E2E35"/>
      </a:accent1>
      <a:accent2>
        <a:srgbClr val="2FC0D6"/>
      </a:accent2>
      <a:accent3>
        <a:srgbClr val="9F9EA2"/>
      </a:accent3>
      <a:accent4>
        <a:srgbClr val="D7D5D4"/>
      </a:accent4>
      <a:accent5>
        <a:srgbClr val="2E2E35"/>
      </a:accent5>
      <a:accent6>
        <a:srgbClr val="9F9EA2"/>
      </a:accent6>
      <a:hlink>
        <a:srgbClr val="F33B48"/>
      </a:hlink>
      <a:folHlink>
        <a:srgbClr val="FFC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599</Words>
  <Application>Microsoft Macintosh PowerPoint</Application>
  <PresentationFormat>Anpassad</PresentationFormat>
  <Paragraphs>185</Paragraphs>
  <Slides>25</Slides>
  <Notes>25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25</vt:i4>
      </vt:variant>
    </vt:vector>
  </HeadingPairs>
  <TitlesOfParts>
    <vt:vector size="34" baseType="lpstr">
      <vt:lpstr>Arial</vt:lpstr>
      <vt:lpstr>Calibri</vt:lpstr>
      <vt:lpstr>Lato</vt:lpstr>
      <vt:lpstr>Lato Light</vt:lpstr>
      <vt:lpstr>Myriad Pro</vt:lpstr>
      <vt:lpstr>Roboto</vt:lpstr>
      <vt:lpstr>Times New Roman</vt:lpstr>
      <vt:lpstr>Office Theme</vt:lpstr>
      <vt:lpstr>Default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cp:lastModifiedBy>Microsoft Office-användare</cp:lastModifiedBy>
  <cp:revision>3</cp:revision>
  <dcterms:modified xsi:type="dcterms:W3CDTF">2019-03-20T19:13:46Z</dcterms:modified>
</cp:coreProperties>
</file>