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Lora"/>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ora-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Lora-italic.fntdata"/><Relationship Id="rId10" Type="http://schemas.openxmlformats.org/officeDocument/2006/relationships/slide" Target="slides/slide5.xml"/><Relationship Id="rId32" Type="http://schemas.openxmlformats.org/officeDocument/2006/relationships/font" Target="fonts/Lora-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ora-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m_RQlo89m4"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Today, we will present you the DER SPIEGEL scandal which is heavily interrelated to the corporate brand’s promise “telling it like it is”. Introduction of presenters.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First of all, we will provide you with background information about the SPIEGEL group. We will then illustrate their identity in the CBIRM matrix. After that, we will present the crisis situation, start the case discussion and reveal the managerial decision. To sum up, we will conclude with the main learnings.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545aed2882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545aed2882_3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Let us tell you something about the SPIEGEL group….</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54db96940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54db96940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The SPIEGEL group is one of the most renowned and wide reaching media groups in Europe with 14 million weekly readers, operating mainly in Germany and other German-speaking countries.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The SPIEGEL group’s ownership structure is unique in the European media landscape. In 1974, the founder, Rudolf Augstein, endowed half of the company’s shares to employees. Ever since, shared responsibility, co-decision-making and a claim for half of the profits form the basis of the mutual relationship with today’s approximately 1.300 employees.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In 2016, the SPIEGEL group generated a profit of approximately 270 million Euros. With a revenue share of 67%, the print sector represents by far the most relevant service of the group. In comparison, the online sector accounts for 16% and the movie and television sector for 14% of the revenue.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Under the SPIEGEL brand, there are several brands managed in different sectors. Some of them are displayed here...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The name of the SPIEGEL group is derived from its core product brand, the magazine DER SPIEGEL, which was founded by Rudolf Augstein in 1947 and has been published on a weekly basis ever since. Today, it is the news magazine with the highest circulation in Europe. The magazine first gained nationwide fame for accusing the city of Bonn of bribery in order to become the new capital of the federal republic of Germany in 1950 and has revolutionized the German media landscape ever since e.g. by being the first magazine to print coloured cover pages in 1955. Since January 1966, DER SPIEGEL has always been published on Mondays under the theme of “Montag ist SPIEGEL-Tag” (Monday is SPIEGEL-Day) and “SPIEGEL-Leser wissen mehr” (SPIEGEL-readers know more). The magazine stands for flawless investigation and reliable, high quality journalism covering different topics such as politics, economics, science, medicine, culture, entertainment, media, society and sports. In 2015, DER SPIEGEL changed its publication date from Monday to Saturday promoted by an image- and umbrella brand campaign under the claim “Keine Angst vor der Wahrheit” (Never fear the truth) which aimed at portraying the attitude and quality of the whole SPIEGEL brand. This new claim should illustrate the importance of investigative high quality journalism in times of digitalization and fake news.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
              <a:t>Today, Rudolf Augstein’s brand promise “Sagen, was ist” (telling it like it is) welcomes everybody, who enters the headquarters in Hamburg, Germany. Those silver letters still represent the mission of the SPIEGEL group and mean, in the words of the 1949 statute, that "All the news, information and facts processed and recorded by DER SPIEGEL absolutely have to be accurate. ... The need for corrections should be avoided at all costs at DER SPIEGEL."</a:t>
            </a:r>
            <a:endParaRPr/>
          </a:p>
          <a:p>
            <a:pPr indent="0" lvl="0" marL="0" rtl="0" algn="l">
              <a:lnSpc>
                <a:spcPct val="100000"/>
              </a:lnSpc>
              <a:spcBef>
                <a:spcPts val="0"/>
              </a:spcBef>
              <a:spcAft>
                <a:spcPts val="0"/>
              </a:spcAft>
              <a:buSzPts val="1100"/>
              <a:buNone/>
            </a:pPr>
            <a:r>
              <a:rPr lang="en"/>
              <a:t>In order to stick to this promise, DER SPIEGEL has an extensive fact-checking system. Any text that appears in the weekly DER SPIEGEL, whether printed or digital, is read by many colleagues before its publication: by at least one department head and one Editor-in-chief, by staff in editing and the legal department. However, the heart of quality control is the in-house documentation. More than 60 colleagues make sure that names, dates and facts are correct, they verify every word and every number. Hardly any other medium puts so much effort in this process.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As you can see, we applied the Corporate brand identity and reputation matrix for DER SPIEGEL GROUP. However, we will only present some of the main identity elements.</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
              <a:t>Core identity is the founder’s brand promise: telling it like it is</a:t>
            </a:r>
            <a:endParaRPr/>
          </a:p>
          <a:p>
            <a:pPr indent="-298450" lvl="0" marL="457200" rtl="0" algn="l">
              <a:lnSpc>
                <a:spcPct val="100000"/>
              </a:lnSpc>
              <a:spcBef>
                <a:spcPts val="0"/>
              </a:spcBef>
              <a:spcAft>
                <a:spcPts val="0"/>
              </a:spcAft>
              <a:buSzPts val="1100"/>
              <a:buChar char="●"/>
            </a:pPr>
            <a:r>
              <a:rPr lang="en"/>
              <a:t>Mission &amp; vision: reporting based on facts</a:t>
            </a:r>
            <a:endParaRPr/>
          </a:p>
          <a:p>
            <a:pPr indent="-298450" lvl="0" marL="457200" rtl="0" algn="l">
              <a:lnSpc>
                <a:spcPct val="100000"/>
              </a:lnSpc>
              <a:spcBef>
                <a:spcPts val="0"/>
              </a:spcBef>
              <a:spcAft>
                <a:spcPts val="0"/>
              </a:spcAft>
              <a:buSzPts val="1100"/>
              <a:buChar char="●"/>
            </a:pPr>
            <a:r>
              <a:rPr lang="en"/>
              <a:t>Culture: shared responsibility, known for narrative storytelling or DER SPIEGEL style, there is a pressure to deliver in this writing style</a:t>
            </a:r>
            <a:endParaRPr/>
          </a:p>
          <a:p>
            <a:pPr indent="-298450" lvl="0" marL="457200" rtl="0" algn="l">
              <a:lnSpc>
                <a:spcPct val="100000"/>
              </a:lnSpc>
              <a:spcBef>
                <a:spcPts val="0"/>
              </a:spcBef>
              <a:spcAft>
                <a:spcPts val="0"/>
              </a:spcAft>
              <a:buSzPts val="1100"/>
              <a:buChar char="●"/>
            </a:pPr>
            <a:r>
              <a:rPr lang="en"/>
              <a:t>Competences: renowned fact-checking system which consists of 60 employees who are constantly reviewing and checking the articles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545aed2882_3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545aed2882_3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However, something happened within the SPIEGEL group which represents a threat to their identity…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54db969406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54db969406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One of their DER SPIEGELS star journalists is claas relotius, a young but very successful journalist who won several awards</a:t>
            </a:r>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Relotius received great feedback for his reports about prisoners in Guantanamo or syrian child refugees working in factories in turkey</a:t>
            </a:r>
            <a:endParaRPr>
              <a:solidFill>
                <a:schemeClr val="dk1"/>
              </a:solidFill>
            </a:endParaRPr>
          </a:p>
          <a:p>
            <a:pPr indent="-298450" lvl="0" marL="457200" rtl="0" algn="l">
              <a:lnSpc>
                <a:spcPct val="100000"/>
              </a:lnSpc>
              <a:spcBef>
                <a:spcPts val="0"/>
              </a:spcBef>
              <a:spcAft>
                <a:spcPts val="0"/>
              </a:spcAft>
              <a:buSzPts val="1100"/>
              <a:buChar char="●"/>
            </a:pPr>
            <a:r>
              <a:rPr lang="en"/>
              <a:t>Here you can see him with the CNN journalist award in 2014</a:t>
            </a:r>
            <a:endParaRPr/>
          </a:p>
          <a:p>
            <a:pPr indent="-298450" lvl="0" marL="457200" rtl="0" algn="l">
              <a:lnSpc>
                <a:spcPct val="100000"/>
              </a:lnSpc>
              <a:spcBef>
                <a:spcPts val="0"/>
              </a:spcBef>
              <a:spcAft>
                <a:spcPts val="0"/>
              </a:spcAft>
              <a:buSzPts val="1100"/>
              <a:buChar char="●"/>
            </a:pPr>
            <a:r>
              <a:rPr lang="en"/>
              <a:t>This quote is from the German Reporter Awards 2018 for best reportage about a 13 year old boy in Syria who believes and is believed to have started the war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54db969406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54db969406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a:t>Claas Relotius was b</a:t>
            </a:r>
            <a:r>
              <a:rPr lang="en"/>
              <a:t>orn 1985 in Hamburg</a:t>
            </a:r>
            <a:endParaRPr/>
          </a:p>
          <a:p>
            <a:pPr indent="-298450" lvl="0" marL="457200" rtl="0" algn="l">
              <a:lnSpc>
                <a:spcPct val="100000"/>
              </a:lnSpc>
              <a:spcBef>
                <a:spcPts val="0"/>
              </a:spcBef>
              <a:spcAft>
                <a:spcPts val="0"/>
              </a:spcAft>
              <a:buSzPts val="1100"/>
              <a:buChar char="●"/>
            </a:pPr>
            <a:r>
              <a:rPr lang="en"/>
              <a:t>Freelanced for 17 newspapers and magazines in Germany, eg Frankfurter Allgemeine Zeitung or Zeit Online</a:t>
            </a:r>
            <a:endParaRPr/>
          </a:p>
          <a:p>
            <a:pPr indent="-298450" lvl="0" marL="457200" rtl="0" algn="l">
              <a:lnSpc>
                <a:spcPct val="100000"/>
              </a:lnSpc>
              <a:spcBef>
                <a:spcPts val="0"/>
              </a:spcBef>
              <a:spcAft>
                <a:spcPts val="0"/>
              </a:spcAft>
              <a:buSzPts val="1100"/>
              <a:buChar char="●"/>
            </a:pPr>
            <a:r>
              <a:rPr lang="en"/>
              <a:t>Freelanced at der spiegel for 7 years before becoming staff journalist in 2017</a:t>
            </a:r>
            <a:endParaRPr/>
          </a:p>
          <a:p>
            <a:pPr indent="-298450" lvl="0" marL="457200" rtl="0" algn="l">
              <a:lnSpc>
                <a:spcPct val="100000"/>
              </a:lnSpc>
              <a:spcBef>
                <a:spcPts val="0"/>
              </a:spcBef>
              <a:spcAft>
                <a:spcPts val="0"/>
              </a:spcAft>
              <a:buSzPts val="1100"/>
              <a:buChar char="●"/>
            </a:pPr>
            <a:r>
              <a:rPr lang="en"/>
              <a:t>Wrote more than 60 articles for der spiegel since 2011 in the narrative storytelling SPIEGEL style </a:t>
            </a:r>
            <a:endParaRPr/>
          </a:p>
          <a:p>
            <a:pPr indent="-298450" lvl="0" marL="457200" rtl="0" algn="l">
              <a:lnSpc>
                <a:spcPct val="100000"/>
              </a:lnSpc>
              <a:spcBef>
                <a:spcPts val="0"/>
              </a:spcBef>
              <a:spcAft>
                <a:spcPts val="0"/>
              </a:spcAft>
              <a:buSzPts val="1100"/>
              <a:buChar char="●"/>
            </a:pPr>
            <a:r>
              <a:rPr lang="en"/>
              <a:t>Was a well respected and liked employee known for his honesty and sincerity </a:t>
            </a:r>
            <a:endParaRPr/>
          </a:p>
          <a:p>
            <a:pPr indent="-298450" lvl="0" marL="457200" rtl="0" algn="l">
              <a:lnSpc>
                <a:spcPct val="100000"/>
              </a:lnSpc>
              <a:spcBef>
                <a:spcPts val="0"/>
              </a:spcBef>
              <a:spcAft>
                <a:spcPts val="0"/>
              </a:spcAft>
              <a:buSzPts val="1100"/>
              <a:buChar char="●"/>
            </a:pPr>
            <a:r>
              <a:rPr lang="en"/>
              <a:t>Despite his success he was often described as the most humble colleague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However, first </a:t>
            </a:r>
            <a:r>
              <a:rPr lang="en"/>
              <a:t>suspicions</a:t>
            </a:r>
            <a:r>
              <a:rPr lang="en"/>
              <a:t> towards his work arose at the end of 2018.</a:t>
            </a:r>
            <a:endParaRPr/>
          </a:p>
          <a:p>
            <a:pPr indent="-298450" lvl="0" marL="457200" rtl="0" algn="l">
              <a:lnSpc>
                <a:spcPct val="100000"/>
              </a:lnSpc>
              <a:spcBef>
                <a:spcPts val="0"/>
              </a:spcBef>
              <a:spcAft>
                <a:spcPts val="0"/>
              </a:spcAft>
              <a:buSzPts val="1100"/>
              <a:buChar char="●"/>
            </a:pPr>
            <a:r>
              <a:rPr lang="en"/>
              <a:t>Relotius colleague Moreno got suspicious about the interviews for the article ‘Jaeger’s Border’ which was published in November 2018.</a:t>
            </a:r>
            <a:endParaRPr/>
          </a:p>
          <a:p>
            <a:pPr indent="-298450" lvl="0" marL="457200" rtl="0" algn="l">
              <a:lnSpc>
                <a:spcPct val="100000"/>
              </a:lnSpc>
              <a:spcBef>
                <a:spcPts val="0"/>
              </a:spcBef>
              <a:spcAft>
                <a:spcPts val="0"/>
              </a:spcAft>
              <a:buSzPts val="1100"/>
              <a:buChar char="●"/>
            </a:pPr>
            <a:r>
              <a:rPr lang="en"/>
              <a:t>After collecting evidences that some interviews were not conducted but still cited, Moreno sent an email to the fact-checking department, informed section head Geyer, and confronted Relotius, who denied all accusations</a:t>
            </a:r>
            <a:endParaRPr/>
          </a:p>
          <a:p>
            <a:pPr indent="-298450" lvl="0" marL="457200" rtl="0" algn="l">
              <a:lnSpc>
                <a:spcPct val="100000"/>
              </a:lnSpc>
              <a:spcBef>
                <a:spcPts val="0"/>
              </a:spcBef>
              <a:spcAft>
                <a:spcPts val="0"/>
              </a:spcAft>
              <a:buSzPts val="1100"/>
              <a:buChar char="●"/>
            </a:pPr>
            <a:r>
              <a:rPr lang="en"/>
              <a:t>During all these internal investigations and rising pressure on Relotius, he received the German Reporter Prize for the article</a:t>
            </a:r>
            <a:endParaRPr/>
          </a:p>
          <a:p>
            <a:pPr indent="-298450" lvl="0" marL="457200" rtl="0" algn="l">
              <a:lnSpc>
                <a:spcPct val="100000"/>
              </a:lnSpc>
              <a:spcBef>
                <a:spcPts val="0"/>
              </a:spcBef>
              <a:spcAft>
                <a:spcPts val="0"/>
              </a:spcAft>
              <a:buSzPts val="1100"/>
              <a:buChar char="●"/>
            </a:pPr>
            <a:r>
              <a:rPr lang="en"/>
              <a:t>After the pressure got too strong, </a:t>
            </a:r>
            <a:r>
              <a:rPr lang="en"/>
              <a:t>Relotius confessed internally on the 13th of december. He stated that for him,: “It was not about the next big thing, it was the fear of failure”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So what happened? </a:t>
            </a:r>
            <a:endParaRPr/>
          </a:p>
          <a:p>
            <a:pPr indent="-298450" lvl="0" marL="457200" rtl="0" algn="l">
              <a:lnSpc>
                <a:spcPct val="100000"/>
              </a:lnSpc>
              <a:spcBef>
                <a:spcPts val="0"/>
              </a:spcBef>
              <a:spcAft>
                <a:spcPts val="0"/>
              </a:spcAft>
              <a:buSzPts val="1100"/>
              <a:buChar char="●"/>
            </a:pPr>
            <a:r>
              <a:rPr lang="en"/>
              <a:t>The SPIEGEL group</a:t>
            </a:r>
            <a:r>
              <a:rPr lang="en"/>
              <a:t> had published under 60 articles by reporter and editor Claas Relotius, who had admitted that, in several instances, he either invented stories or distorted facts. </a:t>
            </a:r>
            <a:endParaRPr/>
          </a:p>
          <a:p>
            <a:pPr indent="-298450" lvl="0" marL="457200" rtl="0" algn="l">
              <a:lnSpc>
                <a:spcPct val="100000"/>
              </a:lnSpc>
              <a:spcBef>
                <a:spcPts val="0"/>
              </a:spcBef>
              <a:spcAft>
                <a:spcPts val="0"/>
              </a:spcAft>
              <a:buSzPts val="1100"/>
              <a:buChar char="●"/>
            </a:pPr>
            <a:r>
              <a:rPr lang="en"/>
              <a:t>He included individuals in his stories who he had never met or spoken to, telling their stories or quoting them. </a:t>
            </a:r>
            <a:endParaRPr/>
          </a:p>
          <a:p>
            <a:pPr indent="-298450" lvl="0" marL="457200" rtl="0" algn="l">
              <a:lnSpc>
                <a:spcPct val="100000"/>
              </a:lnSpc>
              <a:spcBef>
                <a:spcPts val="0"/>
              </a:spcBef>
              <a:spcAft>
                <a:spcPts val="0"/>
              </a:spcAft>
              <a:buSzPts val="1100"/>
              <a:buChar char="●"/>
            </a:pPr>
            <a:r>
              <a:rPr lang="en"/>
              <a:t>He also reported about people whose stories he had fabricated by basing the depictions on other media and video recordings using images, Facebook posts, YouTube videos, and material from old newspapers and obscure blogs.</a:t>
            </a:r>
            <a:endParaRPr/>
          </a:p>
          <a:p>
            <a:pPr indent="-298450" lvl="0" marL="457200" rtl="0" algn="l">
              <a:lnSpc>
                <a:spcPct val="100000"/>
              </a:lnSpc>
              <a:spcBef>
                <a:spcPts val="0"/>
              </a:spcBef>
              <a:spcAft>
                <a:spcPts val="0"/>
              </a:spcAft>
              <a:buSzPts val="1100"/>
              <a:buChar char="●"/>
            </a:pPr>
            <a:r>
              <a:rPr lang="en"/>
              <a:t>In the end, he simply stated that he is sick and needs to get help now. Other than that, he did not comment on the incident.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43f36d2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543f36d26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But how did DER SPIEGEL handled this internal-rooted crisis caused by their star journalist?</a:t>
            </a:r>
            <a:endParaRPr/>
          </a:p>
          <a:p>
            <a:pPr indent="-298450" lvl="0" marL="457200" rtl="0" algn="l">
              <a:lnSpc>
                <a:spcPct val="100000"/>
              </a:lnSpc>
              <a:spcBef>
                <a:spcPts val="0"/>
              </a:spcBef>
              <a:spcAft>
                <a:spcPts val="0"/>
              </a:spcAft>
              <a:buSzPts val="1100"/>
              <a:buChar char="●"/>
            </a:pPr>
            <a:r>
              <a:rPr lang="en"/>
              <a:t>public a</a:t>
            </a:r>
            <a:r>
              <a:rPr lang="en"/>
              <a:t>nnouncement via Twitter answering the most important questions; start of investigations by new commission with external and internal experts; DER SPIEGEL also set up a new email address where readers could send in clues about interviews</a:t>
            </a:r>
            <a:endParaRPr/>
          </a:p>
          <a:p>
            <a:pPr indent="-298450" lvl="0" marL="457200" rtl="0" algn="l">
              <a:lnSpc>
                <a:spcPct val="100000"/>
              </a:lnSpc>
              <a:spcBef>
                <a:spcPts val="0"/>
              </a:spcBef>
              <a:spcAft>
                <a:spcPts val="0"/>
              </a:spcAft>
              <a:buSzPts val="1100"/>
              <a:buChar char="●"/>
            </a:pPr>
            <a:r>
              <a:rPr lang="en"/>
              <a:t>On 20th of december, DER SPIEGEL published detailed information in article called ‘We have a lot of questions to ourselves’; apology on Twitter and SPIEGEL ONLINE to their readers and also the family of the owner, since the scandal hurt the core identity of the brand; published list of all articles written by Relotius and the current verification status</a:t>
            </a:r>
            <a:endParaRPr/>
          </a:p>
          <a:p>
            <a:pPr indent="-298450" lvl="0" marL="457200" rtl="0" algn="l">
              <a:lnSpc>
                <a:spcPct val="100000"/>
              </a:lnSpc>
              <a:spcBef>
                <a:spcPts val="0"/>
              </a:spcBef>
              <a:spcAft>
                <a:spcPts val="0"/>
              </a:spcAft>
              <a:buSzPts val="1100"/>
              <a:buChar char="●"/>
            </a:pPr>
            <a:r>
              <a:rPr lang="en"/>
              <a:t>On the same day, Relotius gave back his numerous awards</a:t>
            </a:r>
            <a:endParaRPr/>
          </a:p>
          <a:p>
            <a:pPr indent="-298450" lvl="0" marL="457200" rtl="0" algn="l">
              <a:lnSpc>
                <a:spcPct val="100000"/>
              </a:lnSpc>
              <a:spcBef>
                <a:spcPts val="0"/>
              </a:spcBef>
              <a:spcAft>
                <a:spcPts val="0"/>
              </a:spcAft>
              <a:buSzPts val="1100"/>
              <a:buChar char="●"/>
            </a:pPr>
            <a:r>
              <a:rPr lang="en"/>
              <a:t>Two days later, DER SPIEGEL published p</a:t>
            </a:r>
            <a:r>
              <a:rPr lang="en">
                <a:solidFill>
                  <a:schemeClr val="dk1"/>
                </a:solidFill>
              </a:rPr>
              <a:t>odcast available online about the incident, and </a:t>
            </a:r>
            <a:r>
              <a:rPr lang="en"/>
              <a:t>a dedicated printed magazine with the heading ‘Sagen, was ist’ which refers back to the core identity of the brand </a:t>
            </a:r>
            <a:endParaRPr/>
          </a:p>
          <a:p>
            <a:pPr indent="-298450" lvl="0" marL="457200" rtl="0" algn="l">
              <a:lnSpc>
                <a:spcPct val="100000"/>
              </a:lnSpc>
              <a:spcBef>
                <a:spcPts val="0"/>
              </a:spcBef>
              <a:spcAft>
                <a:spcPts val="0"/>
              </a:spcAft>
              <a:buSzPts val="1100"/>
              <a:buChar char="●"/>
            </a:pPr>
            <a:r>
              <a:rPr lang="en"/>
              <a:t>On the same day, the now editor-in-chief wrote an emotional SPIEGEL ONLINE article about the lessons the company is drawing from the scandal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54db96940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g54db969406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DER SPIEGEL crisis has implications in the wider context as well</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The current media world is highly polarised, just as many other aspects in our society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Journal and media outlets are </a:t>
            </a:r>
            <a:r>
              <a:rPr lang="en"/>
              <a:t>criticised</a:t>
            </a:r>
            <a:r>
              <a:rPr lang="en"/>
              <a:t> for being ‘party biased’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As the direct outcome of the DER SPIEGEL scandal, the media group is criticised. The German historical term, ‘lügenpresse-lying press’ is used by far right parties to critique the SPIEGEL group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Furthermore, the DER SPIEGEL scandal was picked in the US, supporting the fake news allegations by the Trump administration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In the US - Trump’s administration and supporters are using the term, ‘fake news’ against journals who report unfavourable information. CNN, The New York Times are often targeted by these accusations, and the DER SPIEGEL case was connected to Relotius’ CNN award…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This shows that the DER SPIEGEL crisis has an industry spillover effect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We are facing a critical period, where trustworthiness and credibility are crucial for any media groups due to polarisation and fake news/lugenpresse accusations is critical ime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800"/>
              <a:buFont typeface="Arial"/>
              <a:buNone/>
            </a:pPr>
            <a:r>
              <a:rPr lang="en"/>
              <a:t>Here you can see that the scandal also gained worldwide media attention </a:t>
            </a:r>
            <a:endParaRPr/>
          </a:p>
          <a:p>
            <a:pPr indent="0" lvl="0" marL="0" rtl="0" algn="l">
              <a:lnSpc>
                <a:spcPct val="115000"/>
              </a:lnSpc>
              <a:spcBef>
                <a:spcPts val="1600"/>
              </a:spcBef>
              <a:spcAft>
                <a:spcPts val="0"/>
              </a:spcAft>
              <a:buClr>
                <a:schemeClr val="dk1"/>
              </a:buClr>
              <a:buSzPts val="1800"/>
              <a:buFont typeface="Arial"/>
              <a:buNone/>
            </a:pPr>
            <a:r>
              <a:rPr lang="en"/>
              <a:t>This video is an example of how right-wing media picks up on the crisis and forgery</a:t>
            </a:r>
            <a:endParaRPr/>
          </a:p>
          <a:p>
            <a:pPr indent="0" lvl="0" marL="0" rtl="0" algn="l">
              <a:lnSpc>
                <a:spcPct val="115000"/>
              </a:lnSpc>
              <a:spcBef>
                <a:spcPts val="1600"/>
              </a:spcBef>
              <a:spcAft>
                <a:spcPts val="1600"/>
              </a:spcAft>
              <a:buClr>
                <a:schemeClr val="dk1"/>
              </a:buClr>
              <a:buSzPts val="1800"/>
              <a:buFont typeface="Arial"/>
              <a:buNone/>
            </a:pPr>
            <a:r>
              <a:rPr lang="en" sz="1000" u="sng">
                <a:solidFill>
                  <a:schemeClr val="accent5"/>
                </a:solidFill>
                <a:hlinkClick r:id="rId2"/>
              </a:rPr>
              <a:t>https://www.youtube.com/watch?v=Im_RQlo89m4</a:t>
            </a:r>
            <a:r>
              <a:rPr lang="en" sz="1000">
                <a:solidFill>
                  <a:schemeClr val="dk2"/>
                </a:solidFill>
              </a:rPr>
              <a:t> </a:t>
            </a:r>
            <a:endParaRPr sz="10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545aed2882_3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545aed2882_3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Now we would like to discuss the DER SPIEGEL crisis’ effects in the international context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 could see that the crisis has international implications</a:t>
            </a:r>
            <a:endParaRPr/>
          </a:p>
          <a:p>
            <a:pPr indent="0" lvl="0" marL="0" rtl="0" algn="l">
              <a:lnSpc>
                <a:spcPct val="100000"/>
              </a:lnSpc>
              <a:spcBef>
                <a:spcPts val="0"/>
              </a:spcBef>
              <a:spcAft>
                <a:spcPts val="0"/>
              </a:spcAft>
              <a:buSzPts val="1100"/>
              <a:buNone/>
            </a:pPr>
            <a:r>
              <a:rPr lang="en"/>
              <a:t>Therefore a stakeholder in the US context can provide interesting insights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The New Yorker is an…..</a:t>
            </a:r>
            <a:endParaRPr/>
          </a:p>
          <a:p>
            <a:pPr indent="0" lvl="0" marL="0" rtl="0" algn="l">
              <a:lnSpc>
                <a:spcPct val="100000"/>
              </a:lnSpc>
              <a:spcBef>
                <a:spcPts val="0"/>
              </a:spcBef>
              <a:spcAft>
                <a:spcPts val="0"/>
              </a:spcAft>
              <a:buSzPts val="1100"/>
              <a:buNone/>
            </a:pPr>
            <a:r>
              <a:rPr lang="en"/>
              <a:t>American weekly magazine</a:t>
            </a:r>
            <a:endParaRPr/>
          </a:p>
          <a:p>
            <a:pPr indent="0" lvl="0" marL="0" rtl="0" algn="l">
              <a:lnSpc>
                <a:spcPct val="100000"/>
              </a:lnSpc>
              <a:spcBef>
                <a:spcPts val="0"/>
              </a:spcBef>
              <a:spcAft>
                <a:spcPts val="0"/>
              </a:spcAft>
              <a:buSzPts val="1100"/>
              <a:buNone/>
            </a:pPr>
            <a:r>
              <a:rPr lang="en"/>
              <a:t>Wide audience outside New York and also read internationally</a:t>
            </a:r>
            <a:endParaRPr/>
          </a:p>
          <a:p>
            <a:pPr indent="0" lvl="0" marL="0" rtl="0" algn="l">
              <a:lnSpc>
                <a:spcPct val="100000"/>
              </a:lnSpc>
              <a:spcBef>
                <a:spcPts val="0"/>
              </a:spcBef>
              <a:spcAft>
                <a:spcPts val="0"/>
              </a:spcAft>
              <a:buSzPts val="1100"/>
              <a:buNone/>
            </a:pPr>
            <a:r>
              <a:rPr lang="en"/>
              <a:t>Known for </a:t>
            </a:r>
            <a:r>
              <a:rPr lang="en"/>
              <a:t>rigorous</a:t>
            </a:r>
            <a:r>
              <a:rPr lang="en"/>
              <a:t> fact checking and copy editing</a:t>
            </a:r>
            <a:endParaRPr/>
          </a:p>
          <a:p>
            <a:pPr indent="0" lvl="0" marL="0" rtl="0" algn="just">
              <a:lnSpc>
                <a:spcPct val="107916"/>
              </a:lnSpc>
              <a:spcBef>
                <a:spcPts val="0"/>
              </a:spcBef>
              <a:spcAft>
                <a:spcPts val="0"/>
              </a:spcAft>
              <a:buClr>
                <a:schemeClr val="dk1"/>
              </a:buClr>
              <a:buSzPts val="1100"/>
              <a:buFont typeface="Arial"/>
              <a:buNone/>
            </a:pPr>
            <a:r>
              <a:rPr lang="en">
                <a:solidFill>
                  <a:schemeClr val="dk1"/>
                </a:solidFill>
              </a:rPr>
              <a:t>Has similar readership statistics as DER SPIEGEL - </a:t>
            </a:r>
            <a:r>
              <a:rPr lang="en">
                <a:solidFill>
                  <a:schemeClr val="dk1"/>
                </a:solidFill>
              </a:rPr>
              <a:t>paper is mostly read by people holding left-of-center political views.</a:t>
            </a:r>
            <a:endParaRPr>
              <a:solidFill>
                <a:schemeClr val="dk1"/>
              </a:solidFill>
            </a:endParaRPr>
          </a:p>
          <a:p>
            <a:pPr indent="0" lvl="0" marL="0" rtl="0" algn="just">
              <a:lnSpc>
                <a:spcPct val="107916"/>
              </a:lnSpc>
              <a:spcBef>
                <a:spcPts val="8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800"/>
              </a:spcBef>
              <a:spcAft>
                <a:spcPts val="0"/>
              </a:spcAft>
              <a:buSzPts val="1100"/>
              <a:buNone/>
            </a:pPr>
            <a:r>
              <a:rPr lang="en"/>
              <a:t>Due to the industry spillover effect</a:t>
            </a:r>
            <a:endParaRPr/>
          </a:p>
          <a:p>
            <a:pPr indent="0" lvl="0" marL="0" rtl="0" algn="l">
              <a:lnSpc>
                <a:spcPct val="100000"/>
              </a:lnSpc>
              <a:spcBef>
                <a:spcPts val="0"/>
              </a:spcBef>
              <a:spcAft>
                <a:spcPts val="0"/>
              </a:spcAft>
              <a:buSzPts val="1100"/>
              <a:buNone/>
            </a:pPr>
            <a:r>
              <a:rPr lang="en"/>
              <a:t>the polarised media world</a:t>
            </a:r>
            <a:endParaRPr/>
          </a:p>
          <a:p>
            <a:pPr indent="0" lvl="0" marL="0" rtl="0" algn="l">
              <a:lnSpc>
                <a:spcPct val="100000"/>
              </a:lnSpc>
              <a:spcBef>
                <a:spcPts val="0"/>
              </a:spcBef>
              <a:spcAft>
                <a:spcPts val="0"/>
              </a:spcAft>
              <a:buSzPts val="1100"/>
              <a:buNone/>
            </a:pPr>
            <a:r>
              <a:rPr b="1" lang="en"/>
              <a:t>the crisis can have an effect on The New Yorker’s own trustworthiness and credibility</a:t>
            </a:r>
            <a:endParaRPr b="1"/>
          </a:p>
          <a:p>
            <a:pPr indent="0" lvl="0" marL="0" rtl="0" algn="just">
              <a:lnSpc>
                <a:spcPct val="107916"/>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80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Now </a:t>
            </a:r>
            <a:r>
              <a:rPr lang="en"/>
              <a:t>imagine</a:t>
            </a:r>
            <a:r>
              <a:rPr lang="en"/>
              <a:t> that you are</a:t>
            </a:r>
            <a:r>
              <a:rPr b="1" lang="en"/>
              <a:t> </a:t>
            </a:r>
            <a:r>
              <a:rPr b="1" lang="en"/>
              <a:t>David Remnick, the Editor-in-chief at The New Yorker,</a:t>
            </a:r>
            <a:r>
              <a:rPr lang="en"/>
              <a:t> enjoying a coffee at your office in the centre of Manhattan while it is heavily snowing outside on a cold day in the beginning of January</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You just watched the news reporting about the DER SPIEGEL scandal, as they say that 77% of Americans believe in Fake NEWS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As you think about the impact of this crisis on your own magazine and the entire industry in times of fake news and lying press, you pose yourself the questions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a:t>SHOULD YOU COMMENT ON THE INCIDENTS OR NOT? </a:t>
            </a:r>
            <a:endParaRPr b="1"/>
          </a:p>
          <a:p>
            <a:pPr indent="0" lvl="0" marL="0" rtl="0" algn="l">
              <a:spcBef>
                <a:spcPts val="0"/>
              </a:spcBef>
              <a:spcAft>
                <a:spcPts val="0"/>
              </a:spcAft>
              <a:buClr>
                <a:schemeClr val="dk1"/>
              </a:buClr>
              <a:buSzPts val="1100"/>
              <a:buFont typeface="Arial"/>
              <a:buNone/>
            </a:pPr>
            <a:r>
              <a:rPr b="1" lang="en"/>
              <a:t>And if so, would you support, be neutral or criticise DER SPIEGEL? </a:t>
            </a:r>
            <a:endParaRPr b="1"/>
          </a:p>
          <a:p>
            <a:pPr indent="0" lvl="0" marL="0" rtl="0" algn="l">
              <a:spcBef>
                <a:spcPts val="0"/>
              </a:spcBef>
              <a:spcAft>
                <a:spcPts val="0"/>
              </a:spcAft>
              <a:buClr>
                <a:schemeClr val="dk1"/>
              </a:buClr>
              <a:buSzPts val="1100"/>
              <a:buFont typeface="Arial"/>
              <a:buNone/>
            </a:pPr>
            <a:r>
              <a:rPr b="1" lang="en"/>
              <a:t>What are the short- and long-term consequences for The New Yorker?</a:t>
            </a:r>
            <a:endParaRPr b="1"/>
          </a:p>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
              <a:t>Who should write the article, you as the Editor-in-chief or someone else?</a:t>
            </a:r>
            <a:endParaRPr/>
          </a:p>
          <a:p>
            <a:pPr indent="-298450" lvl="0" marL="457200" rtl="0" algn="l">
              <a:lnSpc>
                <a:spcPct val="100000"/>
              </a:lnSpc>
              <a:spcBef>
                <a:spcPts val="0"/>
              </a:spcBef>
              <a:spcAft>
                <a:spcPts val="0"/>
              </a:spcAft>
              <a:buSzPts val="1100"/>
              <a:buChar char="●"/>
            </a:pPr>
            <a:r>
              <a:rPr lang="en"/>
              <a:t>What consequences would the competitor face if it supports DER SPIEGEL?</a:t>
            </a:r>
            <a:endParaRPr/>
          </a:p>
          <a:p>
            <a:pPr indent="-298450" lvl="1" marL="914400" rtl="0" algn="l">
              <a:lnSpc>
                <a:spcPct val="100000"/>
              </a:lnSpc>
              <a:spcBef>
                <a:spcPts val="0"/>
              </a:spcBef>
              <a:spcAft>
                <a:spcPts val="0"/>
              </a:spcAft>
              <a:buSzPts val="1100"/>
              <a:buChar char="○"/>
            </a:pPr>
            <a:r>
              <a:rPr lang="en"/>
              <a:t>If they supported DER SPIEGEL, would the competitor be suspicioned for having similar problems?</a:t>
            </a:r>
            <a:endParaRPr/>
          </a:p>
          <a:p>
            <a:pPr indent="-298450" lvl="0" marL="457200" rtl="0" algn="l">
              <a:lnSpc>
                <a:spcPct val="100000"/>
              </a:lnSpc>
              <a:spcBef>
                <a:spcPts val="0"/>
              </a:spcBef>
              <a:spcAft>
                <a:spcPts val="0"/>
              </a:spcAft>
              <a:buSzPts val="1100"/>
              <a:buChar char="●"/>
            </a:pPr>
            <a:r>
              <a:rPr lang="en"/>
              <a:t>What consequences would the competitor face if they stayed neutral about DER SPIEGEL?</a:t>
            </a:r>
            <a:endParaRPr/>
          </a:p>
          <a:p>
            <a:pPr indent="-298450" lvl="1" marL="914400" rtl="0" algn="l">
              <a:lnSpc>
                <a:spcPct val="100000"/>
              </a:lnSpc>
              <a:spcBef>
                <a:spcPts val="0"/>
              </a:spcBef>
              <a:spcAft>
                <a:spcPts val="0"/>
              </a:spcAft>
              <a:buSzPts val="1100"/>
              <a:buChar char="○"/>
            </a:pPr>
            <a:r>
              <a:rPr lang="en"/>
              <a:t>If they stayed neutral, would they miss out on reporting on a good story?</a:t>
            </a:r>
            <a:endParaRPr/>
          </a:p>
          <a:p>
            <a:pPr indent="-298450" lvl="0" marL="457200" rtl="0" algn="l">
              <a:lnSpc>
                <a:spcPct val="100000"/>
              </a:lnSpc>
              <a:spcBef>
                <a:spcPts val="0"/>
              </a:spcBef>
              <a:spcAft>
                <a:spcPts val="0"/>
              </a:spcAft>
              <a:buSzPts val="1100"/>
              <a:buChar char="●"/>
            </a:pPr>
            <a:r>
              <a:rPr lang="en"/>
              <a:t>What consequences would the competitor face if it criticizes DER SPIEGEL?</a:t>
            </a:r>
            <a:endParaRPr/>
          </a:p>
          <a:p>
            <a:pPr indent="-298450" lvl="1" marL="914400" rtl="0" algn="l">
              <a:lnSpc>
                <a:spcPct val="100000"/>
              </a:lnSpc>
              <a:spcBef>
                <a:spcPts val="0"/>
              </a:spcBef>
              <a:spcAft>
                <a:spcPts val="0"/>
              </a:spcAft>
              <a:buSzPts val="1100"/>
              <a:buChar char="○"/>
            </a:pPr>
            <a:r>
              <a:rPr lang="en"/>
              <a:t>If they criticized DER SPIEGEL, would they not harm their own reputation as well in terms of ‘fake news’ and not believing everything that is said in the news?</a:t>
            </a:r>
            <a:endParaRPr/>
          </a:p>
          <a:p>
            <a:pPr indent="-298450" lvl="1" marL="914400" rtl="0" algn="l">
              <a:lnSpc>
                <a:spcPct val="100000"/>
              </a:lnSpc>
              <a:spcBef>
                <a:spcPts val="0"/>
              </a:spcBef>
              <a:spcAft>
                <a:spcPts val="0"/>
              </a:spcAft>
              <a:buSzPts val="1100"/>
              <a:buChar char="○"/>
            </a:pPr>
            <a:r>
              <a:rPr lang="en"/>
              <a:t>Whom would you blame? The SPIEGEL group or Claas Relotius?</a:t>
            </a:r>
            <a:endParaRPr/>
          </a:p>
          <a:p>
            <a:pPr indent="-298450" lvl="0" marL="457200" rtl="0" algn="l">
              <a:lnSpc>
                <a:spcPct val="100000"/>
              </a:lnSpc>
              <a:spcBef>
                <a:spcPts val="0"/>
              </a:spcBef>
              <a:spcAft>
                <a:spcPts val="0"/>
              </a:spcAft>
              <a:buSzPts val="1100"/>
              <a:buChar char="●"/>
            </a:pPr>
            <a:r>
              <a:rPr lang="en"/>
              <a:t>Do you think The New Yorker is affected by the DER SPIEGEL scandal considering that they operate on different markets?</a:t>
            </a:r>
            <a:endParaRPr/>
          </a:p>
          <a:p>
            <a:pPr indent="-298450" lvl="1" marL="914400" rtl="0" algn="l">
              <a:lnSpc>
                <a:spcPct val="100000"/>
              </a:lnSpc>
              <a:spcBef>
                <a:spcPts val="0"/>
              </a:spcBef>
              <a:spcAft>
                <a:spcPts val="0"/>
              </a:spcAft>
              <a:buSzPts val="1100"/>
              <a:buChar char="○"/>
            </a:pPr>
            <a:r>
              <a:rPr lang="en"/>
              <a:t>Can you consider international magazines or newspapers competitors of DER SPIEGEL?</a:t>
            </a:r>
            <a:endParaRPr/>
          </a:p>
          <a:p>
            <a:pPr indent="-298450" lvl="0" marL="457200" rtl="0" algn="l">
              <a:lnSpc>
                <a:spcPct val="100000"/>
              </a:lnSpc>
              <a:spcBef>
                <a:spcPts val="0"/>
              </a:spcBef>
              <a:spcAft>
                <a:spcPts val="0"/>
              </a:spcAft>
              <a:buSzPts val="1100"/>
              <a:buChar char="●"/>
            </a:pPr>
            <a:r>
              <a:rPr lang="en"/>
              <a:t>Would you say the media landscape is rather national or rather global in today’s world?</a:t>
            </a:r>
            <a:endParaRPr/>
          </a:p>
          <a:p>
            <a:pPr indent="-298450" lvl="0" marL="457200" rtl="0" algn="l">
              <a:lnSpc>
                <a:spcPct val="100000"/>
              </a:lnSpc>
              <a:spcBef>
                <a:spcPts val="0"/>
              </a:spcBef>
              <a:spcAft>
                <a:spcPts val="0"/>
              </a:spcAft>
              <a:buSzPts val="1100"/>
              <a:buChar char="●"/>
            </a:pPr>
            <a:r>
              <a:rPr lang="en"/>
              <a:t>Does the crisis provide a good time for a competitor to make a statement in the present heavily-critiqued media environment?</a:t>
            </a:r>
            <a:endParaRPr/>
          </a:p>
          <a:p>
            <a:pPr indent="-298450" lvl="0" marL="457200" rtl="0" algn="l">
              <a:lnSpc>
                <a:spcPct val="100000"/>
              </a:lnSpc>
              <a:spcBef>
                <a:spcPts val="0"/>
              </a:spcBef>
              <a:spcAft>
                <a:spcPts val="0"/>
              </a:spcAft>
              <a:buSzPts val="1100"/>
              <a:buChar char="●"/>
            </a:pPr>
            <a:r>
              <a:rPr lang="en"/>
              <a:t>How can the competitors contribute to rebuilding the industry reputation and fight ‘fake news’ and ‘lying press’ supporters?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Google Shape;26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Who should write the article, you as the Editor-in-chief or someone else?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What consequences would the competitor face if it supports DER SPIEGEL?</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If they supported DER SPIEGEL, would the competitor be suspicioned for having similar problems?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What consequences would the competitor face if they stayed neutral about DER SPIEGEL?</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If they stayed neutral, would they miss out on reporting on a good story?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What consequences would the competitor face if it criticizes DER SPIEGEL?</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If they criticized DER SPIEGEL, would they not harm their own reputation as well in terms of ‘fake news’ and not believing everything that is said in the news?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Whom would you blame? The SPIEGEL group or Claas Relotius?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Do you think The New Yorker is affected by the DER SPIEGEL scandal considering that they operate on different markets?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Can you consider international magazines or newspapers competitors of DER SPIEGEL?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Would you say the media landscape is rather national or rather global in today’s world?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Does the crisis provide a good time for a competitor to make a statement in the present heavily-critiqued media environment?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How can the competitors contribute to rebuilding the industry reputation and fight ‘fake news’ and ‘lying press’ supporters?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545aed2882_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545aed2882_3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Thank you for an interesting discussions. Let us present how the competitors reacted.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54db96940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54db969406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 Editor-in-chief</a:t>
            </a:r>
            <a:endParaRPr/>
          </a:p>
          <a:p>
            <a:pPr indent="0" lvl="0" marL="0" rtl="0" algn="l">
              <a:lnSpc>
                <a:spcPct val="100000"/>
              </a:lnSpc>
              <a:spcBef>
                <a:spcPts val="0"/>
              </a:spcBef>
              <a:spcAft>
                <a:spcPts val="0"/>
              </a:spcAft>
              <a:buSzPts val="1100"/>
              <a:buNone/>
            </a:pPr>
            <a:r>
              <a:rPr lang="en"/>
              <a:t>Local expert - Elisabeth Zerofsky</a:t>
            </a:r>
            <a:endParaRPr/>
          </a:p>
          <a:p>
            <a:pPr indent="0" lvl="0" marL="0" rtl="0" algn="l">
              <a:lnSpc>
                <a:spcPct val="100000"/>
              </a:lnSpc>
              <a:spcBef>
                <a:spcPts val="0"/>
              </a:spcBef>
              <a:spcAft>
                <a:spcPts val="0"/>
              </a:spcAft>
              <a:buSzPts val="1100"/>
              <a:buNone/>
            </a:pPr>
            <a:r>
              <a:rPr lang="en"/>
              <a:t>Article published end of January - cautious waiting time</a:t>
            </a:r>
            <a:endParaRPr/>
          </a:p>
          <a:p>
            <a:pPr indent="0" lvl="0" marL="0" rtl="0" algn="l">
              <a:lnSpc>
                <a:spcPct val="100000"/>
              </a:lnSpc>
              <a:spcBef>
                <a:spcPts val="0"/>
              </a:spcBef>
              <a:spcAft>
                <a:spcPts val="0"/>
              </a:spcAft>
              <a:buSzPts val="1100"/>
              <a:buNone/>
            </a:pPr>
            <a:r>
              <a:t/>
            </a:r>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Acknowledges the prestige of DER SPIEGEL, their esteem in fact-checking</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analysis on how this scandal can affect the news outlet’s approach to their journalistic writing style</a:t>
            </a:r>
            <a:endParaRPr>
              <a:solidFill>
                <a:schemeClr val="dk1"/>
              </a:solidFill>
            </a:endParaRPr>
          </a:p>
          <a:p>
            <a:pPr indent="0" lvl="0" marL="0" rtl="0" algn="just">
              <a:lnSpc>
                <a:spcPct val="115000"/>
              </a:lnSpc>
              <a:spcBef>
                <a:spcPts val="0"/>
              </a:spcBef>
              <a:spcAft>
                <a:spcPts val="0"/>
              </a:spcAft>
              <a:buSzPts val="1100"/>
              <a:buNone/>
            </a:pPr>
            <a:r>
              <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Most extreme amongst the international media reactions</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Critiques: colourful storytelling style of reporting, and fact-checking</a:t>
            </a:r>
            <a:endParaRPr>
              <a:solidFill>
                <a:schemeClr val="dk1"/>
              </a:solidFill>
            </a:endParaRPr>
          </a:p>
          <a:p>
            <a:pPr indent="0" lvl="0" marL="0" rtl="0" algn="just">
              <a:lnSpc>
                <a:spcPct val="115000"/>
              </a:lnSpc>
              <a:spcBef>
                <a:spcPts val="0"/>
              </a:spcBef>
              <a:spcAft>
                <a:spcPts val="0"/>
              </a:spcAft>
              <a:buSzPts val="1100"/>
              <a:buNone/>
            </a:pPr>
            <a:r>
              <a:t/>
            </a:r>
            <a:endParaRPr>
              <a:solidFill>
                <a:schemeClr val="dk1"/>
              </a:solidFill>
            </a:endParaRPr>
          </a:p>
          <a:p>
            <a:pPr indent="0" lvl="0" marL="0" rtl="0" algn="just">
              <a:lnSpc>
                <a:spcPct val="115000"/>
              </a:lnSpc>
              <a:spcBef>
                <a:spcPts val="0"/>
              </a:spcBef>
              <a:spcAft>
                <a:spcPts val="0"/>
              </a:spcAft>
              <a:buSzPts val="1100"/>
              <a:buNone/>
            </a:pPr>
            <a:r>
              <a:rPr lang="en">
                <a:solidFill>
                  <a:schemeClr val="dk1"/>
                </a:solidFill>
              </a:rPr>
              <a:t>Interviews with key actors, such as fact checking employees and Moreno (person who discovered the forgery)</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employees were ‘deeply sad’ and shocked</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i="1" lang="en">
                <a:solidFill>
                  <a:schemeClr val="dk1"/>
                </a:solidFill>
              </a:rPr>
              <a:t>“‘how could one single person be so harmful to what they took pride on” </a:t>
            </a:r>
            <a:r>
              <a:rPr lang="en">
                <a:solidFill>
                  <a:schemeClr val="dk1"/>
                </a:solidFill>
              </a:rPr>
              <a:t>- [precise fact checking]</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Moreno: </a:t>
            </a:r>
            <a:r>
              <a:rPr i="1" lang="en">
                <a:solidFill>
                  <a:schemeClr val="dk1"/>
                </a:solidFill>
              </a:rPr>
              <a:t>‘only benefit of the case, that it has been discovered internally’. </a:t>
            </a:r>
            <a:endParaRPr i="1">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i="1" lang="en">
                <a:solidFill>
                  <a:schemeClr val="dk1"/>
                </a:solidFill>
              </a:rPr>
              <a:t>‘exceptional in its excesses, and deeply pathological’</a:t>
            </a:r>
            <a:endParaRPr i="1">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Relotius’ thought-through fabrication, and misleading of the fact-checking department in an operational manner</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Zerofsky: fact-checking employees still oversaw other details, that could have been avoided even with the misleading acts of Relotius</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en">
                <a:solidFill>
                  <a:schemeClr val="dk1"/>
                </a:solidFill>
              </a:rPr>
              <a:t>The New Yorker:  DER SPIEGEL-style</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almost like a ‘Hollywood’ writer</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Even own editorial regarding the Relotius affair was written in this so-called DER SPIEGEL-style</a:t>
            </a:r>
            <a:endParaRPr>
              <a:solidFill>
                <a:schemeClr val="dk1"/>
              </a:solidFill>
            </a:endParaRPr>
          </a:p>
          <a:p>
            <a:pPr indent="-298450" lvl="1" marL="914400" rtl="0" algn="just">
              <a:lnSpc>
                <a:spcPct val="115000"/>
              </a:lnSpc>
              <a:spcBef>
                <a:spcPts val="0"/>
              </a:spcBef>
              <a:spcAft>
                <a:spcPts val="0"/>
              </a:spcAft>
              <a:buClr>
                <a:schemeClr val="dk1"/>
              </a:buClr>
              <a:buSzPts val="1100"/>
              <a:buChar char="-"/>
            </a:pPr>
            <a:r>
              <a:rPr lang="en">
                <a:solidFill>
                  <a:schemeClr val="dk1"/>
                </a:solidFill>
              </a:rPr>
              <a:t>presenting Relotius as an ‘evil nimbus’ and Moreno as the magazine’s ‘white knight’. </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en">
                <a:solidFill>
                  <a:schemeClr val="dk1"/>
                </a:solidFill>
              </a:rPr>
              <a:t>The New Yorker:</a:t>
            </a:r>
            <a:endParaRPr i="1">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 Speculations that the new editor-in-chief, Klusmann may use the incident to rein DER SPIEGEL’s stylistic excesses</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en">
                <a:solidFill>
                  <a:schemeClr val="dk1"/>
                </a:solidFill>
              </a:rPr>
              <a:t>The New Yorker article briefly discusses the political implications of fabricating stories in the current media industry and political climate</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‘Lügenpresse’ (lying press) - critique from the far-right party for DER SPIEGEL</a:t>
            </a:r>
            <a:endParaRPr>
              <a:solidFill>
                <a:schemeClr val="dk1"/>
              </a:solidFill>
            </a:endParaRPr>
          </a:p>
          <a:p>
            <a:pPr indent="-298450" lvl="0" marL="457200" rtl="0" algn="just">
              <a:lnSpc>
                <a:spcPct val="115000"/>
              </a:lnSpc>
              <a:spcBef>
                <a:spcPts val="0"/>
              </a:spcBef>
              <a:spcAft>
                <a:spcPts val="0"/>
              </a:spcAft>
              <a:buClr>
                <a:schemeClr val="dk1"/>
              </a:buClr>
              <a:buSzPts val="1100"/>
              <a:buChar char="-"/>
            </a:pPr>
            <a:r>
              <a:rPr lang="en">
                <a:solidFill>
                  <a:schemeClr val="dk1"/>
                </a:solidFill>
              </a:rPr>
              <a:t>The US Ambassador to Germany -  he criticised DER SPIEGEL for being anti-American</a:t>
            </a:r>
            <a:endParaRPr>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just">
              <a:lnSpc>
                <a:spcPct val="115000"/>
              </a:lnSpc>
              <a:spcBef>
                <a:spcPts val="0"/>
              </a:spcBef>
              <a:spcAft>
                <a:spcPts val="0"/>
              </a:spcAft>
              <a:buSzPts val="1100"/>
              <a:buNone/>
            </a:pPr>
            <a:r>
              <a:t/>
            </a:r>
            <a:endParaRPr>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54db969406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g54db969406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In n</a:t>
            </a:r>
            <a:r>
              <a:rPr lang="en"/>
              <a:t>ational media, this scandal gaines a  wide coverage; ranging from neutral, supportive to critical</a:t>
            </a:r>
            <a:endParaRPr/>
          </a:p>
          <a:p>
            <a:pPr indent="0" lvl="0" marL="0" rtl="0" algn="l">
              <a:lnSpc>
                <a:spcPct val="100000"/>
              </a:lnSpc>
              <a:spcBef>
                <a:spcPts val="0"/>
              </a:spcBef>
              <a:spcAft>
                <a:spcPts val="0"/>
              </a:spcAft>
              <a:buSzPts val="1100"/>
              <a:buNone/>
            </a:pPr>
            <a:r>
              <a:rPr lang="en"/>
              <a:t>Mostly protecting Relotius and criticizing the narrative storytelling style that it motivated to exaggerate the story</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Overall, comparable German newspapers stayed neutral and did not comment on DER SPIEGEL scandal regarding Relotius’ faked stories. As Relotius worked as a freelancer before being permanently employed at DER SPIEGEL, he wrote many articles for different German newspapers. Consequently, affected competitors such as DIE ZEIT, Frankfurter Allgemeine Zeitung, and Sueddeutsche Zeitung informed their readers about the incident in a neutral tone and apologized in a short statement before each concerned article. Moreover, some articles were taken off the website until verified by an internal investigation team to clarify if those articles were faked as well. Next to these neutral statements, no official view or opinion from important editors-in-chiefs was published.</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545aed2882_3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545aed2882_3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Now, we will end this case with a short conclusion</a:t>
            </a:r>
            <a:endParaRPr>
              <a:solidFill>
                <a:schemeClr val="dk1"/>
              </a:solidFill>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a:t>Overall, we believe that </a:t>
            </a:r>
            <a:r>
              <a:rPr lang="en"/>
              <a:t>the SPIEGEL group has been successfully managing the crisis as they reported about the scandal in a very transparent, self-critical, credible and authentic way.</a:t>
            </a:r>
            <a:endParaRPr/>
          </a:p>
          <a:p>
            <a:pPr indent="-298450" lvl="0" marL="457200" rtl="0" algn="l">
              <a:lnSpc>
                <a:spcPct val="100000"/>
              </a:lnSpc>
              <a:spcBef>
                <a:spcPts val="0"/>
              </a:spcBef>
              <a:spcAft>
                <a:spcPts val="0"/>
              </a:spcAft>
              <a:buSzPts val="1100"/>
              <a:buChar char="●"/>
            </a:pPr>
            <a:r>
              <a:rPr lang="en"/>
              <a:t>Furthermore, they recognised that the brand essence, Rudolf Augstein’s “sagen, was ist”, was threatened and took actions to defend it, for instance by apologizing to the family of the founder and by assuring the quality of the fact checking system.</a:t>
            </a:r>
            <a:endParaRPr/>
          </a:p>
          <a:p>
            <a:pPr indent="-298450" lvl="0" marL="457200" rtl="0" algn="l">
              <a:lnSpc>
                <a:spcPct val="100000"/>
              </a:lnSpc>
              <a:spcBef>
                <a:spcPts val="0"/>
              </a:spcBef>
              <a:spcAft>
                <a:spcPts val="0"/>
              </a:spcAft>
              <a:buSzPts val="1100"/>
              <a:buChar char="●"/>
            </a:pPr>
            <a:r>
              <a:rPr lang="en"/>
              <a:t>Reflecting on the competitors’ actions internationally, most renowned media groups remained silent except for The New Yorker.</a:t>
            </a:r>
            <a:endParaRPr/>
          </a:p>
          <a:p>
            <a:pPr indent="-298450" lvl="0" marL="457200" rtl="0" algn="l">
              <a:lnSpc>
                <a:spcPct val="100000"/>
              </a:lnSpc>
              <a:spcBef>
                <a:spcPts val="0"/>
              </a:spcBef>
              <a:spcAft>
                <a:spcPts val="0"/>
              </a:spcAft>
              <a:buSzPts val="1100"/>
              <a:buChar char="●"/>
            </a:pPr>
            <a:r>
              <a:rPr lang="en"/>
              <a:t>As said earlier, an in-depth report with slight critique on the SPIEGEL style was published.</a:t>
            </a:r>
            <a:endParaRPr/>
          </a:p>
          <a:p>
            <a:pPr indent="-298450" lvl="0" marL="457200" rtl="0" algn="l">
              <a:lnSpc>
                <a:spcPct val="100000"/>
              </a:lnSpc>
              <a:spcBef>
                <a:spcPts val="0"/>
              </a:spcBef>
              <a:spcAft>
                <a:spcPts val="0"/>
              </a:spcAft>
              <a:buSzPts val="1100"/>
              <a:buChar char="●"/>
            </a:pPr>
            <a:r>
              <a:rPr lang="en"/>
              <a:t>On a national level, more competitors commented on the scandal. The ones which were critical, mainly blamed Claas Relotius instead of the SPIEGEL group. </a:t>
            </a:r>
            <a:endParaRPr/>
          </a:p>
          <a:p>
            <a:pPr indent="-298450" lvl="0" marL="457200" rtl="0" algn="l">
              <a:lnSpc>
                <a:spcPct val="100000"/>
              </a:lnSpc>
              <a:spcBef>
                <a:spcPts val="0"/>
              </a:spcBef>
              <a:spcAft>
                <a:spcPts val="0"/>
              </a:spcAft>
              <a:buSzPts val="1100"/>
              <a:buChar char="●"/>
            </a:pPr>
            <a:r>
              <a:rPr lang="en"/>
              <a:t>However, DER SPIEGEL’s fact checking system and narrative storytelling style, which strongly contributed to triggering the scandal, were criticised.</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Overall, we learned today </a:t>
            </a:r>
            <a:endParaRPr/>
          </a:p>
          <a:p>
            <a:pPr indent="-298450" lvl="0" marL="457200" rtl="0" algn="l">
              <a:lnSpc>
                <a:spcPct val="100000"/>
              </a:lnSpc>
              <a:spcBef>
                <a:spcPts val="0"/>
              </a:spcBef>
              <a:spcAft>
                <a:spcPts val="0"/>
              </a:spcAft>
              <a:buSzPts val="1100"/>
              <a:buChar char="●"/>
            </a:pPr>
            <a:r>
              <a:rPr lang="en"/>
              <a:t>how companies can manage an internally-rooted crisis and that the crisis can have a spill-over effect on competitors in the industry </a:t>
            </a:r>
            <a:endParaRPr/>
          </a:p>
          <a:p>
            <a:pPr indent="-298450" lvl="0" marL="457200" rtl="0" algn="l">
              <a:lnSpc>
                <a:spcPct val="100000"/>
              </a:lnSpc>
              <a:spcBef>
                <a:spcPts val="0"/>
              </a:spcBef>
              <a:spcAft>
                <a:spcPts val="0"/>
              </a:spcAft>
              <a:buSzPts val="1100"/>
              <a:buChar char="●"/>
            </a:pPr>
            <a:r>
              <a:rPr lang="en"/>
              <a:t>Moreover, we understood how identity and reputation influence each other before, during, and after a crisis</a:t>
            </a:r>
            <a:endParaRPr/>
          </a:p>
          <a:p>
            <a:pPr indent="-298450" lvl="0" marL="457200" rtl="0" algn="l">
              <a:lnSpc>
                <a:spcPct val="100000"/>
              </a:lnSpc>
              <a:spcBef>
                <a:spcPts val="0"/>
              </a:spcBef>
              <a:spcAft>
                <a:spcPts val="0"/>
              </a:spcAft>
              <a:buSzPts val="1100"/>
              <a:buChar char="●"/>
            </a:pPr>
            <a:r>
              <a:rPr lang="en"/>
              <a:t>We also applied corporate brand and crisis management frameworks to assess crisis situations, manage them, and react to them as a competitor</a:t>
            </a:r>
            <a:endParaRPr/>
          </a:p>
          <a:p>
            <a:pPr indent="-298450" lvl="0" marL="457200" rtl="0" algn="l">
              <a:lnSpc>
                <a:spcPct val="100000"/>
              </a:lnSpc>
              <a:spcBef>
                <a:spcPts val="0"/>
              </a:spcBef>
              <a:spcAft>
                <a:spcPts val="0"/>
              </a:spcAft>
              <a:buSzPts val="1100"/>
              <a:buChar char="●"/>
            </a:pPr>
            <a:r>
              <a:rPr lang="en"/>
              <a:t>We evaluated </a:t>
            </a:r>
            <a:r>
              <a:rPr lang="en"/>
              <a:t>how a crisis of one company can affect the competitors’ and industry reputation  </a:t>
            </a:r>
            <a:endParaRPr/>
          </a:p>
          <a:p>
            <a:pPr indent="-298450" lvl="0" marL="457200" rtl="0" algn="l">
              <a:lnSpc>
                <a:spcPct val="100000"/>
              </a:lnSpc>
              <a:spcBef>
                <a:spcPts val="0"/>
              </a:spcBef>
              <a:spcAft>
                <a:spcPts val="0"/>
              </a:spcAft>
              <a:buSzPts val="1100"/>
              <a:buChar char="●"/>
            </a:pPr>
            <a:r>
              <a:rPr lang="en"/>
              <a:t>Finally, we created decisions on a top management level as a reaction to a competitor’s crisis</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Google Shape;324;g545aed2882_3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g545aed2882_3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 we really appreciate your input and would thank you very much for listening to us and engaging on the discussion.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 Id="rId11" Type="http://schemas.openxmlformats.org/officeDocument/2006/relationships/image" Target="../media/image8.png"/><Relationship Id="rId10" Type="http://schemas.openxmlformats.org/officeDocument/2006/relationships/image" Target="../media/image5.png"/><Relationship Id="rId9"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hyperlink" Target="http://www.youtube.com/watch?v=Im_RQlo89m4" TargetMode="External"/><Relationship Id="rId5"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D9D9D9"/>
            </a:gs>
          </a:gsLst>
          <a:path path="circle">
            <a:fillToRect b="50%" l="50%" r="50%" t="50%"/>
          </a:path>
          <a:tileRect/>
        </a:grad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0" t="0"/>
          <a:stretch/>
        </p:blipFill>
        <p:spPr>
          <a:xfrm>
            <a:off x="6895075" y="4229900"/>
            <a:ext cx="2083675" cy="815100"/>
          </a:xfrm>
          <a:prstGeom prst="rect">
            <a:avLst/>
          </a:prstGeom>
          <a:noFill/>
          <a:ln>
            <a:noFill/>
          </a:ln>
        </p:spPr>
      </p:pic>
      <p:sp>
        <p:nvSpPr>
          <p:cNvPr id="55" name="Google Shape;55;p13"/>
          <p:cNvSpPr txBox="1"/>
          <p:nvPr/>
        </p:nvSpPr>
        <p:spPr>
          <a:xfrm>
            <a:off x="4056050" y="2341690"/>
            <a:ext cx="4922700" cy="1002300"/>
          </a:xfrm>
          <a:prstGeom prst="rect">
            <a:avLst/>
          </a:prstGeom>
          <a:noFill/>
          <a:ln>
            <a:noFill/>
          </a:ln>
        </p:spPr>
        <p:txBody>
          <a:bodyPr anchorCtr="0" anchor="t" bIns="91425" lIns="91425" spcFirstLastPara="1" rIns="91425" wrap="square" tIns="91425">
            <a:noAutofit/>
          </a:bodyPr>
          <a:lstStyle/>
          <a:p>
            <a:pPr indent="0" lvl="0" marL="0" marR="0" rtl="0" algn="ctr">
              <a:lnSpc>
                <a:spcPct val="107916"/>
              </a:lnSpc>
              <a:spcBef>
                <a:spcPts val="0"/>
              </a:spcBef>
              <a:spcAft>
                <a:spcPts val="0"/>
              </a:spcAft>
              <a:buClr>
                <a:schemeClr val="dk1"/>
              </a:buClr>
              <a:buSzPts val="1100"/>
              <a:buFont typeface="Arial"/>
              <a:buNone/>
            </a:pPr>
            <a:r>
              <a:rPr i="0" lang="en" sz="1800" u="none" cap="none" strike="noStrike">
                <a:solidFill>
                  <a:schemeClr val="dk1"/>
                </a:solidFill>
                <a:highlight>
                  <a:srgbClr val="FFFFFF"/>
                </a:highlight>
                <a:latin typeface="Lora"/>
                <a:ea typeface="Lora"/>
                <a:cs typeface="Lora"/>
                <a:sym typeface="Lora"/>
              </a:rPr>
              <a:t>The DER SPIEGEL scandal and its impact on the </a:t>
            </a:r>
            <a:r>
              <a:rPr lang="en" sz="1800">
                <a:solidFill>
                  <a:schemeClr val="dk1"/>
                </a:solidFill>
                <a:highlight>
                  <a:srgbClr val="FFFFFF"/>
                </a:highlight>
                <a:latin typeface="Lora"/>
                <a:ea typeface="Lora"/>
                <a:cs typeface="Lora"/>
                <a:sym typeface="Lora"/>
              </a:rPr>
              <a:t>reputation</a:t>
            </a:r>
            <a:r>
              <a:rPr i="0" lang="en" sz="1800" u="none" cap="none" strike="noStrike">
                <a:solidFill>
                  <a:schemeClr val="dk1"/>
                </a:solidFill>
                <a:highlight>
                  <a:srgbClr val="FFFFFF"/>
                </a:highlight>
                <a:latin typeface="Lora"/>
                <a:ea typeface="Lora"/>
                <a:cs typeface="Lora"/>
                <a:sym typeface="Lora"/>
              </a:rPr>
              <a:t> of an entire industry in times of fake news and lying press</a:t>
            </a:r>
            <a:endParaRPr i="0" sz="1800" u="none" cap="none" strike="noStrike">
              <a:solidFill>
                <a:schemeClr val="dk1"/>
              </a:solidFill>
              <a:highlight>
                <a:srgbClr val="FFFFFF"/>
              </a:highlight>
              <a:latin typeface="Lora"/>
              <a:ea typeface="Lora"/>
              <a:cs typeface="Lora"/>
              <a:sym typeface="Lora"/>
            </a:endParaRPr>
          </a:p>
          <a:p>
            <a:pPr indent="0" lvl="0" marL="0" marR="0" rtl="0" algn="ctr">
              <a:lnSpc>
                <a:spcPct val="100000"/>
              </a:lnSpc>
              <a:spcBef>
                <a:spcPts val="800"/>
              </a:spcBef>
              <a:spcAft>
                <a:spcPts val="0"/>
              </a:spcAft>
              <a:buClr>
                <a:srgbClr val="000000"/>
              </a:buClr>
              <a:buSzPts val="2000"/>
              <a:buFont typeface="Arial"/>
              <a:buNone/>
            </a:pPr>
            <a:r>
              <a:t/>
            </a:r>
            <a:endParaRPr i="0" sz="1800" u="none" cap="none" strike="noStrike">
              <a:solidFill>
                <a:srgbClr val="000000"/>
              </a:solidFill>
              <a:latin typeface="Lora"/>
              <a:ea typeface="Lora"/>
              <a:cs typeface="Lora"/>
              <a:sym typeface="Lora"/>
            </a:endParaRPr>
          </a:p>
        </p:txBody>
      </p:sp>
      <p:sp>
        <p:nvSpPr>
          <p:cNvPr id="56" name="Google Shape;56;p13"/>
          <p:cNvSpPr txBox="1"/>
          <p:nvPr/>
        </p:nvSpPr>
        <p:spPr>
          <a:xfrm>
            <a:off x="4003250" y="4229900"/>
            <a:ext cx="2216400" cy="81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i="0" lang="en" u="none" cap="none" strike="noStrike">
                <a:solidFill>
                  <a:schemeClr val="dk1"/>
                </a:solidFill>
                <a:latin typeface="Lora"/>
                <a:ea typeface="Lora"/>
                <a:cs typeface="Lora"/>
                <a:sym typeface="Lora"/>
              </a:rPr>
              <a:t>Julia Ausserdorfer</a:t>
            </a:r>
            <a:endParaRPr>
              <a:solidFill>
                <a:schemeClr val="dk1"/>
              </a:solidFill>
              <a:latin typeface="Lora"/>
              <a:ea typeface="Lora"/>
              <a:cs typeface="Lora"/>
              <a:sym typeface="Lora"/>
            </a:endParaRPr>
          </a:p>
          <a:p>
            <a:pPr indent="0" lvl="0" marL="0" marR="0" rtl="0" algn="l">
              <a:lnSpc>
                <a:spcPct val="100000"/>
              </a:lnSpc>
              <a:spcBef>
                <a:spcPts val="0"/>
              </a:spcBef>
              <a:spcAft>
                <a:spcPts val="0"/>
              </a:spcAft>
              <a:buClr>
                <a:srgbClr val="000000"/>
              </a:buClr>
              <a:buSzPts val="1400"/>
              <a:buFont typeface="Arial"/>
              <a:buNone/>
            </a:pPr>
            <a:r>
              <a:rPr i="0" lang="en" u="none" cap="none" strike="noStrike">
                <a:solidFill>
                  <a:schemeClr val="dk1"/>
                </a:solidFill>
                <a:latin typeface="Lora"/>
                <a:ea typeface="Lora"/>
                <a:cs typeface="Lora"/>
                <a:sym typeface="Lora"/>
              </a:rPr>
              <a:t>Réka Ines Tölg</a:t>
            </a:r>
            <a:endParaRPr i="0" u="none" cap="none" strike="noStrike">
              <a:solidFill>
                <a:schemeClr val="dk1"/>
              </a:solidFill>
              <a:latin typeface="Lora"/>
              <a:ea typeface="Lora"/>
              <a:cs typeface="Lora"/>
              <a:sym typeface="Lora"/>
            </a:endParaRPr>
          </a:p>
          <a:p>
            <a:pPr indent="0" lvl="0" marL="0" marR="0" rtl="0" algn="l">
              <a:lnSpc>
                <a:spcPct val="100000"/>
              </a:lnSpc>
              <a:spcBef>
                <a:spcPts val="0"/>
              </a:spcBef>
              <a:spcAft>
                <a:spcPts val="0"/>
              </a:spcAft>
              <a:buClr>
                <a:srgbClr val="000000"/>
              </a:buClr>
              <a:buSzPts val="1400"/>
              <a:buFont typeface="Arial"/>
              <a:buNone/>
            </a:pPr>
            <a:r>
              <a:rPr i="0" lang="en" u="none" cap="none" strike="noStrike">
                <a:solidFill>
                  <a:schemeClr val="dk1"/>
                </a:solidFill>
                <a:latin typeface="Lora"/>
                <a:ea typeface="Lora"/>
                <a:cs typeface="Lora"/>
                <a:sym typeface="Lora"/>
              </a:rPr>
              <a:t>Imke van Deest</a:t>
            </a:r>
            <a:endParaRPr i="0" u="none" cap="none" strike="noStrike">
              <a:solidFill>
                <a:schemeClr val="dk1"/>
              </a:solidFill>
              <a:latin typeface="Lora"/>
              <a:ea typeface="Lora"/>
              <a:cs typeface="Lora"/>
              <a:sym typeface="Lora"/>
            </a:endParaRPr>
          </a:p>
        </p:txBody>
      </p:sp>
      <p:pic>
        <p:nvPicPr>
          <p:cNvPr id="57" name="Google Shape;57;p13"/>
          <p:cNvPicPr preferRelativeResize="0"/>
          <p:nvPr/>
        </p:nvPicPr>
        <p:blipFill rotWithShape="1">
          <a:blip r:embed="rId4">
            <a:alphaModFix/>
          </a:blip>
          <a:srcRect b="0" l="0" r="0" t="0"/>
          <a:stretch/>
        </p:blipFill>
        <p:spPr>
          <a:xfrm>
            <a:off x="0" y="0"/>
            <a:ext cx="3859983" cy="5143503"/>
          </a:xfrm>
          <a:prstGeom prst="rect">
            <a:avLst/>
          </a:prstGeom>
          <a:noFill/>
          <a:ln>
            <a:noFill/>
          </a:ln>
        </p:spPr>
      </p:pic>
      <p:sp>
        <p:nvSpPr>
          <p:cNvPr id="58" name="Google Shape;58;p13"/>
          <p:cNvSpPr txBox="1"/>
          <p:nvPr/>
        </p:nvSpPr>
        <p:spPr>
          <a:xfrm>
            <a:off x="4003250" y="724875"/>
            <a:ext cx="5028300" cy="632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 sz="4000" u="none" cap="none" strike="noStrike">
                <a:solidFill>
                  <a:srgbClr val="E84D2E"/>
                </a:solidFill>
                <a:latin typeface="Lora"/>
                <a:ea typeface="Lora"/>
                <a:cs typeface="Lora"/>
                <a:sym typeface="Lora"/>
              </a:rPr>
              <a:t>Are you </a:t>
            </a:r>
            <a:endParaRPr b="1">
              <a:solidFill>
                <a:srgbClr val="E84D2E"/>
              </a:solidFill>
              <a:latin typeface="Lora"/>
              <a:ea typeface="Lora"/>
              <a:cs typeface="Lora"/>
              <a:sym typeface="Lora"/>
            </a:endParaRPr>
          </a:p>
          <a:p>
            <a:pPr indent="0" lvl="0" marL="0" marR="0" rtl="0" algn="ctr">
              <a:lnSpc>
                <a:spcPct val="100000"/>
              </a:lnSpc>
              <a:spcBef>
                <a:spcPts val="0"/>
              </a:spcBef>
              <a:spcAft>
                <a:spcPts val="0"/>
              </a:spcAft>
              <a:buClr>
                <a:srgbClr val="000000"/>
              </a:buClr>
              <a:buSzPts val="4000"/>
              <a:buFont typeface="Arial"/>
              <a:buNone/>
            </a:pPr>
            <a:r>
              <a:rPr b="1" i="0" lang="en" sz="4000" u="none" cap="none" strike="noStrike">
                <a:solidFill>
                  <a:srgbClr val="E84D2E"/>
                </a:solidFill>
                <a:latin typeface="Lora"/>
                <a:ea typeface="Lora"/>
                <a:cs typeface="Lora"/>
                <a:sym typeface="Lora"/>
              </a:rPr>
              <a:t>‘telling it like it is’?</a:t>
            </a:r>
            <a:endParaRPr b="1" i="0" sz="4000" u="none" cap="none" strike="noStrike">
              <a:solidFill>
                <a:srgbClr val="E84D2E"/>
              </a:solidFill>
              <a:latin typeface="Lora"/>
              <a:ea typeface="Lora"/>
              <a:cs typeface="Lora"/>
              <a:sym typeface="Lora"/>
            </a:endParaRPr>
          </a:p>
        </p:txBody>
      </p:sp>
      <p:sp>
        <p:nvSpPr>
          <p:cNvPr id="59" name="Google Shape;59;p13"/>
          <p:cNvSpPr txBox="1"/>
          <p:nvPr/>
        </p:nvSpPr>
        <p:spPr>
          <a:xfrm>
            <a:off x="6254275" y="2511000"/>
            <a:ext cx="6210900" cy="7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pic>
        <p:nvPicPr>
          <p:cNvPr id="64" name="Google Shape;64;p14"/>
          <p:cNvPicPr preferRelativeResize="0"/>
          <p:nvPr/>
        </p:nvPicPr>
        <p:blipFill rotWithShape="1">
          <a:blip r:embed="rId3">
            <a:alphaModFix amt="20000"/>
          </a:blip>
          <a:srcRect b="0" l="0" r="0" t="0"/>
          <a:stretch/>
        </p:blipFill>
        <p:spPr>
          <a:xfrm>
            <a:off x="-100" y="-1375"/>
            <a:ext cx="9139300" cy="5143499"/>
          </a:xfrm>
          <a:prstGeom prst="rect">
            <a:avLst/>
          </a:prstGeom>
          <a:noFill/>
          <a:ln>
            <a:noFill/>
          </a:ln>
        </p:spPr>
      </p:pic>
      <p:sp>
        <p:nvSpPr>
          <p:cNvPr id="65" name="Google Shape;65;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OVERVIEW</a:t>
            </a:r>
            <a:endParaRPr>
              <a:solidFill>
                <a:srgbClr val="FFFFFF"/>
              </a:solidFill>
              <a:highlight>
                <a:srgbClr val="E84D2E"/>
              </a:highlight>
              <a:latin typeface="Lora"/>
              <a:ea typeface="Lora"/>
              <a:cs typeface="Lora"/>
              <a:sym typeface="Lora"/>
            </a:endParaRPr>
          </a:p>
        </p:txBody>
      </p:sp>
      <p:grpSp>
        <p:nvGrpSpPr>
          <p:cNvPr id="66" name="Google Shape;66;p14"/>
          <p:cNvGrpSpPr/>
          <p:nvPr/>
        </p:nvGrpSpPr>
        <p:grpSpPr>
          <a:xfrm>
            <a:off x="-4166403" y="682345"/>
            <a:ext cx="11032826" cy="4964345"/>
            <a:chOff x="-4166304" y="-639335"/>
            <a:chExt cx="11032826" cy="4964345"/>
          </a:xfrm>
        </p:grpSpPr>
        <p:sp>
          <p:nvSpPr>
            <p:cNvPr id="67" name="Google Shape;67;p14"/>
            <p:cNvSpPr/>
            <p:nvPr/>
          </p:nvSpPr>
          <p:spPr>
            <a:xfrm>
              <a:off x="-4166304" y="-639335"/>
              <a:ext cx="4964345" cy="4964345"/>
            </a:xfrm>
            <a:prstGeom prst="blockArc">
              <a:avLst>
                <a:gd fmla="val 18900000" name="adj1"/>
                <a:gd fmla="val 2700000" name="adj2"/>
                <a:gd fmla="val 435" name="adj3"/>
              </a:avLst>
            </a:prstGeom>
            <a:noFill/>
            <a:ln cap="flat" cmpd="sng" w="25400">
              <a:solidFill>
                <a:srgbClr val="1A1A1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68" name="Google Shape;68;p14"/>
            <p:cNvSpPr/>
            <p:nvPr/>
          </p:nvSpPr>
          <p:spPr>
            <a:xfrm>
              <a:off x="298347" y="194087"/>
              <a:ext cx="4467608"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69" name="Google Shape;69;p14"/>
            <p:cNvSpPr txBox="1"/>
            <p:nvPr/>
          </p:nvSpPr>
          <p:spPr>
            <a:xfrm>
              <a:off x="298347" y="194087"/>
              <a:ext cx="4467608" cy="388027"/>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i="0" lang="en" sz="2000" u="none" cap="none" strike="noStrike">
                  <a:highlight>
                    <a:srgbClr val="FFFFFF"/>
                  </a:highlight>
                  <a:latin typeface="Lora"/>
                  <a:ea typeface="Lora"/>
                  <a:cs typeface="Lora"/>
                  <a:sym typeface="Lora"/>
                </a:rPr>
                <a:t>Background</a:t>
              </a:r>
              <a:endParaRPr i="0" sz="2000" u="none" cap="none" strike="noStrike">
                <a:highlight>
                  <a:srgbClr val="FFFFFF"/>
                </a:highlight>
                <a:latin typeface="Lora"/>
                <a:ea typeface="Lora"/>
                <a:cs typeface="Lora"/>
                <a:sym typeface="Lora"/>
              </a:endParaRPr>
            </a:p>
          </p:txBody>
        </p:sp>
        <p:sp>
          <p:nvSpPr>
            <p:cNvPr id="70" name="Google Shape;70;p14"/>
            <p:cNvSpPr/>
            <p:nvPr/>
          </p:nvSpPr>
          <p:spPr>
            <a:xfrm>
              <a:off x="55830" y="145584"/>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1" name="Google Shape;71;p14"/>
            <p:cNvSpPr/>
            <p:nvPr/>
          </p:nvSpPr>
          <p:spPr>
            <a:xfrm>
              <a:off x="617527" y="776055"/>
              <a:ext cx="4148429"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2" name="Google Shape;72;p14"/>
            <p:cNvSpPr txBox="1"/>
            <p:nvPr/>
          </p:nvSpPr>
          <p:spPr>
            <a:xfrm>
              <a:off x="617522" y="776045"/>
              <a:ext cx="6249000" cy="387900"/>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i="0" lang="en" sz="2000" u="none" cap="none" strike="noStrike">
                  <a:highlight>
                    <a:srgbClr val="FFFFFF"/>
                  </a:highlight>
                  <a:latin typeface="Lora"/>
                  <a:ea typeface="Lora"/>
                  <a:cs typeface="Lora"/>
                  <a:sym typeface="Lora"/>
                </a:rPr>
                <a:t>CBIRM </a:t>
              </a:r>
              <a:r>
                <a:rPr lang="en" sz="2000">
                  <a:highlight>
                    <a:srgbClr val="FFFFFF"/>
                  </a:highlight>
                  <a:latin typeface="Lora"/>
                  <a:ea typeface="Lora"/>
                  <a:cs typeface="Lora"/>
                  <a:sym typeface="Lora"/>
                </a:rPr>
                <a:t>applied to the SPIEGEL group</a:t>
              </a:r>
              <a:endParaRPr i="0" sz="2000" u="none" cap="none" strike="noStrike">
                <a:highlight>
                  <a:srgbClr val="FFFFFF"/>
                </a:highlight>
                <a:latin typeface="Lora"/>
                <a:ea typeface="Lora"/>
                <a:cs typeface="Lora"/>
                <a:sym typeface="Lora"/>
              </a:endParaRPr>
            </a:p>
          </p:txBody>
        </p:sp>
        <p:sp>
          <p:nvSpPr>
            <p:cNvPr id="73" name="Google Shape;73;p14"/>
            <p:cNvSpPr/>
            <p:nvPr/>
          </p:nvSpPr>
          <p:spPr>
            <a:xfrm>
              <a:off x="375009" y="727552"/>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4" name="Google Shape;74;p14"/>
            <p:cNvSpPr/>
            <p:nvPr/>
          </p:nvSpPr>
          <p:spPr>
            <a:xfrm>
              <a:off x="763479" y="1358023"/>
              <a:ext cx="4002476"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5" name="Google Shape;75;p14"/>
            <p:cNvSpPr txBox="1"/>
            <p:nvPr/>
          </p:nvSpPr>
          <p:spPr>
            <a:xfrm>
              <a:off x="763479" y="1358023"/>
              <a:ext cx="4002476" cy="388027"/>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lang="en" sz="2000">
                  <a:highlight>
                    <a:srgbClr val="FFFFFF"/>
                  </a:highlight>
                  <a:latin typeface="Lora"/>
                  <a:ea typeface="Lora"/>
                  <a:cs typeface="Lora"/>
                  <a:sym typeface="Lora"/>
                </a:rPr>
                <a:t>The crisis in detail</a:t>
              </a:r>
              <a:endParaRPr sz="2000">
                <a:highlight>
                  <a:srgbClr val="FFFFFF"/>
                </a:highlight>
                <a:latin typeface="Lora"/>
                <a:ea typeface="Lora"/>
                <a:cs typeface="Lora"/>
                <a:sym typeface="Lora"/>
              </a:endParaRPr>
            </a:p>
          </p:txBody>
        </p:sp>
        <p:sp>
          <p:nvSpPr>
            <p:cNvPr id="76" name="Google Shape;76;p14"/>
            <p:cNvSpPr/>
            <p:nvPr/>
          </p:nvSpPr>
          <p:spPr>
            <a:xfrm>
              <a:off x="520962" y="1309519"/>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7" name="Google Shape;77;p14"/>
            <p:cNvSpPr/>
            <p:nvPr/>
          </p:nvSpPr>
          <p:spPr>
            <a:xfrm>
              <a:off x="763479" y="1939622"/>
              <a:ext cx="4002476"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78" name="Google Shape;78;p14"/>
            <p:cNvSpPr txBox="1"/>
            <p:nvPr/>
          </p:nvSpPr>
          <p:spPr>
            <a:xfrm>
              <a:off x="763472" y="1939620"/>
              <a:ext cx="5548500" cy="387900"/>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lang="en" sz="2000">
                  <a:highlight>
                    <a:srgbClr val="FFFFFF"/>
                  </a:highlight>
                  <a:latin typeface="Lora"/>
                  <a:ea typeface="Lora"/>
                  <a:cs typeface="Lora"/>
                  <a:sym typeface="Lora"/>
                </a:rPr>
                <a:t>Discussion &amp; managerial decision</a:t>
              </a:r>
              <a:endParaRPr i="0" sz="2000" u="none" cap="none" strike="noStrike">
                <a:highlight>
                  <a:srgbClr val="FFFFFF"/>
                </a:highlight>
                <a:latin typeface="Lora"/>
                <a:ea typeface="Lora"/>
                <a:cs typeface="Lora"/>
                <a:sym typeface="Lora"/>
              </a:endParaRPr>
            </a:p>
          </p:txBody>
        </p:sp>
        <p:sp>
          <p:nvSpPr>
            <p:cNvPr id="79" name="Google Shape;79;p14"/>
            <p:cNvSpPr/>
            <p:nvPr/>
          </p:nvSpPr>
          <p:spPr>
            <a:xfrm>
              <a:off x="520962" y="1891119"/>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80" name="Google Shape;80;p14"/>
            <p:cNvSpPr/>
            <p:nvPr/>
          </p:nvSpPr>
          <p:spPr>
            <a:xfrm>
              <a:off x="617527" y="2521590"/>
              <a:ext cx="4148429"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81" name="Google Shape;81;p14"/>
            <p:cNvSpPr txBox="1"/>
            <p:nvPr/>
          </p:nvSpPr>
          <p:spPr>
            <a:xfrm>
              <a:off x="617527" y="2521590"/>
              <a:ext cx="4148429" cy="388027"/>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i="0" lang="en" sz="2000" u="none" cap="none" strike="noStrike">
                  <a:highlight>
                    <a:srgbClr val="FFFFFF"/>
                  </a:highlight>
                  <a:latin typeface="Lora"/>
                  <a:ea typeface="Lora"/>
                  <a:cs typeface="Lora"/>
                  <a:sym typeface="Lora"/>
                </a:rPr>
                <a:t>Conclusion</a:t>
              </a:r>
              <a:endParaRPr i="0" sz="2000" u="none" cap="none" strike="noStrike">
                <a:highlight>
                  <a:srgbClr val="FFFFFF"/>
                </a:highlight>
                <a:latin typeface="Lora"/>
                <a:ea typeface="Lora"/>
                <a:cs typeface="Lora"/>
                <a:sym typeface="Lora"/>
              </a:endParaRPr>
            </a:p>
          </p:txBody>
        </p:sp>
        <p:sp>
          <p:nvSpPr>
            <p:cNvPr id="82" name="Google Shape;82;p14"/>
            <p:cNvSpPr/>
            <p:nvPr/>
          </p:nvSpPr>
          <p:spPr>
            <a:xfrm>
              <a:off x="375009" y="2473087"/>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83" name="Google Shape;83;p14"/>
            <p:cNvSpPr/>
            <p:nvPr/>
          </p:nvSpPr>
          <p:spPr>
            <a:xfrm>
              <a:off x="298347" y="3103558"/>
              <a:ext cx="4467608" cy="3880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sp>
          <p:nvSpPr>
            <p:cNvPr id="84" name="Google Shape;84;p14"/>
            <p:cNvSpPr txBox="1"/>
            <p:nvPr/>
          </p:nvSpPr>
          <p:spPr>
            <a:xfrm>
              <a:off x="298347" y="3103558"/>
              <a:ext cx="4467608" cy="388027"/>
            </a:xfrm>
            <a:prstGeom prst="rect">
              <a:avLst/>
            </a:prstGeom>
            <a:noFill/>
            <a:ln>
              <a:noFill/>
            </a:ln>
          </p:spPr>
          <p:txBody>
            <a:bodyPr anchorCtr="0" anchor="ctr" bIns="40625" lIns="307975" spcFirstLastPara="1" rIns="40625" wrap="square" tIns="40625">
              <a:noAutofit/>
            </a:bodyPr>
            <a:lstStyle/>
            <a:p>
              <a:pPr indent="0" lvl="0" marL="0" marR="0" rtl="0" algn="l">
                <a:lnSpc>
                  <a:spcPct val="90000"/>
                </a:lnSpc>
                <a:spcBef>
                  <a:spcPts val="0"/>
                </a:spcBef>
                <a:spcAft>
                  <a:spcPts val="0"/>
                </a:spcAft>
                <a:buClr>
                  <a:srgbClr val="000000"/>
                </a:buClr>
                <a:buSzPts val="1600"/>
                <a:buFont typeface="Arial"/>
                <a:buNone/>
              </a:pPr>
              <a:r>
                <a:rPr i="0" lang="en" sz="2000" u="none" cap="none" strike="noStrike">
                  <a:highlight>
                    <a:srgbClr val="FFFFFF"/>
                  </a:highlight>
                  <a:latin typeface="Lora"/>
                  <a:ea typeface="Lora"/>
                  <a:cs typeface="Lora"/>
                  <a:sym typeface="Lora"/>
                </a:rPr>
                <a:t>Learnings</a:t>
              </a:r>
              <a:endParaRPr i="0" sz="2000" u="none" cap="none" strike="noStrike">
                <a:highlight>
                  <a:srgbClr val="FFFFFF"/>
                </a:highlight>
                <a:latin typeface="Lora"/>
                <a:ea typeface="Lora"/>
                <a:cs typeface="Lora"/>
                <a:sym typeface="Lora"/>
              </a:endParaRPr>
            </a:p>
          </p:txBody>
        </p:sp>
        <p:sp>
          <p:nvSpPr>
            <p:cNvPr id="85" name="Google Shape;85;p14"/>
            <p:cNvSpPr/>
            <p:nvPr/>
          </p:nvSpPr>
          <p:spPr>
            <a:xfrm>
              <a:off x="55830" y="3055055"/>
              <a:ext cx="485034" cy="485034"/>
            </a:xfrm>
            <a:prstGeom prst="ellipse">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Lora"/>
                <a:ea typeface="Lora"/>
                <a:cs typeface="Lora"/>
                <a:sym typeface="Lor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pic>
        <p:nvPicPr>
          <p:cNvPr id="90" name="Google Shape;90;p15"/>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91" name="Google Shape;91;p15"/>
          <p:cNvSpPr txBox="1"/>
          <p:nvPr>
            <p:ph type="title"/>
          </p:nvPr>
        </p:nvSpPr>
        <p:spPr>
          <a:xfrm>
            <a:off x="378950" y="1911900"/>
            <a:ext cx="8520600" cy="2008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5600">
                <a:solidFill>
                  <a:srgbClr val="FFFFFF"/>
                </a:solidFill>
                <a:highlight>
                  <a:srgbClr val="E84D2E"/>
                </a:highlight>
                <a:latin typeface="Lora"/>
                <a:ea typeface="Lora"/>
                <a:cs typeface="Lora"/>
                <a:sym typeface="Lora"/>
              </a:rPr>
              <a:t>BACKGROUND</a:t>
            </a:r>
            <a:endParaRPr sz="5600">
              <a:solidFill>
                <a:srgbClr val="FFFFFF"/>
              </a:solidFill>
              <a:highlight>
                <a:srgbClr val="E84D2E"/>
              </a:highlight>
              <a:latin typeface="Lora"/>
              <a:ea typeface="Lora"/>
              <a:cs typeface="Lora"/>
              <a:sym typeface="Lor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D9D9D9"/>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BACKGROUND</a:t>
            </a:r>
            <a:endParaRPr>
              <a:solidFill>
                <a:srgbClr val="FFFFFF"/>
              </a:solidFill>
              <a:highlight>
                <a:srgbClr val="E84D2E"/>
              </a:highlight>
              <a:latin typeface="Lora"/>
              <a:ea typeface="Lora"/>
              <a:cs typeface="Lora"/>
              <a:sym typeface="Lora"/>
            </a:endParaRPr>
          </a:p>
        </p:txBody>
      </p:sp>
      <p:sp>
        <p:nvSpPr>
          <p:cNvPr id="97" name="Google Shape;97;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marR="0" rtl="0" algn="l">
              <a:lnSpc>
                <a:spcPct val="150000"/>
              </a:lnSpc>
              <a:spcBef>
                <a:spcPts val="0"/>
              </a:spcBef>
              <a:spcAft>
                <a:spcPts val="0"/>
              </a:spcAft>
              <a:buClr>
                <a:srgbClr val="000000"/>
              </a:buClr>
              <a:buSzPts val="1800"/>
              <a:buFont typeface="Lora"/>
              <a:buChar char="➢"/>
            </a:pPr>
            <a:r>
              <a:rPr lang="en">
                <a:solidFill>
                  <a:srgbClr val="000000"/>
                </a:solidFill>
                <a:latin typeface="Lora"/>
                <a:ea typeface="Lora"/>
                <a:cs typeface="Lora"/>
                <a:sym typeface="Lora"/>
              </a:rPr>
              <a:t>One of the most renowned and wide reaching media groups in Europe</a:t>
            </a:r>
            <a:endParaRPr>
              <a:solidFill>
                <a:srgbClr val="000000"/>
              </a:solidFill>
              <a:latin typeface="Lora"/>
              <a:ea typeface="Lora"/>
              <a:cs typeface="Lora"/>
              <a:sym typeface="Lora"/>
            </a:endParaRPr>
          </a:p>
          <a:p>
            <a:pPr indent="-342900" lvl="0" marL="457200" marR="0" rtl="0" algn="l">
              <a:lnSpc>
                <a:spcPct val="150000"/>
              </a:lnSpc>
              <a:spcBef>
                <a:spcPts val="0"/>
              </a:spcBef>
              <a:spcAft>
                <a:spcPts val="0"/>
              </a:spcAft>
              <a:buClr>
                <a:srgbClr val="000000"/>
              </a:buClr>
              <a:buSzPts val="1800"/>
              <a:buFont typeface="Lora"/>
              <a:buChar char="➢"/>
            </a:pPr>
            <a:r>
              <a:rPr lang="en">
                <a:solidFill>
                  <a:srgbClr val="000000"/>
                </a:solidFill>
                <a:latin typeface="Lora"/>
                <a:ea typeface="Lora"/>
                <a:cs typeface="Lora"/>
                <a:sym typeface="Lora"/>
              </a:rPr>
              <a:t>Unique ownership structure: 50% of the shares endowed to employees </a:t>
            </a:r>
            <a:endParaRPr>
              <a:solidFill>
                <a:srgbClr val="000000"/>
              </a:solidFill>
              <a:latin typeface="Lora"/>
              <a:ea typeface="Lora"/>
              <a:cs typeface="Lora"/>
              <a:sym typeface="Lora"/>
            </a:endParaRPr>
          </a:p>
          <a:p>
            <a:pPr indent="-342900" lvl="0" marL="457200" marR="0" rtl="0" algn="l">
              <a:lnSpc>
                <a:spcPct val="150000"/>
              </a:lnSpc>
              <a:spcBef>
                <a:spcPts val="0"/>
              </a:spcBef>
              <a:spcAft>
                <a:spcPts val="0"/>
              </a:spcAft>
              <a:buClr>
                <a:srgbClr val="000000"/>
              </a:buClr>
              <a:buSzPts val="1800"/>
              <a:buFont typeface="Lora"/>
              <a:buChar char="➢"/>
            </a:pPr>
            <a:r>
              <a:rPr lang="en">
                <a:solidFill>
                  <a:srgbClr val="000000"/>
                </a:solidFill>
                <a:latin typeface="Lora"/>
                <a:ea typeface="Lora"/>
                <a:cs typeface="Lora"/>
                <a:sym typeface="Lora"/>
              </a:rPr>
              <a:t>Main market: German-speaking countries</a:t>
            </a:r>
            <a:endParaRPr>
              <a:solidFill>
                <a:srgbClr val="000000"/>
              </a:solidFill>
              <a:latin typeface="Lora"/>
              <a:ea typeface="Lora"/>
              <a:cs typeface="Lora"/>
              <a:sym typeface="Lora"/>
            </a:endParaRPr>
          </a:p>
          <a:p>
            <a:pPr indent="-342900" lvl="0" marL="457200" marR="0" rtl="0" algn="l">
              <a:lnSpc>
                <a:spcPct val="150000"/>
              </a:lnSpc>
              <a:spcBef>
                <a:spcPts val="0"/>
              </a:spcBef>
              <a:spcAft>
                <a:spcPts val="0"/>
              </a:spcAft>
              <a:buClr>
                <a:srgbClr val="000000"/>
              </a:buClr>
              <a:buSzPts val="1800"/>
              <a:buFont typeface="Lora"/>
              <a:buChar char="➢"/>
            </a:pPr>
            <a:r>
              <a:rPr lang="en">
                <a:solidFill>
                  <a:srgbClr val="000000"/>
                </a:solidFill>
                <a:latin typeface="Lora"/>
                <a:ea typeface="Lora"/>
                <a:cs typeface="Lora"/>
                <a:sym typeface="Lora"/>
              </a:rPr>
              <a:t>Brands:</a:t>
            </a:r>
            <a:endParaRPr>
              <a:solidFill>
                <a:srgbClr val="000000"/>
              </a:solidFill>
              <a:latin typeface="Lora"/>
              <a:ea typeface="Lora"/>
              <a:cs typeface="Lora"/>
              <a:sym typeface="Lora"/>
            </a:endParaRPr>
          </a:p>
          <a:p>
            <a:pPr indent="0" lvl="0" marL="0" marR="0" rtl="0" algn="l">
              <a:lnSpc>
                <a:spcPct val="150000"/>
              </a:lnSpc>
              <a:spcBef>
                <a:spcPts val="1600"/>
              </a:spcBef>
              <a:spcAft>
                <a:spcPts val="0"/>
              </a:spcAft>
              <a:buNone/>
            </a:pPr>
            <a:r>
              <a:t/>
            </a:r>
            <a:endParaRPr>
              <a:solidFill>
                <a:srgbClr val="000000"/>
              </a:solidFill>
              <a:highlight>
                <a:srgbClr val="FFFFFF"/>
              </a:highlight>
              <a:latin typeface="Lora"/>
              <a:ea typeface="Lora"/>
              <a:cs typeface="Lora"/>
              <a:sym typeface="Lora"/>
            </a:endParaRPr>
          </a:p>
          <a:p>
            <a:pPr indent="0" lvl="0" marL="457200" marR="0" rtl="0" algn="l">
              <a:lnSpc>
                <a:spcPct val="150000"/>
              </a:lnSpc>
              <a:spcBef>
                <a:spcPts val="1600"/>
              </a:spcBef>
              <a:spcAft>
                <a:spcPts val="0"/>
              </a:spcAft>
              <a:buNone/>
            </a:pPr>
            <a:r>
              <a:t/>
            </a:r>
            <a:endParaRPr>
              <a:solidFill>
                <a:srgbClr val="000000"/>
              </a:solidFill>
              <a:highlight>
                <a:srgbClr val="FFFFFF"/>
              </a:highlight>
              <a:latin typeface="Lora"/>
              <a:ea typeface="Lora"/>
              <a:cs typeface="Lora"/>
              <a:sym typeface="Lora"/>
            </a:endParaRPr>
          </a:p>
          <a:p>
            <a:pPr indent="0" lvl="0" marL="0" rtl="0" algn="l">
              <a:spcBef>
                <a:spcPts val="1600"/>
              </a:spcBef>
              <a:spcAft>
                <a:spcPts val="0"/>
              </a:spcAft>
              <a:buNone/>
            </a:pPr>
            <a:r>
              <a:t/>
            </a:r>
            <a:endParaRPr/>
          </a:p>
        </p:txBody>
      </p:sp>
      <p:pic>
        <p:nvPicPr>
          <p:cNvPr id="98" name="Google Shape;98;p16"/>
          <p:cNvPicPr preferRelativeResize="0"/>
          <p:nvPr/>
        </p:nvPicPr>
        <p:blipFill>
          <a:blip r:embed="rId3">
            <a:alphaModFix/>
          </a:blip>
          <a:stretch>
            <a:fillRect/>
          </a:stretch>
        </p:blipFill>
        <p:spPr>
          <a:xfrm>
            <a:off x="409750" y="4256000"/>
            <a:ext cx="3752625" cy="703975"/>
          </a:xfrm>
          <a:prstGeom prst="rect">
            <a:avLst/>
          </a:prstGeom>
          <a:noFill/>
          <a:ln>
            <a:noFill/>
          </a:ln>
        </p:spPr>
      </p:pic>
      <p:pic>
        <p:nvPicPr>
          <p:cNvPr id="99" name="Google Shape;99;p16"/>
          <p:cNvPicPr preferRelativeResize="0"/>
          <p:nvPr/>
        </p:nvPicPr>
        <p:blipFill>
          <a:blip r:embed="rId4">
            <a:alphaModFix/>
          </a:blip>
          <a:stretch>
            <a:fillRect/>
          </a:stretch>
        </p:blipFill>
        <p:spPr>
          <a:xfrm>
            <a:off x="7741325" y="3042250"/>
            <a:ext cx="1043075" cy="1043075"/>
          </a:xfrm>
          <a:prstGeom prst="rect">
            <a:avLst/>
          </a:prstGeom>
          <a:noFill/>
          <a:ln>
            <a:noFill/>
          </a:ln>
        </p:spPr>
      </p:pic>
      <p:pic>
        <p:nvPicPr>
          <p:cNvPr id="100" name="Google Shape;100;p16"/>
          <p:cNvPicPr preferRelativeResize="0"/>
          <p:nvPr/>
        </p:nvPicPr>
        <p:blipFill>
          <a:blip r:embed="rId5">
            <a:alphaModFix/>
          </a:blip>
          <a:stretch>
            <a:fillRect/>
          </a:stretch>
        </p:blipFill>
        <p:spPr>
          <a:xfrm>
            <a:off x="458000" y="3070175"/>
            <a:ext cx="2297249" cy="1043075"/>
          </a:xfrm>
          <a:prstGeom prst="rect">
            <a:avLst/>
          </a:prstGeom>
          <a:noFill/>
          <a:ln>
            <a:noFill/>
          </a:ln>
        </p:spPr>
      </p:pic>
      <p:pic>
        <p:nvPicPr>
          <p:cNvPr id="101" name="Google Shape;101;p16"/>
          <p:cNvPicPr preferRelativeResize="0"/>
          <p:nvPr/>
        </p:nvPicPr>
        <p:blipFill>
          <a:blip r:embed="rId6">
            <a:alphaModFix/>
          </a:blip>
          <a:stretch>
            <a:fillRect/>
          </a:stretch>
        </p:blipFill>
        <p:spPr>
          <a:xfrm>
            <a:off x="4572003" y="4256000"/>
            <a:ext cx="4270672" cy="703975"/>
          </a:xfrm>
          <a:prstGeom prst="rect">
            <a:avLst/>
          </a:prstGeom>
          <a:noFill/>
          <a:ln>
            <a:noFill/>
          </a:ln>
        </p:spPr>
      </p:pic>
      <p:pic>
        <p:nvPicPr>
          <p:cNvPr id="102" name="Google Shape;102;p16"/>
          <p:cNvPicPr preferRelativeResize="0"/>
          <p:nvPr/>
        </p:nvPicPr>
        <p:blipFill rotWithShape="1">
          <a:blip r:embed="rId7">
            <a:alphaModFix/>
          </a:blip>
          <a:srcRect b="43234" l="0" r="0" t="44692"/>
          <a:stretch/>
        </p:blipFill>
        <p:spPr>
          <a:xfrm>
            <a:off x="5429050" y="3844000"/>
            <a:ext cx="2143325" cy="258775"/>
          </a:xfrm>
          <a:prstGeom prst="rect">
            <a:avLst/>
          </a:prstGeom>
          <a:noFill/>
          <a:ln>
            <a:noFill/>
          </a:ln>
        </p:spPr>
      </p:pic>
      <p:pic>
        <p:nvPicPr>
          <p:cNvPr id="103" name="Google Shape;103;p16"/>
          <p:cNvPicPr preferRelativeResize="0"/>
          <p:nvPr/>
        </p:nvPicPr>
        <p:blipFill rotWithShape="1">
          <a:blip r:embed="rId8">
            <a:alphaModFix/>
          </a:blip>
          <a:srcRect b="0" l="10506" r="9659" t="0"/>
          <a:stretch/>
        </p:blipFill>
        <p:spPr>
          <a:xfrm>
            <a:off x="5914647" y="3042250"/>
            <a:ext cx="1657727" cy="676450"/>
          </a:xfrm>
          <a:prstGeom prst="rect">
            <a:avLst/>
          </a:prstGeom>
          <a:noFill/>
          <a:ln>
            <a:noFill/>
          </a:ln>
        </p:spPr>
      </p:pic>
      <p:pic>
        <p:nvPicPr>
          <p:cNvPr id="104" name="Google Shape;104;p16"/>
          <p:cNvPicPr preferRelativeResize="0"/>
          <p:nvPr/>
        </p:nvPicPr>
        <p:blipFill>
          <a:blip r:embed="rId9">
            <a:alphaModFix/>
          </a:blip>
          <a:stretch>
            <a:fillRect/>
          </a:stretch>
        </p:blipFill>
        <p:spPr>
          <a:xfrm>
            <a:off x="2755239" y="3753991"/>
            <a:ext cx="2297250" cy="438772"/>
          </a:xfrm>
          <a:prstGeom prst="rect">
            <a:avLst/>
          </a:prstGeom>
          <a:noFill/>
          <a:ln>
            <a:noFill/>
          </a:ln>
        </p:spPr>
      </p:pic>
      <p:pic>
        <p:nvPicPr>
          <p:cNvPr id="105" name="Google Shape;105;p16"/>
          <p:cNvPicPr preferRelativeResize="0"/>
          <p:nvPr/>
        </p:nvPicPr>
        <p:blipFill>
          <a:blip r:embed="rId10">
            <a:alphaModFix/>
          </a:blip>
          <a:stretch>
            <a:fillRect/>
          </a:stretch>
        </p:blipFill>
        <p:spPr>
          <a:xfrm>
            <a:off x="2834725" y="3070175"/>
            <a:ext cx="1856000" cy="620600"/>
          </a:xfrm>
          <a:prstGeom prst="rect">
            <a:avLst/>
          </a:prstGeom>
          <a:noFill/>
          <a:ln>
            <a:noFill/>
          </a:ln>
        </p:spPr>
      </p:pic>
      <p:pic>
        <p:nvPicPr>
          <p:cNvPr id="106" name="Google Shape;106;p16"/>
          <p:cNvPicPr preferRelativeResize="0"/>
          <p:nvPr/>
        </p:nvPicPr>
        <p:blipFill>
          <a:blip r:embed="rId11">
            <a:alphaModFix/>
          </a:blip>
          <a:stretch>
            <a:fillRect/>
          </a:stretch>
        </p:blipFill>
        <p:spPr>
          <a:xfrm>
            <a:off x="4702625" y="3218257"/>
            <a:ext cx="1043075" cy="47251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pic>
        <p:nvPicPr>
          <p:cNvPr id="111" name="Google Shape;111;p17"/>
          <p:cNvPicPr preferRelativeResize="0"/>
          <p:nvPr/>
        </p:nvPicPr>
        <p:blipFill rotWithShape="1">
          <a:blip r:embed="rId3">
            <a:alphaModFix amt="40000"/>
          </a:blip>
          <a:srcRect b="8604" l="0" r="4716" t="4301"/>
          <a:stretch/>
        </p:blipFill>
        <p:spPr>
          <a:xfrm>
            <a:off x="0" y="-4025"/>
            <a:ext cx="9144000" cy="5143501"/>
          </a:xfrm>
          <a:prstGeom prst="rect">
            <a:avLst/>
          </a:prstGeom>
          <a:noFill/>
          <a:ln>
            <a:noFill/>
          </a:ln>
        </p:spPr>
      </p:pic>
      <p:sp>
        <p:nvSpPr>
          <p:cNvPr id="112" name="Google Shape;112;p17"/>
          <p:cNvSpPr txBox="1"/>
          <p:nvPr>
            <p:ph idx="1" type="body"/>
          </p:nvPr>
        </p:nvSpPr>
        <p:spPr>
          <a:xfrm>
            <a:off x="311700" y="1199650"/>
            <a:ext cx="4518900" cy="163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000000"/>
                </a:solidFill>
                <a:highlight>
                  <a:srgbClr val="FFFFFF"/>
                </a:highlight>
                <a:latin typeface="Lora"/>
                <a:ea typeface="Lora"/>
                <a:cs typeface="Lora"/>
                <a:sym typeface="Lora"/>
              </a:rPr>
              <a:t>“Sagen, was ist”</a:t>
            </a:r>
            <a:br>
              <a:rPr lang="en" sz="3600">
                <a:solidFill>
                  <a:srgbClr val="000000"/>
                </a:solidFill>
                <a:highlight>
                  <a:srgbClr val="FFFFFF"/>
                </a:highlight>
                <a:latin typeface="Lora"/>
                <a:ea typeface="Lora"/>
                <a:cs typeface="Lora"/>
                <a:sym typeface="Lora"/>
              </a:rPr>
            </a:br>
            <a:r>
              <a:rPr lang="en" sz="3000">
                <a:solidFill>
                  <a:srgbClr val="000000"/>
                </a:solidFill>
                <a:highlight>
                  <a:srgbClr val="FFFFFF"/>
                </a:highlight>
                <a:latin typeface="Lora"/>
                <a:ea typeface="Lora"/>
                <a:cs typeface="Lora"/>
                <a:sym typeface="Lora"/>
              </a:rPr>
              <a:t>“Telling it like it is”</a:t>
            </a:r>
            <a:endParaRPr sz="3000">
              <a:solidFill>
                <a:srgbClr val="000000"/>
              </a:solidFill>
              <a:highlight>
                <a:srgbClr val="FFFFFF"/>
              </a:highlight>
              <a:latin typeface="Lora"/>
              <a:ea typeface="Lora"/>
              <a:cs typeface="Lora"/>
              <a:sym typeface="Lora"/>
            </a:endParaRPr>
          </a:p>
          <a:p>
            <a:pPr indent="0" lvl="0" marL="0" rtl="0" algn="l">
              <a:lnSpc>
                <a:spcPct val="115000"/>
              </a:lnSpc>
              <a:spcBef>
                <a:spcPts val="1600"/>
              </a:spcBef>
              <a:spcAft>
                <a:spcPts val="0"/>
              </a:spcAft>
              <a:buSzPts val="1800"/>
              <a:buNone/>
            </a:pPr>
            <a:r>
              <a:rPr lang="en">
                <a:solidFill>
                  <a:srgbClr val="000000"/>
                </a:solidFill>
                <a:latin typeface="Lora"/>
                <a:ea typeface="Lora"/>
                <a:cs typeface="Lora"/>
                <a:sym typeface="Lora"/>
              </a:rPr>
              <a:t>Rudolf Augstein (1923-2002)</a:t>
            </a:r>
            <a:br>
              <a:rPr lang="en">
                <a:latin typeface="Lora"/>
                <a:ea typeface="Lora"/>
                <a:cs typeface="Lora"/>
                <a:sym typeface="Lora"/>
              </a:rPr>
            </a:br>
            <a:r>
              <a:rPr lang="en">
                <a:solidFill>
                  <a:srgbClr val="000000"/>
                </a:solidFill>
                <a:latin typeface="Lora"/>
                <a:ea typeface="Lora"/>
                <a:cs typeface="Lora"/>
                <a:sym typeface="Lora"/>
              </a:rPr>
              <a:t>founded DER SPIEGEL in 1947</a:t>
            </a:r>
            <a:endParaRPr>
              <a:solidFill>
                <a:srgbClr val="000000"/>
              </a:solidFill>
              <a:latin typeface="Lora"/>
              <a:ea typeface="Lora"/>
              <a:cs typeface="Lora"/>
              <a:sym typeface="Lora"/>
            </a:endParaRPr>
          </a:p>
        </p:txBody>
      </p:sp>
      <p:sp>
        <p:nvSpPr>
          <p:cNvPr id="113" name="Google Shape;113;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B</a:t>
            </a:r>
            <a:r>
              <a:rPr lang="en">
                <a:solidFill>
                  <a:srgbClr val="FFFFFF"/>
                </a:solidFill>
                <a:highlight>
                  <a:srgbClr val="E84D2E"/>
                </a:highlight>
                <a:latin typeface="Lora"/>
                <a:ea typeface="Lora"/>
                <a:cs typeface="Lora"/>
                <a:sym typeface="Lora"/>
              </a:rPr>
              <a:t>ACKGROUND</a:t>
            </a:r>
            <a:endParaRPr>
              <a:solidFill>
                <a:srgbClr val="FFFFFF"/>
              </a:solidFill>
              <a:highlight>
                <a:srgbClr val="E84D2E"/>
              </a:highlight>
              <a:latin typeface="Lora"/>
              <a:ea typeface="Lora"/>
              <a:cs typeface="Lora"/>
              <a:sym typeface="Lo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D9D9D9"/>
            </a:gs>
          </a:gsLst>
          <a:path path="circle">
            <a:fillToRect b="50%" l="50%" r="50%" t="50%"/>
          </a:path>
          <a:tileRect/>
        </a:gradFill>
      </p:bgPr>
    </p:bg>
    <p:spTree>
      <p:nvGrpSpPr>
        <p:cNvPr id="117" name="Shape 117"/>
        <p:cNvGrpSpPr/>
        <p:nvPr/>
      </p:nvGrpSpPr>
      <p:grpSpPr>
        <a:xfrm>
          <a:off x="0" y="0"/>
          <a:ext cx="0" cy="0"/>
          <a:chOff x="0" y="0"/>
          <a:chExt cx="0" cy="0"/>
        </a:xfrm>
      </p:grpSpPr>
      <p:sp>
        <p:nvSpPr>
          <p:cNvPr id="118" name="Google Shape;118;p18"/>
          <p:cNvSpPr/>
          <p:nvPr/>
        </p:nvSpPr>
        <p:spPr>
          <a:xfrm rot="-8994580">
            <a:off x="1494293" y="2615282"/>
            <a:ext cx="6369014" cy="131987"/>
          </a:xfrm>
          <a:prstGeom prst="leftRightArrow">
            <a:avLst>
              <a:gd fmla="val 50000" name="adj1"/>
              <a:gd fmla="val 50000" name="adj2"/>
            </a:avLst>
          </a:prstGeom>
          <a:solidFill>
            <a:srgbClr val="E84D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p:nvPr/>
        </p:nvSpPr>
        <p:spPr>
          <a:xfrm rot="-1781332">
            <a:off x="1504456" y="2584284"/>
            <a:ext cx="6393832" cy="131948"/>
          </a:xfrm>
          <a:prstGeom prst="leftRightArrow">
            <a:avLst>
              <a:gd fmla="val 50000" name="adj1"/>
              <a:gd fmla="val 50000" name="adj2"/>
            </a:avLst>
          </a:prstGeom>
          <a:solidFill>
            <a:srgbClr val="E84D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rot="5400000">
            <a:off x="3048625" y="2601500"/>
            <a:ext cx="3352500" cy="168000"/>
          </a:xfrm>
          <a:prstGeom prst="leftRightArrow">
            <a:avLst>
              <a:gd fmla="val 50000" name="adj1"/>
              <a:gd fmla="val 50000" name="adj2"/>
            </a:avLst>
          </a:prstGeom>
          <a:solidFill>
            <a:srgbClr val="E84D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p:nvPr/>
        </p:nvSpPr>
        <p:spPr>
          <a:xfrm>
            <a:off x="1800375" y="2614125"/>
            <a:ext cx="5754300" cy="132300"/>
          </a:xfrm>
          <a:prstGeom prst="leftRightArrow">
            <a:avLst>
              <a:gd fmla="val 50000" name="adj1"/>
              <a:gd fmla="val 50000" name="adj2"/>
            </a:avLst>
          </a:prstGeom>
          <a:solidFill>
            <a:srgbClr val="E84D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txBox="1"/>
          <p:nvPr/>
        </p:nvSpPr>
        <p:spPr>
          <a:xfrm>
            <a:off x="2061050" y="116995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Value proposition</a:t>
            </a:r>
            <a:endParaRPr b="1" sz="1100">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“SPIEGEL-Leser wissen mehr” = “SPIEGEL readers know more” </a:t>
            </a:r>
            <a:endParaRPr b="1" sz="1000">
              <a:solidFill>
                <a:srgbClr val="FFFFFF"/>
              </a:solidFill>
              <a:latin typeface="Lora"/>
              <a:ea typeface="Lora"/>
              <a:cs typeface="Lora"/>
              <a:sym typeface="Lora"/>
            </a:endParaRPr>
          </a:p>
        </p:txBody>
      </p:sp>
      <p:sp>
        <p:nvSpPr>
          <p:cNvPr id="123" name="Google Shape;123;p18"/>
          <p:cNvSpPr txBox="1"/>
          <p:nvPr/>
        </p:nvSpPr>
        <p:spPr>
          <a:xfrm>
            <a:off x="3849089" y="116995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Relationship</a:t>
            </a:r>
            <a:br>
              <a:rPr b="1" lang="en" sz="1100">
                <a:solidFill>
                  <a:srgbClr val="999999"/>
                </a:solidFill>
                <a:latin typeface="Lora"/>
                <a:ea typeface="Lora"/>
                <a:cs typeface="Lora"/>
                <a:sym typeface="Lora"/>
              </a:rPr>
            </a:br>
            <a:r>
              <a:rPr b="1" lang="en" sz="1000">
                <a:solidFill>
                  <a:srgbClr val="FFFFFF"/>
                </a:solidFill>
                <a:latin typeface="Lora"/>
                <a:ea typeface="Lora"/>
                <a:cs typeface="Lora"/>
                <a:sym typeface="Lora"/>
              </a:rPr>
              <a:t>trust through high quality reporting</a:t>
            </a:r>
            <a:endParaRPr b="1" sz="1000">
              <a:solidFill>
                <a:srgbClr val="FFFFFF"/>
              </a:solidFill>
              <a:latin typeface="Lora"/>
              <a:ea typeface="Lora"/>
              <a:cs typeface="Lora"/>
              <a:sym typeface="Lora"/>
            </a:endParaRPr>
          </a:p>
        </p:txBody>
      </p:sp>
      <p:sp>
        <p:nvSpPr>
          <p:cNvPr id="124" name="Google Shape;124;p18"/>
          <p:cNvSpPr txBox="1"/>
          <p:nvPr/>
        </p:nvSpPr>
        <p:spPr>
          <a:xfrm>
            <a:off x="5637128" y="116995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Position</a:t>
            </a:r>
            <a:endParaRPr b="1" sz="1100">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one of the leading media groups in Europe</a:t>
            </a:r>
            <a:endParaRPr b="1" sz="1000">
              <a:solidFill>
                <a:srgbClr val="FFFFFF"/>
              </a:solidFill>
              <a:latin typeface="Lora"/>
              <a:ea typeface="Lora"/>
              <a:cs typeface="Lora"/>
              <a:sym typeface="Lora"/>
            </a:endParaRPr>
          </a:p>
          <a:p>
            <a:pPr indent="0" lvl="0" marL="0" rtl="0" algn="l">
              <a:spcBef>
                <a:spcPts val="0"/>
              </a:spcBef>
              <a:spcAft>
                <a:spcPts val="0"/>
              </a:spcAft>
              <a:buNone/>
            </a:pPr>
            <a:r>
              <a:t/>
            </a:r>
            <a:endParaRPr b="1" sz="1000">
              <a:solidFill>
                <a:srgbClr val="FFFFFF"/>
              </a:solidFill>
              <a:latin typeface="Lora"/>
              <a:ea typeface="Lora"/>
              <a:cs typeface="Lora"/>
              <a:sym typeface="Lora"/>
            </a:endParaRPr>
          </a:p>
          <a:p>
            <a:pPr indent="0" lvl="0" marL="0" rtl="0" algn="ctr">
              <a:spcBef>
                <a:spcPts val="0"/>
              </a:spcBef>
              <a:spcAft>
                <a:spcPts val="0"/>
              </a:spcAft>
              <a:buNone/>
            </a:pPr>
            <a:r>
              <a:t/>
            </a:r>
            <a:endParaRPr b="1" sz="1000">
              <a:solidFill>
                <a:srgbClr val="FFFFFF"/>
              </a:solidFill>
              <a:latin typeface="Lora"/>
              <a:ea typeface="Lora"/>
              <a:cs typeface="Lora"/>
              <a:sym typeface="Lora"/>
            </a:endParaRPr>
          </a:p>
        </p:txBody>
      </p:sp>
      <p:sp>
        <p:nvSpPr>
          <p:cNvPr id="125" name="Google Shape;125;p18"/>
          <p:cNvSpPr txBox="1"/>
          <p:nvPr/>
        </p:nvSpPr>
        <p:spPr>
          <a:xfrm>
            <a:off x="2061050" y="2213175"/>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Expression</a:t>
            </a:r>
            <a:endParaRPr b="1" sz="1100">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narrative journalism</a:t>
            </a:r>
            <a:endParaRPr b="1" sz="1000">
              <a:solidFill>
                <a:srgbClr val="FFFFFF"/>
              </a:solidFill>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patina, heritage, timeless</a:t>
            </a:r>
            <a:endParaRPr b="1" sz="1000">
              <a:solidFill>
                <a:srgbClr val="FFFFFF"/>
              </a:solidFill>
              <a:latin typeface="Lora"/>
              <a:ea typeface="Lora"/>
              <a:cs typeface="Lora"/>
              <a:sym typeface="Lora"/>
            </a:endParaRPr>
          </a:p>
        </p:txBody>
      </p:sp>
      <p:sp>
        <p:nvSpPr>
          <p:cNvPr id="126" name="Google Shape;126;p18"/>
          <p:cNvSpPr txBox="1"/>
          <p:nvPr/>
        </p:nvSpPr>
        <p:spPr>
          <a:xfrm>
            <a:off x="3849089" y="2213175"/>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Identity</a:t>
            </a:r>
            <a:br>
              <a:rPr b="1" lang="en" sz="1000">
                <a:latin typeface="Lora"/>
                <a:ea typeface="Lora"/>
                <a:cs typeface="Lora"/>
                <a:sym typeface="Lora"/>
              </a:rPr>
            </a:br>
            <a:r>
              <a:rPr b="1" lang="en" sz="1000">
                <a:solidFill>
                  <a:srgbClr val="FFFFFF"/>
                </a:solidFill>
                <a:latin typeface="Lora"/>
                <a:ea typeface="Lora"/>
                <a:cs typeface="Lora"/>
                <a:sym typeface="Lora"/>
              </a:rPr>
              <a:t>“Sagen, was ist” = “Telling it like it is”</a:t>
            </a:r>
            <a:endParaRPr b="1" sz="1000">
              <a:solidFill>
                <a:srgbClr val="FFFFFF"/>
              </a:solidFill>
              <a:latin typeface="Lora"/>
              <a:ea typeface="Lora"/>
              <a:cs typeface="Lora"/>
              <a:sym typeface="Lora"/>
            </a:endParaRPr>
          </a:p>
        </p:txBody>
      </p:sp>
      <p:sp>
        <p:nvSpPr>
          <p:cNvPr id="127" name="Google Shape;127;p18"/>
          <p:cNvSpPr txBox="1"/>
          <p:nvPr/>
        </p:nvSpPr>
        <p:spPr>
          <a:xfrm>
            <a:off x="5637128" y="2213175"/>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Personality</a:t>
            </a:r>
            <a:br>
              <a:rPr b="1" lang="en" sz="1000">
                <a:latin typeface="Lora"/>
                <a:ea typeface="Lora"/>
                <a:cs typeface="Lora"/>
                <a:sym typeface="Lora"/>
              </a:rPr>
            </a:br>
            <a:r>
              <a:rPr b="1" lang="en" sz="1000">
                <a:solidFill>
                  <a:srgbClr val="FFFFFF"/>
                </a:solidFill>
                <a:latin typeface="Lora"/>
                <a:ea typeface="Lora"/>
                <a:cs typeface="Lora"/>
                <a:sym typeface="Lora"/>
              </a:rPr>
              <a:t>neutral</a:t>
            </a:r>
            <a:endParaRPr b="1" sz="1000">
              <a:solidFill>
                <a:srgbClr val="FFFFFF"/>
              </a:solidFill>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intellectual</a:t>
            </a:r>
            <a:endParaRPr b="1" sz="1000">
              <a:solidFill>
                <a:srgbClr val="FFFFFF"/>
              </a:solidFill>
              <a:latin typeface="Lora"/>
              <a:ea typeface="Lora"/>
              <a:cs typeface="Lora"/>
              <a:sym typeface="Lora"/>
            </a:endParaRPr>
          </a:p>
        </p:txBody>
      </p:sp>
      <p:sp>
        <p:nvSpPr>
          <p:cNvPr id="128" name="Google Shape;128;p18"/>
          <p:cNvSpPr txBox="1"/>
          <p:nvPr/>
        </p:nvSpPr>
        <p:spPr>
          <a:xfrm>
            <a:off x="2061050" y="325640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Mission &amp; Vision</a:t>
            </a:r>
            <a:br>
              <a:rPr b="1" lang="en" sz="1000">
                <a:latin typeface="Lora"/>
                <a:ea typeface="Lora"/>
                <a:cs typeface="Lora"/>
                <a:sym typeface="Lora"/>
              </a:rPr>
            </a:br>
            <a:r>
              <a:rPr b="1" lang="en" sz="1000">
                <a:solidFill>
                  <a:srgbClr val="FFFFFF"/>
                </a:solidFill>
                <a:latin typeface="Lora"/>
                <a:ea typeface="Lora"/>
                <a:cs typeface="Lora"/>
                <a:sym typeface="Lora"/>
              </a:rPr>
              <a:t>reporting based on facts and looking for the truth</a:t>
            </a:r>
            <a:endParaRPr b="1" sz="1000">
              <a:solidFill>
                <a:srgbClr val="FFFFFF"/>
              </a:solidFill>
              <a:latin typeface="Lora"/>
              <a:ea typeface="Lora"/>
              <a:cs typeface="Lora"/>
              <a:sym typeface="Lora"/>
            </a:endParaRPr>
          </a:p>
        </p:txBody>
      </p:sp>
      <p:sp>
        <p:nvSpPr>
          <p:cNvPr id="129" name="Google Shape;129;p18"/>
          <p:cNvSpPr txBox="1"/>
          <p:nvPr/>
        </p:nvSpPr>
        <p:spPr>
          <a:xfrm>
            <a:off x="3849089" y="325640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Culture</a:t>
            </a:r>
            <a:br>
              <a:rPr b="1" lang="en" sz="1000">
                <a:highlight>
                  <a:srgbClr val="999999"/>
                </a:highlight>
                <a:latin typeface="Lora"/>
                <a:ea typeface="Lora"/>
                <a:cs typeface="Lora"/>
                <a:sym typeface="Lora"/>
              </a:rPr>
            </a:br>
            <a:r>
              <a:rPr b="1" lang="en" sz="1000">
                <a:solidFill>
                  <a:srgbClr val="FFFFFF"/>
                </a:solidFill>
                <a:latin typeface="Lora"/>
                <a:ea typeface="Lora"/>
                <a:cs typeface="Lora"/>
                <a:sym typeface="Lora"/>
              </a:rPr>
              <a:t>shared responsibility</a:t>
            </a:r>
            <a:endParaRPr b="1" sz="1000">
              <a:solidFill>
                <a:srgbClr val="FFFFFF"/>
              </a:solidFill>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pressure to deliver in high standard SPIEGEL style</a:t>
            </a:r>
            <a:endParaRPr b="1" sz="1000">
              <a:solidFill>
                <a:srgbClr val="FFFFFF"/>
              </a:solidFill>
              <a:latin typeface="Lora"/>
              <a:ea typeface="Lora"/>
              <a:cs typeface="Lora"/>
              <a:sym typeface="Lora"/>
            </a:endParaRPr>
          </a:p>
        </p:txBody>
      </p:sp>
      <p:sp>
        <p:nvSpPr>
          <p:cNvPr id="130" name="Google Shape;130;p18"/>
          <p:cNvSpPr txBox="1"/>
          <p:nvPr/>
        </p:nvSpPr>
        <p:spPr>
          <a:xfrm>
            <a:off x="5637128" y="3256400"/>
            <a:ext cx="1662000" cy="926100"/>
          </a:xfrm>
          <a:prstGeom prst="rect">
            <a:avLst/>
          </a:prstGeom>
          <a:solidFill>
            <a:srgbClr val="E84D2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Lora"/>
                <a:ea typeface="Lora"/>
                <a:cs typeface="Lora"/>
                <a:sym typeface="Lora"/>
              </a:rPr>
              <a:t>Competences</a:t>
            </a:r>
            <a:endParaRPr b="1" sz="1100">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fact-checking system,</a:t>
            </a:r>
            <a:endParaRPr b="1" sz="1000">
              <a:solidFill>
                <a:srgbClr val="FFFFFF"/>
              </a:solidFill>
              <a:latin typeface="Lora"/>
              <a:ea typeface="Lora"/>
              <a:cs typeface="Lora"/>
              <a:sym typeface="Lora"/>
            </a:endParaRPr>
          </a:p>
          <a:p>
            <a:pPr indent="0" lvl="0" marL="0" rtl="0" algn="ctr">
              <a:spcBef>
                <a:spcPts val="0"/>
              </a:spcBef>
              <a:spcAft>
                <a:spcPts val="0"/>
              </a:spcAft>
              <a:buNone/>
            </a:pPr>
            <a:r>
              <a:rPr b="1" lang="en" sz="1000">
                <a:solidFill>
                  <a:srgbClr val="FFFFFF"/>
                </a:solidFill>
                <a:latin typeface="Lora"/>
                <a:ea typeface="Lora"/>
                <a:cs typeface="Lora"/>
                <a:sym typeface="Lora"/>
              </a:rPr>
              <a:t>revolutionising high-quality journalism</a:t>
            </a:r>
            <a:endParaRPr b="1" sz="1000">
              <a:solidFill>
                <a:srgbClr val="FFFFFF"/>
              </a:solidFill>
              <a:latin typeface="Lora"/>
              <a:ea typeface="Lora"/>
              <a:cs typeface="Lora"/>
              <a:sym typeface="Lora"/>
            </a:endParaRPr>
          </a:p>
        </p:txBody>
      </p:sp>
      <p:sp>
        <p:nvSpPr>
          <p:cNvPr id="131" name="Google Shape;131;p18"/>
          <p:cNvSpPr txBox="1"/>
          <p:nvPr/>
        </p:nvSpPr>
        <p:spPr>
          <a:xfrm>
            <a:off x="3906725" y="183500"/>
            <a:ext cx="1526700" cy="3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Trustworthiness</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dependable are their words and deeds? </a:t>
            </a:r>
            <a:endParaRPr sz="1000">
              <a:latin typeface="Lora"/>
              <a:ea typeface="Lora"/>
              <a:cs typeface="Lora"/>
              <a:sym typeface="Lora"/>
            </a:endParaRPr>
          </a:p>
        </p:txBody>
      </p:sp>
      <p:sp>
        <p:nvSpPr>
          <p:cNvPr id="132" name="Google Shape;132;p18"/>
          <p:cNvSpPr txBox="1"/>
          <p:nvPr/>
        </p:nvSpPr>
        <p:spPr>
          <a:xfrm>
            <a:off x="3967875" y="4337150"/>
            <a:ext cx="1526700" cy="67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Responsibility</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committed and accountable are they? </a:t>
            </a:r>
            <a:endParaRPr sz="1000">
              <a:latin typeface="Lora"/>
              <a:ea typeface="Lora"/>
              <a:cs typeface="Lora"/>
              <a:sym typeface="Lora"/>
            </a:endParaRPr>
          </a:p>
        </p:txBody>
      </p:sp>
      <p:sp>
        <p:nvSpPr>
          <p:cNvPr id="133" name="Google Shape;133;p18"/>
          <p:cNvSpPr txBox="1"/>
          <p:nvPr/>
        </p:nvSpPr>
        <p:spPr>
          <a:xfrm>
            <a:off x="1693125" y="212675"/>
            <a:ext cx="1526700" cy="3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Relevance</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appealing and meaningful is the value they offer?</a:t>
            </a:r>
            <a:endParaRPr sz="1000">
              <a:latin typeface="Lora"/>
              <a:ea typeface="Lora"/>
              <a:cs typeface="Lora"/>
              <a:sym typeface="Lora"/>
            </a:endParaRPr>
          </a:p>
        </p:txBody>
      </p:sp>
      <p:sp>
        <p:nvSpPr>
          <p:cNvPr id="134" name="Google Shape;134;p18"/>
          <p:cNvSpPr txBox="1"/>
          <p:nvPr/>
        </p:nvSpPr>
        <p:spPr>
          <a:xfrm>
            <a:off x="7402275" y="4040925"/>
            <a:ext cx="1714500" cy="67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Performance</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solid and consistent are their quality and performance?</a:t>
            </a:r>
            <a:endParaRPr sz="1000">
              <a:latin typeface="Lora"/>
              <a:ea typeface="Lora"/>
              <a:cs typeface="Lora"/>
              <a:sym typeface="Lora"/>
            </a:endParaRPr>
          </a:p>
        </p:txBody>
      </p:sp>
      <p:sp>
        <p:nvSpPr>
          <p:cNvPr id="135" name="Google Shape;135;p18"/>
          <p:cNvSpPr txBox="1"/>
          <p:nvPr/>
        </p:nvSpPr>
        <p:spPr>
          <a:xfrm>
            <a:off x="44075" y="4039100"/>
            <a:ext cx="1864500" cy="3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Willingness-to-support</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engaging and inspiring are their purposes and practices? </a:t>
            </a:r>
            <a:endParaRPr sz="1000">
              <a:latin typeface="Lora"/>
              <a:ea typeface="Lora"/>
              <a:cs typeface="Lora"/>
              <a:sym typeface="Lora"/>
            </a:endParaRPr>
          </a:p>
        </p:txBody>
      </p:sp>
      <p:sp>
        <p:nvSpPr>
          <p:cNvPr id="136" name="Google Shape;136;p18"/>
          <p:cNvSpPr txBox="1"/>
          <p:nvPr/>
        </p:nvSpPr>
        <p:spPr>
          <a:xfrm>
            <a:off x="7424950" y="462475"/>
            <a:ext cx="1353600" cy="31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Differentiation</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distinctive is their position in the market? </a:t>
            </a:r>
            <a:endParaRPr sz="1000">
              <a:latin typeface="Lora"/>
              <a:ea typeface="Lora"/>
              <a:cs typeface="Lora"/>
              <a:sym typeface="Lora"/>
            </a:endParaRPr>
          </a:p>
        </p:txBody>
      </p:sp>
      <p:sp>
        <p:nvSpPr>
          <p:cNvPr id="137" name="Google Shape;137;p18"/>
          <p:cNvSpPr txBox="1"/>
          <p:nvPr/>
        </p:nvSpPr>
        <p:spPr>
          <a:xfrm>
            <a:off x="244575" y="2243275"/>
            <a:ext cx="1555800" cy="8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Recognizability</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distinct, visible and consistent are their overall communications?</a:t>
            </a:r>
            <a:endParaRPr sz="1000">
              <a:latin typeface="Lora"/>
              <a:ea typeface="Lora"/>
              <a:cs typeface="Lora"/>
              <a:sym typeface="Lora"/>
            </a:endParaRPr>
          </a:p>
        </p:txBody>
      </p:sp>
      <p:sp>
        <p:nvSpPr>
          <p:cNvPr id="138" name="Google Shape;138;p18"/>
          <p:cNvSpPr txBox="1"/>
          <p:nvPr/>
        </p:nvSpPr>
        <p:spPr>
          <a:xfrm>
            <a:off x="7514775" y="2326375"/>
            <a:ext cx="1526700" cy="67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Lora"/>
                <a:ea typeface="Lora"/>
                <a:cs typeface="Lora"/>
                <a:sym typeface="Lora"/>
              </a:rPr>
              <a:t>Credibility</a:t>
            </a:r>
            <a:endParaRPr b="1" sz="1100">
              <a:solidFill>
                <a:srgbClr val="FF0000"/>
              </a:solidFill>
              <a:latin typeface="Lora"/>
              <a:ea typeface="Lora"/>
              <a:cs typeface="Lora"/>
              <a:sym typeface="Lora"/>
            </a:endParaRPr>
          </a:p>
          <a:p>
            <a:pPr indent="0" lvl="0" marL="0" rtl="0" algn="ctr">
              <a:spcBef>
                <a:spcPts val="0"/>
              </a:spcBef>
              <a:spcAft>
                <a:spcPts val="0"/>
              </a:spcAft>
              <a:buNone/>
            </a:pPr>
            <a:r>
              <a:rPr lang="en" sz="1000">
                <a:latin typeface="Lora"/>
                <a:ea typeface="Lora"/>
                <a:cs typeface="Lora"/>
                <a:sym typeface="Lora"/>
              </a:rPr>
              <a:t>How believable and convincing are they?</a:t>
            </a:r>
            <a:endParaRPr sz="1000">
              <a:latin typeface="Lora"/>
              <a:ea typeface="Lora"/>
              <a:cs typeface="Lora"/>
              <a:sym typeface="Lora"/>
            </a:endParaRPr>
          </a:p>
        </p:txBody>
      </p:sp>
      <p:sp>
        <p:nvSpPr>
          <p:cNvPr id="139" name="Google Shape;139;p18"/>
          <p:cNvSpPr txBox="1"/>
          <p:nvPr>
            <p:ph type="title"/>
          </p:nvPr>
        </p:nvSpPr>
        <p:spPr>
          <a:xfrm>
            <a:off x="464100" y="5974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CBIRM</a:t>
            </a:r>
            <a:endParaRPr>
              <a:solidFill>
                <a:srgbClr val="FFFFFF"/>
              </a:solidFill>
              <a:highlight>
                <a:srgbClr val="E84D2E"/>
              </a:highlight>
              <a:latin typeface="Lora"/>
              <a:ea typeface="Lora"/>
              <a:cs typeface="Lora"/>
              <a:sym typeface="Lo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pic>
        <p:nvPicPr>
          <p:cNvPr id="144" name="Google Shape;144;p19"/>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145" name="Google Shape;145;p19"/>
          <p:cNvSpPr txBox="1"/>
          <p:nvPr>
            <p:ph type="title"/>
          </p:nvPr>
        </p:nvSpPr>
        <p:spPr>
          <a:xfrm>
            <a:off x="378950" y="1911900"/>
            <a:ext cx="8520600" cy="2008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5600">
                <a:solidFill>
                  <a:srgbClr val="FFFFFF"/>
                </a:solidFill>
                <a:highlight>
                  <a:srgbClr val="E84D2E"/>
                </a:highlight>
                <a:latin typeface="Lora"/>
                <a:ea typeface="Lora"/>
                <a:cs typeface="Lora"/>
                <a:sym typeface="Lora"/>
              </a:rPr>
              <a:t>THE INCIDENT</a:t>
            </a:r>
            <a:endParaRPr sz="5600">
              <a:solidFill>
                <a:srgbClr val="FFFFFF"/>
              </a:solidFill>
              <a:highlight>
                <a:srgbClr val="E84D2E"/>
              </a:highlight>
              <a:latin typeface="Lora"/>
              <a:ea typeface="Lora"/>
              <a:cs typeface="Lora"/>
              <a:sym typeface="Lor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pic>
        <p:nvPicPr>
          <p:cNvPr id="150" name="Google Shape;150;p20"/>
          <p:cNvPicPr preferRelativeResize="0"/>
          <p:nvPr/>
        </p:nvPicPr>
        <p:blipFill>
          <a:blip r:embed="rId3">
            <a:alphaModFix amt="70000"/>
          </a:blip>
          <a:stretch>
            <a:fillRect/>
          </a:stretch>
        </p:blipFill>
        <p:spPr>
          <a:xfrm>
            <a:off x="0" y="0"/>
            <a:ext cx="9138211" cy="5143500"/>
          </a:xfrm>
          <a:prstGeom prst="rect">
            <a:avLst/>
          </a:prstGeom>
          <a:noFill/>
          <a:ln>
            <a:noFill/>
          </a:ln>
        </p:spPr>
      </p:pic>
      <p:sp>
        <p:nvSpPr>
          <p:cNvPr id="151" name="Google Shape;151;p20"/>
          <p:cNvSpPr txBox="1"/>
          <p:nvPr/>
        </p:nvSpPr>
        <p:spPr>
          <a:xfrm>
            <a:off x="3743250" y="-228600"/>
            <a:ext cx="5060100" cy="2571600"/>
          </a:xfrm>
          <a:prstGeom prst="rect">
            <a:avLst/>
          </a:prstGeom>
          <a:noFill/>
          <a:ln>
            <a:noFill/>
          </a:ln>
        </p:spPr>
        <p:txBody>
          <a:bodyPr anchorCtr="0" anchor="t" bIns="91425" lIns="91425" spcFirstLastPara="1" rIns="91425" wrap="square" tIns="91425">
            <a:noAutofit/>
          </a:bodyPr>
          <a:lstStyle/>
          <a:p>
            <a:pPr indent="0" lvl="0" marL="457200" rtl="0" algn="ctr">
              <a:lnSpc>
                <a:spcPct val="150000"/>
              </a:lnSpc>
              <a:spcBef>
                <a:spcPts val="0"/>
              </a:spcBef>
              <a:spcAft>
                <a:spcPts val="0"/>
              </a:spcAft>
              <a:buNone/>
            </a:pPr>
            <a:r>
              <a:t/>
            </a:r>
            <a:endParaRPr sz="2000">
              <a:solidFill>
                <a:srgbClr val="E84D2E"/>
              </a:solidFill>
              <a:highlight>
                <a:srgbClr val="FFFFFF"/>
              </a:highlight>
              <a:latin typeface="Lora"/>
              <a:ea typeface="Lora"/>
              <a:cs typeface="Lora"/>
              <a:sym typeface="Lora"/>
            </a:endParaRPr>
          </a:p>
          <a:p>
            <a:pPr indent="0" lvl="0" marL="457200" rtl="0" algn="ctr">
              <a:lnSpc>
                <a:spcPct val="150000"/>
              </a:lnSpc>
              <a:spcBef>
                <a:spcPts val="0"/>
              </a:spcBef>
              <a:spcAft>
                <a:spcPts val="0"/>
              </a:spcAft>
              <a:buNone/>
            </a:pPr>
            <a:r>
              <a:rPr lang="en" sz="2000">
                <a:solidFill>
                  <a:srgbClr val="E84D2E"/>
                </a:solidFill>
                <a:highlight>
                  <a:srgbClr val="FFFFFF"/>
                </a:highlight>
                <a:latin typeface="Lora"/>
                <a:ea typeface="Lora"/>
                <a:cs typeface="Lora"/>
                <a:sym typeface="Lora"/>
              </a:rPr>
              <a:t>“Story of unprecedented lightness, density and relevance, which never leaves open the sources on which it is based.”</a:t>
            </a:r>
            <a:endParaRPr sz="2000">
              <a:solidFill>
                <a:srgbClr val="E84D2E"/>
              </a:solidFill>
              <a:latin typeface="Lora"/>
              <a:ea typeface="Lora"/>
              <a:cs typeface="Lora"/>
              <a:sym typeface="Lor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D9D9D9"/>
            </a:gs>
          </a:gsLst>
          <a:path path="circle">
            <a:fillToRect b="50%" l="50%" r="50%" t="50%"/>
          </a:path>
          <a:tileRect/>
        </a:gradFill>
      </p:bgPr>
    </p:bg>
    <p:spTree>
      <p:nvGrpSpPr>
        <p:cNvPr id="155" name="Shape 155"/>
        <p:cNvGrpSpPr/>
        <p:nvPr/>
      </p:nvGrpSpPr>
      <p:grpSpPr>
        <a:xfrm>
          <a:off x="0" y="0"/>
          <a:ext cx="0" cy="0"/>
          <a:chOff x="0" y="0"/>
          <a:chExt cx="0" cy="0"/>
        </a:xfrm>
      </p:grpSpPr>
      <p:sp>
        <p:nvSpPr>
          <p:cNvPr id="156" name="Google Shape;15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CLAAS RELOTIUS</a:t>
            </a:r>
            <a:endParaRPr>
              <a:solidFill>
                <a:srgbClr val="FFFFFF"/>
              </a:solidFill>
              <a:highlight>
                <a:srgbClr val="E84D2E"/>
              </a:highlight>
              <a:latin typeface="Lora"/>
              <a:ea typeface="Lora"/>
              <a:cs typeface="Lora"/>
              <a:sym typeface="Lora"/>
            </a:endParaRPr>
          </a:p>
        </p:txBody>
      </p:sp>
      <p:sp>
        <p:nvSpPr>
          <p:cNvPr id="157" name="Google Shape;157;p21"/>
          <p:cNvSpPr txBox="1"/>
          <p:nvPr>
            <p:ph idx="1" type="body"/>
          </p:nvPr>
        </p:nvSpPr>
        <p:spPr>
          <a:xfrm>
            <a:off x="311700" y="1152475"/>
            <a:ext cx="8520600" cy="22257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Freelanced for 17 newspapers and magazines </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Became staff journalist at DER SPIEGEL in 2017 and w</a:t>
            </a:r>
            <a:r>
              <a:rPr lang="en">
                <a:solidFill>
                  <a:srgbClr val="000000"/>
                </a:solidFill>
                <a:highlight>
                  <a:srgbClr val="FFFFFF"/>
                </a:highlight>
                <a:latin typeface="Lora"/>
                <a:ea typeface="Lora"/>
                <a:cs typeface="Lora"/>
                <a:sym typeface="Lora"/>
              </a:rPr>
              <a:t>rote more than 60 articles for DER SPIEGEL since 2011</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Well respected employee known for his honesty and sincerity</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Won many awards also </a:t>
            </a:r>
            <a:r>
              <a:rPr lang="en">
                <a:solidFill>
                  <a:srgbClr val="000000"/>
                </a:solidFill>
                <a:highlight>
                  <a:srgbClr val="FFFFFF"/>
                </a:highlight>
                <a:latin typeface="Lora"/>
                <a:ea typeface="Lora"/>
                <a:cs typeface="Lora"/>
                <a:sym typeface="Lora"/>
              </a:rPr>
              <a:t>internationally</a:t>
            </a:r>
            <a:endParaRPr>
              <a:solidFill>
                <a:srgbClr val="000000"/>
              </a:solidFill>
              <a:highlight>
                <a:srgbClr val="FFFFFF"/>
              </a:highlight>
              <a:latin typeface="Lora"/>
              <a:ea typeface="Lora"/>
              <a:cs typeface="Lora"/>
              <a:sym typeface="Lora"/>
            </a:endParaRPr>
          </a:p>
          <a:p>
            <a:pPr indent="-342900" lvl="1" marL="914400" rtl="0" algn="l">
              <a:lnSpc>
                <a:spcPct val="200000"/>
              </a:lnSpc>
              <a:spcBef>
                <a:spcPts val="0"/>
              </a:spcBef>
              <a:spcAft>
                <a:spcPts val="0"/>
              </a:spcAft>
              <a:buClr>
                <a:srgbClr val="000000"/>
              </a:buClr>
              <a:buSzPts val="1800"/>
              <a:buFont typeface="Lora"/>
              <a:buChar char="○"/>
            </a:pPr>
            <a:r>
              <a:rPr lang="en" sz="1800">
                <a:solidFill>
                  <a:srgbClr val="000000"/>
                </a:solidFill>
                <a:highlight>
                  <a:srgbClr val="FFFFFF"/>
                </a:highlight>
                <a:latin typeface="Lora"/>
                <a:ea typeface="Lora"/>
                <a:cs typeface="Lora"/>
                <a:sym typeface="Lora"/>
              </a:rPr>
              <a:t>4 German Reporter Awards &amp; CNN Journalist of the Year in 2014 </a:t>
            </a:r>
            <a:endParaRPr sz="1800">
              <a:solidFill>
                <a:srgbClr val="000000"/>
              </a:solidFill>
              <a:highlight>
                <a:srgbClr val="FFFFFF"/>
              </a:highlight>
              <a:latin typeface="Lora"/>
              <a:ea typeface="Lora"/>
              <a:cs typeface="Lora"/>
              <a:sym typeface="Lora"/>
            </a:endParaRPr>
          </a:p>
          <a:p>
            <a:pPr indent="0" lvl="0" marL="457200" rtl="0" algn="l">
              <a:lnSpc>
                <a:spcPct val="150000"/>
              </a:lnSpc>
              <a:spcBef>
                <a:spcPts val="0"/>
              </a:spcBef>
              <a:spcAft>
                <a:spcPts val="0"/>
              </a:spcAft>
              <a:buNone/>
            </a:pPr>
            <a:r>
              <a:t/>
            </a:r>
            <a:endParaRPr>
              <a:solidFill>
                <a:srgbClr val="000000"/>
              </a:solidFill>
              <a:highlight>
                <a:srgbClr val="FFFFFF"/>
              </a:highlight>
              <a:latin typeface="Lora"/>
              <a:ea typeface="Lora"/>
              <a:cs typeface="Lora"/>
              <a:sym typeface="Lora"/>
            </a:endParaRPr>
          </a:p>
          <a:p>
            <a:pPr indent="0" lvl="0" marL="457200" rtl="0" algn="ctr">
              <a:lnSpc>
                <a:spcPct val="150000"/>
              </a:lnSpc>
              <a:spcBef>
                <a:spcPts val="0"/>
              </a:spcBef>
              <a:spcAft>
                <a:spcPts val="0"/>
              </a:spcAft>
              <a:buNone/>
            </a:pPr>
            <a:r>
              <a:t/>
            </a:r>
            <a:endParaRPr>
              <a:solidFill>
                <a:srgbClr val="FF0000"/>
              </a:solidFill>
              <a:highlight>
                <a:srgbClr val="FFFFFF"/>
              </a:highlight>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pic>
        <p:nvPicPr>
          <p:cNvPr id="162" name="Google Shape;162;p22"/>
          <p:cNvPicPr preferRelativeResize="0"/>
          <p:nvPr/>
        </p:nvPicPr>
        <p:blipFill rotWithShape="1">
          <a:blip r:embed="rId3">
            <a:alphaModFix amt="40000"/>
          </a:blip>
          <a:srcRect b="4716" l="0" r="0" t="0"/>
          <a:stretch/>
        </p:blipFill>
        <p:spPr>
          <a:xfrm>
            <a:off x="0" y="0"/>
            <a:ext cx="9144000" cy="5143500"/>
          </a:xfrm>
          <a:prstGeom prst="rect">
            <a:avLst/>
          </a:prstGeom>
          <a:noFill/>
          <a:ln>
            <a:noFill/>
          </a:ln>
        </p:spPr>
      </p:pic>
      <p:sp>
        <p:nvSpPr>
          <p:cNvPr id="163" name="Google Shape;163;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FIRST SUSPICIONS</a:t>
            </a:r>
            <a:r>
              <a:rPr lang="en">
                <a:solidFill>
                  <a:srgbClr val="FFFFFF"/>
                </a:solidFill>
                <a:highlight>
                  <a:srgbClr val="E84D2E"/>
                </a:highlight>
                <a:latin typeface="Cambria"/>
                <a:ea typeface="Cambria"/>
                <a:cs typeface="Cambria"/>
                <a:sym typeface="Cambria"/>
              </a:rPr>
              <a:t>	</a:t>
            </a:r>
            <a:endParaRPr>
              <a:solidFill>
                <a:srgbClr val="FFFFFF"/>
              </a:solidFill>
              <a:highlight>
                <a:srgbClr val="E84D2E"/>
              </a:highlight>
              <a:latin typeface="Cambria"/>
              <a:ea typeface="Cambria"/>
              <a:cs typeface="Cambria"/>
              <a:sym typeface="Cambria"/>
            </a:endParaRPr>
          </a:p>
        </p:txBody>
      </p:sp>
      <p:sp>
        <p:nvSpPr>
          <p:cNvPr id="164" name="Google Shape;164;p22"/>
          <p:cNvSpPr/>
          <p:nvPr/>
        </p:nvSpPr>
        <p:spPr>
          <a:xfrm flipH="1" rot="1476723">
            <a:off x="6475436"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165" name="Google Shape;165;p22"/>
          <p:cNvSpPr/>
          <p:nvPr/>
        </p:nvSpPr>
        <p:spPr>
          <a:xfrm rot="-1476723">
            <a:off x="5244212"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166" name="Google Shape;166;p22"/>
          <p:cNvSpPr/>
          <p:nvPr/>
        </p:nvSpPr>
        <p:spPr>
          <a:xfrm flipH="1" rot="1476723">
            <a:off x="4008061"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167" name="Google Shape;167;p22"/>
          <p:cNvSpPr/>
          <p:nvPr/>
        </p:nvSpPr>
        <p:spPr>
          <a:xfrm rot="-1476723">
            <a:off x="2781788"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168" name="Google Shape;168;p22"/>
          <p:cNvSpPr/>
          <p:nvPr/>
        </p:nvSpPr>
        <p:spPr>
          <a:xfrm flipH="1" rot="1476723">
            <a:off x="1545623"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169" name="Google Shape;169;p22"/>
          <p:cNvSpPr/>
          <p:nvPr/>
        </p:nvSpPr>
        <p:spPr>
          <a:xfrm rot="-1476723">
            <a:off x="319350"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grpSp>
        <p:nvGrpSpPr>
          <p:cNvPr id="170" name="Google Shape;170;p22"/>
          <p:cNvGrpSpPr/>
          <p:nvPr/>
        </p:nvGrpSpPr>
        <p:grpSpPr>
          <a:xfrm>
            <a:off x="4265375" y="3502950"/>
            <a:ext cx="2261640" cy="1534642"/>
            <a:chOff x="4127016" y="2827621"/>
            <a:chExt cx="1885800" cy="823085"/>
          </a:xfrm>
        </p:grpSpPr>
        <p:sp>
          <p:nvSpPr>
            <p:cNvPr id="171" name="Google Shape;171;p22"/>
            <p:cNvSpPr txBox="1"/>
            <p:nvPr/>
          </p:nvSpPr>
          <p:spPr>
            <a:xfrm>
              <a:off x="4521911" y="2827621"/>
              <a:ext cx="10392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03/12/2018</a:t>
              </a:r>
              <a:endParaRPr b="1">
                <a:latin typeface="Lora"/>
                <a:ea typeface="Lora"/>
                <a:cs typeface="Lora"/>
                <a:sym typeface="Lora"/>
              </a:endParaRPr>
            </a:p>
          </p:txBody>
        </p:sp>
        <p:sp>
          <p:nvSpPr>
            <p:cNvPr id="172" name="Google Shape;172;p22"/>
            <p:cNvSpPr txBox="1"/>
            <p:nvPr/>
          </p:nvSpPr>
          <p:spPr>
            <a:xfrm>
              <a:off x="4127016" y="3026106"/>
              <a:ext cx="18858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Woman in Mexico sent an email to Relotius asking how he could report about her group without having an interview beforehand</a:t>
              </a:r>
              <a:endParaRPr b="1" sz="1200">
                <a:solidFill>
                  <a:srgbClr val="E84D2E"/>
                </a:solidFill>
                <a:highlight>
                  <a:srgbClr val="FFFFFF"/>
                </a:highlight>
                <a:latin typeface="Lora"/>
                <a:ea typeface="Lora"/>
                <a:cs typeface="Lora"/>
                <a:sym typeface="Lora"/>
              </a:endParaRPr>
            </a:p>
          </p:txBody>
        </p:sp>
      </p:grpSp>
      <p:grpSp>
        <p:nvGrpSpPr>
          <p:cNvPr id="173" name="Google Shape;173;p22"/>
          <p:cNvGrpSpPr/>
          <p:nvPr/>
        </p:nvGrpSpPr>
        <p:grpSpPr>
          <a:xfrm>
            <a:off x="6823225" y="3503075"/>
            <a:ext cx="2261640" cy="1154971"/>
            <a:chOff x="6327080" y="2831765"/>
            <a:chExt cx="1885800" cy="682204"/>
          </a:xfrm>
        </p:grpSpPr>
        <p:sp>
          <p:nvSpPr>
            <p:cNvPr id="174" name="Google Shape;174;p22"/>
            <p:cNvSpPr txBox="1"/>
            <p:nvPr/>
          </p:nvSpPr>
          <p:spPr>
            <a:xfrm>
              <a:off x="6704925" y="2831765"/>
              <a:ext cx="9840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13/12/2018</a:t>
              </a:r>
              <a:endParaRPr b="1">
                <a:latin typeface="Lora"/>
                <a:ea typeface="Lora"/>
                <a:cs typeface="Lora"/>
                <a:sym typeface="Lora"/>
              </a:endParaRPr>
            </a:p>
          </p:txBody>
        </p:sp>
        <p:sp>
          <p:nvSpPr>
            <p:cNvPr id="175" name="Google Shape;175;p22"/>
            <p:cNvSpPr txBox="1"/>
            <p:nvPr/>
          </p:nvSpPr>
          <p:spPr>
            <a:xfrm>
              <a:off x="6327080" y="3066968"/>
              <a:ext cx="1885800" cy="44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Relotius confessed internally: </a:t>
              </a:r>
              <a:r>
                <a:rPr b="1" i="1" lang="en" sz="1200">
                  <a:solidFill>
                    <a:srgbClr val="E84D2E"/>
                  </a:solidFill>
                  <a:highlight>
                    <a:srgbClr val="FFFFFF"/>
                  </a:highlight>
                  <a:latin typeface="Lora"/>
                  <a:ea typeface="Lora"/>
                  <a:cs typeface="Lora"/>
                  <a:sym typeface="Lora"/>
                </a:rPr>
                <a:t>“It was not about the next big thing, it was the fear of failure”</a:t>
              </a:r>
              <a:endParaRPr b="1" i="1" sz="1200">
                <a:solidFill>
                  <a:srgbClr val="E84D2E"/>
                </a:solidFill>
                <a:highlight>
                  <a:srgbClr val="FFFFFF"/>
                </a:highlight>
                <a:latin typeface="Lora"/>
                <a:ea typeface="Lora"/>
                <a:cs typeface="Lora"/>
                <a:sym typeface="Lora"/>
              </a:endParaRPr>
            </a:p>
          </p:txBody>
        </p:sp>
      </p:grpSp>
      <p:grpSp>
        <p:nvGrpSpPr>
          <p:cNvPr id="176" name="Google Shape;176;p22"/>
          <p:cNvGrpSpPr/>
          <p:nvPr/>
        </p:nvGrpSpPr>
        <p:grpSpPr>
          <a:xfrm>
            <a:off x="1951375" y="3502950"/>
            <a:ext cx="2054041" cy="1534642"/>
            <a:chOff x="2197556" y="2827621"/>
            <a:chExt cx="1712700" cy="823085"/>
          </a:xfrm>
        </p:grpSpPr>
        <p:sp>
          <p:nvSpPr>
            <p:cNvPr id="177" name="Google Shape;177;p22"/>
            <p:cNvSpPr txBox="1"/>
            <p:nvPr/>
          </p:nvSpPr>
          <p:spPr>
            <a:xfrm>
              <a:off x="2682172" y="2827621"/>
              <a:ext cx="7305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11/2018</a:t>
              </a:r>
              <a:endParaRPr b="1">
                <a:latin typeface="Lora"/>
                <a:ea typeface="Lora"/>
                <a:cs typeface="Lora"/>
                <a:sym typeface="Lora"/>
              </a:endParaRPr>
            </a:p>
          </p:txBody>
        </p:sp>
        <p:sp>
          <p:nvSpPr>
            <p:cNvPr id="178" name="Google Shape;178;p22"/>
            <p:cNvSpPr txBox="1"/>
            <p:nvPr/>
          </p:nvSpPr>
          <p:spPr>
            <a:xfrm>
              <a:off x="2197556" y="3026106"/>
              <a:ext cx="17127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Moreno sent an email to the fact-checking department, informed section head Geyer, and  confronted Relotius </a:t>
              </a:r>
              <a:endParaRPr b="1" sz="1200">
                <a:solidFill>
                  <a:srgbClr val="E84D2E"/>
                </a:solidFill>
                <a:highlight>
                  <a:srgbClr val="FFFFFF"/>
                </a:highlight>
                <a:latin typeface="Lora"/>
                <a:ea typeface="Lora"/>
                <a:cs typeface="Lora"/>
                <a:sym typeface="Lora"/>
              </a:endParaRPr>
            </a:p>
          </p:txBody>
        </p:sp>
      </p:grpSp>
      <p:grpSp>
        <p:nvGrpSpPr>
          <p:cNvPr id="179" name="Google Shape;179;p22"/>
          <p:cNvGrpSpPr/>
          <p:nvPr/>
        </p:nvGrpSpPr>
        <p:grpSpPr>
          <a:xfrm>
            <a:off x="620275" y="1263625"/>
            <a:ext cx="2054041" cy="1644727"/>
            <a:chOff x="1083054" y="1381376"/>
            <a:chExt cx="1712700" cy="882128"/>
          </a:xfrm>
        </p:grpSpPr>
        <p:sp>
          <p:nvSpPr>
            <p:cNvPr id="180" name="Google Shape;180;p22"/>
            <p:cNvSpPr txBox="1"/>
            <p:nvPr/>
          </p:nvSpPr>
          <p:spPr>
            <a:xfrm>
              <a:off x="1494889" y="1987503"/>
              <a:ext cx="8685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11/2018</a:t>
              </a:r>
              <a:endParaRPr b="1">
                <a:latin typeface="Lora"/>
                <a:ea typeface="Lora"/>
                <a:cs typeface="Lora"/>
                <a:sym typeface="Lora"/>
              </a:endParaRPr>
            </a:p>
          </p:txBody>
        </p:sp>
        <p:sp>
          <p:nvSpPr>
            <p:cNvPr id="181" name="Google Shape;181;p22"/>
            <p:cNvSpPr txBox="1"/>
            <p:nvPr/>
          </p:nvSpPr>
          <p:spPr>
            <a:xfrm>
              <a:off x="1083054" y="1381376"/>
              <a:ext cx="17127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First suspicions following the publication of the article ‘Jaeger’s Border’ by Relotius’ coworker Juan Moreno</a:t>
              </a:r>
              <a:endParaRPr b="1" sz="1200">
                <a:solidFill>
                  <a:srgbClr val="E84D2E"/>
                </a:solidFill>
                <a:highlight>
                  <a:srgbClr val="FFFFFF"/>
                </a:highlight>
                <a:latin typeface="Lora"/>
                <a:ea typeface="Lora"/>
                <a:cs typeface="Lora"/>
                <a:sym typeface="Lora"/>
              </a:endParaRPr>
            </a:p>
          </p:txBody>
        </p:sp>
      </p:grpSp>
      <p:grpSp>
        <p:nvGrpSpPr>
          <p:cNvPr id="182" name="Google Shape;182;p22"/>
          <p:cNvGrpSpPr/>
          <p:nvPr/>
        </p:nvGrpSpPr>
        <p:grpSpPr>
          <a:xfrm>
            <a:off x="2836100" y="1401425"/>
            <a:ext cx="2532202" cy="1508152"/>
            <a:chOff x="2935257" y="1455283"/>
            <a:chExt cx="2111400" cy="808877"/>
          </a:xfrm>
        </p:grpSpPr>
        <p:sp>
          <p:nvSpPr>
            <p:cNvPr id="183" name="Google Shape;183;p22"/>
            <p:cNvSpPr txBox="1"/>
            <p:nvPr/>
          </p:nvSpPr>
          <p:spPr>
            <a:xfrm>
              <a:off x="3582364" y="1988160"/>
              <a:ext cx="8913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11/2018</a:t>
              </a:r>
              <a:endParaRPr b="1">
                <a:latin typeface="Lora"/>
                <a:ea typeface="Lora"/>
                <a:cs typeface="Lora"/>
                <a:sym typeface="Lora"/>
              </a:endParaRPr>
            </a:p>
          </p:txBody>
        </p:sp>
        <p:sp>
          <p:nvSpPr>
            <p:cNvPr id="184" name="Google Shape;184;p22"/>
            <p:cNvSpPr txBox="1"/>
            <p:nvPr/>
          </p:nvSpPr>
          <p:spPr>
            <a:xfrm>
              <a:off x="2935257" y="1455283"/>
              <a:ext cx="21114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Although being the bad guy at DER SPIEGEL, Moreno travelled to the U.S. to investigate about Relotius’  article </a:t>
              </a:r>
              <a:endParaRPr b="1" sz="1200">
                <a:solidFill>
                  <a:srgbClr val="E84D2E"/>
                </a:solidFill>
                <a:highlight>
                  <a:srgbClr val="FFFFFF"/>
                </a:highlight>
                <a:latin typeface="Lora"/>
                <a:ea typeface="Lora"/>
                <a:cs typeface="Lora"/>
                <a:sym typeface="Lora"/>
              </a:endParaRPr>
            </a:p>
          </p:txBody>
        </p:sp>
      </p:grpSp>
      <p:grpSp>
        <p:nvGrpSpPr>
          <p:cNvPr id="185" name="Google Shape;185;p22"/>
          <p:cNvGrpSpPr/>
          <p:nvPr/>
        </p:nvGrpSpPr>
        <p:grpSpPr>
          <a:xfrm>
            <a:off x="5517926" y="1407175"/>
            <a:ext cx="2175290" cy="1502402"/>
            <a:chOff x="5181967" y="1458367"/>
            <a:chExt cx="1813800" cy="805794"/>
          </a:xfrm>
        </p:grpSpPr>
        <p:sp>
          <p:nvSpPr>
            <p:cNvPr id="186" name="Google Shape;186;p22"/>
            <p:cNvSpPr txBox="1"/>
            <p:nvPr/>
          </p:nvSpPr>
          <p:spPr>
            <a:xfrm>
              <a:off x="5513848" y="1988160"/>
              <a:ext cx="10878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03/12/2018</a:t>
              </a:r>
              <a:endParaRPr b="1">
                <a:latin typeface="Lora"/>
                <a:ea typeface="Lora"/>
                <a:cs typeface="Lora"/>
                <a:sym typeface="Lora"/>
              </a:endParaRPr>
            </a:p>
          </p:txBody>
        </p:sp>
        <p:sp>
          <p:nvSpPr>
            <p:cNvPr id="187" name="Google Shape;187;p22"/>
            <p:cNvSpPr txBox="1"/>
            <p:nvPr/>
          </p:nvSpPr>
          <p:spPr>
            <a:xfrm>
              <a:off x="5181967" y="1458367"/>
              <a:ext cx="18138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Relotius got awarded with the German Reporter Prize 2018 for his article ‘Jaeger’s Border’</a:t>
              </a:r>
              <a:endParaRPr b="1" sz="1200">
                <a:solidFill>
                  <a:srgbClr val="E84D2E"/>
                </a:solidFill>
                <a:highlight>
                  <a:srgbClr val="FFFFFF"/>
                </a:highlight>
                <a:latin typeface="Lora"/>
                <a:ea typeface="Lora"/>
                <a:cs typeface="Lora"/>
                <a:sym typeface="Lora"/>
              </a:endParaRPr>
            </a:p>
            <a:p>
              <a:pPr indent="0" lvl="0" marL="0" rtl="0" algn="ctr">
                <a:lnSpc>
                  <a:spcPct val="115000"/>
                </a:lnSpc>
                <a:spcBef>
                  <a:spcPts val="1600"/>
                </a:spcBef>
                <a:spcAft>
                  <a:spcPts val="1600"/>
                </a:spcAft>
                <a:buNone/>
              </a:pPr>
              <a:r>
                <a:t/>
              </a:r>
              <a:endParaRPr sz="1100">
                <a:solidFill>
                  <a:srgbClr val="FFFFFF"/>
                </a:solidFill>
                <a:latin typeface="Lora"/>
                <a:ea typeface="Lora"/>
                <a:cs typeface="Lora"/>
                <a:sym typeface="Lor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par>
                                <p:cTn fill="hold" nodeType="with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pic>
        <p:nvPicPr>
          <p:cNvPr id="192" name="Google Shape;192;p23"/>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193" name="Google Shape;193;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Relotius wrote </a:t>
            </a:r>
            <a:r>
              <a:rPr lang="en">
                <a:solidFill>
                  <a:srgbClr val="000000"/>
                </a:solidFill>
                <a:highlight>
                  <a:srgbClr val="FFFFFF"/>
                </a:highlight>
                <a:latin typeface="Lora"/>
                <a:ea typeface="Lora"/>
                <a:cs typeface="Lora"/>
                <a:sym typeface="Lora"/>
              </a:rPr>
              <a:t>60 articles only for DER SPIEGEL</a:t>
            </a:r>
            <a:endParaRPr>
              <a:solidFill>
                <a:srgbClr val="000000"/>
              </a:solidFill>
              <a:highlight>
                <a:srgbClr val="FFFFFF"/>
              </a:highlight>
              <a:latin typeface="Lora"/>
              <a:ea typeface="Lora"/>
              <a:cs typeface="Lora"/>
              <a:sym typeface="Lora"/>
            </a:endParaRPr>
          </a:p>
          <a:p>
            <a:pPr indent="-342900" lvl="0" marL="457200" rtl="0" algn="l">
              <a:lnSpc>
                <a:spcPct val="15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16 other newspaper affected by fake storytelling</a:t>
            </a:r>
            <a:endParaRPr>
              <a:solidFill>
                <a:srgbClr val="000000"/>
              </a:solidFill>
              <a:highlight>
                <a:srgbClr val="FFFFFF"/>
              </a:highlight>
              <a:latin typeface="Lora"/>
              <a:ea typeface="Lora"/>
              <a:cs typeface="Lora"/>
              <a:sym typeface="Lora"/>
            </a:endParaRPr>
          </a:p>
          <a:p>
            <a:pPr indent="-342900" lvl="1" marL="914400" rtl="0" algn="l">
              <a:lnSpc>
                <a:spcPct val="150000"/>
              </a:lnSpc>
              <a:spcBef>
                <a:spcPts val="0"/>
              </a:spcBef>
              <a:spcAft>
                <a:spcPts val="0"/>
              </a:spcAft>
              <a:buClr>
                <a:srgbClr val="000000"/>
              </a:buClr>
              <a:buSzPts val="1800"/>
              <a:buFont typeface="Lora"/>
              <a:buChar char="○"/>
            </a:pPr>
            <a:r>
              <a:rPr lang="en" sz="1800">
                <a:solidFill>
                  <a:srgbClr val="000000"/>
                </a:solidFill>
                <a:highlight>
                  <a:srgbClr val="FFFFFF"/>
                </a:highlight>
                <a:latin typeface="Lora"/>
                <a:ea typeface="Lora"/>
                <a:cs typeface="Lora"/>
                <a:sym typeface="Lora"/>
              </a:rPr>
              <a:t>8 newspapers already confirmed fraud and 8 are currently checking </a:t>
            </a:r>
            <a:endParaRPr sz="1800">
              <a:solidFill>
                <a:srgbClr val="000000"/>
              </a:solidFill>
              <a:highlight>
                <a:srgbClr val="FFFFFF"/>
              </a:highlight>
              <a:latin typeface="Lora"/>
              <a:ea typeface="Lora"/>
              <a:cs typeface="Lora"/>
              <a:sym typeface="Lora"/>
            </a:endParaRPr>
          </a:p>
          <a:p>
            <a:pPr indent="-342900" lvl="0" marL="457200" rtl="0" algn="l">
              <a:lnSpc>
                <a:spcPct val="15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Exaggerations, misrepresentations, and inventions of happenings </a:t>
            </a:r>
            <a:endParaRPr>
              <a:solidFill>
                <a:srgbClr val="000000"/>
              </a:solidFill>
              <a:highlight>
                <a:srgbClr val="FFFFFF"/>
              </a:highlight>
              <a:latin typeface="Lora"/>
              <a:ea typeface="Lora"/>
              <a:cs typeface="Lora"/>
              <a:sym typeface="Lora"/>
            </a:endParaRPr>
          </a:p>
          <a:p>
            <a:pPr indent="-342900" lvl="0" marL="457200" rtl="0" algn="l">
              <a:lnSpc>
                <a:spcPct val="15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Interviews that never happened</a:t>
            </a:r>
            <a:endParaRPr>
              <a:solidFill>
                <a:srgbClr val="000000"/>
              </a:solidFill>
              <a:highlight>
                <a:srgbClr val="FFFFFF"/>
              </a:highlight>
              <a:latin typeface="Lora"/>
              <a:ea typeface="Lora"/>
              <a:cs typeface="Lora"/>
              <a:sym typeface="Lora"/>
            </a:endParaRPr>
          </a:p>
          <a:p>
            <a:pPr indent="-342900" lvl="0" marL="457200" rtl="0" algn="l">
              <a:lnSpc>
                <a:spcPct val="15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Characters that do not exist</a:t>
            </a:r>
            <a:br>
              <a:rPr lang="en">
                <a:solidFill>
                  <a:srgbClr val="000000"/>
                </a:solidFill>
                <a:highlight>
                  <a:srgbClr val="FFFFFF"/>
                </a:highlight>
                <a:latin typeface="Lora"/>
                <a:ea typeface="Lora"/>
                <a:cs typeface="Lora"/>
                <a:sym typeface="Lora"/>
              </a:rPr>
            </a:br>
            <a:endParaRPr>
              <a:solidFill>
                <a:srgbClr val="000000"/>
              </a:solidFill>
              <a:highlight>
                <a:srgbClr val="FFFFFF"/>
              </a:highlight>
              <a:latin typeface="Lora"/>
              <a:ea typeface="Lora"/>
              <a:cs typeface="Lora"/>
              <a:sym typeface="Lora"/>
            </a:endParaRPr>
          </a:p>
          <a:p>
            <a:pPr indent="0" lvl="0" marL="0" rtl="0" algn="ctr">
              <a:lnSpc>
                <a:spcPct val="115000"/>
              </a:lnSpc>
              <a:spcBef>
                <a:spcPts val="1600"/>
              </a:spcBef>
              <a:spcAft>
                <a:spcPts val="1600"/>
              </a:spcAft>
              <a:buNone/>
            </a:pPr>
            <a:r>
              <a:rPr lang="en" sz="2400">
                <a:solidFill>
                  <a:srgbClr val="E84D2E"/>
                </a:solidFill>
                <a:highlight>
                  <a:srgbClr val="FFFFFF"/>
                </a:highlight>
                <a:latin typeface="Lora"/>
                <a:ea typeface="Lora"/>
                <a:cs typeface="Lora"/>
                <a:sym typeface="Lora"/>
              </a:rPr>
              <a:t>“I AM SICK AND I NEED TO GET HELP NOW”</a:t>
            </a:r>
            <a:endParaRPr sz="2400">
              <a:solidFill>
                <a:srgbClr val="E84D2E"/>
              </a:solidFill>
              <a:highlight>
                <a:srgbClr val="FFFFFF"/>
              </a:highlight>
              <a:latin typeface="Lora"/>
              <a:ea typeface="Lora"/>
              <a:cs typeface="Lora"/>
              <a:sym typeface="Lora"/>
            </a:endParaRPr>
          </a:p>
        </p:txBody>
      </p:sp>
      <p:sp>
        <p:nvSpPr>
          <p:cNvPr id="194" name="Google Shape;194;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FAKE STORIES</a:t>
            </a:r>
            <a:endParaRPr>
              <a:solidFill>
                <a:srgbClr val="FFFFFF"/>
              </a:solidFill>
              <a:highlight>
                <a:srgbClr val="E84D2E"/>
              </a:highlight>
              <a:latin typeface="Lora"/>
              <a:ea typeface="Lora"/>
              <a:cs typeface="Lora"/>
              <a:sym typeface="Lor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p24"/>
          <p:cNvPicPr preferRelativeResize="0"/>
          <p:nvPr/>
        </p:nvPicPr>
        <p:blipFill rotWithShape="1">
          <a:blip r:embed="rId3">
            <a:alphaModFix amt="40000"/>
          </a:blip>
          <a:srcRect b="4716" l="0" r="0" t="0"/>
          <a:stretch/>
        </p:blipFill>
        <p:spPr>
          <a:xfrm>
            <a:off x="0" y="0"/>
            <a:ext cx="9144000" cy="5143500"/>
          </a:xfrm>
          <a:prstGeom prst="rect">
            <a:avLst/>
          </a:prstGeom>
          <a:noFill/>
          <a:ln>
            <a:noFill/>
          </a:ln>
        </p:spPr>
      </p:pic>
      <p:sp>
        <p:nvSpPr>
          <p:cNvPr id="200" name="Google Shape;200;p24"/>
          <p:cNvSpPr/>
          <p:nvPr/>
        </p:nvSpPr>
        <p:spPr>
          <a:xfrm flipH="1" rot="1476723">
            <a:off x="6551636"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201" name="Google Shape;201;p24"/>
          <p:cNvSpPr/>
          <p:nvPr/>
        </p:nvSpPr>
        <p:spPr>
          <a:xfrm rot="-1476723">
            <a:off x="5320412"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202" name="Google Shape;202;p24"/>
          <p:cNvSpPr/>
          <p:nvPr/>
        </p:nvSpPr>
        <p:spPr>
          <a:xfrm flipH="1" rot="1476723">
            <a:off x="4084261"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203" name="Google Shape;203;p24"/>
          <p:cNvSpPr/>
          <p:nvPr/>
        </p:nvSpPr>
        <p:spPr>
          <a:xfrm rot="-1476723">
            <a:off x="2857988"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204" name="Google Shape;204;p24"/>
          <p:cNvSpPr/>
          <p:nvPr/>
        </p:nvSpPr>
        <p:spPr>
          <a:xfrm flipH="1" rot="1476723">
            <a:off x="1621823"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sp>
        <p:nvSpPr>
          <p:cNvPr id="205" name="Google Shape;205;p24"/>
          <p:cNvSpPr/>
          <p:nvPr/>
        </p:nvSpPr>
        <p:spPr>
          <a:xfrm rot="-1476723">
            <a:off x="395550" y="3089510"/>
            <a:ext cx="1413300" cy="105377"/>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Lora"/>
              <a:ea typeface="Lora"/>
              <a:cs typeface="Lora"/>
              <a:sym typeface="Lora"/>
            </a:endParaRPr>
          </a:p>
        </p:txBody>
      </p:sp>
      <p:grpSp>
        <p:nvGrpSpPr>
          <p:cNvPr id="206" name="Google Shape;206;p24"/>
          <p:cNvGrpSpPr/>
          <p:nvPr/>
        </p:nvGrpSpPr>
        <p:grpSpPr>
          <a:xfrm>
            <a:off x="4341575" y="3502950"/>
            <a:ext cx="2261640" cy="1534642"/>
            <a:chOff x="4127016" y="2827621"/>
            <a:chExt cx="1885800" cy="823085"/>
          </a:xfrm>
        </p:grpSpPr>
        <p:sp>
          <p:nvSpPr>
            <p:cNvPr id="207" name="Google Shape;207;p24"/>
            <p:cNvSpPr txBox="1"/>
            <p:nvPr/>
          </p:nvSpPr>
          <p:spPr>
            <a:xfrm>
              <a:off x="4521911" y="2827621"/>
              <a:ext cx="10392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21</a:t>
              </a:r>
              <a:r>
                <a:rPr b="1" lang="en">
                  <a:latin typeface="Lora"/>
                  <a:ea typeface="Lora"/>
                  <a:cs typeface="Lora"/>
                  <a:sym typeface="Lora"/>
                </a:rPr>
                <a:t>/12/2018</a:t>
              </a:r>
              <a:endParaRPr b="1">
                <a:latin typeface="Lora"/>
                <a:ea typeface="Lora"/>
                <a:cs typeface="Lora"/>
                <a:sym typeface="Lora"/>
              </a:endParaRPr>
            </a:p>
          </p:txBody>
        </p:sp>
        <p:sp>
          <p:nvSpPr>
            <p:cNvPr id="208" name="Google Shape;208;p24"/>
            <p:cNvSpPr txBox="1"/>
            <p:nvPr/>
          </p:nvSpPr>
          <p:spPr>
            <a:xfrm>
              <a:off x="4127016" y="3026106"/>
              <a:ext cx="18858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Article ‘It was a feeling’ published: Moreno describes how he was able to expose the fraud of his colleague Relotius</a:t>
              </a:r>
              <a:endParaRPr b="1" sz="1200">
                <a:solidFill>
                  <a:srgbClr val="E84D2E"/>
                </a:solidFill>
                <a:highlight>
                  <a:srgbClr val="FFFFFF"/>
                </a:highlight>
                <a:latin typeface="Lora"/>
                <a:ea typeface="Lora"/>
                <a:cs typeface="Lora"/>
                <a:sym typeface="Lora"/>
              </a:endParaRPr>
            </a:p>
          </p:txBody>
        </p:sp>
      </p:grpSp>
      <p:grpSp>
        <p:nvGrpSpPr>
          <p:cNvPr id="209" name="Google Shape;209;p24"/>
          <p:cNvGrpSpPr/>
          <p:nvPr/>
        </p:nvGrpSpPr>
        <p:grpSpPr>
          <a:xfrm>
            <a:off x="6823225" y="3503075"/>
            <a:ext cx="2175290" cy="1154971"/>
            <a:chOff x="6263543" y="2831765"/>
            <a:chExt cx="1813800" cy="682204"/>
          </a:xfrm>
        </p:grpSpPr>
        <p:sp>
          <p:nvSpPr>
            <p:cNvPr id="210" name="Google Shape;210;p24"/>
            <p:cNvSpPr txBox="1"/>
            <p:nvPr/>
          </p:nvSpPr>
          <p:spPr>
            <a:xfrm>
              <a:off x="6704925" y="2831765"/>
              <a:ext cx="9840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22</a:t>
              </a:r>
              <a:r>
                <a:rPr b="1" lang="en">
                  <a:latin typeface="Lora"/>
                  <a:ea typeface="Lora"/>
                  <a:cs typeface="Lora"/>
                  <a:sym typeface="Lora"/>
                </a:rPr>
                <a:t>/12/2018</a:t>
              </a:r>
              <a:endParaRPr b="1">
                <a:latin typeface="Lora"/>
                <a:ea typeface="Lora"/>
                <a:cs typeface="Lora"/>
                <a:sym typeface="Lora"/>
              </a:endParaRPr>
            </a:p>
          </p:txBody>
        </p:sp>
        <p:sp>
          <p:nvSpPr>
            <p:cNvPr id="211" name="Google Shape;211;p24"/>
            <p:cNvSpPr txBox="1"/>
            <p:nvPr/>
          </p:nvSpPr>
          <p:spPr>
            <a:xfrm>
              <a:off x="6263543" y="3066968"/>
              <a:ext cx="1813800" cy="44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Steffen Klusmann wrote an emotional SPIEGEL ONLINE article ‘The lessons we are drawing’</a:t>
              </a:r>
              <a:endParaRPr b="1" sz="1200">
                <a:solidFill>
                  <a:srgbClr val="E84D2E"/>
                </a:solidFill>
                <a:highlight>
                  <a:srgbClr val="FFFFFF"/>
                </a:highlight>
                <a:latin typeface="Lora"/>
                <a:ea typeface="Lora"/>
                <a:cs typeface="Lora"/>
                <a:sym typeface="Lora"/>
              </a:endParaRPr>
            </a:p>
          </p:txBody>
        </p:sp>
      </p:grpSp>
      <p:grpSp>
        <p:nvGrpSpPr>
          <p:cNvPr id="212" name="Google Shape;212;p24"/>
          <p:cNvGrpSpPr/>
          <p:nvPr/>
        </p:nvGrpSpPr>
        <p:grpSpPr>
          <a:xfrm>
            <a:off x="1676124" y="3503009"/>
            <a:ext cx="2480161" cy="1534633"/>
            <a:chOff x="2147804" y="2827621"/>
            <a:chExt cx="1818300" cy="823080"/>
          </a:xfrm>
        </p:grpSpPr>
        <p:sp>
          <p:nvSpPr>
            <p:cNvPr id="213" name="Google Shape;213;p24"/>
            <p:cNvSpPr txBox="1"/>
            <p:nvPr/>
          </p:nvSpPr>
          <p:spPr>
            <a:xfrm>
              <a:off x="2659157" y="2827621"/>
              <a:ext cx="10122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20/12</a:t>
              </a:r>
              <a:r>
                <a:rPr b="1" lang="en">
                  <a:latin typeface="Lora"/>
                  <a:ea typeface="Lora"/>
                  <a:cs typeface="Lora"/>
                  <a:sym typeface="Lora"/>
                </a:rPr>
                <a:t>/2018</a:t>
              </a:r>
              <a:endParaRPr b="1">
                <a:latin typeface="Lora"/>
                <a:ea typeface="Lora"/>
                <a:cs typeface="Lora"/>
                <a:sym typeface="Lora"/>
              </a:endParaRPr>
            </a:p>
          </p:txBody>
        </p:sp>
        <p:sp>
          <p:nvSpPr>
            <p:cNvPr id="214" name="Google Shape;214;p24"/>
            <p:cNvSpPr txBox="1"/>
            <p:nvPr/>
          </p:nvSpPr>
          <p:spPr>
            <a:xfrm>
              <a:off x="2147804" y="3026102"/>
              <a:ext cx="18183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Detailed information in article ‘We have a lot of questions to ourselves’; apology on Twitter and SPIEGEL ONLINE; list of all articles written by Relotius</a:t>
              </a:r>
              <a:endParaRPr b="1" sz="1200">
                <a:solidFill>
                  <a:srgbClr val="E84D2E"/>
                </a:solidFill>
                <a:highlight>
                  <a:srgbClr val="FFFFFF"/>
                </a:highlight>
                <a:latin typeface="Lora"/>
                <a:ea typeface="Lora"/>
                <a:cs typeface="Lora"/>
                <a:sym typeface="Lora"/>
              </a:endParaRPr>
            </a:p>
          </p:txBody>
        </p:sp>
      </p:grpSp>
      <p:grpSp>
        <p:nvGrpSpPr>
          <p:cNvPr id="215" name="Google Shape;215;p24"/>
          <p:cNvGrpSpPr/>
          <p:nvPr/>
        </p:nvGrpSpPr>
        <p:grpSpPr>
          <a:xfrm>
            <a:off x="301775" y="1263850"/>
            <a:ext cx="2809994" cy="1644724"/>
            <a:chOff x="792968" y="1381377"/>
            <a:chExt cx="1834200" cy="882126"/>
          </a:xfrm>
        </p:grpSpPr>
        <p:sp>
          <p:nvSpPr>
            <p:cNvPr id="216" name="Google Shape;216;p24"/>
            <p:cNvSpPr txBox="1"/>
            <p:nvPr/>
          </p:nvSpPr>
          <p:spPr>
            <a:xfrm>
              <a:off x="1168871" y="1987503"/>
              <a:ext cx="10878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19/12/2018</a:t>
              </a:r>
              <a:endParaRPr b="1">
                <a:latin typeface="Lora"/>
                <a:ea typeface="Lora"/>
                <a:cs typeface="Lora"/>
                <a:sym typeface="Lora"/>
              </a:endParaRPr>
            </a:p>
          </p:txBody>
        </p:sp>
        <p:sp>
          <p:nvSpPr>
            <p:cNvPr id="217" name="Google Shape;217;p24"/>
            <p:cNvSpPr txBox="1"/>
            <p:nvPr/>
          </p:nvSpPr>
          <p:spPr>
            <a:xfrm>
              <a:off x="792968" y="1381377"/>
              <a:ext cx="18342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Announcement via Twitter answering the most important questions; start of investigations by new commission; new email address for clues from readers </a:t>
              </a:r>
              <a:endParaRPr b="1" sz="1200">
                <a:solidFill>
                  <a:srgbClr val="E84D2E"/>
                </a:solidFill>
                <a:highlight>
                  <a:srgbClr val="FFFFFF"/>
                </a:highlight>
                <a:latin typeface="Lora"/>
                <a:ea typeface="Lora"/>
                <a:cs typeface="Lora"/>
                <a:sym typeface="Lora"/>
              </a:endParaRPr>
            </a:p>
          </p:txBody>
        </p:sp>
      </p:grpSp>
      <p:grpSp>
        <p:nvGrpSpPr>
          <p:cNvPr id="218" name="Google Shape;218;p24"/>
          <p:cNvGrpSpPr/>
          <p:nvPr/>
        </p:nvGrpSpPr>
        <p:grpSpPr>
          <a:xfrm>
            <a:off x="3327026" y="1644587"/>
            <a:ext cx="1832410" cy="1231502"/>
            <a:chOff x="3226481" y="1603660"/>
            <a:chExt cx="1527900" cy="660500"/>
          </a:xfrm>
        </p:grpSpPr>
        <p:sp>
          <p:nvSpPr>
            <p:cNvPr id="219" name="Google Shape;219;p24"/>
            <p:cNvSpPr txBox="1"/>
            <p:nvPr/>
          </p:nvSpPr>
          <p:spPr>
            <a:xfrm>
              <a:off x="3518827" y="1988160"/>
              <a:ext cx="9999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a:latin typeface="Lora"/>
                  <a:ea typeface="Lora"/>
                  <a:cs typeface="Lora"/>
                  <a:sym typeface="Lora"/>
                </a:rPr>
                <a:t>20/12</a:t>
              </a:r>
              <a:r>
                <a:rPr b="1" lang="en">
                  <a:latin typeface="Lora"/>
                  <a:ea typeface="Lora"/>
                  <a:cs typeface="Lora"/>
                  <a:sym typeface="Lora"/>
                </a:rPr>
                <a:t>/2018</a:t>
              </a:r>
              <a:endParaRPr b="1">
                <a:latin typeface="Lora"/>
                <a:ea typeface="Lora"/>
                <a:cs typeface="Lora"/>
                <a:sym typeface="Lora"/>
              </a:endParaRPr>
            </a:p>
          </p:txBody>
        </p:sp>
        <p:sp>
          <p:nvSpPr>
            <p:cNvPr id="220" name="Google Shape;220;p24"/>
            <p:cNvSpPr txBox="1"/>
            <p:nvPr/>
          </p:nvSpPr>
          <p:spPr>
            <a:xfrm>
              <a:off x="3226481" y="1603660"/>
              <a:ext cx="15279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E84D2E"/>
                  </a:solidFill>
                  <a:highlight>
                    <a:srgbClr val="FFFFFF"/>
                  </a:highlight>
                  <a:latin typeface="Lora"/>
                  <a:ea typeface="Lora"/>
                  <a:cs typeface="Lora"/>
                  <a:sym typeface="Lora"/>
                </a:rPr>
                <a:t>Relotius gave back his </a:t>
              </a:r>
              <a:r>
                <a:rPr b="1" lang="en" sz="1200">
                  <a:solidFill>
                    <a:srgbClr val="E84D2E"/>
                  </a:solidFill>
                  <a:highlight>
                    <a:srgbClr val="FFFFFF"/>
                  </a:highlight>
                  <a:latin typeface="Lora"/>
                  <a:ea typeface="Lora"/>
                  <a:cs typeface="Lora"/>
                  <a:sym typeface="Lora"/>
                </a:rPr>
                <a:t>numerous </a:t>
              </a:r>
              <a:r>
                <a:rPr b="1" lang="en" sz="1200">
                  <a:solidFill>
                    <a:srgbClr val="E84D2E"/>
                  </a:solidFill>
                  <a:highlight>
                    <a:srgbClr val="FFFFFF"/>
                  </a:highlight>
                  <a:latin typeface="Lora"/>
                  <a:ea typeface="Lora"/>
                  <a:cs typeface="Lora"/>
                  <a:sym typeface="Lora"/>
                </a:rPr>
                <a:t>awards but remained silent</a:t>
              </a:r>
              <a:r>
                <a:rPr b="1" lang="en" sz="1200">
                  <a:solidFill>
                    <a:srgbClr val="E84D2E"/>
                  </a:solidFill>
                  <a:highlight>
                    <a:srgbClr val="FFFFFF"/>
                  </a:highlight>
                  <a:latin typeface="Lora"/>
                  <a:ea typeface="Lora"/>
                  <a:cs typeface="Lora"/>
                  <a:sym typeface="Lora"/>
                </a:rPr>
                <a:t> </a:t>
              </a:r>
              <a:endParaRPr b="1" sz="1200">
                <a:solidFill>
                  <a:srgbClr val="E84D2E"/>
                </a:solidFill>
                <a:highlight>
                  <a:srgbClr val="FFFFFF"/>
                </a:highlight>
                <a:latin typeface="Lora"/>
                <a:ea typeface="Lora"/>
                <a:cs typeface="Lora"/>
                <a:sym typeface="Lora"/>
              </a:endParaRPr>
            </a:p>
          </p:txBody>
        </p:sp>
      </p:grpSp>
      <p:grpSp>
        <p:nvGrpSpPr>
          <p:cNvPr id="221" name="Google Shape;221;p24"/>
          <p:cNvGrpSpPr/>
          <p:nvPr/>
        </p:nvGrpSpPr>
        <p:grpSpPr>
          <a:xfrm>
            <a:off x="5582925" y="1483375"/>
            <a:ext cx="2261640" cy="1426202"/>
            <a:chOff x="5172628" y="1499236"/>
            <a:chExt cx="1885800" cy="764925"/>
          </a:xfrm>
        </p:grpSpPr>
        <p:sp>
          <p:nvSpPr>
            <p:cNvPr id="222" name="Google Shape;222;p24"/>
            <p:cNvSpPr txBox="1"/>
            <p:nvPr/>
          </p:nvSpPr>
          <p:spPr>
            <a:xfrm>
              <a:off x="5513848" y="1988160"/>
              <a:ext cx="10878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latin typeface="Lora"/>
                  <a:ea typeface="Lora"/>
                  <a:cs typeface="Lora"/>
                  <a:sym typeface="Lora"/>
                </a:rPr>
                <a:t>22</a:t>
              </a:r>
              <a:r>
                <a:rPr b="1" lang="en">
                  <a:latin typeface="Lora"/>
                  <a:ea typeface="Lora"/>
                  <a:cs typeface="Lora"/>
                  <a:sym typeface="Lora"/>
                </a:rPr>
                <a:t>/12/2018</a:t>
              </a:r>
              <a:endParaRPr b="1">
                <a:latin typeface="Lora"/>
                <a:ea typeface="Lora"/>
                <a:cs typeface="Lora"/>
                <a:sym typeface="Lora"/>
              </a:endParaRPr>
            </a:p>
          </p:txBody>
        </p:sp>
        <p:sp>
          <p:nvSpPr>
            <p:cNvPr id="223" name="Google Shape;223;p24"/>
            <p:cNvSpPr txBox="1"/>
            <p:nvPr/>
          </p:nvSpPr>
          <p:spPr>
            <a:xfrm>
              <a:off x="5172628" y="1499236"/>
              <a:ext cx="1885800" cy="6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 sz="1200">
                  <a:solidFill>
                    <a:srgbClr val="E84D2E"/>
                  </a:solidFill>
                  <a:highlight>
                    <a:srgbClr val="FFFFFF"/>
                  </a:highlight>
                  <a:latin typeface="Lora"/>
                  <a:ea typeface="Lora"/>
                  <a:cs typeface="Lora"/>
                  <a:sym typeface="Lora"/>
                </a:rPr>
                <a:t>Dedicated printed magazine published with the heading ‘Sagen, was ist’ and podcast available online</a:t>
              </a:r>
              <a:endParaRPr sz="1100">
                <a:solidFill>
                  <a:srgbClr val="E84D2E"/>
                </a:solidFill>
                <a:latin typeface="Lora"/>
                <a:ea typeface="Lora"/>
                <a:cs typeface="Lora"/>
                <a:sym typeface="Lora"/>
              </a:endParaRPr>
            </a:p>
          </p:txBody>
        </p:sp>
      </p:grpSp>
      <p:sp>
        <p:nvSpPr>
          <p:cNvPr id="224" name="Google Shape;224;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HANDLING THE CRISIS</a:t>
            </a:r>
            <a:endParaRPr>
              <a:solidFill>
                <a:srgbClr val="FFFFFF"/>
              </a:solidFill>
              <a:highlight>
                <a:srgbClr val="E84D2E"/>
              </a:highlight>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pic>
        <p:nvPicPr>
          <p:cNvPr id="229" name="Google Shape;229;p25"/>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230" name="Google Shape;230;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‘Lügenpresse’ - lying press</a:t>
            </a:r>
            <a:endParaRPr>
              <a:solidFill>
                <a:srgbClr val="000000"/>
              </a:solidFill>
              <a:highlight>
                <a:srgbClr val="FFFFFF"/>
              </a:highlight>
              <a:latin typeface="Lora"/>
              <a:ea typeface="Lora"/>
              <a:cs typeface="Lora"/>
              <a:sym typeface="Lora"/>
            </a:endParaRPr>
          </a:p>
          <a:p>
            <a:pPr indent="-342900" lvl="0" marL="457200" marR="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Trump vs. CNN</a:t>
            </a:r>
            <a:endParaRPr>
              <a:solidFill>
                <a:srgbClr val="000000"/>
              </a:solidFill>
              <a:highlight>
                <a:srgbClr val="FFFFFF"/>
              </a:highlight>
              <a:latin typeface="Lora"/>
              <a:ea typeface="Lora"/>
              <a:cs typeface="Lora"/>
              <a:sym typeface="Lora"/>
            </a:endParaRPr>
          </a:p>
          <a:p>
            <a:pPr indent="-342900" lvl="0" marL="457200" marR="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Industry spillover effect</a:t>
            </a:r>
            <a:endParaRPr>
              <a:solidFill>
                <a:srgbClr val="000000"/>
              </a:solidFill>
              <a:highlight>
                <a:srgbClr val="FFFFFF"/>
              </a:highlight>
              <a:latin typeface="Lora"/>
              <a:ea typeface="Lora"/>
              <a:cs typeface="Lora"/>
              <a:sym typeface="Lora"/>
            </a:endParaRPr>
          </a:p>
          <a:p>
            <a:pPr indent="-342900" lvl="0" marL="457200" marR="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Critical time for credibility in the media world</a:t>
            </a:r>
            <a:endParaRPr>
              <a:solidFill>
                <a:srgbClr val="000000"/>
              </a:solidFill>
              <a:highlight>
                <a:srgbClr val="FFFFFF"/>
              </a:highlight>
              <a:latin typeface="Lora"/>
              <a:ea typeface="Lora"/>
              <a:cs typeface="Lora"/>
              <a:sym typeface="Lora"/>
            </a:endParaRPr>
          </a:p>
        </p:txBody>
      </p:sp>
      <p:sp>
        <p:nvSpPr>
          <p:cNvPr id="231" name="Google Shape;231;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FAKE NEWS</a:t>
            </a:r>
            <a:endParaRPr>
              <a:solidFill>
                <a:srgbClr val="FFFFFF"/>
              </a:solidFill>
              <a:highlight>
                <a:srgbClr val="E84D2E"/>
              </a:highlight>
              <a:latin typeface="Lora"/>
              <a:ea typeface="Lora"/>
              <a:cs typeface="Lora"/>
              <a:sym typeface="Lor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pic>
        <p:nvPicPr>
          <p:cNvPr id="236" name="Google Shape;236;p26"/>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237" name="Google Shape;237;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SUM UP</a:t>
            </a:r>
            <a:endParaRPr>
              <a:solidFill>
                <a:srgbClr val="FFFFFF"/>
              </a:solidFill>
              <a:highlight>
                <a:srgbClr val="E84D2E"/>
              </a:highlight>
              <a:latin typeface="Lora"/>
              <a:ea typeface="Lora"/>
              <a:cs typeface="Lora"/>
              <a:sym typeface="Lora"/>
            </a:endParaRPr>
          </a:p>
        </p:txBody>
      </p:sp>
      <p:pic>
        <p:nvPicPr>
          <p:cNvPr descr="It’s no secret that President Donald Trump frequently calls out “fake news.” Does he have a point? Fake news is no joking matter, and recent revelations have proven that to be true even internationally. Claas Relotius, a now former reporter at German leftist news outlet Der Spiegel, resigned after suspicions of fraudulent news information. It has been reported that he gave a lengthy admission of guilt, and then resigned.&#10;&#10;Relotius won CNN’s “Journalist of the Year” award in 2014. He won the award for a story titled “Murderers as Carers.” At least 14 of his 60 articles provided fraudulent information. It hasn’t been reported yet if the story that earned the CNN award was fabricated.&#10;&#10;The Daily Signal's Media Misses is a news &amp; commentary show that breaks down the top news stories of the week—many of which often go misreported by the mainstream media.&#10;&#10;Leave us your feedback at MediaMisses@dailysignal.com&#10;&#10;Follow Media Misses on Facebook: https://bit.ly/2PvLNd2&#10;Follow The Daily Signal on Facebook: https://bit.ly/2uSvHjk&#10;Follow The Daily Signal on Twitter: https://bit.ly/2Ncwl3Y&#10;Sign up for The Daily Signal’s Newsletter: https://www.morningbell.org/" id="238" name="Google Shape;238;p26" title="Media Misses: CNN’s ‘Journalist of the Year’ Reported ‘Fake News’">
            <a:hlinkClick r:id="rId4"/>
          </p:cNvPr>
          <p:cNvPicPr preferRelativeResize="0"/>
          <p:nvPr/>
        </p:nvPicPr>
        <p:blipFill>
          <a:blip r:embed="rId5">
            <a:alphaModFix/>
          </a:blip>
          <a:stretch>
            <a:fillRect/>
          </a:stretch>
        </p:blipFill>
        <p:spPr>
          <a:xfrm>
            <a:off x="1728275" y="1063675"/>
            <a:ext cx="5338166" cy="4003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pic>
        <p:nvPicPr>
          <p:cNvPr id="243" name="Google Shape;243;p27"/>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244" name="Google Shape;244;p27"/>
          <p:cNvSpPr txBox="1"/>
          <p:nvPr>
            <p:ph type="title"/>
          </p:nvPr>
        </p:nvSpPr>
        <p:spPr>
          <a:xfrm>
            <a:off x="378950" y="1911900"/>
            <a:ext cx="8520600" cy="2008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5600">
                <a:solidFill>
                  <a:srgbClr val="FFFFFF"/>
                </a:solidFill>
                <a:highlight>
                  <a:srgbClr val="E84D2E"/>
                </a:highlight>
                <a:latin typeface="Lora"/>
                <a:ea typeface="Lora"/>
                <a:cs typeface="Lora"/>
                <a:sym typeface="Lora"/>
              </a:rPr>
              <a:t>THE CASE</a:t>
            </a:r>
            <a:endParaRPr sz="5600">
              <a:solidFill>
                <a:srgbClr val="FFFFFF"/>
              </a:solidFill>
              <a:highlight>
                <a:srgbClr val="E84D2E"/>
              </a:highlight>
              <a:latin typeface="Lora"/>
              <a:ea typeface="Lora"/>
              <a:cs typeface="Lora"/>
              <a:sym typeface="Lor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pic>
        <p:nvPicPr>
          <p:cNvPr id="249" name="Google Shape;249;p28"/>
          <p:cNvPicPr preferRelativeResize="0"/>
          <p:nvPr/>
        </p:nvPicPr>
        <p:blipFill rotWithShape="1">
          <a:blip r:embed="rId3">
            <a:alphaModFix amt="20000"/>
          </a:blip>
          <a:srcRect b="0" l="1857" r="12548" t="2496"/>
          <a:stretch/>
        </p:blipFill>
        <p:spPr>
          <a:xfrm>
            <a:off x="0" y="147298"/>
            <a:ext cx="9144001" cy="4996203"/>
          </a:xfrm>
          <a:prstGeom prst="rect">
            <a:avLst/>
          </a:prstGeom>
          <a:noFill/>
          <a:ln>
            <a:noFill/>
          </a:ln>
        </p:spPr>
      </p:pic>
      <p:sp>
        <p:nvSpPr>
          <p:cNvPr id="250" name="Google Shape;250;p28"/>
          <p:cNvSpPr txBox="1"/>
          <p:nvPr>
            <p:ph idx="1" type="body"/>
          </p:nvPr>
        </p:nvSpPr>
        <p:spPr>
          <a:xfrm>
            <a:off x="311700" y="1152475"/>
            <a:ext cx="51129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American weekly </a:t>
            </a:r>
            <a:r>
              <a:rPr lang="en">
                <a:solidFill>
                  <a:srgbClr val="000000"/>
                </a:solidFill>
                <a:highlight>
                  <a:srgbClr val="FFFFFF"/>
                </a:highlight>
                <a:latin typeface="Lora"/>
                <a:ea typeface="Lora"/>
                <a:cs typeface="Lora"/>
                <a:sym typeface="Lora"/>
              </a:rPr>
              <a:t>magazine</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Founded in 1925</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Wide audience outside New York</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Read internationally</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Known for rigorous fact checking and copy editing</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Similar reader statistics to DER SPIEGEL</a:t>
            </a:r>
            <a:endParaRPr>
              <a:solidFill>
                <a:srgbClr val="000000"/>
              </a:solidFill>
              <a:highlight>
                <a:srgbClr val="FFFFFF"/>
              </a:highlight>
              <a:latin typeface="Lora"/>
              <a:ea typeface="Lora"/>
              <a:cs typeface="Lora"/>
              <a:sym typeface="Lora"/>
            </a:endParaRPr>
          </a:p>
        </p:txBody>
      </p:sp>
      <p:sp>
        <p:nvSpPr>
          <p:cNvPr id="251" name="Google Shape;251;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THE NEW YORKER</a:t>
            </a:r>
            <a:endParaRPr>
              <a:solidFill>
                <a:srgbClr val="FFFFFF"/>
              </a:solidFill>
              <a:highlight>
                <a:srgbClr val="E84D2E"/>
              </a:highlight>
              <a:latin typeface="Lora"/>
              <a:ea typeface="Lora"/>
              <a:cs typeface="Lora"/>
              <a:sym typeface="Lora"/>
            </a:endParaRPr>
          </a:p>
        </p:txBody>
      </p:sp>
      <p:pic>
        <p:nvPicPr>
          <p:cNvPr id="252" name="Google Shape;252;p28"/>
          <p:cNvPicPr preferRelativeResize="0"/>
          <p:nvPr/>
        </p:nvPicPr>
        <p:blipFill>
          <a:blip r:embed="rId4">
            <a:alphaModFix/>
          </a:blip>
          <a:stretch>
            <a:fillRect/>
          </a:stretch>
        </p:blipFill>
        <p:spPr>
          <a:xfrm>
            <a:off x="5733750" y="147300"/>
            <a:ext cx="3410250" cy="4768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pic>
        <p:nvPicPr>
          <p:cNvPr id="257" name="Google Shape;257;p29"/>
          <p:cNvPicPr preferRelativeResize="0"/>
          <p:nvPr/>
        </p:nvPicPr>
        <p:blipFill rotWithShape="1">
          <a:blip r:embed="rId3">
            <a:alphaModFix amt="20000"/>
          </a:blip>
          <a:srcRect b="0" l="1857" r="12548" t="2496"/>
          <a:stretch/>
        </p:blipFill>
        <p:spPr>
          <a:xfrm>
            <a:off x="0" y="147298"/>
            <a:ext cx="9144001" cy="4996203"/>
          </a:xfrm>
          <a:prstGeom prst="rect">
            <a:avLst/>
          </a:prstGeom>
          <a:noFill/>
          <a:ln>
            <a:noFill/>
          </a:ln>
        </p:spPr>
      </p:pic>
      <p:sp>
        <p:nvSpPr>
          <p:cNvPr id="258" name="Google Shape;258;p29"/>
          <p:cNvSpPr txBox="1"/>
          <p:nvPr/>
        </p:nvSpPr>
        <p:spPr>
          <a:xfrm>
            <a:off x="259225" y="862350"/>
            <a:ext cx="8623500" cy="33057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t/>
            </a:r>
            <a:endParaRPr i="1" sz="3000">
              <a:solidFill>
                <a:srgbClr val="FFFFFF"/>
              </a:solidFill>
              <a:highlight>
                <a:srgbClr val="FF0000"/>
              </a:highlight>
              <a:latin typeface="Lora"/>
              <a:ea typeface="Lora"/>
              <a:cs typeface="Lora"/>
              <a:sym typeface="Lora"/>
            </a:endParaRPr>
          </a:p>
          <a:p>
            <a:pPr indent="0" lvl="0" marL="0" rtl="0" algn="ctr">
              <a:lnSpc>
                <a:spcPct val="150000"/>
              </a:lnSpc>
              <a:spcBef>
                <a:spcPts val="0"/>
              </a:spcBef>
              <a:spcAft>
                <a:spcPts val="0"/>
              </a:spcAft>
              <a:buNone/>
            </a:pPr>
            <a:r>
              <a:rPr lang="en" sz="3000">
                <a:solidFill>
                  <a:srgbClr val="FFFFFF"/>
                </a:solidFill>
                <a:highlight>
                  <a:srgbClr val="E84D2E"/>
                </a:highlight>
                <a:latin typeface="Lora"/>
                <a:ea typeface="Lora"/>
                <a:cs typeface="Lora"/>
                <a:sym typeface="Lora"/>
              </a:rPr>
              <a:t>SHOULD YOU COMMENT ON THE INCIDENTS OR NOT?</a:t>
            </a:r>
            <a:r>
              <a:rPr lang="en" sz="3000">
                <a:solidFill>
                  <a:srgbClr val="FFFFFF"/>
                </a:solidFill>
                <a:highlight>
                  <a:srgbClr val="E84D2E"/>
                </a:highlight>
                <a:latin typeface="Lora"/>
                <a:ea typeface="Lora"/>
                <a:cs typeface="Lora"/>
                <a:sym typeface="Lora"/>
              </a:rPr>
              <a:t> </a:t>
            </a:r>
            <a:endParaRPr sz="3000">
              <a:solidFill>
                <a:srgbClr val="FFFFFF"/>
              </a:solidFill>
              <a:highlight>
                <a:srgbClr val="E84D2E"/>
              </a:highlight>
              <a:latin typeface="Lora"/>
              <a:ea typeface="Lora"/>
              <a:cs typeface="Lora"/>
              <a:sym typeface="Lora"/>
            </a:endParaRPr>
          </a:p>
          <a:p>
            <a:pPr indent="0" lvl="0" marL="0" rtl="0" algn="ctr">
              <a:lnSpc>
                <a:spcPct val="150000"/>
              </a:lnSpc>
              <a:spcBef>
                <a:spcPts val="0"/>
              </a:spcBef>
              <a:spcAft>
                <a:spcPts val="0"/>
              </a:spcAft>
              <a:buNone/>
            </a:pPr>
            <a:r>
              <a:rPr lang="en" sz="2000">
                <a:solidFill>
                  <a:srgbClr val="E84D2E"/>
                </a:solidFill>
                <a:highlight>
                  <a:srgbClr val="FFFFFF"/>
                </a:highlight>
                <a:latin typeface="Lora"/>
                <a:ea typeface="Lora"/>
                <a:cs typeface="Lora"/>
                <a:sym typeface="Lora"/>
              </a:rPr>
              <a:t>And if so, wou</a:t>
            </a:r>
            <a:r>
              <a:rPr lang="en" sz="2000">
                <a:solidFill>
                  <a:srgbClr val="E84D2E"/>
                </a:solidFill>
                <a:highlight>
                  <a:srgbClr val="FFFFFF"/>
                </a:highlight>
                <a:latin typeface="Lora"/>
                <a:ea typeface="Lora"/>
                <a:cs typeface="Lora"/>
                <a:sym typeface="Lora"/>
              </a:rPr>
              <a:t>ld you support, be neutral or criticise DER SPIEGEL? </a:t>
            </a:r>
            <a:endParaRPr sz="2000">
              <a:solidFill>
                <a:srgbClr val="E84D2E"/>
              </a:solidFill>
              <a:highlight>
                <a:srgbClr val="FFFFFF"/>
              </a:highlight>
              <a:latin typeface="Lora"/>
              <a:ea typeface="Lora"/>
              <a:cs typeface="Lora"/>
              <a:sym typeface="Lora"/>
            </a:endParaRPr>
          </a:p>
          <a:p>
            <a:pPr indent="0" lvl="0" marL="0" rtl="0" algn="ctr">
              <a:lnSpc>
                <a:spcPct val="150000"/>
              </a:lnSpc>
              <a:spcBef>
                <a:spcPts val="0"/>
              </a:spcBef>
              <a:spcAft>
                <a:spcPts val="0"/>
              </a:spcAft>
              <a:buNone/>
            </a:pPr>
            <a:r>
              <a:rPr lang="en" sz="2000">
                <a:solidFill>
                  <a:srgbClr val="E84D2E"/>
                </a:solidFill>
                <a:highlight>
                  <a:srgbClr val="FFFFFF"/>
                </a:highlight>
                <a:latin typeface="Lora"/>
                <a:ea typeface="Lora"/>
                <a:cs typeface="Lora"/>
                <a:sym typeface="Lora"/>
              </a:rPr>
              <a:t>What are the short- and long-term consequences for The New Yorker?</a:t>
            </a:r>
            <a:endParaRPr sz="2000">
              <a:solidFill>
                <a:srgbClr val="E84D2E"/>
              </a:solidFill>
              <a:highlight>
                <a:srgbClr val="FFFFFF"/>
              </a:highlight>
              <a:latin typeface="Lora"/>
              <a:ea typeface="Lora"/>
              <a:cs typeface="Lora"/>
              <a:sym typeface="Lor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pic>
        <p:nvPicPr>
          <p:cNvPr id="263" name="Google Shape;263;p30"/>
          <p:cNvPicPr preferRelativeResize="0"/>
          <p:nvPr/>
        </p:nvPicPr>
        <p:blipFill rotWithShape="1">
          <a:blip r:embed="rId3">
            <a:alphaModFix amt="20000"/>
          </a:blip>
          <a:srcRect b="0" l="1857" r="12548" t="2496"/>
          <a:stretch/>
        </p:blipFill>
        <p:spPr>
          <a:xfrm>
            <a:off x="0" y="147298"/>
            <a:ext cx="9144001" cy="4996203"/>
          </a:xfrm>
          <a:prstGeom prst="rect">
            <a:avLst/>
          </a:prstGeom>
          <a:noFill/>
          <a:ln>
            <a:noFill/>
          </a:ln>
        </p:spPr>
      </p:pic>
      <p:sp>
        <p:nvSpPr>
          <p:cNvPr id="264" name="Google Shape;264;p30"/>
          <p:cNvSpPr txBox="1"/>
          <p:nvPr>
            <p:ph idx="1" type="body"/>
          </p:nvPr>
        </p:nvSpPr>
        <p:spPr>
          <a:xfrm>
            <a:off x="311700" y="1204950"/>
            <a:ext cx="8520600" cy="274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 sz="3000">
                <a:solidFill>
                  <a:srgbClr val="F3F3F3"/>
                </a:solidFill>
                <a:highlight>
                  <a:srgbClr val="E84D2E"/>
                </a:highlight>
                <a:latin typeface="Lora"/>
                <a:ea typeface="Lora"/>
                <a:cs typeface="Lora"/>
                <a:sym typeface="Lora"/>
              </a:rPr>
              <a:t>WOULD YOUR DECISION CHANGE IF YOU WERE A GERMAN COMPETITOR?</a:t>
            </a:r>
            <a:r>
              <a:rPr b="1" lang="en" sz="3000">
                <a:solidFill>
                  <a:srgbClr val="FF0000"/>
                </a:solidFill>
                <a:highlight>
                  <a:srgbClr val="E84D2E"/>
                </a:highlight>
                <a:latin typeface="Lora"/>
                <a:ea typeface="Lora"/>
                <a:cs typeface="Lora"/>
                <a:sym typeface="Lora"/>
              </a:rPr>
              <a:t> </a:t>
            </a:r>
            <a:br>
              <a:rPr b="1" lang="en" sz="3000">
                <a:solidFill>
                  <a:srgbClr val="FF0000"/>
                </a:solidFill>
                <a:highlight>
                  <a:srgbClr val="E84D2E"/>
                </a:highlight>
                <a:latin typeface="Lora"/>
                <a:ea typeface="Lora"/>
                <a:cs typeface="Lora"/>
                <a:sym typeface="Lora"/>
              </a:rPr>
            </a:br>
            <a:endParaRPr b="1" sz="3000">
              <a:solidFill>
                <a:srgbClr val="FF0000"/>
              </a:solidFill>
              <a:highlight>
                <a:srgbClr val="E84D2E"/>
              </a:highlight>
              <a:latin typeface="Lora"/>
              <a:ea typeface="Lora"/>
              <a:cs typeface="Lora"/>
              <a:sym typeface="Lora"/>
            </a:endParaRPr>
          </a:p>
          <a:p>
            <a:pPr indent="0" lvl="0" marL="0" rtl="0" algn="ctr">
              <a:lnSpc>
                <a:spcPct val="115000"/>
              </a:lnSpc>
              <a:spcBef>
                <a:spcPts val="1600"/>
              </a:spcBef>
              <a:spcAft>
                <a:spcPts val="1600"/>
              </a:spcAft>
              <a:buSzPts val="1800"/>
              <a:buNone/>
            </a:pPr>
            <a:r>
              <a:rPr lang="en" sz="2000">
                <a:solidFill>
                  <a:srgbClr val="E84D2E"/>
                </a:solidFill>
                <a:highlight>
                  <a:srgbClr val="FFFFFF"/>
                </a:highlight>
                <a:latin typeface="Lora"/>
                <a:ea typeface="Lora"/>
                <a:cs typeface="Lora"/>
                <a:sym typeface="Lora"/>
              </a:rPr>
              <a:t>What are the short- and long-term consequences for German competitors?</a:t>
            </a:r>
            <a:endParaRPr sz="2000">
              <a:solidFill>
                <a:srgbClr val="E84D2E"/>
              </a:solidFill>
              <a:highlight>
                <a:srgbClr val="FFFFFF"/>
              </a:highlight>
              <a:latin typeface="Lora"/>
              <a:ea typeface="Lora"/>
              <a:cs typeface="Lora"/>
              <a:sym typeface="Lora"/>
            </a:endParaRPr>
          </a:p>
        </p:txBody>
      </p:sp>
      <p:pic>
        <p:nvPicPr>
          <p:cNvPr id="265" name="Google Shape;265;p30"/>
          <p:cNvPicPr preferRelativeResize="0"/>
          <p:nvPr/>
        </p:nvPicPr>
        <p:blipFill>
          <a:blip r:embed="rId4">
            <a:alphaModFix/>
          </a:blip>
          <a:stretch>
            <a:fillRect/>
          </a:stretch>
        </p:blipFill>
        <p:spPr>
          <a:xfrm>
            <a:off x="163050" y="4568100"/>
            <a:ext cx="1758650" cy="314638"/>
          </a:xfrm>
          <a:prstGeom prst="rect">
            <a:avLst/>
          </a:prstGeom>
          <a:noFill/>
          <a:ln>
            <a:noFill/>
          </a:ln>
        </p:spPr>
      </p:pic>
      <p:pic>
        <p:nvPicPr>
          <p:cNvPr id="266" name="Google Shape;266;p30"/>
          <p:cNvPicPr preferRelativeResize="0"/>
          <p:nvPr/>
        </p:nvPicPr>
        <p:blipFill rotWithShape="1">
          <a:blip r:embed="rId5">
            <a:alphaModFix/>
          </a:blip>
          <a:srcRect b="40161" l="0" r="0" t="38526"/>
          <a:stretch/>
        </p:blipFill>
        <p:spPr>
          <a:xfrm>
            <a:off x="6594225" y="4568108"/>
            <a:ext cx="2462923" cy="371067"/>
          </a:xfrm>
          <a:prstGeom prst="rect">
            <a:avLst/>
          </a:prstGeom>
          <a:noFill/>
          <a:ln>
            <a:noFill/>
          </a:ln>
        </p:spPr>
      </p:pic>
      <p:pic>
        <p:nvPicPr>
          <p:cNvPr id="267" name="Google Shape;267;p30"/>
          <p:cNvPicPr preferRelativeResize="0"/>
          <p:nvPr/>
        </p:nvPicPr>
        <p:blipFill>
          <a:blip r:embed="rId6">
            <a:alphaModFix/>
          </a:blip>
          <a:stretch>
            <a:fillRect/>
          </a:stretch>
        </p:blipFill>
        <p:spPr>
          <a:xfrm>
            <a:off x="2494538" y="4568100"/>
            <a:ext cx="1844400" cy="371076"/>
          </a:xfrm>
          <a:prstGeom prst="rect">
            <a:avLst/>
          </a:prstGeom>
          <a:noFill/>
          <a:ln>
            <a:noFill/>
          </a:ln>
        </p:spPr>
      </p:pic>
      <p:pic>
        <p:nvPicPr>
          <p:cNvPr id="268" name="Google Shape;268;p30"/>
          <p:cNvPicPr preferRelativeResize="0"/>
          <p:nvPr/>
        </p:nvPicPr>
        <p:blipFill>
          <a:blip r:embed="rId7">
            <a:alphaModFix/>
          </a:blip>
          <a:stretch>
            <a:fillRect/>
          </a:stretch>
        </p:blipFill>
        <p:spPr>
          <a:xfrm>
            <a:off x="4698825" y="4568100"/>
            <a:ext cx="1758660" cy="371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pic>
        <p:nvPicPr>
          <p:cNvPr id="273" name="Google Shape;273;p31"/>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274" name="Google Shape;274;p31"/>
          <p:cNvSpPr txBox="1"/>
          <p:nvPr>
            <p:ph type="title"/>
          </p:nvPr>
        </p:nvSpPr>
        <p:spPr>
          <a:xfrm>
            <a:off x="378950" y="1911900"/>
            <a:ext cx="8520600" cy="2008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5600">
                <a:solidFill>
                  <a:srgbClr val="FFFFFF"/>
                </a:solidFill>
                <a:highlight>
                  <a:srgbClr val="E84D2E"/>
                </a:highlight>
                <a:latin typeface="Lora"/>
                <a:ea typeface="Lora"/>
                <a:cs typeface="Lora"/>
                <a:sym typeface="Lora"/>
              </a:rPr>
              <a:t>MANAGERIAL DECISION</a:t>
            </a:r>
            <a:endParaRPr sz="5600">
              <a:solidFill>
                <a:srgbClr val="FFFFFF"/>
              </a:solidFill>
              <a:highlight>
                <a:srgbClr val="E84D2E"/>
              </a:highlight>
              <a:latin typeface="Lora"/>
              <a:ea typeface="Lora"/>
              <a:cs typeface="Lora"/>
              <a:sym typeface="Lor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pic>
        <p:nvPicPr>
          <p:cNvPr id="279" name="Google Shape;279;p32"/>
          <p:cNvPicPr preferRelativeResize="0"/>
          <p:nvPr/>
        </p:nvPicPr>
        <p:blipFill rotWithShape="1">
          <a:blip r:embed="rId3">
            <a:alphaModFix amt="20000"/>
          </a:blip>
          <a:srcRect b="0" l="1857" r="12548" t="2496"/>
          <a:stretch/>
        </p:blipFill>
        <p:spPr>
          <a:xfrm>
            <a:off x="0" y="147298"/>
            <a:ext cx="9144001" cy="4996203"/>
          </a:xfrm>
          <a:prstGeom prst="rect">
            <a:avLst/>
          </a:prstGeom>
          <a:noFill/>
          <a:ln>
            <a:noFill/>
          </a:ln>
        </p:spPr>
      </p:pic>
      <p:sp>
        <p:nvSpPr>
          <p:cNvPr id="280" name="Google Shape;280;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MANAGERIAL DECISIONS: THE NEW YORKER</a:t>
            </a:r>
            <a:endParaRPr>
              <a:solidFill>
                <a:srgbClr val="FFFFFF"/>
              </a:solidFill>
              <a:highlight>
                <a:srgbClr val="E84D2E"/>
              </a:highlight>
              <a:latin typeface="Lora"/>
              <a:ea typeface="Lora"/>
              <a:cs typeface="Lora"/>
              <a:sym typeface="Lora"/>
            </a:endParaRPr>
          </a:p>
        </p:txBody>
      </p:sp>
      <p:sp>
        <p:nvSpPr>
          <p:cNvPr id="281" name="Google Shape;281;p32"/>
          <p:cNvSpPr txBox="1"/>
          <p:nvPr>
            <p:ph idx="1" type="body"/>
          </p:nvPr>
        </p:nvSpPr>
        <p:spPr>
          <a:xfrm>
            <a:off x="311700" y="1152475"/>
            <a:ext cx="8520600" cy="3678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Report by local expert - not the Editor-in-Chief</a:t>
            </a:r>
            <a:endParaRPr>
              <a:solidFill>
                <a:srgbClr val="000000"/>
              </a:solidFill>
              <a:highlight>
                <a:srgbClr val="FFFFFF"/>
              </a:highlight>
              <a:latin typeface="Lora"/>
              <a:ea typeface="Lora"/>
              <a:cs typeface="Lora"/>
              <a:sym typeface="Lora"/>
            </a:endParaRPr>
          </a:p>
          <a:p>
            <a:pPr indent="0" lvl="0" marL="457200" rtl="0" algn="l">
              <a:spcBef>
                <a:spcPts val="0"/>
              </a:spcBef>
              <a:spcAft>
                <a:spcPts val="0"/>
              </a:spcAft>
              <a:buNone/>
            </a:pPr>
            <a:r>
              <a:t/>
            </a:r>
            <a:endParaRPr>
              <a:solidFill>
                <a:srgbClr val="000000"/>
              </a:solidFill>
              <a:highlight>
                <a:srgbClr val="FFFFFF"/>
              </a:highlight>
              <a:latin typeface="Lora"/>
              <a:ea typeface="Lora"/>
              <a:cs typeface="Lora"/>
              <a:sym typeface="Lora"/>
            </a:endParaRPr>
          </a:p>
          <a:p>
            <a:pPr indent="-342900" lvl="0" marL="457200" rtl="0" algn="l">
              <a:spcBef>
                <a:spcPts val="0"/>
              </a:spcBef>
              <a:spcAft>
                <a:spcPts val="0"/>
              </a:spcAft>
              <a:buClr>
                <a:srgbClr val="000000"/>
              </a:buClr>
              <a:buSzPts val="1800"/>
              <a:buFont typeface="Lora"/>
              <a:buChar char="➢"/>
            </a:pPr>
            <a:r>
              <a:rPr i="1" lang="en">
                <a:solidFill>
                  <a:srgbClr val="000000"/>
                </a:solidFill>
                <a:highlight>
                  <a:srgbClr val="FFFFFF"/>
                </a:highlight>
                <a:latin typeface="Lora"/>
                <a:ea typeface="Lora"/>
                <a:cs typeface="Lora"/>
                <a:sym typeface="Lora"/>
              </a:rPr>
              <a:t>“The Deep Pathology at the Heart of the Scandal at DER SPIEGEL”</a:t>
            </a:r>
            <a:endParaRPr i="1">
              <a:solidFill>
                <a:srgbClr val="000000"/>
              </a:solidFill>
              <a:highlight>
                <a:srgbClr val="FFFFFF"/>
              </a:highlight>
              <a:latin typeface="Lora"/>
              <a:ea typeface="Lora"/>
              <a:cs typeface="Lora"/>
              <a:sym typeface="Lora"/>
            </a:endParaRPr>
          </a:p>
          <a:p>
            <a:pPr indent="0" lvl="0" marL="457200" rtl="0" algn="l">
              <a:spcBef>
                <a:spcPts val="0"/>
              </a:spcBef>
              <a:spcAft>
                <a:spcPts val="0"/>
              </a:spcAft>
              <a:buNone/>
            </a:pPr>
            <a:r>
              <a:t/>
            </a:r>
            <a:endParaRPr i="1">
              <a:solidFill>
                <a:srgbClr val="000000"/>
              </a:solidFill>
              <a:highlight>
                <a:srgbClr val="FFFFFF"/>
              </a:highlight>
              <a:latin typeface="Lora"/>
              <a:ea typeface="Lora"/>
              <a:cs typeface="Lora"/>
              <a:sym typeface="Lora"/>
            </a:endParaRPr>
          </a:p>
          <a:p>
            <a:pPr indent="-342900" lvl="0" marL="457200" rtl="0" algn="l">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Includes interviews with SPIEGEL employees</a:t>
            </a:r>
            <a:endParaRPr>
              <a:solidFill>
                <a:srgbClr val="000000"/>
              </a:solidFill>
              <a:highlight>
                <a:srgbClr val="FFFFFF"/>
              </a:highlight>
              <a:latin typeface="Lora"/>
              <a:ea typeface="Lora"/>
              <a:cs typeface="Lora"/>
              <a:sym typeface="Lora"/>
            </a:endParaRPr>
          </a:p>
          <a:p>
            <a:pPr indent="0" lvl="0" marL="457200" rtl="0" algn="l">
              <a:spcBef>
                <a:spcPts val="0"/>
              </a:spcBef>
              <a:spcAft>
                <a:spcPts val="0"/>
              </a:spcAft>
              <a:buNone/>
            </a:pPr>
            <a:r>
              <a:t/>
            </a:r>
            <a:endParaRPr>
              <a:solidFill>
                <a:srgbClr val="000000"/>
              </a:solidFill>
              <a:highlight>
                <a:srgbClr val="FFFFFF"/>
              </a:highlight>
              <a:latin typeface="Lora"/>
              <a:ea typeface="Lora"/>
              <a:cs typeface="Lora"/>
              <a:sym typeface="Lora"/>
            </a:endParaRPr>
          </a:p>
          <a:p>
            <a:pPr indent="-342900" lvl="0" marL="457200" rtl="0" algn="l">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Main critique towards fact-checking department and narrative storytelling</a:t>
            </a:r>
            <a:endParaRPr>
              <a:solidFill>
                <a:srgbClr val="000000"/>
              </a:solidFill>
              <a:highlight>
                <a:srgbClr val="FFFFFF"/>
              </a:highlight>
              <a:latin typeface="Lora"/>
              <a:ea typeface="Lora"/>
              <a:cs typeface="Lora"/>
              <a:sym typeface="Lora"/>
            </a:endParaRPr>
          </a:p>
          <a:p>
            <a:pPr indent="0" lvl="0" marL="0" rtl="0" algn="l">
              <a:spcBef>
                <a:spcPts val="0"/>
              </a:spcBef>
              <a:spcAft>
                <a:spcPts val="0"/>
              </a:spcAft>
              <a:buNone/>
            </a:pPr>
            <a:r>
              <a:t/>
            </a:r>
            <a:endParaRPr i="1">
              <a:solidFill>
                <a:srgbClr val="000000"/>
              </a:solidFill>
              <a:highlight>
                <a:srgbClr val="FFFFFF"/>
              </a:highlight>
              <a:latin typeface="Lora"/>
              <a:ea typeface="Lora"/>
              <a:cs typeface="Lora"/>
              <a:sym typeface="Lora"/>
            </a:endParaRPr>
          </a:p>
          <a:p>
            <a:pPr indent="-342900" lvl="0" marL="457200" rtl="0" algn="l">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Speculations: Stylistic excesses might be reined by new Editor-in-chief</a:t>
            </a:r>
            <a:endParaRPr>
              <a:solidFill>
                <a:srgbClr val="000000"/>
              </a:solidFill>
              <a:highlight>
                <a:srgbClr val="FFFFFF"/>
              </a:highlight>
              <a:latin typeface="Lora"/>
              <a:ea typeface="Lora"/>
              <a:cs typeface="Lora"/>
              <a:sym typeface="Lora"/>
            </a:endParaRPr>
          </a:p>
          <a:p>
            <a:pPr indent="0" lvl="0" marL="45720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pic>
        <p:nvPicPr>
          <p:cNvPr id="286" name="Google Shape;286;p33"/>
          <p:cNvPicPr preferRelativeResize="0"/>
          <p:nvPr/>
        </p:nvPicPr>
        <p:blipFill rotWithShape="1">
          <a:blip r:embed="rId3">
            <a:alphaModFix amt="20000"/>
          </a:blip>
          <a:srcRect b="0" l="1857" r="12548" t="2496"/>
          <a:stretch/>
        </p:blipFill>
        <p:spPr>
          <a:xfrm>
            <a:off x="0" y="147298"/>
            <a:ext cx="9144001" cy="4996203"/>
          </a:xfrm>
          <a:prstGeom prst="rect">
            <a:avLst/>
          </a:prstGeom>
          <a:noFill/>
          <a:ln>
            <a:noFill/>
          </a:ln>
        </p:spPr>
      </p:pic>
      <p:sp>
        <p:nvSpPr>
          <p:cNvPr id="287" name="Google Shape;287;p33"/>
          <p:cNvSpPr txBox="1"/>
          <p:nvPr>
            <p:ph type="title"/>
          </p:nvPr>
        </p:nvSpPr>
        <p:spPr>
          <a:xfrm>
            <a:off x="311700" y="445025"/>
            <a:ext cx="9060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MANAGERIAL DECISIONS: GERMAN COMPETITORS</a:t>
            </a:r>
            <a:endParaRPr>
              <a:solidFill>
                <a:srgbClr val="FFFFFF"/>
              </a:solidFill>
              <a:highlight>
                <a:srgbClr val="E84D2E"/>
              </a:highlight>
              <a:latin typeface="Lora"/>
              <a:ea typeface="Lora"/>
              <a:cs typeface="Lora"/>
              <a:sym typeface="Lora"/>
            </a:endParaRPr>
          </a:p>
        </p:txBody>
      </p:sp>
      <p:sp>
        <p:nvSpPr>
          <p:cNvPr id="288" name="Google Shape;28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chemeClr val="dk1"/>
              </a:buClr>
              <a:buSzPts val="1800"/>
              <a:buFont typeface="Lora"/>
              <a:buChar char="➢"/>
            </a:pPr>
            <a:r>
              <a:rPr lang="en">
                <a:solidFill>
                  <a:schemeClr val="dk1"/>
                </a:solidFill>
                <a:highlight>
                  <a:schemeClr val="lt1"/>
                </a:highlight>
                <a:latin typeface="Lora"/>
                <a:ea typeface="Lora"/>
                <a:cs typeface="Lora"/>
                <a:sym typeface="Lora"/>
              </a:rPr>
              <a:t>DIE WELT: </a:t>
            </a:r>
            <a:endParaRPr>
              <a:solidFill>
                <a:schemeClr val="dk1"/>
              </a:solidFill>
              <a:highlight>
                <a:schemeClr val="lt1"/>
              </a:highlight>
              <a:latin typeface="Lora"/>
              <a:ea typeface="Lora"/>
              <a:cs typeface="Lora"/>
              <a:sym typeface="Lora"/>
            </a:endParaRPr>
          </a:p>
          <a:p>
            <a:pPr indent="-342900" lvl="0" marL="457200" rtl="0" algn="l">
              <a:lnSpc>
                <a:spcPct val="200000"/>
              </a:lnSpc>
              <a:spcBef>
                <a:spcPts val="0"/>
              </a:spcBef>
              <a:spcAft>
                <a:spcPts val="0"/>
              </a:spcAft>
              <a:buClr>
                <a:schemeClr val="dk1"/>
              </a:buClr>
              <a:buSzPts val="1800"/>
              <a:buFont typeface="Lora"/>
              <a:buChar char="➢"/>
            </a:pPr>
            <a:r>
              <a:rPr lang="en">
                <a:solidFill>
                  <a:schemeClr val="dk1"/>
                </a:solidFill>
                <a:highlight>
                  <a:schemeClr val="lt1"/>
                </a:highlight>
                <a:latin typeface="Lora"/>
                <a:ea typeface="Lora"/>
                <a:cs typeface="Lora"/>
                <a:sym typeface="Lora"/>
              </a:rPr>
              <a:t>FRANKFURTER ALLGEMEINE ZEITUNG:</a:t>
            </a:r>
            <a:endParaRPr>
              <a:solidFill>
                <a:schemeClr val="dk1"/>
              </a:solidFill>
              <a:highlight>
                <a:schemeClr val="lt1"/>
              </a:highlight>
              <a:latin typeface="Lora"/>
              <a:ea typeface="Lora"/>
              <a:cs typeface="Lora"/>
              <a:sym typeface="Lora"/>
            </a:endParaRPr>
          </a:p>
          <a:p>
            <a:pPr indent="-342900" lvl="0" marL="457200" rtl="0" algn="l">
              <a:lnSpc>
                <a:spcPct val="200000"/>
              </a:lnSpc>
              <a:spcBef>
                <a:spcPts val="0"/>
              </a:spcBef>
              <a:spcAft>
                <a:spcPts val="0"/>
              </a:spcAft>
              <a:buClr>
                <a:schemeClr val="dk1"/>
              </a:buClr>
              <a:buSzPts val="1800"/>
              <a:buFont typeface="Lora"/>
              <a:buChar char="➢"/>
            </a:pPr>
            <a:r>
              <a:rPr lang="en">
                <a:solidFill>
                  <a:schemeClr val="dk1"/>
                </a:solidFill>
                <a:highlight>
                  <a:schemeClr val="lt1"/>
                </a:highlight>
                <a:latin typeface="Lora"/>
                <a:ea typeface="Lora"/>
                <a:cs typeface="Lora"/>
                <a:sym typeface="Lora"/>
              </a:rPr>
              <a:t>DIE ZEIT: </a:t>
            </a:r>
            <a:endParaRPr>
              <a:solidFill>
                <a:schemeClr val="dk1"/>
              </a:solidFill>
              <a:highlight>
                <a:schemeClr val="lt1"/>
              </a:highlight>
              <a:latin typeface="Lora"/>
              <a:ea typeface="Lora"/>
              <a:cs typeface="Lora"/>
              <a:sym typeface="Lora"/>
            </a:endParaRPr>
          </a:p>
          <a:p>
            <a:pPr indent="-342900" lvl="0" marL="457200" rtl="0" algn="l">
              <a:lnSpc>
                <a:spcPct val="200000"/>
              </a:lnSpc>
              <a:spcBef>
                <a:spcPts val="0"/>
              </a:spcBef>
              <a:spcAft>
                <a:spcPts val="0"/>
              </a:spcAft>
              <a:buClr>
                <a:schemeClr val="dk1"/>
              </a:buClr>
              <a:buSzPts val="1800"/>
              <a:buFont typeface="Lora"/>
              <a:buChar char="➢"/>
            </a:pPr>
            <a:r>
              <a:rPr lang="en">
                <a:solidFill>
                  <a:schemeClr val="dk1"/>
                </a:solidFill>
                <a:highlight>
                  <a:schemeClr val="lt1"/>
                </a:highlight>
                <a:latin typeface="Lora"/>
                <a:ea typeface="Lora"/>
                <a:cs typeface="Lora"/>
                <a:sym typeface="Lora"/>
              </a:rPr>
              <a:t>HAMBURGER ABENDBLATT:</a:t>
            </a:r>
            <a:endParaRPr>
              <a:solidFill>
                <a:schemeClr val="dk1"/>
              </a:solidFill>
              <a:highlight>
                <a:schemeClr val="lt1"/>
              </a:highlight>
              <a:latin typeface="Lora"/>
              <a:ea typeface="Lora"/>
              <a:cs typeface="Lora"/>
              <a:sym typeface="Lor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pic>
        <p:nvPicPr>
          <p:cNvPr id="293" name="Google Shape;293;p34"/>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294" name="Google Shape;294;p34"/>
          <p:cNvSpPr txBox="1"/>
          <p:nvPr>
            <p:ph type="title"/>
          </p:nvPr>
        </p:nvSpPr>
        <p:spPr>
          <a:xfrm>
            <a:off x="378950" y="1911900"/>
            <a:ext cx="8520600" cy="2008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5600">
                <a:solidFill>
                  <a:srgbClr val="FFFFFF"/>
                </a:solidFill>
                <a:highlight>
                  <a:srgbClr val="E84D2E"/>
                </a:highlight>
                <a:latin typeface="Lora"/>
                <a:ea typeface="Lora"/>
                <a:cs typeface="Lora"/>
                <a:sym typeface="Lora"/>
              </a:rPr>
              <a:t>CONCLUSION</a:t>
            </a:r>
            <a:endParaRPr sz="5600">
              <a:solidFill>
                <a:srgbClr val="FFFFFF"/>
              </a:solidFill>
              <a:highlight>
                <a:srgbClr val="E84D2E"/>
              </a:highlight>
              <a:latin typeface="Lora"/>
              <a:ea typeface="Lora"/>
              <a:cs typeface="Lora"/>
              <a:sym typeface="Lor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pic>
        <p:nvPicPr>
          <p:cNvPr id="299" name="Google Shape;299;p35"/>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300" name="Google Shape;300;p35"/>
          <p:cNvSpPr txBox="1"/>
          <p:nvPr>
            <p:ph idx="1" type="body"/>
          </p:nvPr>
        </p:nvSpPr>
        <p:spPr>
          <a:xfrm>
            <a:off x="311700" y="1152475"/>
            <a:ext cx="87606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Successful crisis management by DER SPIEGEL</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Honesty, transparency, and sincerity</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International media: mostly silent or neutral, The New Yorker in-depth report with slight critique on SPIEGEL-style</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National media: wide coverage; ranging from neutral, supportive to critical</a:t>
            </a:r>
            <a:endParaRPr>
              <a:solidFill>
                <a:srgbClr val="000000"/>
              </a:solidFill>
              <a:highlight>
                <a:srgbClr val="FFFFFF"/>
              </a:highlight>
              <a:latin typeface="Lora"/>
              <a:ea typeface="Lora"/>
              <a:cs typeface="Lora"/>
              <a:sym typeface="Lora"/>
            </a:endParaRPr>
          </a:p>
          <a:p>
            <a:pPr indent="-342900" lvl="0" marL="457200" rtl="0" algn="l">
              <a:lnSpc>
                <a:spcPct val="200000"/>
              </a:lnSpc>
              <a:spcBef>
                <a:spcPts val="0"/>
              </a:spcBef>
              <a:spcAft>
                <a:spcPts val="0"/>
              </a:spcAft>
              <a:buClr>
                <a:srgbClr val="000000"/>
              </a:buClr>
              <a:buSzPts val="1800"/>
              <a:buFont typeface="Lora"/>
              <a:buChar char="➢"/>
            </a:pPr>
            <a:r>
              <a:rPr lang="en">
                <a:solidFill>
                  <a:srgbClr val="000000"/>
                </a:solidFill>
                <a:highlight>
                  <a:srgbClr val="FFFFFF"/>
                </a:highlight>
                <a:latin typeface="Lora"/>
                <a:ea typeface="Lora"/>
                <a:cs typeface="Lora"/>
                <a:sym typeface="Lora"/>
              </a:rPr>
              <a:t>Overall, critiques related to Claas Relotius, and the narrative style of the media group</a:t>
            </a:r>
            <a:endParaRPr>
              <a:solidFill>
                <a:srgbClr val="000000"/>
              </a:solidFill>
              <a:highlight>
                <a:srgbClr val="FFFFFF"/>
              </a:highlight>
              <a:latin typeface="Lora"/>
              <a:ea typeface="Lora"/>
              <a:cs typeface="Lora"/>
              <a:sym typeface="Lora"/>
            </a:endParaRPr>
          </a:p>
          <a:p>
            <a:pPr indent="0" lvl="0" marL="0" rtl="0" algn="ctr">
              <a:lnSpc>
                <a:spcPct val="115000"/>
              </a:lnSpc>
              <a:spcBef>
                <a:spcPts val="1600"/>
              </a:spcBef>
              <a:spcAft>
                <a:spcPts val="1600"/>
              </a:spcAft>
              <a:buNone/>
            </a:pPr>
            <a:r>
              <a:t/>
            </a:r>
            <a:endParaRPr>
              <a:solidFill>
                <a:srgbClr val="FF0000"/>
              </a:solidFill>
              <a:highlight>
                <a:srgbClr val="FFFFFF"/>
              </a:highlight>
              <a:latin typeface="Lora"/>
              <a:ea typeface="Lora"/>
              <a:cs typeface="Lora"/>
              <a:sym typeface="Lora"/>
            </a:endParaRPr>
          </a:p>
        </p:txBody>
      </p:sp>
      <p:sp>
        <p:nvSpPr>
          <p:cNvPr id="301" name="Google Shape;301;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CONCLUSION</a:t>
            </a:r>
            <a:endParaRPr>
              <a:solidFill>
                <a:srgbClr val="FFFFFF"/>
              </a:solidFill>
              <a:highlight>
                <a:srgbClr val="E84D2E"/>
              </a:highlight>
              <a:latin typeface="Lora"/>
              <a:ea typeface="Lora"/>
              <a:cs typeface="Lora"/>
              <a:sym typeface="Lor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pic>
        <p:nvPicPr>
          <p:cNvPr id="306" name="Google Shape;306;p36"/>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307" name="Google Shape;307;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highlight>
                  <a:srgbClr val="E84D2E"/>
                </a:highlight>
                <a:latin typeface="Lora"/>
                <a:ea typeface="Lora"/>
                <a:cs typeface="Lora"/>
                <a:sym typeface="Lora"/>
              </a:rPr>
              <a:t>LEARNINGS</a:t>
            </a:r>
            <a:endParaRPr>
              <a:solidFill>
                <a:srgbClr val="FFFFFF"/>
              </a:solidFill>
              <a:highlight>
                <a:srgbClr val="E84D2E"/>
              </a:highlight>
              <a:latin typeface="Lora"/>
              <a:ea typeface="Lora"/>
              <a:cs typeface="Lora"/>
              <a:sym typeface="Lora"/>
            </a:endParaRPr>
          </a:p>
        </p:txBody>
      </p:sp>
      <p:grpSp>
        <p:nvGrpSpPr>
          <p:cNvPr id="308" name="Google Shape;308;p36"/>
          <p:cNvGrpSpPr/>
          <p:nvPr/>
        </p:nvGrpSpPr>
        <p:grpSpPr>
          <a:xfrm>
            <a:off x="311700" y="2059150"/>
            <a:ext cx="8373175" cy="629700"/>
            <a:chOff x="311700" y="1449550"/>
            <a:chExt cx="8373175" cy="629700"/>
          </a:xfrm>
        </p:grpSpPr>
        <p:sp>
          <p:nvSpPr>
            <p:cNvPr id="309" name="Google Shape;309;p36"/>
            <p:cNvSpPr txBox="1"/>
            <p:nvPr/>
          </p:nvSpPr>
          <p:spPr>
            <a:xfrm>
              <a:off x="311700" y="1449550"/>
              <a:ext cx="24036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2400">
                  <a:solidFill>
                    <a:srgbClr val="E84D2E"/>
                  </a:solidFill>
                  <a:highlight>
                    <a:srgbClr val="FFFFFF"/>
                  </a:highlight>
                  <a:latin typeface="Lora"/>
                  <a:ea typeface="Lora"/>
                  <a:cs typeface="Lora"/>
                  <a:sym typeface="Lora"/>
                </a:rPr>
                <a:t>understanding</a:t>
              </a:r>
              <a:endParaRPr sz="2400">
                <a:solidFill>
                  <a:srgbClr val="E84D2E"/>
                </a:solidFill>
                <a:highlight>
                  <a:srgbClr val="FFFFFF"/>
                </a:highlight>
                <a:latin typeface="Lora"/>
                <a:ea typeface="Lora"/>
                <a:cs typeface="Lora"/>
                <a:sym typeface="Lora"/>
              </a:endParaRPr>
            </a:p>
          </p:txBody>
        </p:sp>
        <p:sp>
          <p:nvSpPr>
            <p:cNvPr id="310" name="Google Shape;310;p36"/>
            <p:cNvSpPr txBox="1"/>
            <p:nvPr/>
          </p:nvSpPr>
          <p:spPr>
            <a:xfrm>
              <a:off x="2914375" y="1605925"/>
              <a:ext cx="57705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a:highlight>
                    <a:srgbClr val="FFFFFF"/>
                  </a:highlight>
                  <a:latin typeface="Lora"/>
                  <a:ea typeface="Lora"/>
                  <a:cs typeface="Lora"/>
                  <a:sym typeface="Lora"/>
                </a:rPr>
                <a:t>how identity and reputation influence each other before, during, and after a crisis</a:t>
              </a:r>
              <a:endParaRPr>
                <a:highlight>
                  <a:srgbClr val="FFFFFF"/>
                </a:highlight>
                <a:latin typeface="Lora"/>
                <a:ea typeface="Lora"/>
                <a:cs typeface="Lora"/>
                <a:sym typeface="Lora"/>
              </a:endParaRPr>
            </a:p>
          </p:txBody>
        </p:sp>
      </p:grpSp>
      <p:grpSp>
        <p:nvGrpSpPr>
          <p:cNvPr id="311" name="Google Shape;311;p36"/>
          <p:cNvGrpSpPr/>
          <p:nvPr/>
        </p:nvGrpSpPr>
        <p:grpSpPr>
          <a:xfrm>
            <a:off x="612955" y="2864050"/>
            <a:ext cx="7945645" cy="629700"/>
            <a:chOff x="612955" y="2330650"/>
            <a:chExt cx="7945645" cy="629700"/>
          </a:xfrm>
        </p:grpSpPr>
        <p:sp>
          <p:nvSpPr>
            <p:cNvPr id="312" name="Google Shape;312;p36"/>
            <p:cNvSpPr txBox="1"/>
            <p:nvPr/>
          </p:nvSpPr>
          <p:spPr>
            <a:xfrm>
              <a:off x="612955" y="2330650"/>
              <a:ext cx="21021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2400">
                  <a:solidFill>
                    <a:srgbClr val="E84D2E"/>
                  </a:solidFill>
                  <a:highlight>
                    <a:srgbClr val="FFFFFF"/>
                  </a:highlight>
                  <a:latin typeface="Lora"/>
                  <a:ea typeface="Lora"/>
                  <a:cs typeface="Lora"/>
                  <a:sym typeface="Lora"/>
                </a:rPr>
                <a:t>applying</a:t>
              </a:r>
              <a:endParaRPr sz="2400">
                <a:solidFill>
                  <a:srgbClr val="E84D2E"/>
                </a:solidFill>
                <a:highlight>
                  <a:srgbClr val="FFFFFF"/>
                </a:highlight>
                <a:latin typeface="Lora"/>
                <a:ea typeface="Lora"/>
                <a:cs typeface="Lora"/>
                <a:sym typeface="Lora"/>
              </a:endParaRPr>
            </a:p>
          </p:txBody>
        </p:sp>
        <p:sp>
          <p:nvSpPr>
            <p:cNvPr id="313" name="Google Shape;313;p36"/>
            <p:cNvSpPr txBox="1"/>
            <p:nvPr/>
          </p:nvSpPr>
          <p:spPr>
            <a:xfrm>
              <a:off x="2914400" y="2487000"/>
              <a:ext cx="56442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a:highlight>
                    <a:srgbClr val="FFFFFF"/>
                  </a:highlight>
                  <a:latin typeface="Lora"/>
                  <a:ea typeface="Lora"/>
                  <a:cs typeface="Lora"/>
                  <a:sym typeface="Lora"/>
                </a:rPr>
                <a:t>corporate brand and crisis management frameworks to assess crisis situations, manage them, and react to them as a competitor</a:t>
              </a:r>
              <a:endParaRPr>
                <a:highlight>
                  <a:srgbClr val="FFFFFF"/>
                </a:highlight>
                <a:latin typeface="Lora"/>
                <a:ea typeface="Lora"/>
                <a:cs typeface="Lora"/>
                <a:sym typeface="Lora"/>
              </a:endParaRPr>
            </a:p>
          </p:txBody>
        </p:sp>
      </p:grpSp>
      <p:grpSp>
        <p:nvGrpSpPr>
          <p:cNvPr id="314" name="Google Shape;314;p36"/>
          <p:cNvGrpSpPr/>
          <p:nvPr/>
        </p:nvGrpSpPr>
        <p:grpSpPr>
          <a:xfrm>
            <a:off x="904748" y="3672225"/>
            <a:ext cx="5859540" cy="629700"/>
            <a:chOff x="904748" y="3215025"/>
            <a:chExt cx="5859540" cy="629700"/>
          </a:xfrm>
        </p:grpSpPr>
        <p:sp>
          <p:nvSpPr>
            <p:cNvPr id="315" name="Google Shape;315;p36"/>
            <p:cNvSpPr txBox="1"/>
            <p:nvPr/>
          </p:nvSpPr>
          <p:spPr>
            <a:xfrm>
              <a:off x="904748" y="3215025"/>
              <a:ext cx="18102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2400">
                  <a:solidFill>
                    <a:srgbClr val="E84D2E"/>
                  </a:solidFill>
                  <a:highlight>
                    <a:srgbClr val="FFFFFF"/>
                  </a:highlight>
                  <a:latin typeface="Lora"/>
                  <a:ea typeface="Lora"/>
                  <a:cs typeface="Lora"/>
                  <a:sym typeface="Lora"/>
                </a:rPr>
                <a:t>evaluating</a:t>
              </a:r>
              <a:endParaRPr sz="2400">
                <a:solidFill>
                  <a:srgbClr val="E84D2E"/>
                </a:solidFill>
                <a:highlight>
                  <a:srgbClr val="FFFFFF"/>
                </a:highlight>
                <a:latin typeface="Lora"/>
                <a:ea typeface="Lora"/>
                <a:cs typeface="Lora"/>
                <a:sym typeface="Lora"/>
              </a:endParaRPr>
            </a:p>
          </p:txBody>
        </p:sp>
        <p:sp>
          <p:nvSpPr>
            <p:cNvPr id="316" name="Google Shape;316;p36"/>
            <p:cNvSpPr txBox="1"/>
            <p:nvPr/>
          </p:nvSpPr>
          <p:spPr>
            <a:xfrm>
              <a:off x="2914388" y="3371379"/>
              <a:ext cx="38499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a:highlight>
                    <a:srgbClr val="FFFFFF"/>
                  </a:highlight>
                  <a:latin typeface="Lora"/>
                  <a:ea typeface="Lora"/>
                  <a:cs typeface="Lora"/>
                  <a:sym typeface="Lora"/>
                </a:rPr>
                <a:t>how a crisis of one company can affect the competitors’ and industry reputation  </a:t>
              </a:r>
              <a:endParaRPr>
                <a:highlight>
                  <a:srgbClr val="FFFFFF"/>
                </a:highlight>
                <a:latin typeface="Lora"/>
                <a:ea typeface="Lora"/>
                <a:cs typeface="Lora"/>
                <a:sym typeface="Lora"/>
              </a:endParaRPr>
            </a:p>
          </p:txBody>
        </p:sp>
      </p:grpSp>
      <p:grpSp>
        <p:nvGrpSpPr>
          <p:cNvPr id="317" name="Google Shape;317;p36"/>
          <p:cNvGrpSpPr/>
          <p:nvPr/>
        </p:nvGrpSpPr>
        <p:grpSpPr>
          <a:xfrm>
            <a:off x="444182" y="1250975"/>
            <a:ext cx="8621718" cy="629700"/>
            <a:chOff x="444182" y="565175"/>
            <a:chExt cx="8621718" cy="629700"/>
          </a:xfrm>
        </p:grpSpPr>
        <p:sp>
          <p:nvSpPr>
            <p:cNvPr id="318" name="Google Shape;318;p36"/>
            <p:cNvSpPr txBox="1"/>
            <p:nvPr/>
          </p:nvSpPr>
          <p:spPr>
            <a:xfrm>
              <a:off x="444182" y="565175"/>
              <a:ext cx="22710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2400">
                  <a:solidFill>
                    <a:srgbClr val="E84D2E"/>
                  </a:solidFill>
                  <a:highlight>
                    <a:srgbClr val="FFFFFF"/>
                  </a:highlight>
                  <a:latin typeface="Lora"/>
                  <a:ea typeface="Lora"/>
                  <a:cs typeface="Lora"/>
                  <a:sym typeface="Lora"/>
                </a:rPr>
                <a:t>remembering</a:t>
              </a:r>
              <a:r>
                <a:rPr lang="en" sz="2400">
                  <a:solidFill>
                    <a:srgbClr val="E84D2E"/>
                  </a:solidFill>
                  <a:latin typeface="Lora"/>
                  <a:ea typeface="Lora"/>
                  <a:cs typeface="Lora"/>
                  <a:sym typeface="Lora"/>
                </a:rPr>
                <a:t> </a:t>
              </a:r>
              <a:endParaRPr sz="2400">
                <a:solidFill>
                  <a:srgbClr val="E84D2E"/>
                </a:solidFill>
                <a:latin typeface="Lora"/>
                <a:ea typeface="Lora"/>
                <a:cs typeface="Lora"/>
                <a:sym typeface="Lora"/>
              </a:endParaRPr>
            </a:p>
          </p:txBody>
        </p:sp>
        <p:sp>
          <p:nvSpPr>
            <p:cNvPr id="319" name="Google Shape;319;p36"/>
            <p:cNvSpPr txBox="1"/>
            <p:nvPr/>
          </p:nvSpPr>
          <p:spPr>
            <a:xfrm>
              <a:off x="2914400" y="599275"/>
              <a:ext cx="6151500" cy="575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a:highlight>
                    <a:srgbClr val="FFFFFF"/>
                  </a:highlight>
                  <a:latin typeface="Lora"/>
                  <a:ea typeface="Lora"/>
                  <a:cs typeface="Lora"/>
                  <a:sym typeface="Lora"/>
                </a:rPr>
                <a:t>how companies can manage an internally-rooted crisis and that the crisis can have a spill-over effect on competitors in the industry </a:t>
              </a:r>
              <a:endParaRPr>
                <a:highlight>
                  <a:srgbClr val="FFFFFF"/>
                </a:highlight>
                <a:latin typeface="Lora"/>
                <a:ea typeface="Lora"/>
                <a:cs typeface="Lora"/>
                <a:sym typeface="Lora"/>
              </a:endParaRPr>
            </a:p>
          </p:txBody>
        </p:sp>
      </p:grpSp>
      <p:grpSp>
        <p:nvGrpSpPr>
          <p:cNvPr id="320" name="Google Shape;320;p36"/>
          <p:cNvGrpSpPr/>
          <p:nvPr/>
        </p:nvGrpSpPr>
        <p:grpSpPr>
          <a:xfrm>
            <a:off x="1184436" y="4404189"/>
            <a:ext cx="5216252" cy="629700"/>
            <a:chOff x="1184436" y="4023189"/>
            <a:chExt cx="5216252" cy="629700"/>
          </a:xfrm>
        </p:grpSpPr>
        <p:sp>
          <p:nvSpPr>
            <p:cNvPr id="321" name="Google Shape;321;p36"/>
            <p:cNvSpPr txBox="1"/>
            <p:nvPr/>
          </p:nvSpPr>
          <p:spPr>
            <a:xfrm>
              <a:off x="1184436" y="4023189"/>
              <a:ext cx="15306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2400">
                  <a:solidFill>
                    <a:srgbClr val="E84D2E"/>
                  </a:solidFill>
                  <a:highlight>
                    <a:srgbClr val="FFFFFF"/>
                  </a:highlight>
                  <a:latin typeface="Lora"/>
                  <a:ea typeface="Lora"/>
                  <a:cs typeface="Lora"/>
                  <a:sym typeface="Lora"/>
                </a:rPr>
                <a:t>creating</a:t>
              </a:r>
              <a:endParaRPr sz="2400">
                <a:solidFill>
                  <a:srgbClr val="E84D2E"/>
                </a:solidFill>
                <a:highlight>
                  <a:srgbClr val="FFFFFF"/>
                </a:highlight>
                <a:latin typeface="Lora"/>
                <a:ea typeface="Lora"/>
                <a:cs typeface="Lora"/>
                <a:sym typeface="Lora"/>
              </a:endParaRPr>
            </a:p>
          </p:txBody>
        </p:sp>
        <p:sp>
          <p:nvSpPr>
            <p:cNvPr id="322" name="Google Shape;322;p36"/>
            <p:cNvSpPr txBox="1"/>
            <p:nvPr/>
          </p:nvSpPr>
          <p:spPr>
            <a:xfrm>
              <a:off x="2902988" y="4179560"/>
              <a:ext cx="34977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a:highlight>
                    <a:srgbClr val="FFFFFF"/>
                  </a:highlight>
                  <a:latin typeface="Lora"/>
                  <a:ea typeface="Lora"/>
                  <a:cs typeface="Lora"/>
                  <a:sym typeface="Lora"/>
                </a:rPr>
                <a:t>decisions on a top management level as a reaction to a competitor’s crisis</a:t>
              </a:r>
              <a:endParaRPr>
                <a:highlight>
                  <a:srgbClr val="FFFFFF"/>
                </a:highlight>
                <a:latin typeface="Lora"/>
                <a:ea typeface="Lora"/>
                <a:cs typeface="Lora"/>
                <a:sym typeface="Lora"/>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pic>
        <p:nvPicPr>
          <p:cNvPr id="327" name="Google Shape;327;p37"/>
          <p:cNvPicPr preferRelativeResize="0"/>
          <p:nvPr/>
        </p:nvPicPr>
        <p:blipFill rotWithShape="1">
          <a:blip r:embed="rId3">
            <a:alphaModFix amt="20000"/>
          </a:blip>
          <a:srcRect b="0" l="0" r="0" t="0"/>
          <a:stretch/>
        </p:blipFill>
        <p:spPr>
          <a:xfrm>
            <a:off x="-100" y="-1375"/>
            <a:ext cx="9139295" cy="5143499"/>
          </a:xfrm>
          <a:prstGeom prst="rect">
            <a:avLst/>
          </a:prstGeom>
          <a:noFill/>
          <a:ln>
            <a:noFill/>
          </a:ln>
        </p:spPr>
      </p:pic>
      <p:sp>
        <p:nvSpPr>
          <p:cNvPr id="328" name="Google Shape;328;p37"/>
          <p:cNvSpPr txBox="1"/>
          <p:nvPr>
            <p:ph type="title"/>
          </p:nvPr>
        </p:nvSpPr>
        <p:spPr>
          <a:xfrm>
            <a:off x="311700" y="1769025"/>
            <a:ext cx="8520600" cy="2008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6000">
                <a:solidFill>
                  <a:srgbClr val="FFFFFF"/>
                </a:solidFill>
                <a:highlight>
                  <a:srgbClr val="E84D2E"/>
                </a:highlight>
                <a:latin typeface="Lora"/>
                <a:ea typeface="Lora"/>
                <a:cs typeface="Lora"/>
                <a:sym typeface="Lora"/>
              </a:rPr>
              <a:t>THANK YOU FOR YOUR ATTENTION</a:t>
            </a:r>
            <a:endParaRPr sz="6000">
              <a:solidFill>
                <a:srgbClr val="FFFFFF"/>
              </a:solidFill>
              <a:highlight>
                <a:srgbClr val="E84D2E"/>
              </a:highlight>
              <a:latin typeface="Lora"/>
              <a:ea typeface="Lora"/>
              <a:cs typeface="Lora"/>
              <a:sym typeface="Lor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