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handoutMasterIdLst>
    <p:handoutMasterId r:id="rId4"/>
  </p:handoutMasterIdLst>
  <p:sldIdLst>
    <p:sldId id="256"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721" autoAdjust="0"/>
  </p:normalViewPr>
  <p:slideViewPr>
    <p:cSldViewPr snapToGrid="0">
      <p:cViewPr varScale="1">
        <p:scale>
          <a:sx n="23" d="100"/>
          <a:sy n="23" d="100"/>
        </p:scale>
        <p:origin x="1608" y="4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8/25/2019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8/25/2019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C7F044-5458-4B2E-BFA0-52AAA1C529D4}" type="slidenum">
              <a:rPr lang="en-US" smtClean="0"/>
              <a:t>1</a:t>
            </a:fld>
            <a:endParaRPr lang="en-US"/>
          </a:p>
        </p:txBody>
      </p:sp>
    </p:spTree>
    <p:extLst>
      <p:ext uri="{BB962C8B-B14F-4D97-AF65-F5344CB8AC3E}">
        <p14:creationId xmlns:p14="http://schemas.microsoft.com/office/powerpoint/2010/main" val="3872615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1" name="Text Placeholder 6"/>
          <p:cNvSpPr>
            <a:spLocks noGrp="1"/>
          </p:cNvSpPr>
          <p:nvPr>
            <p:ph type="body" sz="quarter" idx="36"/>
          </p:nvPr>
        </p:nvSpPr>
        <p:spPr bwMode="auto">
          <a:xfrm>
            <a:off x="1158240" y="4093905"/>
            <a:ext cx="30174412" cy="646331"/>
          </a:xfrm>
        </p:spPr>
        <p:txBody>
          <a:bodyPr anchor="ctr">
            <a:noAutofit/>
          </a:bodyPr>
          <a:lstStyle>
            <a:lvl1pPr marL="0" indent="0">
              <a:spcBef>
                <a:spcPts val="0"/>
              </a:spcBef>
              <a:buNone/>
              <a:defRPr sz="3600">
                <a:solidFill>
                  <a:schemeClr val="bg1">
                    <a:lumMod val="75000"/>
                  </a:schemeClr>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a:t>Click to edit Master text styles</a:t>
            </a:r>
          </a:p>
        </p:txBody>
      </p:sp>
      <p:sp>
        <p:nvSpPr>
          <p:cNvPr id="7" name="Text Placeholder 6"/>
          <p:cNvSpPr>
            <a:spLocks noGrp="1"/>
          </p:cNvSpPr>
          <p:nvPr>
            <p:ph type="body" sz="quarter" idx="13" hasCustomPrompt="1"/>
          </p:nvPr>
        </p:nvSpPr>
        <p:spPr>
          <a:xfrm>
            <a:off x="1143000" y="5669280"/>
            <a:ext cx="12801600" cy="128016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9" name="Text Placeholder 8"/>
          <p:cNvSpPr>
            <a:spLocks noGrp="1"/>
          </p:cNvSpPr>
          <p:nvPr>
            <p:ph type="body" sz="quarter" idx="39" hasCustomPrompt="1"/>
          </p:nvPr>
        </p:nvSpPr>
        <p:spPr bwMode="ltGray">
          <a:xfrm>
            <a:off x="1143000" y="7114032"/>
            <a:ext cx="12801600" cy="2732574"/>
          </a:xfrm>
          <a:solidFill>
            <a:schemeClr val="tx2">
              <a:lumMod val="10000"/>
              <a:lumOff val="90000"/>
            </a:schemeClr>
          </a:solidFill>
        </p:spPr>
        <p:txBody>
          <a:bodyPr lIns="365760" rIns="365760" anchor="ctr">
            <a:noAutofit/>
          </a:bodyPr>
          <a:lstStyle>
            <a:lvl1pPr marL="0" indent="0">
              <a:spcBef>
                <a:spcPts val="1200"/>
              </a:spcBef>
              <a:buFont typeface="Arial" panose="020B0604020202020204" pitchFamily="34" charset="0"/>
              <a:buNone/>
              <a:defRPr sz="4400" baseline="0"/>
            </a:lvl1pPr>
            <a:lvl2pPr marL="571500" indent="-571500">
              <a:spcBef>
                <a:spcPts val="1200"/>
              </a:spcBef>
              <a:buFont typeface="Arial" panose="020B0604020202020204" pitchFamily="34" charset="0"/>
              <a:buChar char="•"/>
              <a:defRPr sz="4400"/>
            </a:lvl2pPr>
            <a:lvl3pPr marL="571500" indent="-571500">
              <a:spcBef>
                <a:spcPts val="1200"/>
              </a:spcBef>
              <a:buFont typeface="Arial" panose="020B0604020202020204" pitchFamily="34" charset="0"/>
              <a:buChar char="•"/>
              <a:defRPr sz="4400"/>
            </a:lvl3pPr>
            <a:lvl4pPr marL="0" indent="0">
              <a:spcBef>
                <a:spcPts val="1200"/>
              </a:spcBef>
              <a:buNone/>
              <a:defRPr sz="4400"/>
            </a:lvl4pPr>
            <a:lvl5pPr marL="0" indent="0">
              <a:spcBef>
                <a:spcPts val="1200"/>
              </a:spcBef>
              <a:buNone/>
              <a:defRPr sz="4400"/>
            </a:lvl5pPr>
            <a:lvl6pPr marL="0" indent="0">
              <a:spcBef>
                <a:spcPts val="1200"/>
              </a:spcBef>
              <a:buNone/>
              <a:defRPr sz="4400"/>
            </a:lvl6pPr>
            <a:lvl7pPr marL="0" indent="0">
              <a:spcBef>
                <a:spcPts val="1200"/>
              </a:spcBef>
              <a:buNone/>
              <a:defRPr sz="4400"/>
            </a:lvl7pPr>
            <a:lvl8pPr marL="0" indent="0">
              <a:spcBef>
                <a:spcPts val="1200"/>
              </a:spcBef>
              <a:buNone/>
              <a:defRPr sz="4400"/>
            </a:lvl8pPr>
            <a:lvl9pPr marL="0" indent="0">
              <a:spcBef>
                <a:spcPts val="1200"/>
              </a:spcBef>
              <a:buNone/>
              <a:defRPr sz="4400"/>
            </a:lvl9pPr>
          </a:lstStyle>
          <a:p>
            <a:pPr lvl="0"/>
            <a:r>
              <a:rPr lang="en-US" dirty="0"/>
              <a:t>Add your question or a statement of the problem here</a:t>
            </a:r>
          </a:p>
        </p:txBody>
      </p:sp>
      <p:sp>
        <p:nvSpPr>
          <p:cNvPr id="36" name="Text Placeholder 6"/>
          <p:cNvSpPr>
            <a:spLocks noGrp="1"/>
          </p:cNvSpPr>
          <p:nvPr>
            <p:ph type="body" sz="quarter" idx="37" hasCustomPrompt="1"/>
          </p:nvPr>
        </p:nvSpPr>
        <p:spPr>
          <a:xfrm>
            <a:off x="1143000" y="10497312"/>
            <a:ext cx="12801600" cy="128016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37" name="Content Placeholder 17"/>
          <p:cNvSpPr>
            <a:spLocks noGrp="1"/>
          </p:cNvSpPr>
          <p:nvPr>
            <p:ph sz="quarter" idx="38" hasCustomPrompt="1"/>
          </p:nvPr>
        </p:nvSpPr>
        <p:spPr>
          <a:xfrm>
            <a:off x="1143000" y="11868912"/>
            <a:ext cx="12801600" cy="2807506"/>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p:txBody>
      </p:sp>
      <p:sp>
        <p:nvSpPr>
          <p:cNvPr id="11" name="Text Placeholder 6"/>
          <p:cNvSpPr>
            <a:spLocks noGrp="1"/>
          </p:cNvSpPr>
          <p:nvPr>
            <p:ph type="body" sz="quarter" idx="17" hasCustomPrompt="1"/>
          </p:nvPr>
        </p:nvSpPr>
        <p:spPr>
          <a:xfrm>
            <a:off x="1143000" y="14950440"/>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0" name="Content Placeholder 17"/>
          <p:cNvSpPr>
            <a:spLocks noGrp="1"/>
          </p:cNvSpPr>
          <p:nvPr>
            <p:ph sz="quarter" idx="25" hasCustomPrompt="1"/>
          </p:nvPr>
        </p:nvSpPr>
        <p:spPr>
          <a:xfrm>
            <a:off x="1143000" y="16440912"/>
            <a:ext cx="12801600" cy="6027461"/>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3" name="Text Placeholder 6"/>
          <p:cNvSpPr>
            <a:spLocks noGrp="1"/>
          </p:cNvSpPr>
          <p:nvPr>
            <p:ph type="body" sz="quarter" idx="19" hasCustomPrompt="1"/>
          </p:nvPr>
        </p:nvSpPr>
        <p:spPr>
          <a:xfrm>
            <a:off x="1143000" y="22887432"/>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1" name="Content Placeholder 17"/>
          <p:cNvSpPr>
            <a:spLocks noGrp="1"/>
          </p:cNvSpPr>
          <p:nvPr>
            <p:ph sz="quarter" idx="26" hasCustomPrompt="1"/>
          </p:nvPr>
        </p:nvSpPr>
        <p:spPr>
          <a:xfrm>
            <a:off x="1143000" y="24332184"/>
            <a:ext cx="12801600" cy="7296912"/>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5" name="Text Placeholder 6"/>
          <p:cNvSpPr>
            <a:spLocks noGrp="1"/>
          </p:cNvSpPr>
          <p:nvPr>
            <p:ph type="body" sz="quarter" idx="21" hasCustomPrompt="1"/>
          </p:nvPr>
        </p:nvSpPr>
        <p:spPr>
          <a:xfrm>
            <a:off x="15544800" y="5669280"/>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2" name="Content Placeholder 17"/>
          <p:cNvSpPr>
            <a:spLocks noGrp="1"/>
          </p:cNvSpPr>
          <p:nvPr>
            <p:ph sz="quarter" idx="27" hasCustomPrompt="1"/>
          </p:nvPr>
        </p:nvSpPr>
        <p:spPr>
          <a:xfrm>
            <a:off x="15544800" y="7114032"/>
            <a:ext cx="12801600" cy="6795556"/>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38" name="Text Placeholder 6"/>
          <p:cNvSpPr>
            <a:spLocks noGrp="1"/>
          </p:cNvSpPr>
          <p:nvPr>
            <p:ph type="body" sz="quarter" idx="40" hasCustomPrompt="1"/>
          </p:nvPr>
        </p:nvSpPr>
        <p:spPr>
          <a:xfrm>
            <a:off x="15544800" y="14328648"/>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18" name="Content Placeholder 17"/>
          <p:cNvSpPr>
            <a:spLocks noGrp="1"/>
          </p:cNvSpPr>
          <p:nvPr>
            <p:ph sz="quarter" idx="23" hasCustomPrompt="1"/>
          </p:nvPr>
        </p:nvSpPr>
        <p:spPr>
          <a:xfrm>
            <a:off x="15544800" y="15773399"/>
            <a:ext cx="12801600" cy="6694973"/>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4" name="Text Placeholder 6"/>
          <p:cNvSpPr>
            <a:spLocks noGrp="1"/>
          </p:cNvSpPr>
          <p:nvPr>
            <p:ph type="body" sz="quarter" idx="29" hasCustomPrompt="1"/>
          </p:nvPr>
        </p:nvSpPr>
        <p:spPr>
          <a:xfrm>
            <a:off x="15544800" y="22887432"/>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5" name="Content Placeholder 17"/>
          <p:cNvSpPr>
            <a:spLocks noGrp="1"/>
          </p:cNvSpPr>
          <p:nvPr>
            <p:ph sz="quarter" idx="30" hasCustomPrompt="1"/>
          </p:nvPr>
        </p:nvSpPr>
        <p:spPr>
          <a:xfrm>
            <a:off x="15544800" y="24332184"/>
            <a:ext cx="12801600" cy="7296912"/>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6" name="Text Placeholder 6"/>
          <p:cNvSpPr>
            <a:spLocks noGrp="1"/>
          </p:cNvSpPr>
          <p:nvPr>
            <p:ph type="body" sz="quarter" idx="31" hasCustomPrompt="1"/>
          </p:nvPr>
        </p:nvSpPr>
        <p:spPr>
          <a:xfrm>
            <a:off x="29900880" y="5669280"/>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7" name="Content Placeholder 17"/>
          <p:cNvSpPr>
            <a:spLocks noGrp="1"/>
          </p:cNvSpPr>
          <p:nvPr>
            <p:ph sz="quarter" idx="32" hasCustomPrompt="1"/>
          </p:nvPr>
        </p:nvSpPr>
        <p:spPr>
          <a:xfrm>
            <a:off x="29900880" y="7114032"/>
            <a:ext cx="12801600" cy="7315200"/>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8" name="Content Placeholder 17"/>
          <p:cNvSpPr>
            <a:spLocks noGrp="1"/>
          </p:cNvSpPr>
          <p:nvPr>
            <p:ph sz="quarter" idx="33" hasCustomPrompt="1"/>
          </p:nvPr>
        </p:nvSpPr>
        <p:spPr>
          <a:xfrm>
            <a:off x="29900880" y="14914834"/>
            <a:ext cx="12801600" cy="4538610"/>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p:txBody>
      </p:sp>
      <p:sp>
        <p:nvSpPr>
          <p:cNvPr id="39" name="Text Placeholder 6"/>
          <p:cNvSpPr>
            <a:spLocks noGrp="1"/>
          </p:cNvSpPr>
          <p:nvPr>
            <p:ph type="body" sz="quarter" idx="41" hasCustomPrompt="1"/>
          </p:nvPr>
        </p:nvSpPr>
        <p:spPr>
          <a:xfrm>
            <a:off x="29900880" y="19767596"/>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40" name="Content Placeholder 17"/>
          <p:cNvSpPr>
            <a:spLocks noGrp="1"/>
          </p:cNvSpPr>
          <p:nvPr>
            <p:ph sz="quarter" idx="42" hasCustomPrompt="1"/>
          </p:nvPr>
        </p:nvSpPr>
        <p:spPr>
          <a:xfrm>
            <a:off x="29900880" y="21212348"/>
            <a:ext cx="12801600" cy="4344786"/>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p:txBody>
      </p:sp>
      <p:sp>
        <p:nvSpPr>
          <p:cNvPr id="29" name="Text Placeholder 6"/>
          <p:cNvSpPr>
            <a:spLocks noGrp="1"/>
          </p:cNvSpPr>
          <p:nvPr>
            <p:ph type="body" sz="quarter" idx="34" hasCustomPrompt="1"/>
          </p:nvPr>
        </p:nvSpPr>
        <p:spPr>
          <a:xfrm>
            <a:off x="29900880" y="25722072"/>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30" name="Content Placeholder 17"/>
          <p:cNvSpPr>
            <a:spLocks noGrp="1"/>
          </p:cNvSpPr>
          <p:nvPr>
            <p:ph sz="quarter" idx="35" hasCustomPrompt="1"/>
          </p:nvPr>
        </p:nvSpPr>
        <p:spPr>
          <a:xfrm>
            <a:off x="29900880" y="27166824"/>
            <a:ext cx="12801600" cy="4462272"/>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p:txBody>
      </p:sp>
      <p:sp>
        <p:nvSpPr>
          <p:cNvPr id="3" name="Date Placeholder 2"/>
          <p:cNvSpPr>
            <a:spLocks noGrp="1"/>
          </p:cNvSpPr>
          <p:nvPr>
            <p:ph type="dt" sz="half" idx="10"/>
          </p:nvPr>
        </p:nvSpPr>
        <p:spPr/>
        <p:txBody>
          <a:bodyPr/>
          <a:lstStyle/>
          <a:p>
            <a:fld id="{ECAA57DF-1C19-4726-AB84-014692BAD8F5}" type="datetimeFigureOut">
              <a:rPr lang="en-US" smtClean="0"/>
              <a:t>8/25/2019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a:p>
        </p:txBody>
      </p:sp>
      <p:sp>
        <p:nvSpPr>
          <p:cNvPr id="8" name="Picture Placeholder 7"/>
          <p:cNvSpPr>
            <a:spLocks noGrp="1"/>
          </p:cNvSpPr>
          <p:nvPr>
            <p:ph type="pic" sz="quarter" idx="43"/>
          </p:nvPr>
        </p:nvSpPr>
        <p:spPr>
          <a:xfrm>
            <a:off x="32270700" y="0"/>
            <a:ext cx="11620500" cy="3842445"/>
          </a:xfrm>
          <a:effectDag name="">
            <a:cont type="tree" name="">
              <a:effect ref="fillLine"/>
              <a:alphaMod>
                <a:cont name="">
                  <a:fill>
                    <a:gradFill>
                      <a:gsLst>
                        <a:gs pos="60000">
                          <a:srgbClr val="000000">
                            <a:alpha val="100000"/>
                          </a:srgbClr>
                        </a:gs>
                        <a:gs pos="97000">
                          <a:srgbClr val="000000">
                            <a:alpha val="0"/>
                          </a:srgbClr>
                        </a:gs>
                      </a:gsLst>
                      <a:lin ang="10800000"/>
                    </a:gradFill>
                  </a:fill>
                </a:cont>
              </a:alphaMod>
            </a:cont>
          </a:effectDag>
        </p:spPr>
        <p:txBody>
          <a:bodyPr lIns="91440" tIns="457200" rIns="91440"/>
          <a:lstStyle>
            <a:lvl1pPr marL="0" indent="0"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45907722"/>
      </p:ext>
    </p:extLst>
  </p:cSld>
  <p:clrMapOvr>
    <a:masterClrMapping/>
  </p:clrMapOvr>
  <p:extLst>
    <p:ext uri="{DCECCB84-F9BA-43D5-87BE-67443E8EF086}">
      <p15:sldGuideLst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ltGray">
          <a:xfrm>
            <a:off x="0" y="0"/>
            <a:ext cx="43891200" cy="502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auto">
          <a:xfrm>
            <a:off x="1158240" y="685860"/>
            <a:ext cx="30175200" cy="297174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158240" y="6019800"/>
            <a:ext cx="41589960" cy="236296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8/25/2019</a:t>
            </a:fld>
            <a:endParaRPr lang="en-US"/>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a:p>
        </p:txBody>
      </p:sp>
      <p:sp>
        <p:nvSpPr>
          <p:cNvPr id="8" name="Rectangle 7"/>
          <p:cNvSpPr/>
          <p:nvPr userDrawn="1"/>
        </p:nvSpPr>
        <p:spPr bwMode="gray">
          <a:xfrm>
            <a:off x="0" y="3886200"/>
            <a:ext cx="438912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a:off x="0" y="3886200"/>
            <a:ext cx="43891200" cy="0"/>
          </a:xfrm>
          <a:prstGeom prst="line">
            <a:avLst/>
          </a:prstGeom>
          <a:ln w="114300">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11500" b="0" kern="1200">
          <a:solidFill>
            <a:schemeClr val="bg1"/>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hyperlink" Target="https://www.pexels.com/photo/piano-keys-illustration-164935/" TargetMode="Externa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58240" y="418262"/>
            <a:ext cx="30175200" cy="2971740"/>
          </a:xfrm>
        </p:spPr>
        <p:txBody>
          <a:bodyPr>
            <a:normAutofit/>
          </a:bodyPr>
          <a:lstStyle/>
          <a:p>
            <a:r>
              <a:rPr lang="sv-SE" sz="9600" b="1" dirty="0"/>
              <a:t>Bandbreddsbegränsad modellering av analog sågtandsoscillator för digital implementering</a:t>
            </a:r>
            <a:endParaRPr lang="en-US" dirty="0"/>
          </a:p>
        </p:txBody>
      </p:sp>
      <p:sp>
        <p:nvSpPr>
          <p:cNvPr id="23" name="Text Placeholder 22"/>
          <p:cNvSpPr>
            <a:spLocks noGrp="1"/>
          </p:cNvSpPr>
          <p:nvPr>
            <p:ph type="body" sz="quarter" idx="36"/>
          </p:nvPr>
        </p:nvSpPr>
        <p:spPr>
          <a:xfrm>
            <a:off x="1158240" y="4093905"/>
            <a:ext cx="33916620" cy="646331"/>
          </a:xfrm>
        </p:spPr>
        <p:txBody>
          <a:bodyPr/>
          <a:lstStyle/>
          <a:p>
            <a:r>
              <a:rPr lang="en-US" dirty="0"/>
              <a:t>Av: Jonas Persson | IDA3, </a:t>
            </a:r>
            <a:r>
              <a:rPr lang="en-US" dirty="0" err="1"/>
              <a:t>Datateknik</a:t>
            </a:r>
            <a:r>
              <a:rPr lang="en-US" dirty="0"/>
              <a:t> Campus Helsingborg, </a:t>
            </a:r>
            <a:r>
              <a:rPr lang="en-US" dirty="0" err="1"/>
              <a:t>Lunds</a:t>
            </a:r>
            <a:r>
              <a:rPr lang="en-US" dirty="0"/>
              <a:t> </a:t>
            </a:r>
            <a:r>
              <a:rPr lang="en-US" dirty="0" err="1"/>
              <a:t>Tekniska</a:t>
            </a:r>
            <a:r>
              <a:rPr lang="en-US" dirty="0"/>
              <a:t> </a:t>
            </a:r>
            <a:r>
              <a:rPr lang="en-US" dirty="0" err="1"/>
              <a:t>Högskola</a:t>
            </a:r>
            <a:r>
              <a:rPr lang="en-US" dirty="0"/>
              <a:t>, </a:t>
            </a:r>
            <a:r>
              <a:rPr lang="en-US" dirty="0" err="1"/>
              <a:t>Lunds</a:t>
            </a:r>
            <a:r>
              <a:rPr lang="en-US" dirty="0"/>
              <a:t> </a:t>
            </a:r>
            <a:r>
              <a:rPr lang="en-US" dirty="0" err="1"/>
              <a:t>Universitet</a:t>
            </a:r>
            <a:r>
              <a:rPr lang="en-US" dirty="0"/>
              <a:t> | </a:t>
            </a:r>
            <a:r>
              <a:rPr lang="en-US" dirty="0" err="1"/>
              <a:t>Handledare</a:t>
            </a:r>
            <a:r>
              <a:rPr lang="en-US" dirty="0"/>
              <a:t>: Mats </a:t>
            </a:r>
            <a:r>
              <a:rPr lang="en-US" dirty="0" err="1"/>
              <a:t>Lilja</a:t>
            </a:r>
            <a:r>
              <a:rPr lang="en-US" dirty="0"/>
              <a:t> |  </a:t>
            </a:r>
            <a:r>
              <a:rPr lang="en-US" dirty="0" err="1"/>
              <a:t>Examinator</a:t>
            </a:r>
            <a:r>
              <a:rPr lang="en-US" dirty="0"/>
              <a:t>: Morten </a:t>
            </a:r>
            <a:r>
              <a:rPr lang="en-US" dirty="0" err="1"/>
              <a:t>Hemmingsoon</a:t>
            </a:r>
            <a:endParaRPr lang="en-US" dirty="0"/>
          </a:p>
        </p:txBody>
      </p:sp>
      <p:sp>
        <p:nvSpPr>
          <p:cNvPr id="67" name="Text Placeholder 66"/>
          <p:cNvSpPr>
            <a:spLocks noGrp="1"/>
          </p:cNvSpPr>
          <p:nvPr>
            <p:ph type="body" sz="quarter" idx="13"/>
          </p:nvPr>
        </p:nvSpPr>
        <p:spPr/>
        <p:txBody>
          <a:bodyPr/>
          <a:lstStyle/>
          <a:p>
            <a:r>
              <a:rPr lang="en-US" dirty="0" err="1"/>
              <a:t>Introduktion</a:t>
            </a:r>
            <a:endParaRPr lang="en-US" dirty="0"/>
          </a:p>
        </p:txBody>
      </p:sp>
      <p:sp>
        <p:nvSpPr>
          <p:cNvPr id="7" name="Text Placeholder 6"/>
          <p:cNvSpPr>
            <a:spLocks noGrp="1"/>
          </p:cNvSpPr>
          <p:nvPr>
            <p:ph type="body" sz="quarter" idx="17"/>
          </p:nvPr>
        </p:nvSpPr>
        <p:spPr>
          <a:xfrm>
            <a:off x="1143000" y="16459200"/>
            <a:ext cx="12801600" cy="1219200"/>
          </a:xfrm>
        </p:spPr>
        <p:txBody>
          <a:bodyPr/>
          <a:lstStyle/>
          <a:p>
            <a:r>
              <a:rPr lang="en-US" dirty="0" err="1"/>
              <a:t>Teknisk</a:t>
            </a:r>
            <a:r>
              <a:rPr lang="en-US" dirty="0"/>
              <a:t> </a:t>
            </a:r>
            <a:r>
              <a:rPr lang="en-US" dirty="0" err="1"/>
              <a:t>bakgrund</a:t>
            </a:r>
            <a:endParaRPr lang="en-US" dirty="0"/>
          </a:p>
        </p:txBody>
      </p:sp>
      <p:sp>
        <p:nvSpPr>
          <p:cNvPr id="12" name="Content Placeholder 11"/>
          <p:cNvSpPr>
            <a:spLocks noGrp="1"/>
          </p:cNvSpPr>
          <p:nvPr>
            <p:ph sz="quarter" idx="25"/>
          </p:nvPr>
        </p:nvSpPr>
        <p:spPr>
          <a:xfrm>
            <a:off x="1143000" y="7149290"/>
            <a:ext cx="12801600" cy="8967010"/>
          </a:xfrm>
        </p:spPr>
        <p:txBody>
          <a:bodyPr>
            <a:normAutofit fontScale="85000" lnSpcReduction="20000"/>
          </a:bodyPr>
          <a:lstStyle/>
          <a:p>
            <a:pPr marL="0" indent="0">
              <a:buNone/>
            </a:pPr>
            <a:r>
              <a:rPr lang="sv-SE" dirty="0"/>
              <a:t>Denna uppgift har uppkommit med anledning av universitetslektor Mats Lilja (LTH) och mitt gemensamma intresse för musikinstrumentet synt. Efter många timmars möten, inläsning på området samt flertalet diskussioner med Mats Lilja som också är handledare för detta examensarbete kom vi fram till att examensarbetet ska behandla vikningsreducering och digital implementation av en analog synts oscillator. </a:t>
            </a:r>
            <a:br>
              <a:rPr lang="sv-SE" dirty="0"/>
            </a:br>
            <a:br>
              <a:rPr lang="sv-SE" dirty="0"/>
            </a:br>
            <a:r>
              <a:rPr lang="sv-SE" dirty="0"/>
              <a:t>Idag finns mängder av kommersiella VST-syntar som modellerar klassiska analoga syntar men det finns lite publik forskning på området. En anledning till att det är av intresse att efterlikna klassiska analoga syntar är att deras oscillatorers </a:t>
            </a:r>
            <a:r>
              <a:rPr lang="sv-SE" dirty="0" err="1"/>
              <a:t>grundvågformer</a:t>
            </a:r>
            <a:r>
              <a:rPr lang="sv-SE" dirty="0"/>
              <a:t> sällan är perfekta. Denna </a:t>
            </a:r>
            <a:r>
              <a:rPr lang="sv-SE" dirty="0" err="1"/>
              <a:t>imperfektion</a:t>
            </a:r>
            <a:r>
              <a:rPr lang="sv-SE" dirty="0"/>
              <a:t> ger anledning att undersöka och digitalt implementera klassiska analoga syntar för att ta reda på vad det är som karakteriserar olika analoga syntar samt försöka återskapa denna karaktär.</a:t>
            </a:r>
          </a:p>
          <a:p>
            <a:pPr marL="0" indent="0">
              <a:buNone/>
            </a:pPr>
            <a:r>
              <a:rPr lang="sv-SE" dirty="0"/>
              <a:t>Ett oundvikligt problem vid digital implementation av oscillator är att ta fram en oscillator-algoritm som genererar signaler utan vikning i ett audiospektrum som är musikaliskt intressant.</a:t>
            </a:r>
          </a:p>
          <a:p>
            <a:pPr marL="0" indent="0">
              <a:buNone/>
            </a:pPr>
            <a:r>
              <a:rPr lang="sv-SE" dirty="0"/>
              <a:t>För att begränsa urvalet av analoga syntar kommer några syntar vars oscillator bygger på den integrerade oscillatorkretsen CEM3340 analyseras och slutligen kommer en av dessa syntars sågtandsoscillator modelleras och implementeras i en VST-synt. Implementation av just </a:t>
            </a:r>
            <a:r>
              <a:rPr lang="sv-SE" dirty="0" err="1"/>
              <a:t>sågtandsvågformen</a:t>
            </a:r>
            <a:r>
              <a:rPr lang="sv-SE" dirty="0"/>
              <a:t> är intressant på det sätt att </a:t>
            </a:r>
            <a:r>
              <a:rPr lang="sv-SE" dirty="0" err="1"/>
              <a:t>sågtandsvågformen</a:t>
            </a:r>
            <a:r>
              <a:rPr lang="sv-SE" dirty="0"/>
              <a:t> innehåller flest övertoner av </a:t>
            </a:r>
            <a:r>
              <a:rPr lang="sv-SE" dirty="0" err="1"/>
              <a:t>grundvågformerna</a:t>
            </a:r>
            <a:r>
              <a:rPr lang="sv-SE" dirty="0"/>
              <a:t>. Mängden övertoner bidrar till att det är den </a:t>
            </a:r>
            <a:r>
              <a:rPr lang="sv-SE" dirty="0" err="1"/>
              <a:t>grundvågform</a:t>
            </a:r>
            <a:r>
              <a:rPr lang="sv-SE" dirty="0"/>
              <a:t> som vid lägst frekvens ger upphov till vikning enligt Nyquistteoremet. Det är alltså den </a:t>
            </a:r>
            <a:r>
              <a:rPr lang="sv-SE" dirty="0" err="1"/>
              <a:t>vågform</a:t>
            </a:r>
            <a:r>
              <a:rPr lang="sv-SE" dirty="0"/>
              <a:t> som ger upphov till mest problem med vikning.</a:t>
            </a:r>
          </a:p>
        </p:txBody>
      </p:sp>
      <p:sp>
        <p:nvSpPr>
          <p:cNvPr id="9" name="Text Placeholder 8"/>
          <p:cNvSpPr>
            <a:spLocks noGrp="1"/>
          </p:cNvSpPr>
          <p:nvPr>
            <p:ph type="body" sz="quarter" idx="21"/>
          </p:nvPr>
        </p:nvSpPr>
        <p:spPr>
          <a:xfrm>
            <a:off x="15499080" y="9732922"/>
            <a:ext cx="12801600" cy="1219200"/>
          </a:xfrm>
        </p:spPr>
        <p:txBody>
          <a:bodyPr/>
          <a:lstStyle/>
          <a:p>
            <a:r>
              <a:rPr lang="en-US" dirty="0" err="1"/>
              <a:t>Metod</a:t>
            </a:r>
            <a:endParaRPr lang="en-US" dirty="0"/>
          </a:p>
        </p:txBody>
      </p:sp>
      <p:sp>
        <p:nvSpPr>
          <p:cNvPr id="70" name="Text Placeholder 69"/>
          <p:cNvSpPr>
            <a:spLocks noGrp="1"/>
          </p:cNvSpPr>
          <p:nvPr>
            <p:ph type="body" sz="quarter" idx="40"/>
          </p:nvPr>
        </p:nvSpPr>
        <p:spPr>
          <a:xfrm>
            <a:off x="15499080" y="19157996"/>
            <a:ext cx="12801600" cy="1219200"/>
          </a:xfrm>
        </p:spPr>
        <p:txBody>
          <a:bodyPr/>
          <a:lstStyle/>
          <a:p>
            <a:r>
              <a:rPr lang="en-US" dirty="0" err="1"/>
              <a:t>Analys</a:t>
            </a:r>
            <a:r>
              <a:rPr lang="en-US" dirty="0"/>
              <a:t>/</a:t>
            </a:r>
            <a:r>
              <a:rPr lang="en-US" dirty="0" err="1"/>
              <a:t>Genomförande</a:t>
            </a:r>
            <a:endParaRPr lang="en-US" dirty="0"/>
          </a:p>
        </p:txBody>
      </p:sp>
      <p:sp>
        <p:nvSpPr>
          <p:cNvPr id="18" name="Text Placeholder 17"/>
          <p:cNvSpPr>
            <a:spLocks noGrp="1"/>
          </p:cNvSpPr>
          <p:nvPr>
            <p:ph type="body" sz="quarter" idx="31"/>
          </p:nvPr>
        </p:nvSpPr>
        <p:spPr/>
        <p:txBody>
          <a:bodyPr/>
          <a:lstStyle/>
          <a:p>
            <a:r>
              <a:rPr lang="en-US" dirty="0" err="1"/>
              <a:t>Resultat</a:t>
            </a:r>
            <a:endParaRPr lang="en-US" dirty="0"/>
          </a:p>
        </p:txBody>
      </p:sp>
      <p:sp>
        <p:nvSpPr>
          <p:cNvPr id="71" name="Text Placeholder 70"/>
          <p:cNvSpPr>
            <a:spLocks noGrp="1"/>
          </p:cNvSpPr>
          <p:nvPr>
            <p:ph type="body" sz="quarter" idx="41"/>
          </p:nvPr>
        </p:nvSpPr>
        <p:spPr>
          <a:xfrm>
            <a:off x="29900880" y="21405467"/>
            <a:ext cx="12801600" cy="1219200"/>
          </a:xfrm>
        </p:spPr>
        <p:txBody>
          <a:bodyPr/>
          <a:lstStyle/>
          <a:p>
            <a:r>
              <a:rPr lang="en-US" dirty="0" err="1"/>
              <a:t>Slutsats</a:t>
            </a:r>
            <a:endParaRPr lang="en-US" dirty="0"/>
          </a:p>
        </p:txBody>
      </p:sp>
      <p:sp>
        <p:nvSpPr>
          <p:cNvPr id="15" name="Content Placeholder 14"/>
          <p:cNvSpPr>
            <a:spLocks noGrp="1"/>
          </p:cNvSpPr>
          <p:nvPr>
            <p:ph sz="quarter" idx="42"/>
          </p:nvPr>
        </p:nvSpPr>
        <p:spPr>
          <a:xfrm>
            <a:off x="29900880" y="22850219"/>
            <a:ext cx="12801600" cy="9129108"/>
          </a:xfrm>
        </p:spPr>
        <p:txBody>
          <a:bodyPr>
            <a:normAutofit/>
          </a:bodyPr>
          <a:lstStyle/>
          <a:p>
            <a:pPr marL="0" indent="0">
              <a:buNone/>
            </a:pPr>
            <a:r>
              <a:rPr lang="sv-SE" sz="2700" b="1" dirty="0"/>
              <a:t>Vad karakteriserar olika analoga syntars </a:t>
            </a:r>
            <a:r>
              <a:rPr lang="sv-SE" sz="2700" b="1" dirty="0" err="1"/>
              <a:t>sågtandsvågformer</a:t>
            </a:r>
            <a:r>
              <a:rPr lang="sv-SE" sz="2700" b="1" dirty="0"/>
              <a:t>?</a:t>
            </a:r>
            <a:br>
              <a:rPr lang="sv-SE" sz="2700" dirty="0"/>
            </a:br>
            <a:r>
              <a:rPr lang="sv-SE" sz="2700" dirty="0"/>
              <a:t>I tidsdomän går det inte att beskriva något särskilt drag mer än att de alla skiljer sig i utseende från varandra samt från en ideal sågtandsvågform. I frekvensdomän utmärker sig alla fyra analyserade analoga </a:t>
            </a:r>
            <a:r>
              <a:rPr lang="sv-SE" sz="2700" dirty="0" err="1"/>
              <a:t>sågtandsvågformer</a:t>
            </a:r>
            <a:r>
              <a:rPr lang="sv-SE" sz="2700" dirty="0"/>
              <a:t> med en snabbare avtagande amplitud hos dess övertoner än en ideal sågtandsvågform. Detta betyder att man kan beskriva de analoga syntarnas </a:t>
            </a:r>
            <a:r>
              <a:rPr lang="sv-SE" sz="2700" dirty="0" err="1"/>
              <a:t>sågtandsvågformer</a:t>
            </a:r>
            <a:r>
              <a:rPr lang="sv-SE" sz="2700" dirty="0"/>
              <a:t> som </a:t>
            </a:r>
            <a:r>
              <a:rPr lang="sv-SE" sz="2700" dirty="0" err="1"/>
              <a:t>lågpassfiltrerade</a:t>
            </a:r>
            <a:r>
              <a:rPr lang="sv-SE" sz="2700" dirty="0"/>
              <a:t> ideala </a:t>
            </a:r>
            <a:r>
              <a:rPr lang="sv-SE" sz="2700" dirty="0" err="1"/>
              <a:t>sågtandsvågformer</a:t>
            </a:r>
            <a:r>
              <a:rPr lang="sv-SE" sz="2700" dirty="0"/>
              <a:t>.</a:t>
            </a:r>
          </a:p>
          <a:p>
            <a:pPr marL="0" indent="0" defTabSz="457200">
              <a:buNone/>
            </a:pPr>
            <a:r>
              <a:rPr lang="sv-SE" sz="2700" b="1" dirty="0"/>
              <a:t>Vad finns det för metoder för att </a:t>
            </a:r>
            <a:r>
              <a:rPr lang="sv-SE" sz="2700" b="1" dirty="0" err="1"/>
              <a:t>bandbreddsbegränsa</a:t>
            </a:r>
            <a:r>
              <a:rPr lang="sv-SE" sz="2700" b="1" dirty="0"/>
              <a:t> en analog signal med syfte att minimera vikningseffekten som uppstår när signalen samplas och hur kan dessa metoder förbättras?</a:t>
            </a:r>
            <a:br>
              <a:rPr lang="sv-SE" sz="2700" b="1" dirty="0"/>
            </a:br>
            <a:r>
              <a:rPr lang="sv-SE" sz="2700" dirty="0"/>
              <a:t>En ytterligare beskrivning utöver den i examensarbetets tekniska bakgrund hade varit överflödig. Att försöka förbättra någon av dessa metoder visade sig vara för tidskrävande.</a:t>
            </a:r>
          </a:p>
          <a:p>
            <a:pPr marL="0" indent="0" defTabSz="457200">
              <a:buNone/>
            </a:pPr>
            <a:r>
              <a:rPr lang="sv-SE" sz="2700" b="1" dirty="0"/>
              <a:t>Vilket ramverk är lämpligast när VST-synten implementeras för att mest fokus ska ligga på att ta fram algoritmer för oscillator och mindre fokus på grafiskt användargränssnitt?</a:t>
            </a:r>
            <a:br>
              <a:rPr lang="sv-SE" sz="2700" b="1" dirty="0"/>
            </a:br>
            <a:r>
              <a:rPr lang="sv-SE" sz="2700" dirty="0"/>
              <a:t>Under examensarbetet gång valdes två ramverk ut, det ena ställde tidigt till problem så detta examensarbete kan inte svara på frågan. JUCE visade sig dock vara ett lämpligt alternativ för detta examensarbete men går inte att utesluta att det finns fler lika lämpliga ramverk.</a:t>
            </a:r>
          </a:p>
          <a:p>
            <a:pPr marL="0" indent="0">
              <a:buNone/>
            </a:pPr>
            <a:endParaRPr lang="en-US" sz="2700" dirty="0"/>
          </a:p>
        </p:txBody>
      </p:sp>
      <p:pic>
        <p:nvPicPr>
          <p:cNvPr id="14" name="Platshållare för bild 13" descr="En bild som visar musik, piano&#10;&#10;Automatiskt genererad beskrivning">
            <a:extLst>
              <a:ext uri="{FF2B5EF4-FFF2-40B4-BE49-F238E27FC236}">
                <a16:creationId xmlns:a16="http://schemas.microsoft.com/office/drawing/2014/main" id="{BA61410C-9F96-4EEE-BC27-174C0B22DEA0}"/>
              </a:ext>
            </a:extLst>
          </p:cNvPr>
          <p:cNvPicPr>
            <a:picLocks noGrp="1" noChangeAspect="1"/>
          </p:cNvPicPr>
          <p:nvPr>
            <p:ph type="pic" sz="quarter" idx="43"/>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0613" b="20613"/>
          <a:stretch>
            <a:fillRect/>
          </a:stretch>
        </p:blipFill>
        <p:spPr/>
      </p:pic>
      <p:pic>
        <p:nvPicPr>
          <p:cNvPr id="2" name="Platshållare för innehåll 1">
            <a:extLst>
              <a:ext uri="{FF2B5EF4-FFF2-40B4-BE49-F238E27FC236}">
                <a16:creationId xmlns:a16="http://schemas.microsoft.com/office/drawing/2014/main" id="{4ADD183C-2AAC-4D1E-A7CF-8612782533C2}"/>
              </a:ext>
            </a:extLst>
          </p:cNvPr>
          <p:cNvPicPr>
            <a:picLocks noGrp="1" noChangeAspect="1"/>
          </p:cNvPicPr>
          <p:nvPr>
            <p:ph sz="quarter" idx="27"/>
          </p:nvPr>
        </p:nvPicPr>
        <p:blipFill>
          <a:blip r:embed="rId5"/>
          <a:stretch>
            <a:fillRect/>
          </a:stretch>
        </p:blipFill>
        <p:spPr>
          <a:xfrm>
            <a:off x="15499080" y="11216312"/>
            <a:ext cx="12801600" cy="7315200"/>
          </a:xfrm>
          <a:prstGeom prst="rect">
            <a:avLst/>
          </a:prstGeom>
        </p:spPr>
      </p:pic>
      <p:sp>
        <p:nvSpPr>
          <p:cNvPr id="36" name="Platshållare för innehåll 35">
            <a:extLst>
              <a:ext uri="{FF2B5EF4-FFF2-40B4-BE49-F238E27FC236}">
                <a16:creationId xmlns:a16="http://schemas.microsoft.com/office/drawing/2014/main" id="{CB00339E-323A-4472-9EA1-5A603252495E}"/>
              </a:ext>
            </a:extLst>
          </p:cNvPr>
          <p:cNvSpPr>
            <a:spLocks noGrp="1"/>
          </p:cNvSpPr>
          <p:nvPr>
            <p:ph sz="quarter" idx="23"/>
          </p:nvPr>
        </p:nvSpPr>
        <p:spPr>
          <a:xfrm>
            <a:off x="15499080" y="20602747"/>
            <a:ext cx="12801600" cy="7306913"/>
          </a:xfrm>
        </p:spPr>
        <p:txBody>
          <a:bodyPr/>
          <a:lstStyle/>
          <a:p>
            <a:pPr marL="0" indent="0">
              <a:buNone/>
            </a:pPr>
            <a:r>
              <a:rPr lang="sv-SE" sz="2700" b="1" dirty="0"/>
              <a:t>Fas ett: Implementation av vikningsreducerad sågtandsoscillator</a:t>
            </a:r>
            <a:br>
              <a:rPr lang="sv-SE" sz="2700" b="1" dirty="0"/>
            </a:br>
            <a:r>
              <a:rPr lang="sv-SE" sz="2700" dirty="0"/>
              <a:t>I denna fas implementerades en VST-synt med en vikningsreducerad sågtandsoscillator. VST-synten </a:t>
            </a:r>
            <a:r>
              <a:rPr lang="sv-SE" sz="2700" dirty="0" err="1"/>
              <a:t>reallserades</a:t>
            </a:r>
            <a:r>
              <a:rPr lang="sv-SE" sz="2700" dirty="0"/>
              <a:t> med hjälp av C++ ramverket JUCE och dess oscillator vikningsreducerades med BLEP.</a:t>
            </a:r>
            <a:br>
              <a:rPr lang="sv-SE" dirty="0"/>
            </a:br>
            <a:endParaRPr lang="sv-SE" dirty="0"/>
          </a:p>
        </p:txBody>
      </p:sp>
      <p:pic>
        <p:nvPicPr>
          <p:cNvPr id="5" name="Platshållare för innehåll 4" descr="En bild som visar skärmbild&#10;&#10;Automatiskt genererad beskrivning">
            <a:extLst>
              <a:ext uri="{FF2B5EF4-FFF2-40B4-BE49-F238E27FC236}">
                <a16:creationId xmlns:a16="http://schemas.microsoft.com/office/drawing/2014/main" id="{4F4A5426-B01A-4AC4-A155-47F98D721D9A}"/>
              </a:ext>
            </a:extLst>
          </p:cNvPr>
          <p:cNvPicPr>
            <a:picLocks noGrp="1" noChangeAspect="1"/>
          </p:cNvPicPr>
          <p:nvPr>
            <p:ph sz="quarter" idx="32"/>
          </p:nvPr>
        </p:nvPicPr>
        <p:blipFill>
          <a:blip r:embed="rId6">
            <a:extLst>
              <a:ext uri="{28A0092B-C50C-407E-A947-70E740481C1C}">
                <a14:useLocalDpi xmlns:a14="http://schemas.microsoft.com/office/drawing/2010/main" val="0"/>
              </a:ext>
            </a:extLst>
          </a:blip>
          <a:stretch>
            <a:fillRect/>
          </a:stretch>
        </p:blipFill>
        <p:spPr>
          <a:xfrm>
            <a:off x="18116550" y="22660742"/>
            <a:ext cx="7194665" cy="5114817"/>
          </a:xfrm>
        </p:spPr>
      </p:pic>
      <p:sp>
        <p:nvSpPr>
          <p:cNvPr id="16" name="Platshållare för innehåll 35">
            <a:extLst>
              <a:ext uri="{FF2B5EF4-FFF2-40B4-BE49-F238E27FC236}">
                <a16:creationId xmlns:a16="http://schemas.microsoft.com/office/drawing/2014/main" id="{EDF54C81-F94B-4F11-BA3A-66BF3A736A2A}"/>
              </a:ext>
            </a:extLst>
          </p:cNvPr>
          <p:cNvSpPr txBox="1">
            <a:spLocks/>
          </p:cNvSpPr>
          <p:nvPr/>
        </p:nvSpPr>
        <p:spPr>
          <a:xfrm>
            <a:off x="1188720" y="18021300"/>
            <a:ext cx="12801600" cy="13939157"/>
          </a:xfrm>
          <a:prstGeom prst="rect">
            <a:avLst/>
          </a:prstGeom>
        </p:spPr>
        <p:txBody>
          <a:bodyPr vert="horz" lIns="91440" tIns="182880" rIns="91440" bIns="45720" rtlCol="0">
            <a:normAutofit fontScale="85000" lnSpcReduction="10000"/>
          </a:bodyPr>
          <a:lstStyle>
            <a:lvl1pPr marL="45720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32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9pPr>
          </a:lstStyle>
          <a:p>
            <a:pPr marL="0" indent="0">
              <a:buNone/>
            </a:pPr>
            <a:r>
              <a:rPr lang="sv-SE" b="1" dirty="0"/>
              <a:t>Synt</a:t>
            </a:r>
            <a:br>
              <a:rPr lang="sv-SE" b="1" dirty="0"/>
            </a:br>
            <a:r>
              <a:rPr lang="sv-SE" dirty="0"/>
              <a:t>En synt eller synthesizer är ett elektroniskt musikinstrument som genom någon form av källa, t ex oscillator eller brusgenerator genererar ljud. Det finns både analoga och digitala syntar. Analoga syntar generar ljud med hjälp av analog elektronik vilket medför att de producerar en kontinuerlig analog signal. Digitala syntar generar ljud genom digital signalbehandling vilket innebär att de producerar en diskontinuerlig signal med diskreta punkter i tiden.</a:t>
            </a:r>
          </a:p>
          <a:p>
            <a:pPr marL="0" indent="0">
              <a:buNone/>
            </a:pPr>
            <a:r>
              <a:rPr lang="sv-SE" dirty="0"/>
              <a:t>För att förenkla kan man säga att syntar typiskt består av tre komponenter (</a:t>
            </a:r>
            <a:r>
              <a:rPr lang="sv-SE" dirty="0" err="1"/>
              <a:t>Pirkle</a:t>
            </a:r>
            <a:r>
              <a:rPr lang="sv-SE" dirty="0"/>
              <a:t> 2014). En eller flera källor som genererar ljudsignaler, en enhet som modifierar ljudet, t ex filter och effekter samt en enhet som styr källornas och/eller modifieringsenheternas parametrar över tid, t ex en </a:t>
            </a:r>
            <a:r>
              <a:rPr lang="sv-SE" dirty="0" err="1"/>
              <a:t>low</a:t>
            </a:r>
            <a:r>
              <a:rPr lang="sv-SE" dirty="0"/>
              <a:t> </a:t>
            </a:r>
            <a:r>
              <a:rPr lang="sv-SE" dirty="0" err="1"/>
              <a:t>frequency</a:t>
            </a:r>
            <a:r>
              <a:rPr lang="sv-SE" dirty="0"/>
              <a:t> oscillator (LFO).</a:t>
            </a:r>
          </a:p>
          <a:p>
            <a:pPr marL="0" indent="0">
              <a:buNone/>
            </a:pPr>
            <a:r>
              <a:rPr lang="sv-SE" b="1" dirty="0"/>
              <a:t>Vikning</a:t>
            </a:r>
            <a:br>
              <a:rPr lang="sv-SE" b="1" dirty="0"/>
            </a:br>
            <a:r>
              <a:rPr lang="sv-SE" dirty="0"/>
              <a:t>När en ideal sågtandsvågform genereras av en digital implementation går det att likställa med att sampla en kontinuerlig analog signal. Eftersom den analoga signalen inte är bandbegränsad, kommer den samplade versionen orsaka vikning (</a:t>
            </a:r>
            <a:r>
              <a:rPr lang="sv-SE" dirty="0" err="1"/>
              <a:t>Stilson</a:t>
            </a:r>
            <a:r>
              <a:rPr lang="sv-SE" dirty="0"/>
              <a:t> och Smith 1996).</a:t>
            </a:r>
            <a:br>
              <a:rPr lang="sv-SE" dirty="0"/>
            </a:br>
            <a:br>
              <a:rPr lang="sv-SE" dirty="0"/>
            </a:br>
            <a:r>
              <a:rPr lang="sv-SE" b="1" dirty="0"/>
              <a:t>Effektiva metoder för att reducera vikning</a:t>
            </a:r>
            <a:br>
              <a:rPr lang="sv-SE" b="1" dirty="0"/>
            </a:br>
            <a:r>
              <a:rPr lang="sv-SE" dirty="0"/>
              <a:t>Metoder som totalt eliminerar vikning är beräkningsmässigt dyra därför har metoder utvecklats för att reducera tillräckligt mycket vikning. En av dessa metoder är Band-</a:t>
            </a:r>
            <a:r>
              <a:rPr lang="sv-SE" dirty="0" err="1"/>
              <a:t>Limited</a:t>
            </a:r>
            <a:r>
              <a:rPr lang="sv-SE" dirty="0"/>
              <a:t> </a:t>
            </a:r>
            <a:r>
              <a:rPr lang="sv-SE" dirty="0" err="1"/>
              <a:t>stEP</a:t>
            </a:r>
            <a:r>
              <a:rPr lang="sv-SE" dirty="0"/>
              <a:t> </a:t>
            </a:r>
            <a:r>
              <a:rPr lang="sv-SE" dirty="0" err="1"/>
              <a:t>Functions</a:t>
            </a:r>
            <a:r>
              <a:rPr lang="sv-SE" dirty="0"/>
              <a:t> (BLEP). BLEP bygger på att man integrerar en bandbegränsad impuls och lagrar den i en tabell. Värdena från denna tabell adderas sedan till ett bestämt antal punkter/</a:t>
            </a:r>
            <a:r>
              <a:rPr lang="sv-SE" dirty="0" err="1"/>
              <a:t>samples</a:t>
            </a:r>
            <a:r>
              <a:rPr lang="sv-SE" dirty="0"/>
              <a:t> kring vågformens diskontinuitet(er), samma antal punkter ändras på vardera sida om diskontinuiteten. Ju fler punkter som ändras desto mer </a:t>
            </a:r>
            <a:r>
              <a:rPr lang="sv-SE" dirty="0" err="1"/>
              <a:t>lågpassfiltrerad</a:t>
            </a:r>
            <a:r>
              <a:rPr lang="sv-SE" dirty="0"/>
              <a:t> blir signalen.</a:t>
            </a:r>
            <a:br>
              <a:rPr lang="sv-SE" dirty="0"/>
            </a:br>
            <a:br>
              <a:rPr lang="sv-SE" dirty="0"/>
            </a:br>
            <a:r>
              <a:rPr lang="en-US" b="1" dirty="0"/>
              <a:t>Virtual Studio Technology </a:t>
            </a:r>
            <a:r>
              <a:rPr lang="en-US" b="1" dirty="0" err="1"/>
              <a:t>och</a:t>
            </a:r>
            <a:r>
              <a:rPr lang="en-US" b="1" dirty="0"/>
              <a:t> Digital Audio Workstation</a:t>
            </a:r>
            <a:br>
              <a:rPr lang="sv-SE" b="1" dirty="0"/>
            </a:br>
            <a:r>
              <a:rPr lang="sv-SE" dirty="0" err="1"/>
              <a:t>Virtual</a:t>
            </a:r>
            <a:r>
              <a:rPr lang="sv-SE" dirty="0"/>
              <a:t> Studio </a:t>
            </a:r>
            <a:r>
              <a:rPr lang="sv-SE" dirty="0" err="1"/>
              <a:t>Technology</a:t>
            </a:r>
            <a:r>
              <a:rPr lang="sv-SE" dirty="0"/>
              <a:t> (VST) är ett </a:t>
            </a:r>
            <a:r>
              <a:rPr lang="sv-SE" dirty="0" err="1"/>
              <a:t>gränsnitt</a:t>
            </a:r>
            <a:r>
              <a:rPr lang="sv-SE" dirty="0"/>
              <a:t> skapat av Steinberg Media Technologies GmbH för att utveckla VST-insticksprogram till Digital Audio </a:t>
            </a:r>
            <a:r>
              <a:rPr lang="sv-SE" dirty="0" err="1"/>
              <a:t>Workstation’s</a:t>
            </a:r>
            <a:r>
              <a:rPr lang="sv-SE" dirty="0"/>
              <a:t> (</a:t>
            </a:r>
            <a:r>
              <a:rPr lang="sv-SE" dirty="0" err="1"/>
              <a:t>DAW’s</a:t>
            </a:r>
            <a:r>
              <a:rPr lang="sv-SE" dirty="0"/>
              <a:t>) som har stöd för VST. DAW är mer eller mindre omfattande programvara eller hårdvara som till exempel möjliggör komponering, mixning och producering av ljud och musik. Ett exempel på en DAW är </a:t>
            </a:r>
            <a:r>
              <a:rPr lang="sv-SE" dirty="0" err="1"/>
              <a:t>Bitwig</a:t>
            </a:r>
            <a:r>
              <a:rPr lang="sv-SE" dirty="0"/>
              <a:t> studio som också är den DAW som använts som testmiljö under detta examensarbete. Ett exempel på ett VST-insticksprogram är </a:t>
            </a:r>
            <a:r>
              <a:rPr lang="sv-SE" dirty="0" err="1"/>
              <a:t>Signalizer</a:t>
            </a:r>
            <a:r>
              <a:rPr lang="sv-SE" dirty="0"/>
              <a:t>. </a:t>
            </a:r>
            <a:r>
              <a:rPr lang="sv-SE" dirty="0" err="1"/>
              <a:t>Signalizer</a:t>
            </a:r>
            <a:r>
              <a:rPr lang="sv-SE" dirty="0"/>
              <a:t> erbjuder bland annat möjlighet att visualisera en ljudsignals frekvensspektrum samt dess periodiska </a:t>
            </a:r>
            <a:r>
              <a:rPr lang="sv-SE" dirty="0" err="1"/>
              <a:t>vågform</a:t>
            </a:r>
            <a:r>
              <a:rPr lang="sv-SE" dirty="0"/>
              <a:t>.</a:t>
            </a:r>
            <a:endParaRPr lang="sv-SE" b="1" dirty="0"/>
          </a:p>
        </p:txBody>
      </p:sp>
      <p:sp>
        <p:nvSpPr>
          <p:cNvPr id="17" name="Platshållare för innehåll 30">
            <a:extLst>
              <a:ext uri="{FF2B5EF4-FFF2-40B4-BE49-F238E27FC236}">
                <a16:creationId xmlns:a16="http://schemas.microsoft.com/office/drawing/2014/main" id="{7E9261F0-F217-49E8-847D-243C58D71349}"/>
              </a:ext>
            </a:extLst>
          </p:cNvPr>
          <p:cNvSpPr txBox="1">
            <a:spLocks/>
          </p:cNvSpPr>
          <p:nvPr/>
        </p:nvSpPr>
        <p:spPr>
          <a:xfrm>
            <a:off x="15499080" y="5665089"/>
            <a:ext cx="12801600" cy="3402711"/>
          </a:xfrm>
          <a:prstGeom prst="rect">
            <a:avLst/>
          </a:prstGeom>
        </p:spPr>
        <p:txBody>
          <a:bodyPr vert="horz" lIns="91440" tIns="182880" rIns="91440" bIns="45720" rtlCol="0">
            <a:normAutofit fontScale="85000" lnSpcReduction="20000"/>
          </a:bodyPr>
          <a:lstStyle>
            <a:lvl1pPr marL="45720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32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9pPr>
          </a:lstStyle>
          <a:p>
            <a:pPr marL="0" indent="0">
              <a:buNone/>
            </a:pPr>
            <a:r>
              <a:rPr lang="sv-SE" b="1" dirty="0"/>
              <a:t>JUCE</a:t>
            </a:r>
            <a:br>
              <a:rPr lang="sv-SE" b="1" dirty="0"/>
            </a:br>
            <a:r>
              <a:rPr lang="sv-SE" dirty="0" err="1"/>
              <a:t>JUCE</a:t>
            </a:r>
            <a:r>
              <a:rPr lang="sv-SE" dirty="0"/>
              <a:t> är ett C++ ramverk för att underlätta implementation av VST-insticksprogram. Genom att välja </a:t>
            </a:r>
            <a:r>
              <a:rPr lang="sv-SE" dirty="0" err="1"/>
              <a:t>Create</a:t>
            </a:r>
            <a:r>
              <a:rPr lang="sv-SE" dirty="0"/>
              <a:t> New Project -&gt; Audio </a:t>
            </a:r>
            <a:r>
              <a:rPr lang="sv-SE" dirty="0" err="1"/>
              <a:t>Plug-In</a:t>
            </a:r>
            <a:r>
              <a:rPr lang="sv-SE" dirty="0"/>
              <a:t> i medföljande programvara </a:t>
            </a:r>
            <a:r>
              <a:rPr lang="sv-SE" dirty="0" err="1"/>
              <a:t>Projucer</a:t>
            </a:r>
            <a:r>
              <a:rPr lang="sv-SE" dirty="0"/>
              <a:t> tar JUCE hand om implementering av VST </a:t>
            </a:r>
            <a:r>
              <a:rPr lang="sv-SE" dirty="0" err="1"/>
              <a:t>gränsnitt</a:t>
            </a:r>
            <a:r>
              <a:rPr lang="sv-SE" dirty="0"/>
              <a:t> samt erbjuder funktionalitet för </a:t>
            </a:r>
            <a:r>
              <a:rPr lang="sv-SE" dirty="0" err="1"/>
              <a:t>ljudbehandling</a:t>
            </a:r>
            <a:r>
              <a:rPr lang="sv-SE" dirty="0"/>
              <a:t> och skapande av grafiska användargränssnitt. JUCE abstraherar alltså bort VST-implementation från användaren, vilket innebär att användaren kan fokusera på att utveckla funktionalitet istället för hur insticksprogrammet ska fungera tillsammans med </a:t>
            </a:r>
            <a:r>
              <a:rPr lang="sv-SE" dirty="0" err="1"/>
              <a:t>DAWs</a:t>
            </a:r>
            <a:r>
              <a:rPr lang="sv-SE" dirty="0"/>
              <a:t>.</a:t>
            </a:r>
          </a:p>
        </p:txBody>
      </p:sp>
      <p:sp>
        <p:nvSpPr>
          <p:cNvPr id="21" name="Platshållare för innehåll 30">
            <a:extLst>
              <a:ext uri="{FF2B5EF4-FFF2-40B4-BE49-F238E27FC236}">
                <a16:creationId xmlns:a16="http://schemas.microsoft.com/office/drawing/2014/main" id="{7C1E0160-05FA-476B-93BA-C02FACBCDA1B}"/>
              </a:ext>
            </a:extLst>
          </p:cNvPr>
          <p:cNvSpPr txBox="1">
            <a:spLocks/>
          </p:cNvSpPr>
          <p:nvPr/>
        </p:nvSpPr>
        <p:spPr>
          <a:xfrm>
            <a:off x="15493885" y="27839150"/>
            <a:ext cx="12801600" cy="2192096"/>
          </a:xfrm>
          <a:prstGeom prst="rect">
            <a:avLst/>
          </a:prstGeom>
        </p:spPr>
        <p:txBody>
          <a:bodyPr vert="horz" lIns="91440" tIns="182880" rIns="91440" bIns="45720" rtlCol="0">
            <a:normAutofit/>
          </a:bodyPr>
          <a:lstStyle>
            <a:lvl1pPr marL="45720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32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9pPr>
          </a:lstStyle>
          <a:p>
            <a:pPr marL="0" indent="0">
              <a:buNone/>
            </a:pPr>
            <a:r>
              <a:rPr lang="sv-SE" sz="2700" b="1" dirty="0"/>
              <a:t>Fas två: Analys av analoga vågformer</a:t>
            </a:r>
            <a:br>
              <a:rPr lang="sv-SE" sz="2700" b="1" dirty="0"/>
            </a:br>
            <a:r>
              <a:rPr lang="sv-SE" sz="2700" dirty="0"/>
              <a:t>I denna fas analyserades fyra samlingar med ljudexempel från de tre analoga syntarna Roland SH-101, Moog </a:t>
            </a:r>
            <a:r>
              <a:rPr lang="sv-SE" sz="2700" dirty="0" err="1"/>
              <a:t>Memorymoog</a:t>
            </a:r>
            <a:r>
              <a:rPr lang="sv-SE" sz="2700" dirty="0"/>
              <a:t> och </a:t>
            </a:r>
            <a:r>
              <a:rPr lang="sv-SE" sz="2700" dirty="0" err="1"/>
              <a:t>Octave</a:t>
            </a:r>
            <a:r>
              <a:rPr lang="sv-SE" sz="2700" dirty="0"/>
              <a:t> Plateau </a:t>
            </a:r>
            <a:r>
              <a:rPr lang="sv-SE" sz="2700" dirty="0" err="1"/>
              <a:t>Voyetra</a:t>
            </a:r>
            <a:r>
              <a:rPr lang="sv-SE" sz="2700" dirty="0"/>
              <a:t> 8 samt en samling med ljudexempel inspelade direkt ifrån CEM3340 kretsen.</a:t>
            </a:r>
          </a:p>
        </p:txBody>
      </p:sp>
      <p:sp>
        <p:nvSpPr>
          <p:cNvPr id="24" name="Platshållare för innehåll 30">
            <a:extLst>
              <a:ext uri="{FF2B5EF4-FFF2-40B4-BE49-F238E27FC236}">
                <a16:creationId xmlns:a16="http://schemas.microsoft.com/office/drawing/2014/main" id="{1636CE30-E16F-48F3-9A1A-3E5D6A2B707D}"/>
              </a:ext>
            </a:extLst>
          </p:cNvPr>
          <p:cNvSpPr txBox="1">
            <a:spLocks/>
          </p:cNvSpPr>
          <p:nvPr/>
        </p:nvSpPr>
        <p:spPr>
          <a:xfrm>
            <a:off x="15493885" y="29931580"/>
            <a:ext cx="12801600" cy="2192096"/>
          </a:xfrm>
          <a:prstGeom prst="rect">
            <a:avLst/>
          </a:prstGeom>
        </p:spPr>
        <p:txBody>
          <a:bodyPr vert="horz" lIns="91440" tIns="182880" rIns="91440" bIns="45720" rtlCol="0">
            <a:normAutofit/>
          </a:bodyPr>
          <a:lstStyle>
            <a:lvl1pPr marL="45720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32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9pPr>
          </a:lstStyle>
          <a:p>
            <a:pPr marL="0" indent="0">
              <a:buNone/>
            </a:pPr>
            <a:r>
              <a:rPr lang="sv-SE" sz="2700" b="1" dirty="0"/>
              <a:t>Fas tre: Modellering och implementering för att uppnå önskad karaktär</a:t>
            </a:r>
            <a:br>
              <a:rPr lang="sv-SE" sz="2700" b="1" dirty="0"/>
            </a:br>
            <a:r>
              <a:rPr lang="sv-SE" sz="2700" dirty="0"/>
              <a:t>I denna fas modellerades och implementerades Roland SH-101’s sågtandsoscillator. Det togs fram en ad-hoc metod för modellering, denna modellering implementerades sedan i examensarbetets VST-synt.</a:t>
            </a:r>
          </a:p>
        </p:txBody>
      </p:sp>
      <p:sp>
        <p:nvSpPr>
          <p:cNvPr id="25" name="Content Placeholder 14">
            <a:extLst>
              <a:ext uri="{FF2B5EF4-FFF2-40B4-BE49-F238E27FC236}">
                <a16:creationId xmlns:a16="http://schemas.microsoft.com/office/drawing/2014/main" id="{EAAF5484-52A9-4D20-827E-FA2815FBF284}"/>
              </a:ext>
            </a:extLst>
          </p:cNvPr>
          <p:cNvSpPr txBox="1">
            <a:spLocks/>
          </p:cNvSpPr>
          <p:nvPr/>
        </p:nvSpPr>
        <p:spPr>
          <a:xfrm>
            <a:off x="29946602" y="7114031"/>
            <a:ext cx="12801600" cy="14065884"/>
          </a:xfrm>
          <a:prstGeom prst="rect">
            <a:avLst/>
          </a:prstGeom>
        </p:spPr>
        <p:txBody>
          <a:bodyPr vert="horz" lIns="91440" tIns="182880" rIns="91440" bIns="45720" rtlCol="0">
            <a:normAutofit/>
          </a:bodyPr>
          <a:lstStyle>
            <a:lvl1pPr marL="45720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32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9pPr>
          </a:lstStyle>
          <a:p>
            <a:pPr marL="0" indent="0">
              <a:buNone/>
            </a:pPr>
            <a:r>
              <a:rPr lang="sv-SE" sz="2700" b="1" dirty="0"/>
              <a:t>Fas ett: Implementation av vikningsreducerad sågtandsoscillator</a:t>
            </a:r>
            <a:br>
              <a:rPr lang="sv-SE" sz="2700" dirty="0"/>
            </a:br>
            <a:endParaRPr lang="sv-SE" sz="2700" dirty="0"/>
          </a:p>
          <a:p>
            <a:pPr marL="0" indent="0">
              <a:buFont typeface="Arial" panose="020B0604020202020204" pitchFamily="34" charset="0"/>
              <a:buNone/>
            </a:pPr>
            <a:endParaRPr lang="sv-SE" sz="2700" b="1" dirty="0"/>
          </a:p>
          <a:p>
            <a:pPr marL="0" indent="0">
              <a:buFont typeface="Arial" panose="020B0604020202020204" pitchFamily="34" charset="0"/>
              <a:buNone/>
            </a:pPr>
            <a:endParaRPr lang="sv-SE" sz="2700" b="1" dirty="0"/>
          </a:p>
          <a:p>
            <a:pPr marL="0" indent="0">
              <a:buFont typeface="Arial" panose="020B0604020202020204" pitchFamily="34" charset="0"/>
              <a:buNone/>
            </a:pPr>
            <a:endParaRPr lang="sv-SE" sz="2700" b="1" dirty="0"/>
          </a:p>
          <a:p>
            <a:pPr marL="0" indent="0">
              <a:buFont typeface="Arial" panose="020B0604020202020204" pitchFamily="34" charset="0"/>
              <a:buNone/>
            </a:pPr>
            <a:endParaRPr lang="sv-SE" sz="2700" b="1" dirty="0"/>
          </a:p>
          <a:p>
            <a:pPr marL="0" indent="0">
              <a:buFont typeface="Arial" panose="020B0604020202020204" pitchFamily="34" charset="0"/>
              <a:buNone/>
            </a:pPr>
            <a:endParaRPr lang="sv-SE" sz="2700" b="1" dirty="0"/>
          </a:p>
          <a:p>
            <a:pPr marL="0" indent="0">
              <a:buFont typeface="Arial" panose="020B0604020202020204" pitchFamily="34" charset="0"/>
              <a:buNone/>
            </a:pPr>
            <a:br>
              <a:rPr lang="sv-SE" sz="2700" b="1" dirty="0"/>
            </a:br>
            <a:endParaRPr lang="sv-SE" sz="2700" b="1" dirty="0"/>
          </a:p>
          <a:p>
            <a:pPr marL="0" indent="0">
              <a:buNone/>
            </a:pPr>
            <a:r>
              <a:rPr lang="sv-SE" sz="2700" b="1" dirty="0"/>
              <a:t>Fas två: Analys av analoga vågformer</a:t>
            </a:r>
          </a:p>
          <a:p>
            <a:pPr marL="0" indent="0">
              <a:buNone/>
            </a:pPr>
            <a:endParaRPr lang="sv-SE" sz="2700" b="1" dirty="0"/>
          </a:p>
          <a:p>
            <a:pPr marL="0" indent="0">
              <a:buNone/>
            </a:pPr>
            <a:endParaRPr lang="sv-SE" sz="2700" b="1" dirty="0"/>
          </a:p>
          <a:p>
            <a:pPr marL="0" indent="0">
              <a:buNone/>
            </a:pPr>
            <a:endParaRPr lang="sv-SE" sz="2700" b="1" dirty="0"/>
          </a:p>
          <a:p>
            <a:pPr marL="0" indent="0">
              <a:buNone/>
            </a:pPr>
            <a:endParaRPr lang="sv-SE" sz="2700" b="1" dirty="0"/>
          </a:p>
          <a:p>
            <a:pPr marL="0" indent="0">
              <a:buNone/>
            </a:pPr>
            <a:endParaRPr lang="sv-SE" sz="2700" b="1" dirty="0"/>
          </a:p>
          <a:p>
            <a:pPr marL="0" indent="0">
              <a:buNone/>
            </a:pPr>
            <a:endParaRPr lang="sv-SE" sz="2700" b="1" dirty="0"/>
          </a:p>
          <a:p>
            <a:pPr marL="0" indent="0">
              <a:buNone/>
            </a:pPr>
            <a:br>
              <a:rPr lang="sv-SE" sz="2700" b="1" dirty="0"/>
            </a:br>
            <a:r>
              <a:rPr lang="sv-SE" sz="2700" b="1" dirty="0"/>
              <a:t>Fas tre: Modellering och implementering för att uppnå önskad karaktär</a:t>
            </a:r>
            <a:endParaRPr lang="en-US" sz="2700" dirty="0"/>
          </a:p>
        </p:txBody>
      </p:sp>
      <p:pic>
        <p:nvPicPr>
          <p:cNvPr id="26" name="Bildobjekt 25">
            <a:extLst>
              <a:ext uri="{FF2B5EF4-FFF2-40B4-BE49-F238E27FC236}">
                <a16:creationId xmlns:a16="http://schemas.microsoft.com/office/drawing/2014/main" id="{DFC7D2CB-D678-49C9-81A6-5F6E237C4762}"/>
              </a:ext>
            </a:extLst>
          </p:cNvPr>
          <p:cNvPicPr>
            <a:picLocks noChangeAspect="1"/>
          </p:cNvPicPr>
          <p:nvPr/>
        </p:nvPicPr>
        <p:blipFill>
          <a:blip r:embed="rId7"/>
          <a:stretch>
            <a:fillRect/>
          </a:stretch>
        </p:blipFill>
        <p:spPr>
          <a:xfrm>
            <a:off x="36594835" y="7817524"/>
            <a:ext cx="4000125" cy="3947645"/>
          </a:xfrm>
          <a:prstGeom prst="rect">
            <a:avLst/>
          </a:prstGeom>
        </p:spPr>
      </p:pic>
      <p:pic>
        <p:nvPicPr>
          <p:cNvPr id="27" name="Bildobjekt 26">
            <a:extLst>
              <a:ext uri="{FF2B5EF4-FFF2-40B4-BE49-F238E27FC236}">
                <a16:creationId xmlns:a16="http://schemas.microsoft.com/office/drawing/2014/main" id="{BDEC1B28-F594-4C83-B766-47E3F683E13E}"/>
              </a:ext>
            </a:extLst>
          </p:cNvPr>
          <p:cNvPicPr>
            <a:picLocks noChangeAspect="1"/>
          </p:cNvPicPr>
          <p:nvPr/>
        </p:nvPicPr>
        <p:blipFill>
          <a:blip r:embed="rId8"/>
          <a:stretch>
            <a:fillRect/>
          </a:stretch>
        </p:blipFill>
        <p:spPr>
          <a:xfrm>
            <a:off x="32270700" y="7817524"/>
            <a:ext cx="3820488" cy="3947645"/>
          </a:xfrm>
          <a:prstGeom prst="rect">
            <a:avLst/>
          </a:prstGeom>
        </p:spPr>
      </p:pic>
      <p:pic>
        <p:nvPicPr>
          <p:cNvPr id="28" name="Bildobjekt 27">
            <a:extLst>
              <a:ext uri="{FF2B5EF4-FFF2-40B4-BE49-F238E27FC236}">
                <a16:creationId xmlns:a16="http://schemas.microsoft.com/office/drawing/2014/main" id="{AB62FC5B-E8A3-4B99-A398-7CEEAF03EBE4}"/>
              </a:ext>
            </a:extLst>
          </p:cNvPr>
          <p:cNvPicPr>
            <a:picLocks noChangeAspect="1"/>
          </p:cNvPicPr>
          <p:nvPr/>
        </p:nvPicPr>
        <p:blipFill>
          <a:blip r:embed="rId9"/>
          <a:stretch>
            <a:fillRect/>
          </a:stretch>
        </p:blipFill>
        <p:spPr>
          <a:xfrm>
            <a:off x="32423244" y="12479516"/>
            <a:ext cx="3667944" cy="3636784"/>
          </a:xfrm>
          <a:prstGeom prst="rect">
            <a:avLst/>
          </a:prstGeom>
          <a:ln w="76200">
            <a:solidFill>
              <a:schemeClr val="bg1"/>
            </a:solidFill>
          </a:ln>
        </p:spPr>
      </p:pic>
      <p:pic>
        <p:nvPicPr>
          <p:cNvPr id="30" name="Bildobjekt 29">
            <a:extLst>
              <a:ext uri="{FF2B5EF4-FFF2-40B4-BE49-F238E27FC236}">
                <a16:creationId xmlns:a16="http://schemas.microsoft.com/office/drawing/2014/main" id="{F7CF9890-C93E-4C12-9D10-7926FEFE35BA}"/>
              </a:ext>
            </a:extLst>
          </p:cNvPr>
          <p:cNvPicPr>
            <a:picLocks noChangeAspect="1"/>
          </p:cNvPicPr>
          <p:nvPr/>
        </p:nvPicPr>
        <p:blipFill>
          <a:blip r:embed="rId10"/>
          <a:stretch>
            <a:fillRect/>
          </a:stretch>
        </p:blipFill>
        <p:spPr>
          <a:xfrm>
            <a:off x="30001654" y="17600758"/>
            <a:ext cx="6211422" cy="3114476"/>
          </a:xfrm>
          <a:prstGeom prst="rect">
            <a:avLst/>
          </a:prstGeom>
          <a:ln w="57150">
            <a:solidFill>
              <a:schemeClr val="bg1"/>
            </a:solidFill>
          </a:ln>
        </p:spPr>
      </p:pic>
      <p:pic>
        <p:nvPicPr>
          <p:cNvPr id="31" name="Bildobjekt 30">
            <a:extLst>
              <a:ext uri="{FF2B5EF4-FFF2-40B4-BE49-F238E27FC236}">
                <a16:creationId xmlns:a16="http://schemas.microsoft.com/office/drawing/2014/main" id="{BC94D0EF-3AF1-476B-B612-42D75CC21750}"/>
              </a:ext>
            </a:extLst>
          </p:cNvPr>
          <p:cNvPicPr>
            <a:picLocks noChangeAspect="1"/>
          </p:cNvPicPr>
          <p:nvPr/>
        </p:nvPicPr>
        <p:blipFill>
          <a:blip r:embed="rId11"/>
          <a:stretch>
            <a:fillRect/>
          </a:stretch>
        </p:blipFill>
        <p:spPr>
          <a:xfrm>
            <a:off x="36374927" y="17600758"/>
            <a:ext cx="6211423" cy="3099906"/>
          </a:xfrm>
          <a:prstGeom prst="rect">
            <a:avLst/>
          </a:prstGeom>
          <a:ln w="57150">
            <a:solidFill>
              <a:schemeClr val="bg1"/>
            </a:solidFill>
          </a:ln>
        </p:spPr>
      </p:pic>
      <p:pic>
        <p:nvPicPr>
          <p:cNvPr id="29" name="Bildobjekt 28">
            <a:extLst>
              <a:ext uri="{FF2B5EF4-FFF2-40B4-BE49-F238E27FC236}">
                <a16:creationId xmlns:a16="http://schemas.microsoft.com/office/drawing/2014/main" id="{E3D98CD7-6F97-46E6-B5F7-0F3445F067F8}"/>
              </a:ext>
            </a:extLst>
          </p:cNvPr>
          <p:cNvPicPr>
            <a:picLocks noChangeAspect="1"/>
          </p:cNvPicPr>
          <p:nvPr/>
        </p:nvPicPr>
        <p:blipFill>
          <a:blip r:embed="rId12"/>
          <a:stretch>
            <a:fillRect/>
          </a:stretch>
        </p:blipFill>
        <p:spPr>
          <a:xfrm>
            <a:off x="36733858" y="12479516"/>
            <a:ext cx="3667944" cy="3712894"/>
          </a:xfrm>
          <a:prstGeom prst="rect">
            <a:avLst/>
          </a:prstGeom>
          <a:ln w="76200">
            <a:solidFill>
              <a:schemeClr val="bg1"/>
            </a:solidFill>
          </a:ln>
        </p:spPr>
      </p:pic>
    </p:spTree>
    <p:extLst>
      <p:ext uri="{BB962C8B-B14F-4D97-AF65-F5344CB8AC3E}">
        <p14:creationId xmlns:p14="http://schemas.microsoft.com/office/powerpoint/2010/main" val="931198942"/>
      </p:ext>
    </p:extLst>
  </p:cSld>
  <p:clrMapOvr>
    <a:masterClrMapping/>
  </p:clrMapOvr>
</p:sld>
</file>

<file path=ppt/theme/theme1.xml><?xml version="1.0" encoding="utf-8"?>
<a:theme xmlns:a="http://schemas.openxmlformats.org/drawingml/2006/main" name="Science Poster">
  <a:themeElements>
    <a:clrScheme name="Science Poster">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thm15="http://schemas.microsoft.com/office/thememl/2012/main" name="Presentation2" id="{A3AC1795-03CA-4218-8E9C-394F2C72EB71}" vid="{9E91E023-53D0-48CE-AFD1-CE3DA49243D0}"/>
    </a:ext>
  </a:extLst>
</a:theme>
</file>

<file path=ppt/theme/theme2.xml><?xml version="1.0" encoding="utf-8"?>
<a:theme xmlns:a="http://schemas.openxmlformats.org/drawingml/2006/main" name="Office Theme">
  <a:themeElements>
    <a:clrScheme name="Science Poster">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cience Poster">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TotalTime>
  <Words>146</Words>
  <Application>Microsoft Office PowerPoint</Application>
  <PresentationFormat>Anpassad</PresentationFormat>
  <Paragraphs>37</Paragraphs>
  <Slides>1</Slides>
  <Notes>1</Notes>
  <HiddenSlides>0</HiddenSlides>
  <MMClips>0</MMClips>
  <ScaleCrop>false</ScaleCrop>
  <HeadingPairs>
    <vt:vector size="6" baseType="variant">
      <vt:variant>
        <vt:lpstr>Använt teckensnitt</vt:lpstr>
      </vt:variant>
      <vt:variant>
        <vt:i4>1</vt:i4>
      </vt:variant>
      <vt:variant>
        <vt:lpstr>Tema</vt:lpstr>
      </vt:variant>
      <vt:variant>
        <vt:i4>1</vt:i4>
      </vt:variant>
      <vt:variant>
        <vt:lpstr>Bildrubriker</vt:lpstr>
      </vt:variant>
      <vt:variant>
        <vt:i4>1</vt:i4>
      </vt:variant>
    </vt:vector>
  </HeadingPairs>
  <TitlesOfParts>
    <vt:vector size="3" baseType="lpstr">
      <vt:lpstr>Arial</vt:lpstr>
      <vt:lpstr>Science Poster</vt:lpstr>
      <vt:lpstr>Bandbreddsbegränsad modellering av analog sågtandsoscillator för digital implementering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Project Title</dc:title>
  <dc:creator>Jonas Persson</dc:creator>
  <cp:lastModifiedBy>Jonas Persson</cp:lastModifiedBy>
  <cp:revision>29</cp:revision>
  <dcterms:created xsi:type="dcterms:W3CDTF">2013-01-20T21:20:28Z</dcterms:created>
  <dcterms:modified xsi:type="dcterms:W3CDTF">2019-08-25T11:51:44Z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0x0101007C1D5F340F01F94FA2FD29A5E6DC872E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