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>
        <p:scale>
          <a:sx n="110" d="100"/>
          <a:sy n="110" d="100"/>
        </p:scale>
        <p:origin x="58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D1F9C-4A75-497D-BB56-65079E95AF49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04D8F-D007-41CE-9A32-52F92E8B6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523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70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4943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81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15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654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0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330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98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5876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910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729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7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225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562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080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4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37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228329-C6E9-4DDE-AD24-9741A4FC47DB}" type="datetimeFigureOut">
              <a:rPr lang="sv-SE" smtClean="0"/>
              <a:t>2020-06-30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97FDD2-527D-412A-9A68-9BAB4CB133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705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692398" y="2803585"/>
            <a:ext cx="6815669" cy="1161049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Felanalys inom bygg- och järnvägsbranschen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b="1" dirty="0"/>
              <a:t>En jämförelse mellan teori och verklighet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929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Målet med denna forskning är att författaren, konsulter och andra involverade i byggprocessen ska få en inblick i vilka problem som kan uppstå vid ett byggprojekt och hur man undviker dessa problem.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66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Syfte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Syftet med denna forskning är att jämföra teorin med praktiken för att belysa de bakomliggande faktorerna till problem som kan uppstå i en byggprocess. </a:t>
            </a:r>
          </a:p>
        </p:txBody>
      </p:sp>
    </p:spTree>
    <p:extLst>
      <p:ext uri="{BB962C8B-B14F-4D97-AF65-F5344CB8AC3E}">
        <p14:creationId xmlns:p14="http://schemas.microsoft.com/office/powerpoint/2010/main" val="276324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Frågeställning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Hur ser den allmänna byggprocessen ut jämfört med järnvägsbranschens byggprocess?</a:t>
            </a:r>
          </a:p>
          <a:p>
            <a:pPr lvl="0"/>
            <a:r>
              <a:rPr lang="sv-SE" dirty="0"/>
              <a:t>Vilka problem kan uppstå i byggprocessen och vilka är de bakomliggande faktorerna till dessa?</a:t>
            </a:r>
          </a:p>
          <a:p>
            <a:pPr lvl="0"/>
            <a:r>
              <a:rPr lang="sv-SE" dirty="0"/>
              <a:t>Hur arbetar man på ett förebyggande sätt?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836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Disposition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Ellips 21"/>
          <p:cNvSpPr>
            <a:spLocks noChangeArrowheads="1"/>
          </p:cNvSpPr>
          <p:nvPr/>
        </p:nvSpPr>
        <p:spPr bwMode="auto">
          <a:xfrm>
            <a:off x="1463555" y="3064061"/>
            <a:ext cx="1619250" cy="733425"/>
          </a:xfrm>
          <a:prstGeom prst="ellipse">
            <a:avLst/>
          </a:prstGeom>
          <a:solidFill>
            <a:srgbClr val="ED7D31"/>
          </a:solidFill>
          <a:ln w="12700">
            <a:solidFill>
              <a:srgbClr val="823B0B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Inledning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llips 22"/>
          <p:cNvSpPr>
            <a:spLocks noChangeArrowheads="1"/>
          </p:cNvSpPr>
          <p:nvPr/>
        </p:nvSpPr>
        <p:spPr bwMode="auto">
          <a:xfrm>
            <a:off x="3131927" y="4125793"/>
            <a:ext cx="1543050" cy="762000"/>
          </a:xfrm>
          <a:prstGeom prst="ellipse">
            <a:avLst/>
          </a:prstGeom>
          <a:solidFill>
            <a:srgbClr val="A5A5A5"/>
          </a:solidFill>
          <a:ln w="12700">
            <a:solidFill>
              <a:srgbClr val="52525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Ellips 24"/>
          <p:cNvSpPr>
            <a:spLocks noChangeArrowheads="1"/>
          </p:cNvSpPr>
          <p:nvPr/>
        </p:nvSpPr>
        <p:spPr bwMode="auto">
          <a:xfrm>
            <a:off x="4933769" y="3064061"/>
            <a:ext cx="1762125" cy="809625"/>
          </a:xfrm>
          <a:prstGeom prst="ellipse">
            <a:avLst/>
          </a:prstGeom>
          <a:solidFill>
            <a:srgbClr val="FFC000"/>
          </a:solidFill>
          <a:ln w="12700">
            <a:solidFill>
              <a:srgbClr val="7F5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Resultat/Teori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Ellips 25"/>
          <p:cNvSpPr>
            <a:spLocks noChangeArrowheads="1"/>
          </p:cNvSpPr>
          <p:nvPr/>
        </p:nvSpPr>
        <p:spPr bwMode="auto">
          <a:xfrm>
            <a:off x="6589140" y="4125793"/>
            <a:ext cx="1685925" cy="838200"/>
          </a:xfrm>
          <a:prstGeom prst="ellipse">
            <a:avLst/>
          </a:prstGeom>
          <a:gradFill rotWithShape="1">
            <a:gsLst>
              <a:gs pos="0">
                <a:srgbClr val="B5D5A7"/>
              </a:gs>
              <a:gs pos="50000">
                <a:srgbClr val="AACE99"/>
              </a:gs>
              <a:gs pos="100000">
                <a:srgbClr val="9CCA86"/>
              </a:gs>
            </a:gsLst>
            <a:lin ang="5400000"/>
          </a:gradFill>
          <a:ln w="635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 av intervjustudie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Ellips 26"/>
          <p:cNvSpPr>
            <a:spLocks noChangeArrowheads="1"/>
          </p:cNvSpPr>
          <p:nvPr/>
        </p:nvSpPr>
        <p:spPr bwMode="auto">
          <a:xfrm>
            <a:off x="8121138" y="3013312"/>
            <a:ext cx="1638300" cy="800100"/>
          </a:xfrm>
          <a:prstGeom prst="ellipse">
            <a:avLst/>
          </a:prstGeom>
          <a:solidFill>
            <a:srgbClr val="5B9BD5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Diskussion 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Ellips 27"/>
          <p:cNvSpPr>
            <a:spLocks noChangeArrowheads="1"/>
          </p:cNvSpPr>
          <p:nvPr/>
        </p:nvSpPr>
        <p:spPr bwMode="auto">
          <a:xfrm>
            <a:off x="9759438" y="4125793"/>
            <a:ext cx="1631950" cy="838200"/>
          </a:xfrm>
          <a:prstGeom prst="ellipse">
            <a:avLst/>
          </a:prstGeom>
          <a:solidFill>
            <a:srgbClr val="70AD47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Slutsats</a:t>
            </a:r>
            <a:endParaRPr kumimoji="0" lang="sv-SE" altLang="sv-SE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0005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40005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40005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40005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0" name="Nedåtpil 19"/>
          <p:cNvSpPr/>
          <p:nvPr/>
        </p:nvSpPr>
        <p:spPr>
          <a:xfrm rot="18613786">
            <a:off x="2854533" y="3745756"/>
            <a:ext cx="356230" cy="47410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Nedåtpil 20"/>
          <p:cNvSpPr/>
          <p:nvPr/>
        </p:nvSpPr>
        <p:spPr>
          <a:xfrm rot="18613786">
            <a:off x="6578761" y="3728579"/>
            <a:ext cx="356230" cy="4629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Nedåtpil 21"/>
          <p:cNvSpPr/>
          <p:nvPr/>
        </p:nvSpPr>
        <p:spPr>
          <a:xfrm rot="18613786">
            <a:off x="9619831" y="3742501"/>
            <a:ext cx="356230" cy="47806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Nedåtpil 22"/>
          <p:cNvSpPr/>
          <p:nvPr/>
        </p:nvSpPr>
        <p:spPr>
          <a:xfrm rot="13421631">
            <a:off x="4633750" y="3723126"/>
            <a:ext cx="356230" cy="5379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Nedåtpil 23"/>
          <p:cNvSpPr/>
          <p:nvPr/>
        </p:nvSpPr>
        <p:spPr>
          <a:xfrm rot="13421631">
            <a:off x="7960753" y="3730757"/>
            <a:ext cx="356230" cy="48285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9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Metod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Litteraturstudie</a:t>
            </a:r>
          </a:p>
          <a:p>
            <a:r>
              <a:rPr lang="sv-SE" dirty="0" smtClean="0"/>
              <a:t>Intervjustudie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12" y="2556932"/>
            <a:ext cx="4453690" cy="3175800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6003633" y="57774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[1]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810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Byggprocessen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Initiala skedet</a:t>
            </a:r>
          </a:p>
          <a:p>
            <a:r>
              <a:rPr lang="sv-SE" dirty="0" smtClean="0"/>
              <a:t>Projekteringsprocessen</a:t>
            </a:r>
          </a:p>
          <a:p>
            <a:r>
              <a:rPr lang="sv-SE" dirty="0" smtClean="0"/>
              <a:t>Produktionsprocessen</a:t>
            </a:r>
          </a:p>
          <a:p>
            <a:r>
              <a:rPr lang="sv-SE" dirty="0" smtClean="0"/>
              <a:t>Förvaltningsprocessen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31" y="2627223"/>
            <a:ext cx="4877845" cy="3248645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6185139" y="587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[2]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03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Involverade aktörer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Beställare</a:t>
            </a:r>
          </a:p>
          <a:p>
            <a:r>
              <a:rPr lang="sv-SE" dirty="0" smtClean="0"/>
              <a:t>Byggherre</a:t>
            </a:r>
          </a:p>
          <a:p>
            <a:r>
              <a:rPr lang="sv-SE" dirty="0" smtClean="0"/>
              <a:t>Projektör/Konsult</a:t>
            </a:r>
          </a:p>
          <a:p>
            <a:r>
              <a:rPr lang="sv-SE" dirty="0" smtClean="0"/>
              <a:t>Entreprenör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59" y="2561713"/>
            <a:ext cx="5278049" cy="3314155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5601780" y="587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[3]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018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Entreprenadformer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Totalentreprenad</a:t>
            </a:r>
          </a:p>
          <a:p>
            <a:r>
              <a:rPr lang="sv-SE" dirty="0" smtClean="0"/>
              <a:t>Utförandeentreprenad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60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Begreppet fel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icke-överensstämmelse med specificerade krav</a:t>
            </a:r>
          </a:p>
          <a:p>
            <a:r>
              <a:rPr lang="sv-SE" dirty="0"/>
              <a:t>avvikelser från planerat förlopp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Var uppstår felen mest?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5017" y="138026"/>
            <a:ext cx="3312546" cy="8126083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2932981" y="585733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[4]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54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Förebyggande strategier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Eliminera felorsaker</a:t>
            </a:r>
          </a:p>
          <a:p>
            <a:r>
              <a:rPr lang="sv-SE" dirty="0" smtClean="0"/>
              <a:t>Söka och upptäcka fel</a:t>
            </a:r>
          </a:p>
          <a:p>
            <a:r>
              <a:rPr lang="sv-SE" dirty="0" smtClean="0"/>
              <a:t>Lära av uppkomna fel</a:t>
            </a:r>
            <a:endParaRPr lang="sv-SE" dirty="0"/>
          </a:p>
        </p:txBody>
      </p:sp>
      <p:pic>
        <p:nvPicPr>
          <p:cNvPr id="4" name="Bildobjekt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84910" y="1186456"/>
            <a:ext cx="2719705" cy="6503670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4252823" y="57981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[4]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07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Bakomliggande faktorer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Engagemang </a:t>
            </a:r>
          </a:p>
          <a:p>
            <a:r>
              <a:rPr lang="sv-SE" dirty="0" smtClean="0"/>
              <a:t>Kunskap, färdighet och erfarenhet</a:t>
            </a:r>
          </a:p>
          <a:p>
            <a:r>
              <a:rPr lang="sv-SE" dirty="0" smtClean="0"/>
              <a:t>Information</a:t>
            </a:r>
          </a:p>
          <a:p>
            <a:r>
              <a:rPr lang="sv-SE" dirty="0" smtClean="0"/>
              <a:t>Stress, mänskliga fel och risktagande </a:t>
            </a:r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1" y="2631014"/>
            <a:ext cx="2641120" cy="3259142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7419995" y="587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[5]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256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Instabila organisationer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Nya vertikala relationer</a:t>
            </a:r>
          </a:p>
          <a:p>
            <a:r>
              <a:rPr lang="sv-SE" dirty="0" smtClean="0"/>
              <a:t>Nya horisontella relationer</a:t>
            </a:r>
          </a:p>
          <a:p>
            <a:r>
              <a:rPr lang="sv-SE" dirty="0" smtClean="0"/>
              <a:t>Organisationen skapas inte i tid</a:t>
            </a:r>
          </a:p>
          <a:p>
            <a:r>
              <a:rPr lang="sv-SE" dirty="0" smtClean="0"/>
              <a:t>Organisationen förändras under tiden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57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Osäkerheter i omgivningen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Fysisk</a:t>
            </a:r>
          </a:p>
          <a:p>
            <a:r>
              <a:rPr lang="sv-SE" dirty="0" smtClean="0"/>
              <a:t>Teknologisk</a:t>
            </a:r>
          </a:p>
          <a:p>
            <a:r>
              <a:rPr lang="sv-SE" dirty="0" smtClean="0"/>
              <a:t>Ekonomisk</a:t>
            </a:r>
          </a:p>
          <a:p>
            <a:r>
              <a:rPr lang="sv-SE" dirty="0" smtClean="0"/>
              <a:t>Politisk</a:t>
            </a:r>
          </a:p>
          <a:p>
            <a:r>
              <a:rPr lang="sv-SE" dirty="0" smtClean="0"/>
              <a:t>Juridisk</a:t>
            </a:r>
          </a:p>
          <a:p>
            <a:r>
              <a:rPr lang="sv-SE" dirty="0" smtClean="0"/>
              <a:t>Kulturell</a:t>
            </a:r>
          </a:p>
          <a:p>
            <a:r>
              <a:rPr lang="sv-SE" dirty="0" smtClean="0"/>
              <a:t>Övrig omgivning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06" y="3114075"/>
            <a:ext cx="4646653" cy="2613742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5742316" y="587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[6]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052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Analys av verklighet med hjälp av en intervjustudie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 smtClean="0"/>
              <a:t>Utredning</a:t>
            </a:r>
          </a:p>
          <a:p>
            <a:r>
              <a:rPr lang="sv-SE" dirty="0" smtClean="0"/>
              <a:t>Upphandling</a:t>
            </a:r>
          </a:p>
          <a:p>
            <a:r>
              <a:rPr lang="sv-SE" dirty="0" smtClean="0"/>
              <a:t>Projektering</a:t>
            </a:r>
          </a:p>
          <a:p>
            <a:r>
              <a:rPr lang="sv-SE" dirty="0" smtClean="0"/>
              <a:t>Leverans 1</a:t>
            </a:r>
          </a:p>
          <a:p>
            <a:r>
              <a:rPr lang="sv-SE" dirty="0" smtClean="0"/>
              <a:t>Byggnation</a:t>
            </a:r>
          </a:p>
          <a:p>
            <a:r>
              <a:rPr lang="sv-SE" dirty="0" smtClean="0"/>
              <a:t>Besiktning och byggplatsuppföljning</a:t>
            </a:r>
          </a:p>
          <a:p>
            <a:r>
              <a:rPr lang="sv-SE" dirty="0" smtClean="0"/>
              <a:t>Förvaltningsdata</a:t>
            </a:r>
          </a:p>
          <a:p>
            <a:r>
              <a:rPr lang="sv-SE" dirty="0" smtClean="0"/>
              <a:t>Leverans 2</a:t>
            </a:r>
          </a:p>
          <a:p>
            <a:r>
              <a:rPr lang="sv-SE" dirty="0" smtClean="0"/>
              <a:t>Förebyggandearbetssätt</a:t>
            </a:r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04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Verklighet=Teori</a:t>
            </a:r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65" y="2501660"/>
            <a:ext cx="6668219" cy="3373678"/>
          </a:xfrm>
        </p:spPr>
      </p:pic>
      <p:sp>
        <p:nvSpPr>
          <p:cNvPr id="4" name="textruta 3"/>
          <p:cNvSpPr txBox="1"/>
          <p:nvPr/>
        </p:nvSpPr>
        <p:spPr>
          <a:xfrm>
            <a:off x="2674190" y="587533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[7]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3978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Slutsats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Teorin stämmer </a:t>
            </a:r>
            <a:r>
              <a:rPr lang="sv-SE" dirty="0"/>
              <a:t>bra överens med praktiken</a:t>
            </a:r>
            <a:r>
              <a:rPr lang="sv-SE" dirty="0" smtClean="0"/>
              <a:t>.</a:t>
            </a:r>
          </a:p>
          <a:p>
            <a:r>
              <a:rPr lang="sv-SE" dirty="0"/>
              <a:t>Problem  och fel uppstår grund av dåliga och ineffektiva arbetssätt. </a:t>
            </a:r>
            <a:endParaRPr lang="sv-SE" dirty="0" smtClean="0"/>
          </a:p>
          <a:p>
            <a:r>
              <a:rPr lang="sv-SE" dirty="0" smtClean="0"/>
              <a:t>Dåliga </a:t>
            </a:r>
            <a:r>
              <a:rPr lang="sv-SE" dirty="0"/>
              <a:t>och ineffektiva arbetssätt beror på bakomliggande faktorer så som engagemang, kunskap, färdighet, information, erfarenhet, stress, mänskliga faktorer,  risktagande, instabila organisationer och osäkerheter i omgivningen. </a:t>
            </a:r>
            <a:endParaRPr lang="sv-SE" dirty="0" smtClean="0"/>
          </a:p>
          <a:p>
            <a:r>
              <a:rPr lang="sv-SE" dirty="0"/>
              <a:t>M</a:t>
            </a:r>
            <a:r>
              <a:rPr lang="sv-SE" dirty="0" smtClean="0"/>
              <a:t>inimera </a:t>
            </a:r>
            <a:r>
              <a:rPr lang="sv-SE" dirty="0"/>
              <a:t>samt utesluta möjliga problem och fel i byggprocessen görs utifrån olika strategier samt arbetssätt </a:t>
            </a:r>
          </a:p>
        </p:txBody>
      </p:sp>
    </p:spTree>
    <p:extLst>
      <p:ext uri="{BB962C8B-B14F-4D97-AF65-F5344CB8AC3E}">
        <p14:creationId xmlns:p14="http://schemas.microsoft.com/office/powerpoint/2010/main" val="156811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Bildförteckning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v-SE" dirty="0" smtClean="0"/>
              <a:t>[1]- </a:t>
            </a:r>
            <a:r>
              <a:rPr lang="sv-SE" dirty="0"/>
              <a:t>Pixabay.com, </a:t>
            </a:r>
            <a:r>
              <a:rPr lang="sv-SE" dirty="0" err="1" smtClean="0"/>
              <a:t>Tumisu</a:t>
            </a:r>
            <a:endParaRPr lang="sv-SE" dirty="0" smtClean="0"/>
          </a:p>
          <a:p>
            <a:r>
              <a:rPr lang="sv-SE" dirty="0" smtClean="0"/>
              <a:t>[2]- </a:t>
            </a:r>
            <a:r>
              <a:rPr lang="sv-SE" dirty="0"/>
              <a:t>Kennethsbygg.se, Upphovsman </a:t>
            </a:r>
            <a:r>
              <a:rPr lang="sv-SE" dirty="0" smtClean="0"/>
              <a:t>okänd</a:t>
            </a:r>
          </a:p>
          <a:p>
            <a:r>
              <a:rPr lang="sv-SE" dirty="0" smtClean="0"/>
              <a:t>[3]- </a:t>
            </a:r>
            <a:r>
              <a:rPr lang="sv-SE" dirty="0"/>
              <a:t>Byggdinframtid.se, Upphovsman </a:t>
            </a:r>
            <a:r>
              <a:rPr lang="sv-SE" dirty="0" smtClean="0"/>
              <a:t>okänd</a:t>
            </a:r>
          </a:p>
          <a:p>
            <a:r>
              <a:rPr lang="sv-SE" dirty="0" smtClean="0"/>
              <a:t>[4]-</a:t>
            </a:r>
            <a:r>
              <a:rPr lang="sv-SE" dirty="0"/>
              <a:t>Långsiktig framgång – reducera fel och slöseri i byggandet, Josephson p. (2013) </a:t>
            </a:r>
            <a:endParaRPr lang="sv-SE" dirty="0" smtClean="0"/>
          </a:p>
          <a:p>
            <a:r>
              <a:rPr lang="sv-SE" dirty="0" smtClean="0"/>
              <a:t>[5]- </a:t>
            </a:r>
            <a:r>
              <a:rPr lang="sv-SE" dirty="0"/>
              <a:t>Planering.org, Upphovsman </a:t>
            </a:r>
            <a:r>
              <a:rPr lang="sv-SE" dirty="0" smtClean="0"/>
              <a:t>okänd</a:t>
            </a:r>
          </a:p>
          <a:p>
            <a:r>
              <a:rPr lang="sv-SE" dirty="0" smtClean="0"/>
              <a:t>[6]- </a:t>
            </a:r>
            <a:r>
              <a:rPr lang="sv-SE" dirty="0"/>
              <a:t>Aecm.eu/</a:t>
            </a:r>
            <a:r>
              <a:rPr lang="sv-SE" dirty="0" err="1"/>
              <a:t>corona</a:t>
            </a:r>
            <a:r>
              <a:rPr lang="sv-SE" dirty="0"/>
              <a:t>-information, Upphovsman </a:t>
            </a:r>
            <a:r>
              <a:rPr lang="sv-SE" dirty="0" smtClean="0"/>
              <a:t>okänd</a:t>
            </a:r>
          </a:p>
          <a:p>
            <a:r>
              <a:rPr lang="sv-SE" dirty="0" smtClean="0"/>
              <a:t>[7]- </a:t>
            </a:r>
            <a:r>
              <a:rPr lang="sv-SE" dirty="0"/>
              <a:t>ageofthrivability.com/</a:t>
            </a:r>
            <a:r>
              <a:rPr lang="sv-SE" dirty="0" err="1"/>
              <a:t>reality</a:t>
            </a:r>
            <a:r>
              <a:rPr lang="sv-SE" dirty="0"/>
              <a:t>-tv-</a:t>
            </a:r>
            <a:r>
              <a:rPr lang="sv-SE" dirty="0" err="1"/>
              <a:t>search</a:t>
            </a:r>
            <a:r>
              <a:rPr lang="sv-SE" dirty="0"/>
              <a:t>-</a:t>
            </a:r>
            <a:r>
              <a:rPr lang="sv-SE" dirty="0" err="1"/>
              <a:t>reverence</a:t>
            </a:r>
            <a:r>
              <a:rPr lang="sv-SE" dirty="0"/>
              <a:t>, Upphovsman </a:t>
            </a:r>
            <a:r>
              <a:rPr lang="sv-SE" dirty="0" smtClean="0"/>
              <a:t>okänd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24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t">
  <a:themeElements>
    <a:clrScheme name="Organiskt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kt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204</TotalTime>
  <Words>381</Words>
  <Application>Microsoft Office PowerPoint</Application>
  <PresentationFormat>Bredbild</PresentationFormat>
  <Paragraphs>91</Paragraphs>
  <Slides>19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4" baseType="lpstr">
      <vt:lpstr>Arial</vt:lpstr>
      <vt:lpstr>Calibri</vt:lpstr>
      <vt:lpstr>Garamond</vt:lpstr>
      <vt:lpstr>Times New Roman</vt:lpstr>
      <vt:lpstr>Organiskt</vt:lpstr>
      <vt:lpstr>Felanalys inom bygg- och järnvägsbranschen </vt:lpstr>
      <vt:lpstr>Mål</vt:lpstr>
      <vt:lpstr>Syfte</vt:lpstr>
      <vt:lpstr>Frågeställning</vt:lpstr>
      <vt:lpstr>Disposition</vt:lpstr>
      <vt:lpstr>Metod</vt:lpstr>
      <vt:lpstr>Byggprocessen</vt:lpstr>
      <vt:lpstr>Involverade aktörer</vt:lpstr>
      <vt:lpstr>Entreprenadformer</vt:lpstr>
      <vt:lpstr>Begreppet fel</vt:lpstr>
      <vt:lpstr>Var uppstår felen mest?</vt:lpstr>
      <vt:lpstr>Förebyggande strategier</vt:lpstr>
      <vt:lpstr>Bakomliggande faktorer </vt:lpstr>
      <vt:lpstr>Instabila organisationer </vt:lpstr>
      <vt:lpstr>Osäkerheter i omgivningen</vt:lpstr>
      <vt:lpstr>Analys av verklighet med hjälp av en intervjustudie</vt:lpstr>
      <vt:lpstr>Verklighet=Teori</vt:lpstr>
      <vt:lpstr>Slutsats</vt:lpstr>
      <vt:lpstr>Bildförteckning</vt:lpstr>
    </vt:vector>
  </TitlesOfParts>
  <Company>Rejlers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Felanalys inom bygg- och järnvägsbranschen</dc:title>
  <dc:creator>Adel Kahrimanovic</dc:creator>
  <cp:lastModifiedBy>Adel Kahrimanovic</cp:lastModifiedBy>
  <cp:revision>14</cp:revision>
  <dcterms:created xsi:type="dcterms:W3CDTF">2020-06-29T14:16:20Z</dcterms:created>
  <dcterms:modified xsi:type="dcterms:W3CDTF">2020-06-30T10:16:04Z</dcterms:modified>
</cp:coreProperties>
</file>