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0" d="100"/>
          <a:sy n="80" d="100"/>
        </p:scale>
        <p:origin x="1026" y="-25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D724-445E-4484-B7BA-AAF233A27C73}" type="datetimeFigureOut">
              <a:rPr lang="en-IE" smtClean="0"/>
              <a:t>24/05/2023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A3B9C-8AD7-4BA5-AD38-5743BC2B838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72330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D724-445E-4484-B7BA-AAF233A27C73}" type="datetimeFigureOut">
              <a:rPr lang="en-IE" smtClean="0"/>
              <a:t>24/05/2023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A3B9C-8AD7-4BA5-AD38-5743BC2B838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46567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D724-445E-4484-B7BA-AAF233A27C73}" type="datetimeFigureOut">
              <a:rPr lang="en-IE" smtClean="0"/>
              <a:t>24/05/2023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A3B9C-8AD7-4BA5-AD38-5743BC2B838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8192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D724-445E-4484-B7BA-AAF233A27C73}" type="datetimeFigureOut">
              <a:rPr lang="en-IE" smtClean="0"/>
              <a:t>24/05/2023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A3B9C-8AD7-4BA5-AD38-5743BC2B838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7157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D724-445E-4484-B7BA-AAF233A27C73}" type="datetimeFigureOut">
              <a:rPr lang="en-IE" smtClean="0"/>
              <a:t>24/05/2023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A3B9C-8AD7-4BA5-AD38-5743BC2B838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32632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D724-445E-4484-B7BA-AAF233A27C73}" type="datetimeFigureOut">
              <a:rPr lang="en-IE" smtClean="0"/>
              <a:t>24/05/2023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A3B9C-8AD7-4BA5-AD38-5743BC2B838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783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D724-445E-4484-B7BA-AAF233A27C73}" type="datetimeFigureOut">
              <a:rPr lang="en-IE" smtClean="0"/>
              <a:t>24/05/2023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A3B9C-8AD7-4BA5-AD38-5743BC2B838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15913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D724-445E-4484-B7BA-AAF233A27C73}" type="datetimeFigureOut">
              <a:rPr lang="en-IE" smtClean="0"/>
              <a:t>24/05/2023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A3B9C-8AD7-4BA5-AD38-5743BC2B838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55554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D724-445E-4484-B7BA-AAF233A27C73}" type="datetimeFigureOut">
              <a:rPr lang="en-IE" smtClean="0"/>
              <a:t>24/05/2023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A3B9C-8AD7-4BA5-AD38-5743BC2B838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30525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D724-445E-4484-B7BA-AAF233A27C73}" type="datetimeFigureOut">
              <a:rPr lang="en-IE" smtClean="0"/>
              <a:t>24/05/2023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A3B9C-8AD7-4BA5-AD38-5743BC2B838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84766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D724-445E-4484-B7BA-AAF233A27C73}" type="datetimeFigureOut">
              <a:rPr lang="en-IE" smtClean="0"/>
              <a:t>24/05/2023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A3B9C-8AD7-4BA5-AD38-5743BC2B838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52875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7D724-445E-4484-B7BA-AAF233A27C73}" type="datetimeFigureOut">
              <a:rPr lang="en-IE" smtClean="0"/>
              <a:t>24/05/2023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A3B9C-8AD7-4BA5-AD38-5743BC2B838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5129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hthoek 28">
            <a:extLst>
              <a:ext uri="{FF2B5EF4-FFF2-40B4-BE49-F238E27FC236}">
                <a16:creationId xmlns:a16="http://schemas.microsoft.com/office/drawing/2014/main" id="{A050F1D1-9E32-94A5-6516-7286088260AF}"/>
              </a:ext>
            </a:extLst>
          </p:cNvPr>
          <p:cNvSpPr/>
          <p:nvPr/>
        </p:nvSpPr>
        <p:spPr>
          <a:xfrm>
            <a:off x="0" y="969494"/>
            <a:ext cx="9601200" cy="1183210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3EC3BA-50ED-B02B-B158-64F5FAD617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69861"/>
            <a:ext cx="9601200" cy="120545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IE" sz="18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LUMINESCENCE DATING OF THE LATE QUATERNARY LOESS-PALAEOSOL SEQEUNCE AT VELIKA VRBICA, SERBIA</a:t>
            </a:r>
            <a:br>
              <a:rPr lang="en-IE" sz="18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IE" sz="18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E" sz="1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Cathal</a:t>
            </a:r>
            <a:r>
              <a:rPr lang="en-IE" sz="15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Ryan</a:t>
            </a:r>
            <a:endParaRPr lang="en-IE" sz="1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78BB7B-63CF-17CC-854B-7F4CF07534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803" y="1205058"/>
            <a:ext cx="4003207" cy="270455"/>
          </a:xfrm>
          <a:solidFill>
            <a:schemeClr val="accent5">
              <a:lumMod val="75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en-GB" sz="1600" b="1" dirty="0">
                <a:solidFill>
                  <a:schemeClr val="bg1"/>
                </a:solidFill>
              </a:rPr>
              <a:t>Introduction</a:t>
            </a:r>
            <a:endParaRPr lang="en-IE" sz="16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A688A3-D853-C1DE-2A51-41AFCC001444}"/>
              </a:ext>
            </a:extLst>
          </p:cNvPr>
          <p:cNvSpPr txBox="1"/>
          <p:nvPr/>
        </p:nvSpPr>
        <p:spPr>
          <a:xfrm>
            <a:off x="620838" y="1480104"/>
            <a:ext cx="3995173" cy="20313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214302" indent="-214302" algn="just">
              <a:buFont typeface="Arial" panose="020B0604020202020204" pitchFamily="34" charset="0"/>
              <a:buChar char="•"/>
            </a:pPr>
            <a:r>
              <a:rPr lang="en-GB" sz="1400" dirty="0"/>
              <a:t>Loess-</a:t>
            </a:r>
            <a:r>
              <a:rPr lang="en-GB" sz="1400" dirty="0" err="1"/>
              <a:t>palaeosol</a:t>
            </a:r>
            <a:r>
              <a:rPr lang="en-GB" sz="1400" dirty="0"/>
              <a:t> sequences (LPS) </a:t>
            </a:r>
            <a:r>
              <a:rPr lang="en-GB" sz="1400" dirty="0">
                <a:sym typeface="Wingdings" panose="05000000000000000000" pitchFamily="2" charset="2"/>
              </a:rPr>
              <a:t></a:t>
            </a:r>
            <a:r>
              <a:rPr lang="en-GB" sz="1400" dirty="0"/>
              <a:t> valuable geological archive used for palaeoclimate and environmental reconstructions</a:t>
            </a:r>
          </a:p>
          <a:p>
            <a:pPr marL="214302" indent="-214302" algn="just">
              <a:buFont typeface="Arial" panose="020B0604020202020204" pitchFamily="34" charset="0"/>
              <a:buChar char="•"/>
            </a:pPr>
            <a:r>
              <a:rPr lang="en-GB" sz="1400" dirty="0"/>
              <a:t>The LPS of Velika </a:t>
            </a:r>
            <a:r>
              <a:rPr lang="en-GB" sz="1400" dirty="0" err="1"/>
              <a:t>Vrbica</a:t>
            </a:r>
            <a:r>
              <a:rPr lang="en-GB" sz="1400" dirty="0"/>
              <a:t> (Fig. 1) </a:t>
            </a:r>
            <a:r>
              <a:rPr lang="en-GB" sz="1400" dirty="0">
                <a:sym typeface="Wingdings" panose="05000000000000000000" pitchFamily="2" charset="2"/>
              </a:rPr>
              <a:t></a:t>
            </a:r>
            <a:r>
              <a:rPr lang="en-GB" sz="1400" dirty="0"/>
              <a:t> excellent site to study LPS </a:t>
            </a:r>
          </a:p>
          <a:p>
            <a:pPr marL="214302" indent="-214302" algn="just">
              <a:buFont typeface="Arial" panose="020B0604020202020204" pitchFamily="34" charset="0"/>
              <a:buChar char="•"/>
            </a:pPr>
            <a:r>
              <a:rPr lang="en-GB" sz="1400" dirty="0"/>
              <a:t>Loess deposition </a:t>
            </a:r>
            <a:r>
              <a:rPr lang="en-GB" sz="1400" dirty="0">
                <a:sym typeface="Wingdings" panose="05000000000000000000" pitchFamily="2" charset="2"/>
              </a:rPr>
              <a:t> </a:t>
            </a:r>
            <a:r>
              <a:rPr lang="en-GB" sz="1400" dirty="0"/>
              <a:t>proxy for colder stadial-like conditions</a:t>
            </a:r>
          </a:p>
          <a:p>
            <a:pPr marL="214302" indent="-214302" algn="just">
              <a:buFont typeface="Arial" panose="020B0604020202020204" pitchFamily="34" charset="0"/>
              <a:buChar char="•"/>
            </a:pPr>
            <a:r>
              <a:rPr lang="en-GB" sz="1400" dirty="0"/>
              <a:t>Development of soils (pedogenesis) </a:t>
            </a:r>
            <a:r>
              <a:rPr lang="en-GB" sz="1400" dirty="0">
                <a:sym typeface="Wingdings" panose="05000000000000000000" pitchFamily="2" charset="2"/>
              </a:rPr>
              <a:t></a:t>
            </a:r>
            <a:r>
              <a:rPr lang="en-GB" sz="1400" dirty="0"/>
              <a:t> warmer, more humid conditions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FF773B-B8CC-4EF1-006E-664B7ACC2C06}"/>
              </a:ext>
            </a:extLst>
          </p:cNvPr>
          <p:cNvSpPr txBox="1"/>
          <p:nvPr/>
        </p:nvSpPr>
        <p:spPr>
          <a:xfrm>
            <a:off x="5012204" y="3821608"/>
            <a:ext cx="4057173" cy="33855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bg1"/>
                </a:solidFill>
              </a:rPr>
              <a:t>Methodology</a:t>
            </a:r>
            <a:endParaRPr lang="en-GB" sz="1100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24DBF6-A266-3FFD-2F3E-206585C3A2AD}"/>
              </a:ext>
            </a:extLst>
          </p:cNvPr>
          <p:cNvSpPr txBox="1"/>
          <p:nvPr/>
        </p:nvSpPr>
        <p:spPr>
          <a:xfrm>
            <a:off x="5015819" y="4162351"/>
            <a:ext cx="4057173" cy="11695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GB" sz="1400" dirty="0"/>
              <a:t>Uppermost 5 m of the facies (11 samples, 50 cm resolution) was sampled for:</a:t>
            </a:r>
          </a:p>
          <a:p>
            <a:pPr marL="214302" indent="-214302" algn="just">
              <a:buFont typeface="Arial" panose="020B0604020202020204" pitchFamily="34" charset="0"/>
              <a:buChar char="•"/>
            </a:pPr>
            <a:r>
              <a:rPr lang="en-GB" sz="1400" dirty="0"/>
              <a:t>OSL </a:t>
            </a:r>
            <a:r>
              <a:rPr lang="en-GB" sz="1400" dirty="0">
                <a:sym typeface="Wingdings" panose="05000000000000000000" pitchFamily="2" charset="2"/>
              </a:rPr>
              <a:t> </a:t>
            </a:r>
            <a:r>
              <a:rPr lang="en-GB" sz="1400" dirty="0"/>
              <a:t>quartz grains (63 – 90 µm). </a:t>
            </a:r>
          </a:p>
          <a:p>
            <a:pPr marL="214302" indent="-214302" algn="just">
              <a:buFont typeface="Arial" panose="020B0604020202020204" pitchFamily="34" charset="0"/>
              <a:buChar char="•"/>
            </a:pPr>
            <a:r>
              <a:rPr lang="en-GB" sz="1400" dirty="0"/>
              <a:t>MAR curve </a:t>
            </a:r>
            <a:r>
              <a:rPr lang="en-GB" sz="1400" dirty="0">
                <a:sym typeface="Wingdings" panose="05000000000000000000" pitchFamily="2" charset="2"/>
              </a:rPr>
              <a:t> </a:t>
            </a:r>
            <a:r>
              <a:rPr lang="en-GB" sz="1400" dirty="0" err="1"/>
              <a:t>rbacon</a:t>
            </a:r>
            <a:r>
              <a:rPr lang="en-GB" sz="1400" dirty="0"/>
              <a:t> </a:t>
            </a:r>
          </a:p>
          <a:p>
            <a:pPr marL="214302" indent="-214302" algn="just">
              <a:buFont typeface="Arial" panose="020B0604020202020204" pitchFamily="34" charset="0"/>
              <a:buChar char="•"/>
            </a:pPr>
            <a:r>
              <a:rPr lang="en-GB" sz="1400" dirty="0"/>
              <a:t>MS </a:t>
            </a:r>
            <a:r>
              <a:rPr lang="en-GB" sz="1400" dirty="0">
                <a:sym typeface="Wingdings" panose="05000000000000000000" pitchFamily="2" charset="2"/>
              </a:rPr>
              <a:t></a:t>
            </a:r>
            <a:r>
              <a:rPr lang="en-GB" sz="1400" dirty="0"/>
              <a:t> 5 cm interval.</a:t>
            </a:r>
            <a:endParaRPr lang="en-IE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5FA3D0-A247-831E-FB14-20177E9E4B7B}"/>
              </a:ext>
            </a:extLst>
          </p:cNvPr>
          <p:cNvSpPr txBox="1"/>
          <p:nvPr/>
        </p:nvSpPr>
        <p:spPr>
          <a:xfrm>
            <a:off x="623814" y="5454414"/>
            <a:ext cx="8445564" cy="33855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bg1"/>
                </a:solidFill>
              </a:rPr>
              <a:t>Results</a:t>
            </a:r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AF31D976-91F1-5E02-CFB8-5D6693066A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217497"/>
              </p:ext>
            </p:extLst>
          </p:nvPr>
        </p:nvGraphicFramePr>
        <p:xfrm>
          <a:off x="3248591" y="6123859"/>
          <a:ext cx="2961450" cy="144464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987150">
                  <a:extLst>
                    <a:ext uri="{9D8B030D-6E8A-4147-A177-3AD203B41FA5}">
                      <a16:colId xmlns:a16="http://schemas.microsoft.com/office/drawing/2014/main" val="1560830525"/>
                    </a:ext>
                  </a:extLst>
                </a:gridCol>
                <a:gridCol w="987150">
                  <a:extLst>
                    <a:ext uri="{9D8B030D-6E8A-4147-A177-3AD203B41FA5}">
                      <a16:colId xmlns:a16="http://schemas.microsoft.com/office/drawing/2014/main" val="1908939977"/>
                    </a:ext>
                  </a:extLst>
                </a:gridCol>
                <a:gridCol w="987150">
                  <a:extLst>
                    <a:ext uri="{9D8B030D-6E8A-4147-A177-3AD203B41FA5}">
                      <a16:colId xmlns:a16="http://schemas.microsoft.com/office/drawing/2014/main" val="2289000564"/>
                    </a:ext>
                  </a:extLst>
                </a:gridCol>
              </a:tblGrid>
              <a:tr h="223736">
                <a:tc>
                  <a:txBody>
                    <a:bodyPr/>
                    <a:lstStyle/>
                    <a:p>
                      <a:endParaRPr lang="en-IE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r>
                        <a:rPr lang="en-IE" sz="1100" b="1" dirty="0">
                          <a:solidFill>
                            <a:schemeClr val="tx1"/>
                          </a:solidFill>
                        </a:rPr>
                        <a:t>Age (ka)</a:t>
                      </a: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r>
                        <a:rPr lang="en-IE" sz="1100" b="1" dirty="0">
                          <a:solidFill>
                            <a:schemeClr val="tx1"/>
                          </a:solidFill>
                        </a:rPr>
                        <a:t>MAR (</a:t>
                      </a:r>
                      <a:r>
                        <a:rPr lang="en-IE" sz="1100" b="1" kern="1200" dirty="0">
                          <a:solidFill>
                            <a:schemeClr val="tx1"/>
                          </a:solidFill>
                          <a:effectLst/>
                        </a:rPr>
                        <a:t>g m</a:t>
                      </a:r>
                      <a:r>
                        <a:rPr lang="en-IE" sz="1100" b="1" kern="1200" baseline="30000" dirty="0">
                          <a:solidFill>
                            <a:schemeClr val="tx1"/>
                          </a:solidFill>
                          <a:effectLst/>
                        </a:rPr>
                        <a:t>-2</a:t>
                      </a:r>
                      <a:r>
                        <a:rPr lang="en-IE" sz="1100" b="1" kern="1200" dirty="0">
                          <a:solidFill>
                            <a:schemeClr val="tx1"/>
                          </a:solidFill>
                          <a:effectLst/>
                        </a:rPr>
                        <a:t> a</a:t>
                      </a:r>
                      <a:r>
                        <a:rPr lang="en-IE" sz="1100" b="1" kern="1200" baseline="30000" dirty="0">
                          <a:solidFill>
                            <a:schemeClr val="tx1"/>
                          </a:solidFill>
                          <a:effectLst/>
                        </a:rPr>
                        <a:t>-1</a:t>
                      </a:r>
                      <a:r>
                        <a:rPr lang="en-IE" sz="1100" b="1" kern="1200" dirty="0">
                          <a:solidFill>
                            <a:schemeClr val="tx1"/>
                          </a:solidFill>
                          <a:effectLst/>
                        </a:rPr>
                        <a:t> )</a:t>
                      </a:r>
                      <a:endParaRPr lang="en-IE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587493392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Latter Holocene</a:t>
                      </a:r>
                      <a:endParaRPr lang="en-IE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3.1 – 8 </a:t>
                      </a:r>
                      <a:endParaRPr lang="en-IE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100" b="1" kern="1200" dirty="0">
                          <a:solidFill>
                            <a:schemeClr val="tx1"/>
                          </a:solidFill>
                          <a:effectLst/>
                        </a:rPr>
                        <a:t>132.1</a:t>
                      </a:r>
                      <a:endParaRPr lang="en-IE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2115380838"/>
                  </a:ext>
                </a:extLst>
              </a:tr>
              <a:tr h="223736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Early Holocene</a:t>
                      </a:r>
                      <a:endParaRPr lang="en-IE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8 – 11.7</a:t>
                      </a:r>
                      <a:endParaRPr lang="en-IE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100" b="1" kern="1200" dirty="0">
                          <a:solidFill>
                            <a:schemeClr val="tx1"/>
                          </a:solidFill>
                          <a:effectLst/>
                        </a:rPr>
                        <a:t>189.4</a:t>
                      </a:r>
                      <a:endParaRPr lang="en-IE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1633211584"/>
                  </a:ext>
                </a:extLst>
              </a:tr>
              <a:tr h="223736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MIS 2</a:t>
                      </a:r>
                      <a:endParaRPr lang="en-IE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11.7 – 29 </a:t>
                      </a:r>
                      <a:endParaRPr lang="en-IE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100" b="1" kern="1200" dirty="0">
                          <a:solidFill>
                            <a:schemeClr val="tx1"/>
                          </a:solidFill>
                          <a:effectLst/>
                        </a:rPr>
                        <a:t>177.3</a:t>
                      </a:r>
                      <a:endParaRPr lang="en-IE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3756802847"/>
                  </a:ext>
                </a:extLst>
              </a:tr>
              <a:tr h="223736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Late MIS 3</a:t>
                      </a:r>
                      <a:endParaRPr lang="en-IE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29 – 36</a:t>
                      </a:r>
                      <a:endParaRPr lang="en-IE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100" b="1" kern="1200" dirty="0">
                          <a:solidFill>
                            <a:schemeClr val="tx1"/>
                          </a:solidFill>
                          <a:effectLst/>
                        </a:rPr>
                        <a:t>190.1</a:t>
                      </a:r>
                      <a:endParaRPr lang="en-IE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2693460749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2C626BB8-CEB9-21A3-A413-0FC119C01897}"/>
              </a:ext>
            </a:extLst>
          </p:cNvPr>
          <p:cNvSpPr txBox="1"/>
          <p:nvPr/>
        </p:nvSpPr>
        <p:spPr>
          <a:xfrm>
            <a:off x="623813" y="10529497"/>
            <a:ext cx="8358587" cy="33855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bg1"/>
                </a:solidFill>
              </a:rPr>
              <a:t>Discussion</a:t>
            </a:r>
            <a:endParaRPr lang="en-IE" sz="1600" b="1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21CF1F0-B0A8-3412-C0AC-8F225DB3315B}"/>
              </a:ext>
            </a:extLst>
          </p:cNvPr>
          <p:cNvSpPr txBox="1"/>
          <p:nvPr/>
        </p:nvSpPr>
        <p:spPr>
          <a:xfrm>
            <a:off x="608751" y="10801004"/>
            <a:ext cx="8368636" cy="20236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/>
              <a:t>LPS record shows excellent potential in reconstructing atmospheric dust activity over the last 36 ka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/>
              <a:t>Loess deposition was evident throughout all periods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/>
              <a:t>Holocene climate: stadial-like conditions </a:t>
            </a:r>
            <a:r>
              <a:rPr lang="en-GB" sz="1400" dirty="0">
                <a:sym typeface="Wingdings" panose="05000000000000000000" pitchFamily="2" charset="2"/>
              </a:rPr>
              <a:t> lag between climate and landscape stabilisation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/>
              <a:t>MIS 2 &amp; MIS 3: Changes in MS displayed are dated similar to stadial/interstadial shifts </a:t>
            </a:r>
            <a:r>
              <a:rPr lang="en-GB" sz="1400" dirty="0">
                <a:sym typeface="Wingdings" panose="05000000000000000000" pitchFamily="2" charset="2"/>
              </a:rPr>
              <a:t> </a:t>
            </a:r>
            <a:r>
              <a:rPr lang="en-GB" sz="1400" dirty="0"/>
              <a:t>three </a:t>
            </a:r>
            <a:r>
              <a:rPr lang="en-GB" sz="1400" dirty="0" err="1"/>
              <a:t>Dryases</a:t>
            </a:r>
            <a:r>
              <a:rPr lang="en-GB" sz="1400" dirty="0"/>
              <a:t> and the </a:t>
            </a:r>
            <a:r>
              <a:rPr lang="en-GB" sz="1400" dirty="0" err="1"/>
              <a:t>Denekamp</a:t>
            </a:r>
            <a:r>
              <a:rPr lang="en-GB" sz="1400" dirty="0"/>
              <a:t> interstadial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>
                <a:sym typeface="Wingdings" panose="05000000000000000000" pitchFamily="2" charset="2"/>
              </a:rPr>
              <a:t>Boundaries between MIS stages not clearly defined  dominance of dust in the record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 err="1">
                <a:sym typeface="Wingdings" panose="05000000000000000000" pitchFamily="2" charset="2"/>
              </a:rPr>
              <a:t>Velika</a:t>
            </a:r>
            <a:r>
              <a:rPr lang="en-GB" sz="1400" dirty="0">
                <a:sym typeface="Wingdings" panose="05000000000000000000" pitchFamily="2" charset="2"/>
              </a:rPr>
              <a:t> </a:t>
            </a:r>
            <a:r>
              <a:rPr lang="en-GB" sz="1400" dirty="0" err="1">
                <a:sym typeface="Wingdings" panose="05000000000000000000" pitchFamily="2" charset="2"/>
              </a:rPr>
              <a:t>Vrbica</a:t>
            </a:r>
            <a:r>
              <a:rPr lang="en-GB" sz="1400" dirty="0">
                <a:sym typeface="Wingdings" panose="05000000000000000000" pitchFamily="2" charset="2"/>
              </a:rPr>
              <a:t> is a site which can provide a solid palaeoclimate archive  improve understanding of the loess regions of </a:t>
            </a:r>
            <a:r>
              <a:rPr lang="en-GB" sz="1400" dirty="0" err="1">
                <a:sym typeface="Wingdings" panose="05000000000000000000" pitchFamily="2" charset="2"/>
              </a:rPr>
              <a:t>southeastern</a:t>
            </a:r>
            <a:r>
              <a:rPr lang="en-GB" sz="1400" dirty="0">
                <a:sym typeface="Wingdings" panose="05000000000000000000" pitchFamily="2" charset="2"/>
              </a:rPr>
              <a:t> Europe</a:t>
            </a:r>
            <a:endParaRPr lang="en-GB" sz="1400" dirty="0"/>
          </a:p>
          <a:p>
            <a:endParaRPr lang="en-IE" sz="1350" dirty="0"/>
          </a:p>
        </p:txBody>
      </p:sp>
      <p:grpSp>
        <p:nvGrpSpPr>
          <p:cNvPr id="33" name="Groep 32">
            <a:extLst>
              <a:ext uri="{FF2B5EF4-FFF2-40B4-BE49-F238E27FC236}">
                <a16:creationId xmlns:a16="http://schemas.microsoft.com/office/drawing/2014/main" id="{D3B10EB8-1D18-D866-1F67-3A3582529E32}"/>
              </a:ext>
            </a:extLst>
          </p:cNvPr>
          <p:cNvGrpSpPr/>
          <p:nvPr/>
        </p:nvGrpSpPr>
        <p:grpSpPr>
          <a:xfrm>
            <a:off x="612801" y="3664123"/>
            <a:ext cx="4003207" cy="1666494"/>
            <a:chOff x="585786" y="3787068"/>
            <a:chExt cx="4003207" cy="166649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C4EC22E-D544-6514-33E2-D2D980925C7B}"/>
                </a:ext>
              </a:extLst>
            </p:cNvPr>
            <p:cNvSpPr txBox="1"/>
            <p:nvPr/>
          </p:nvSpPr>
          <p:spPr>
            <a:xfrm>
              <a:off x="596798" y="4068567"/>
              <a:ext cx="3992195" cy="138499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marL="214302" indent="-214302" algn="just">
                <a:buFont typeface="Arial" panose="020B0604020202020204" pitchFamily="34" charset="0"/>
                <a:buChar char="•"/>
              </a:pPr>
              <a:r>
                <a:rPr lang="en-IE" sz="1400" dirty="0"/>
                <a:t>Optical stimulated luminescence (OSL) </a:t>
              </a:r>
              <a:r>
                <a:rPr lang="en-IE" sz="1400" dirty="0">
                  <a:sym typeface="Wingdings" panose="05000000000000000000" pitchFamily="2" charset="2"/>
                </a:rPr>
                <a:t> age-depth model of LPS</a:t>
              </a:r>
            </a:p>
            <a:p>
              <a:pPr marL="214302" indent="-214302" algn="just">
                <a:buFont typeface="Arial" panose="020B0604020202020204" pitchFamily="34" charset="0"/>
                <a:buChar char="•"/>
              </a:pPr>
              <a:r>
                <a:rPr lang="en-IE" sz="1400" dirty="0"/>
                <a:t>Mass accumulation rate (MAR) </a:t>
              </a:r>
              <a:r>
                <a:rPr lang="en-IE" sz="1400" dirty="0">
                  <a:sym typeface="Wingdings" panose="05000000000000000000" pitchFamily="2" charset="2"/>
                </a:rPr>
                <a:t> past atmospheric dust flux</a:t>
              </a:r>
              <a:endParaRPr lang="en-IE" sz="1400" dirty="0"/>
            </a:p>
            <a:p>
              <a:pPr marL="214302" indent="-214302" algn="just">
                <a:buFont typeface="Arial" panose="020B0604020202020204" pitchFamily="34" charset="0"/>
                <a:buChar char="•"/>
              </a:pPr>
              <a:r>
                <a:rPr lang="en-IE" sz="1400" dirty="0"/>
                <a:t>Magnetic susceptibility (MS) </a:t>
              </a:r>
              <a:r>
                <a:rPr lang="en-IE" sz="1400" dirty="0">
                  <a:sym typeface="Wingdings" panose="05000000000000000000" pitchFamily="2" charset="2"/>
                </a:rPr>
                <a:t> pedogenesis record</a:t>
              </a:r>
              <a:endParaRPr lang="en-IE" sz="1400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06187D9-5730-A76F-F3E7-FF1374F63F34}"/>
                </a:ext>
              </a:extLst>
            </p:cNvPr>
            <p:cNvSpPr txBox="1"/>
            <p:nvPr/>
          </p:nvSpPr>
          <p:spPr>
            <a:xfrm>
              <a:off x="585786" y="3787068"/>
              <a:ext cx="4003207" cy="33855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>
                  <a:solidFill>
                    <a:schemeClr val="bg1"/>
                  </a:solidFill>
                </a:rPr>
                <a:t>Research aims</a:t>
              </a:r>
              <a:endParaRPr lang="en-IE" sz="1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6" name="Afbeelding 25" descr="Afbeelding met tekst, Lettertype, logo, embleem&#10;&#10;Automatisch gegenereerde beschrijving">
            <a:extLst>
              <a:ext uri="{FF2B5EF4-FFF2-40B4-BE49-F238E27FC236}">
                <a16:creationId xmlns:a16="http://schemas.microsoft.com/office/drawing/2014/main" id="{8A2E5AAA-05A6-7C93-67F5-9358A627E8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7221" y="0"/>
            <a:ext cx="673979" cy="812144"/>
          </a:xfrm>
          <a:prstGeom prst="rect">
            <a:avLst/>
          </a:prstGeom>
        </p:spPr>
      </p:pic>
      <p:grpSp>
        <p:nvGrpSpPr>
          <p:cNvPr id="30" name="Groep 29">
            <a:extLst>
              <a:ext uri="{FF2B5EF4-FFF2-40B4-BE49-F238E27FC236}">
                <a16:creationId xmlns:a16="http://schemas.microsoft.com/office/drawing/2014/main" id="{8B315650-65DA-9A80-D539-F966167AE9EB}"/>
              </a:ext>
            </a:extLst>
          </p:cNvPr>
          <p:cNvGrpSpPr/>
          <p:nvPr/>
        </p:nvGrpSpPr>
        <p:grpSpPr>
          <a:xfrm>
            <a:off x="6513130" y="5876225"/>
            <a:ext cx="2512885" cy="4482062"/>
            <a:chOff x="4417121" y="1303254"/>
            <a:chExt cx="3350513" cy="597608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A5CACF1-F877-00AD-46BB-CF95B7FCF4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17121" y="1303254"/>
              <a:ext cx="3350513" cy="4898036"/>
            </a:xfrm>
            <a:prstGeom prst="rect">
              <a:avLst/>
            </a:prstGeom>
          </p:spPr>
        </p:pic>
        <p:sp>
          <p:nvSpPr>
            <p:cNvPr id="27" name="Tekstvak 26">
              <a:extLst>
                <a:ext uri="{FF2B5EF4-FFF2-40B4-BE49-F238E27FC236}">
                  <a16:creationId xmlns:a16="http://schemas.microsoft.com/office/drawing/2014/main" id="{4676E31E-54D1-D02A-AE38-9B447A993024}"/>
                </a:ext>
              </a:extLst>
            </p:cNvPr>
            <p:cNvSpPr txBox="1"/>
            <p:nvPr/>
          </p:nvSpPr>
          <p:spPr>
            <a:xfrm>
              <a:off x="4417121" y="6294452"/>
              <a:ext cx="3292360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GB" sz="1050" b="1" dirty="0"/>
                <a:t>Figure 4 </a:t>
              </a:r>
              <a:r>
                <a:rPr lang="en-GB" sz="1050" dirty="0"/>
                <a:t>Age-depth model (left) &amp; MS (right). Variations in MS particles at an interval of 5 cm (black). Variation in the phase angle of SPM Material (blue)</a:t>
              </a:r>
            </a:p>
          </p:txBody>
        </p:sp>
      </p:grpSp>
      <p:grpSp>
        <p:nvGrpSpPr>
          <p:cNvPr id="31" name="Groep 30">
            <a:extLst>
              <a:ext uri="{FF2B5EF4-FFF2-40B4-BE49-F238E27FC236}">
                <a16:creationId xmlns:a16="http://schemas.microsoft.com/office/drawing/2014/main" id="{D8996107-2BCB-8B8D-02B9-38DB6FD3F623}"/>
              </a:ext>
            </a:extLst>
          </p:cNvPr>
          <p:cNvGrpSpPr/>
          <p:nvPr/>
        </p:nvGrpSpPr>
        <p:grpSpPr>
          <a:xfrm>
            <a:off x="3495771" y="7814153"/>
            <a:ext cx="2517290" cy="2659564"/>
            <a:chOff x="8075653" y="3817920"/>
            <a:chExt cx="3356386" cy="354608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9F8432B-8F95-0232-E0D8-C23E5D8C0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75653" y="3817920"/>
              <a:ext cx="3257174" cy="2776643"/>
            </a:xfrm>
            <a:prstGeom prst="rect">
              <a:avLst/>
            </a:prstGeom>
          </p:spPr>
        </p:pic>
        <p:sp>
          <p:nvSpPr>
            <p:cNvPr id="28" name="Tekstvak 27">
              <a:extLst>
                <a:ext uri="{FF2B5EF4-FFF2-40B4-BE49-F238E27FC236}">
                  <a16:creationId xmlns:a16="http://schemas.microsoft.com/office/drawing/2014/main" id="{D9FC72E4-0DA2-1FB8-3A3E-FE2F19244C2E}"/>
                </a:ext>
              </a:extLst>
            </p:cNvPr>
            <p:cNvSpPr txBox="1"/>
            <p:nvPr/>
          </p:nvSpPr>
          <p:spPr>
            <a:xfrm>
              <a:off x="8075653" y="6594563"/>
              <a:ext cx="335638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/>
                <a:t>Figure 3 </a:t>
              </a:r>
              <a:r>
                <a:rPr lang="en-GB" sz="1050" dirty="0"/>
                <a:t>MAR results with boundaries between marine isotope stages (MIS) (red dashed lines)</a:t>
              </a:r>
            </a:p>
          </p:txBody>
        </p:sp>
      </p:grpSp>
      <p:grpSp>
        <p:nvGrpSpPr>
          <p:cNvPr id="34" name="Groep 33">
            <a:extLst>
              <a:ext uri="{FF2B5EF4-FFF2-40B4-BE49-F238E27FC236}">
                <a16:creationId xmlns:a16="http://schemas.microsoft.com/office/drawing/2014/main" id="{A44F2B7B-569F-A616-1CCD-F8510EAF744F}"/>
              </a:ext>
            </a:extLst>
          </p:cNvPr>
          <p:cNvGrpSpPr/>
          <p:nvPr/>
        </p:nvGrpSpPr>
        <p:grpSpPr>
          <a:xfrm>
            <a:off x="575185" y="7960312"/>
            <a:ext cx="2305603" cy="2493518"/>
            <a:chOff x="596798" y="7740743"/>
            <a:chExt cx="2305603" cy="2493518"/>
          </a:xfrm>
        </p:grpSpPr>
        <p:pic>
          <p:nvPicPr>
            <p:cNvPr id="6" name="Picture 10">
              <a:extLst>
                <a:ext uri="{FF2B5EF4-FFF2-40B4-BE49-F238E27FC236}">
                  <a16:creationId xmlns:a16="http://schemas.microsoft.com/office/drawing/2014/main" id="{0EDB8200-6AA9-33C4-D8CF-0E8915503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0364" y="7740743"/>
              <a:ext cx="2272037" cy="2087091"/>
            </a:xfrm>
            <a:prstGeom prst="rect">
              <a:avLst/>
            </a:prstGeom>
          </p:spPr>
        </p:pic>
        <p:sp>
          <p:nvSpPr>
            <p:cNvPr id="9" name="Tekstvak 8">
              <a:extLst>
                <a:ext uri="{FF2B5EF4-FFF2-40B4-BE49-F238E27FC236}">
                  <a16:creationId xmlns:a16="http://schemas.microsoft.com/office/drawing/2014/main" id="{7DC4D162-DA2A-0B3F-444C-1177A88EFBC0}"/>
                </a:ext>
              </a:extLst>
            </p:cNvPr>
            <p:cNvSpPr txBox="1"/>
            <p:nvPr/>
          </p:nvSpPr>
          <p:spPr>
            <a:xfrm>
              <a:off x="596798" y="9818763"/>
              <a:ext cx="227203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GB" sz="1050" b="1" dirty="0"/>
                <a:t>Figure 2 </a:t>
              </a:r>
              <a:r>
                <a:rPr lang="en-GB" sz="1050" dirty="0"/>
                <a:t>Dose-response curve for sample 22173. </a:t>
              </a:r>
            </a:p>
          </p:txBody>
        </p:sp>
      </p:grpSp>
      <p:sp>
        <p:nvSpPr>
          <p:cNvPr id="11" name="Tekstvak 10">
            <a:extLst>
              <a:ext uri="{FF2B5EF4-FFF2-40B4-BE49-F238E27FC236}">
                <a16:creationId xmlns:a16="http://schemas.microsoft.com/office/drawing/2014/main" id="{C67B2916-2D45-C9DC-65B3-04CB8900C9D5}"/>
              </a:ext>
            </a:extLst>
          </p:cNvPr>
          <p:cNvSpPr txBox="1"/>
          <p:nvPr/>
        </p:nvSpPr>
        <p:spPr>
          <a:xfrm>
            <a:off x="3227292" y="5839566"/>
            <a:ext cx="22720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050" b="1" dirty="0"/>
              <a:t>Table 1 </a:t>
            </a:r>
            <a:r>
              <a:rPr lang="en-GB" sz="1050" dirty="0"/>
              <a:t>Age and MAR results</a:t>
            </a:r>
          </a:p>
        </p:txBody>
      </p:sp>
      <p:grpSp>
        <p:nvGrpSpPr>
          <p:cNvPr id="32" name="Groep 31">
            <a:extLst>
              <a:ext uri="{FF2B5EF4-FFF2-40B4-BE49-F238E27FC236}">
                <a16:creationId xmlns:a16="http://schemas.microsoft.com/office/drawing/2014/main" id="{F4663935-8087-6ACB-5C46-0E65E2CE7002}"/>
              </a:ext>
            </a:extLst>
          </p:cNvPr>
          <p:cNvGrpSpPr/>
          <p:nvPr/>
        </p:nvGrpSpPr>
        <p:grpSpPr>
          <a:xfrm>
            <a:off x="5012204" y="1196843"/>
            <a:ext cx="3999048" cy="2528036"/>
            <a:chOff x="5012204" y="1425892"/>
            <a:chExt cx="3999048" cy="2528036"/>
          </a:xfrm>
        </p:grpSpPr>
        <p:sp>
          <p:nvSpPr>
            <p:cNvPr id="14" name="Tekstvak 13">
              <a:extLst>
                <a:ext uri="{FF2B5EF4-FFF2-40B4-BE49-F238E27FC236}">
                  <a16:creationId xmlns:a16="http://schemas.microsoft.com/office/drawing/2014/main" id="{E0110ED9-E7A0-DEF2-146F-C3149A99C108}"/>
                </a:ext>
              </a:extLst>
            </p:cNvPr>
            <p:cNvSpPr txBox="1"/>
            <p:nvPr/>
          </p:nvSpPr>
          <p:spPr>
            <a:xfrm>
              <a:off x="5012204" y="3538430"/>
              <a:ext cx="3976195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GB" sz="1050" b="1" dirty="0"/>
                <a:t>Figure 1 </a:t>
              </a:r>
              <a:r>
                <a:rPr lang="en-GB" sz="1050" dirty="0"/>
                <a:t>Map of the </a:t>
              </a:r>
              <a:r>
                <a:rPr lang="en-IE" sz="1050" dirty="0" err="1">
                  <a:effectLst/>
                  <a:ea typeface="Calibri" panose="020F0502020204030204" pitchFamily="34" charset="0"/>
                </a:rPr>
                <a:t>Velika</a:t>
              </a:r>
              <a:r>
                <a:rPr lang="en-IE" sz="1050" dirty="0">
                  <a:effectLst/>
                  <a:ea typeface="Calibri" panose="020F0502020204030204" pitchFamily="34" charset="0"/>
                </a:rPr>
                <a:t> </a:t>
              </a:r>
              <a:r>
                <a:rPr lang="en-IE" sz="1050" dirty="0" err="1">
                  <a:effectLst/>
                  <a:ea typeface="Calibri" panose="020F0502020204030204" pitchFamily="34" charset="0"/>
                </a:rPr>
                <a:t>Vrbica</a:t>
              </a:r>
              <a:r>
                <a:rPr lang="en-IE" sz="1050" dirty="0">
                  <a:effectLst/>
                  <a:ea typeface="Calibri" panose="020F0502020204030204" pitchFamily="34" charset="0"/>
                </a:rPr>
                <a:t> LPS site (yellow star). Major relief landforms in the region are the Carpathians and Balkan Mountains.</a:t>
              </a:r>
              <a:endParaRPr lang="en-GB" sz="1050" dirty="0"/>
            </a:p>
          </p:txBody>
        </p:sp>
        <p:pic>
          <p:nvPicPr>
            <p:cNvPr id="25" name="Afbeelding 24">
              <a:extLst>
                <a:ext uri="{FF2B5EF4-FFF2-40B4-BE49-F238E27FC236}">
                  <a16:creationId xmlns:a16="http://schemas.microsoft.com/office/drawing/2014/main" id="{DBE6993B-D859-7096-B33E-18DA0EB39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35058" y="1425892"/>
              <a:ext cx="3976194" cy="2178263"/>
            </a:xfrm>
            <a:prstGeom prst="rect">
              <a:avLst/>
            </a:prstGeom>
          </p:spPr>
        </p:pic>
      </p:grpSp>
      <p:sp>
        <p:nvSpPr>
          <p:cNvPr id="35" name="TextBox 7">
            <a:extLst>
              <a:ext uri="{FF2B5EF4-FFF2-40B4-BE49-F238E27FC236}">
                <a16:creationId xmlns:a16="http://schemas.microsoft.com/office/drawing/2014/main" id="{ADC0838B-85A7-4FC7-285D-2FDF61D78976}"/>
              </a:ext>
            </a:extLst>
          </p:cNvPr>
          <p:cNvSpPr txBox="1"/>
          <p:nvPr/>
        </p:nvSpPr>
        <p:spPr>
          <a:xfrm>
            <a:off x="618600" y="5792165"/>
            <a:ext cx="2305603" cy="20313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/>
              <a:t>Lifespan of the upper 5 metres is 36 </a:t>
            </a:r>
            <a:r>
              <a:rPr lang="en-GB" sz="1400"/>
              <a:t>± 2.0 </a:t>
            </a:r>
            <a:r>
              <a:rPr lang="en-GB" sz="1400" dirty="0"/>
              <a:t>ka BP, with no hiatuses (Table 1)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/>
              <a:t>One soil (S0) and one loess deposit (L1).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/>
              <a:t>The quartz had a clean signal </a:t>
            </a:r>
            <a:r>
              <a:rPr lang="en-GB" sz="1400" dirty="0">
                <a:sym typeface="Wingdings" panose="05000000000000000000" pitchFamily="2" charset="2"/>
              </a:rPr>
              <a:t> </a:t>
            </a:r>
            <a:r>
              <a:rPr lang="en-GB" sz="1400" dirty="0"/>
              <a:t>highest De value was 110 </a:t>
            </a:r>
            <a:r>
              <a:rPr lang="en-GB" sz="1400" dirty="0" err="1"/>
              <a:t>Gy</a:t>
            </a:r>
            <a:endParaRPr lang="en-IE" sz="1400" dirty="0"/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71728284-EA15-2079-60B3-931966E9ED2C}"/>
              </a:ext>
            </a:extLst>
          </p:cNvPr>
          <p:cNvSpPr/>
          <p:nvPr/>
        </p:nvSpPr>
        <p:spPr>
          <a:xfrm>
            <a:off x="65308" y="12541806"/>
            <a:ext cx="9535892" cy="28343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3312875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219</TotalTime>
  <Words>411</Words>
  <Application>Microsoft Office PowerPoint</Application>
  <PresentationFormat>A3 Paper (297x420 mm)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LUMINESCENCE DATING OF THE LATE QUATERNARY LOESS-PALAEOSOL SEQEUNCE AT VELIKA VRBICA, SERBIA  Cathal Ryan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LUMINESCENCE DATING OF THE LATE QUATERNARY LOESS-PALAEOSOL SEQEUNCE AT VELIKA VRBICA, SERBIA</dc:title>
  <dc:creator>Cathal Ryan</dc:creator>
  <cp:lastModifiedBy>Cathal Ryan</cp:lastModifiedBy>
  <cp:revision>4</cp:revision>
  <dcterms:created xsi:type="dcterms:W3CDTF">2023-05-15T13:31:29Z</dcterms:created>
  <dcterms:modified xsi:type="dcterms:W3CDTF">2023-05-24T15:23:43Z</dcterms:modified>
</cp:coreProperties>
</file>