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Montserrat SemiBold" panose="020B0604020202020204" charset="0"/>
      <p:regular r:id="rId22"/>
      <p:bold r:id="rId23"/>
      <p:italic r:id="rId24"/>
      <p:boldItalic r:id="rId25"/>
    </p:embeddedFont>
    <p:embeddedFont>
      <p:font typeface="Roboto Serif Medium" panose="020B0604020202020204" charset="0"/>
      <p:regular r:id="rId26"/>
      <p:bold r:id="rId27"/>
      <p:italic r:id="rId28"/>
      <p:boldItalic r:id="rId29"/>
    </p:embeddedFont>
    <p:embeddedFont>
      <p:font typeface="Montserrat" panose="020B0604020202020204" charset="0"/>
      <p:regular r:id="rId30"/>
      <p:bold r:id="rId31"/>
      <p:italic r:id="rId32"/>
      <p:boldItalic r:id="rId33"/>
    </p:embeddedFont>
    <p:embeddedFont>
      <p:font typeface="Roboto" panose="020B0604020202020204" charset="0"/>
      <p:regular r:id="rId34"/>
      <p:bold r:id="rId35"/>
      <p:italic r:id="rId36"/>
      <p:boldItalic r:id="rId37"/>
    </p:embeddedFont>
    <p:embeddedFont>
      <p:font typeface="Montserrat Medium" panose="020B0604020202020204" charset="0"/>
      <p:regular r:id="rId38"/>
      <p:bold r:id="rId39"/>
      <p:italic r:id="rId40"/>
      <p:boldItalic r:id="rId41"/>
    </p:embeddedFont>
    <p:embeddedFont>
      <p:font typeface="Roboto Serif SemiBold" panose="020B0604020202020204" charset="0"/>
      <p:regular r:id="rId42"/>
      <p:bold r:id="rId43"/>
      <p:italic r:id="rId44"/>
      <p:boldItalic r:id="rId45"/>
    </p:embeddedFont>
    <p:embeddedFont>
      <p:font typeface="Roboto Serif ExtraLight" panose="020B0604020202020204" charset="0"/>
      <p:regular r:id="rId46"/>
      <p:bold r:id="rId47"/>
      <p:italic r:id="rId48"/>
      <p:boldItalic r:id="rId49"/>
    </p:embeddedFont>
    <p:embeddedFont>
      <p:font typeface="Roboto Serif Black" panose="020B0604020202020204" charset="0"/>
      <p:bold r:id="rId50"/>
      <p:boldItalic r:id="rId51"/>
    </p:embeddedFont>
    <p:embeddedFont>
      <p:font typeface="Roboto Medium" panose="020B0604020202020204" charset="0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33">
          <p15:clr>
            <a:srgbClr val="747775"/>
          </p15:clr>
        </p15:guide>
        <p15:guide id="2" orient="horz" pos="155">
          <p15:clr>
            <a:srgbClr val="747775"/>
          </p15:clr>
        </p15:guide>
        <p15:guide id="3" pos="3021">
          <p15:clr>
            <a:srgbClr val="747775"/>
          </p15:clr>
        </p15:guide>
        <p15:guide id="4">
          <p15:clr>
            <a:srgbClr val="747775"/>
          </p15:clr>
        </p15:guide>
        <p15:guide id="5" pos="496">
          <p15:clr>
            <a:srgbClr val="747775"/>
          </p15:clr>
        </p15:guide>
        <p15:guide id="6" pos="576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0" roundtripDataSignature="AMtx7mj0KD9Iq2OcyxMPRX7TlbZiHE7KX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da-Nora Hamma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24" d="100"/>
          <a:sy n="24" d="100"/>
        </p:scale>
        <p:origin x="2864" y="28"/>
      </p:cViewPr>
      <p:guideLst>
        <p:guide pos="133"/>
        <p:guide orient="horz" pos="155"/>
        <p:guide pos="3021"/>
        <p:guide/>
        <p:guide pos="496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font" Target="fonts/font26.fntdata"/><Relationship Id="rId50" Type="http://schemas.openxmlformats.org/officeDocument/2006/relationships/font" Target="fonts/font29.fntdata"/><Relationship Id="rId55" Type="http://schemas.openxmlformats.org/officeDocument/2006/relationships/font" Target="fonts/font34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3" Type="http://schemas.openxmlformats.org/officeDocument/2006/relationships/font" Target="fonts/font32.fntdata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font" Target="fonts/font27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3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font" Target="fonts/font25.fntdata"/><Relationship Id="rId20" Type="http://schemas.openxmlformats.org/officeDocument/2006/relationships/slide" Target="slides/slide19.xml"/><Relationship Id="rId41" Type="http://schemas.openxmlformats.org/officeDocument/2006/relationships/font" Target="fonts/font20.fntdata"/><Relationship Id="rId54" Type="http://schemas.openxmlformats.org/officeDocument/2006/relationships/font" Target="fonts/font3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font" Target="fonts/font28.fntdata"/><Relationship Id="rId10" Type="http://schemas.openxmlformats.org/officeDocument/2006/relationships/slide" Target="slides/slide9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52" Type="http://schemas.openxmlformats.org/officeDocument/2006/relationships/font" Target="fonts/font31.fntdata"/><Relationship Id="rId60" Type="http://customschemas.google.com/relationships/presentationmetadata" Target="meta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3-05T09:17:51.040" idx="1">
    <p:pos x="496" y="2760"/>
    <p:text>On tiktok?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IjWGAWA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Montserrat Medium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2012: </a:t>
            </a:r>
            <a:r>
              <a:rPr lang="en" sz="800" b="1" dirty="0">
                <a:solidFill>
                  <a:schemeClr val="dk1"/>
                </a:solidFill>
              </a:rPr>
              <a:t>Drunk Elephant's Inception</a:t>
            </a:r>
            <a:endParaRPr sz="800" b="1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Tiffany Masterson, a mother of four, establishes Drunk Elephant during the noughties recession.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Masterson identifies the Suspicious 6™ ingredients causing skin irritation and eliminates them from her regimen.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2017: </a:t>
            </a:r>
            <a:r>
              <a:rPr lang="en" sz="800" b="1" dirty="0">
                <a:solidFill>
                  <a:schemeClr val="dk1"/>
                </a:solidFill>
              </a:rPr>
              <a:t>Financial Backing and Growth</a:t>
            </a:r>
            <a:endParaRPr sz="800" b="1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Masterson secures a $300 million investment from her brother-in-law and an undisclosed amount from her brother.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Forbes recognizes Drunk Elephant as "one of the fastest-growing prestige skincare companies in history."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2018: </a:t>
            </a:r>
            <a:r>
              <a:rPr lang="en" sz="800" b="1" dirty="0">
                <a:solidFill>
                  <a:schemeClr val="dk1"/>
                </a:solidFill>
              </a:rPr>
              <a:t>Shiseido Acquisition</a:t>
            </a:r>
            <a:endParaRPr sz="800" b="1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Shiseido acquires Drunk Elephant for $845 million, strengthening Shiseido's position in the global prestige skincare market.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2019-2023: </a:t>
            </a:r>
            <a:r>
              <a:rPr lang="en" sz="800" b="1" dirty="0">
                <a:solidFill>
                  <a:schemeClr val="dk1"/>
                </a:solidFill>
              </a:rPr>
              <a:t>Gen Alpha Rise</a:t>
            </a:r>
            <a:endParaRPr sz="800" b="1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Gen Alpha, consisting of children and teens, emerges on social media platforms, particularly Instagram and TikTok.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Drunk Elephant experiences a 300% surge in followers among Gen Alpha due to its vibrant packaging and childlike appeal.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Net sales soar, with a 77% to 90% year-to-date increase reported in America during the third quarter of 2023.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2021&gt; #1 in sephora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2023: </a:t>
            </a:r>
            <a:r>
              <a:rPr lang="en" sz="800" b="1" dirty="0">
                <a:solidFill>
                  <a:schemeClr val="dk1"/>
                </a:solidFill>
              </a:rPr>
              <a:t>Retailer Surge and Ethical Concerns</a:t>
            </a:r>
            <a:endParaRPr sz="800" b="1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Retailers, especially Sephora, witness a surge in tweens in their stores seeking Drunk Elephant products.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Incidents of vandalism, rude behavior, and inappropriate product usage by tweens tarnish the shopping experience.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The hashtag #sephorakids gains traction on TikTok with 560.2 million views, highlighting the impact on other stakeholders.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Concerns arise about the misuse of Drunk Elephant's adult-oriented products by children, raising ethical questions.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2024: </a:t>
            </a:r>
            <a:r>
              <a:rPr lang="en" sz="800" b="1" dirty="0">
                <a:solidFill>
                  <a:schemeClr val="dk1"/>
                </a:solidFill>
              </a:rPr>
              <a:t>Critical Juncture</a:t>
            </a:r>
            <a:endParaRPr sz="800" b="1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Drunk Elephant faces heightened scrutiny from dermatologists, parents, and Sephora employees regarding product safety and appropriateness.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A broader conversation emerges about whether Drunk Elephant should proactively address the ethical concerns associated with its Gen Alpha market.</a:t>
            </a:r>
            <a:endParaRPr sz="800" dirty="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 dirty="0">
                <a:solidFill>
                  <a:schemeClr val="dk1"/>
                </a:solidFill>
              </a:rPr>
              <a:t>The brand is at a pivotal decision point that could significantly impact its corporate reputation and market position.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2012: </a:t>
            </a:r>
            <a:r>
              <a:rPr lang="en" sz="800" b="1">
                <a:solidFill>
                  <a:schemeClr val="dk1"/>
                </a:solidFill>
              </a:rPr>
              <a:t>Drunk Elephant's Inception</a:t>
            </a:r>
            <a:endParaRPr sz="800" b="1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Tiffany Masterson, a mother of four, establishes Drunk Elephant during the noughties recession.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Masterson identifies the Suspicious 6™ ingredients causing skin irritation and eliminates them from her regimen.</a:t>
            </a: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2017: </a:t>
            </a:r>
            <a:r>
              <a:rPr lang="en" sz="800" b="1">
                <a:solidFill>
                  <a:schemeClr val="dk1"/>
                </a:solidFill>
              </a:rPr>
              <a:t>Financial Backing and Growth</a:t>
            </a:r>
            <a:endParaRPr sz="800" b="1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Masterson secures a $300 million investment from her brother-in-law and an undisclosed amount from her brother.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Forbes recognizes Drunk Elephant as "one of the fastest-growing prestige skincare companies in history."</a:t>
            </a: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2018: </a:t>
            </a:r>
            <a:r>
              <a:rPr lang="en" sz="800" b="1">
                <a:solidFill>
                  <a:schemeClr val="dk1"/>
                </a:solidFill>
              </a:rPr>
              <a:t>Shiseido Acquisition</a:t>
            </a:r>
            <a:endParaRPr sz="800" b="1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Shiseido acquires Drunk Elephant for $845 million, strengthening Shiseido's position in the global prestige skincare market.</a:t>
            </a: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2019-2023: </a:t>
            </a:r>
            <a:r>
              <a:rPr lang="en" sz="800" b="1">
                <a:solidFill>
                  <a:schemeClr val="dk1"/>
                </a:solidFill>
              </a:rPr>
              <a:t>Gen Alpha Rise</a:t>
            </a:r>
            <a:endParaRPr sz="800" b="1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Gen Alpha, consisting of children and teens, emerges on social media platforms, particularly Instagram and TikTok.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Drunk Elephant experiences a 300% surge in followers among Gen Alpha due to its vibrant packaging and childlike appeal.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Net sales soar, with a 77% to 90% year-to-date increase reported in America during the third quarter of 2023.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2021&gt; #1 in sephora</a:t>
            </a: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2023: </a:t>
            </a:r>
            <a:r>
              <a:rPr lang="en" sz="800" b="1">
                <a:solidFill>
                  <a:schemeClr val="dk1"/>
                </a:solidFill>
              </a:rPr>
              <a:t>Retailer Surge and Ethical Concerns</a:t>
            </a:r>
            <a:endParaRPr sz="800" b="1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Retailers, especially Sephora, witness a surge in tweens in their stores seeking Drunk Elephant products.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Incidents of vandalism, rude behavior, and inappropriate product usage by tweens tarnish the shopping experience.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The hashtag #sephorakids gains traction on TikTok with 560.2 million views, highlighting the impact on other stakeholders.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Concerns arise about the misuse of Drunk Elephant's adult-oriented products by children, raising ethical questions.</a:t>
            </a: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2024: </a:t>
            </a:r>
            <a:r>
              <a:rPr lang="en" sz="800" b="1">
                <a:solidFill>
                  <a:schemeClr val="dk1"/>
                </a:solidFill>
              </a:rPr>
              <a:t>Critical Juncture</a:t>
            </a:r>
            <a:endParaRPr sz="800" b="1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Drunk Elephant faces heightened scrutiny from dermatologists, parents, and Sephora employees regarding product safety and appropriateness.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A broader conversation emerges about whether Drunk Elephant should proactively address the ethical concerns associated with its Gen Alpha market.</a:t>
            </a:r>
            <a:endParaRPr sz="800">
              <a:solidFill>
                <a:schemeClr val="dk1"/>
              </a:solidFill>
            </a:endParaRPr>
          </a:p>
          <a:p>
            <a:pPr marL="4572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800">
                <a:solidFill>
                  <a:schemeClr val="dk1"/>
                </a:solidFill>
              </a:rPr>
              <a:t>The brand is at a pivotal decision point that could significantly impact its corporate reputation and market position.</a:t>
            </a: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" name="Google Shape;3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300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GCwe5Nurobgh52gYqHx2jDMskq15zzLV/vie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image" Target="../media/image2.png"/><Relationship Id="rId7" Type="http://schemas.openxmlformats.org/officeDocument/2006/relationships/image" Target="../media/image23.gif"/><Relationship Id="rId12" Type="http://schemas.openxmlformats.org/officeDocument/2006/relationships/image" Target="../media/image2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gif"/><Relationship Id="rId11" Type="http://schemas.openxmlformats.org/officeDocument/2006/relationships/image" Target="../media/image27.gif"/><Relationship Id="rId5" Type="http://schemas.openxmlformats.org/officeDocument/2006/relationships/image" Target="../media/image21.gif"/><Relationship Id="rId10" Type="http://schemas.openxmlformats.org/officeDocument/2006/relationships/image" Target="../media/image26.gif"/><Relationship Id="rId4" Type="http://schemas.openxmlformats.org/officeDocument/2006/relationships/image" Target="../media/image20.gif"/><Relationship Id="rId9" Type="http://schemas.openxmlformats.org/officeDocument/2006/relationships/image" Target="../media/image2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0" y="-12875"/>
            <a:ext cx="9144000" cy="5143500"/>
          </a:xfrm>
          <a:prstGeom prst="rect">
            <a:avLst/>
          </a:prstGeom>
          <a:solidFill>
            <a:srgbClr val="CAEDD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906153">
            <a:off x="6361425" y="146640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45589">
            <a:off x="5032201" y="2533576"/>
            <a:ext cx="4448225" cy="44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303343">
            <a:off x="651591" y="3470793"/>
            <a:ext cx="1134691" cy="1134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 rotWithShape="1">
          <a:blip r:embed="rId6">
            <a:alphaModFix/>
          </a:blip>
          <a:srcRect r="-1368"/>
          <a:stretch/>
        </p:blipFill>
        <p:spPr>
          <a:xfrm>
            <a:off x="3617350" y="424315"/>
            <a:ext cx="1909299" cy="108153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2550650" y="2495550"/>
            <a:ext cx="4169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 2-A I Ida-Nora Hammar I My Dinh I Talía Yepes</a:t>
            </a:r>
            <a:endParaRPr sz="1100" b="0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7413" y="2468250"/>
            <a:ext cx="3847450" cy="384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746529">
            <a:off x="5470049" y="3666941"/>
            <a:ext cx="1611899" cy="1611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9">
            <a:alphaModFix/>
          </a:blip>
          <a:srcRect t="15433" r="21011"/>
          <a:stretch/>
        </p:blipFill>
        <p:spPr>
          <a:xfrm>
            <a:off x="2330199" y="2882674"/>
            <a:ext cx="3743100" cy="40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10">
            <a:alphaModFix/>
          </a:blip>
          <a:srcRect l="23633" t="14870"/>
          <a:stretch/>
        </p:blipFill>
        <p:spPr>
          <a:xfrm flipH="1">
            <a:off x="-2048750" y="2468250"/>
            <a:ext cx="3323025" cy="37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358892">
            <a:off x="2202042" y="3733591"/>
            <a:ext cx="1813266" cy="181326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1567350" y="1786438"/>
            <a:ext cx="6009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The New Toys’R’Us?</a:t>
            </a:r>
            <a:endParaRPr sz="4000" b="1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"/>
          <p:cNvPicPr preferRelativeResize="0"/>
          <p:nvPr/>
        </p:nvPicPr>
        <p:blipFill rotWithShape="1">
          <a:blip r:embed="rId3">
            <a:alphaModFix/>
          </a:blip>
          <a:srcRect l="17782" r="7596"/>
          <a:stretch/>
        </p:blipFill>
        <p:spPr>
          <a:xfrm>
            <a:off x="5352152" y="0"/>
            <a:ext cx="37918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"/>
          <p:cNvSpPr txBox="1"/>
          <p:nvPr/>
        </p:nvSpPr>
        <p:spPr>
          <a:xfrm>
            <a:off x="211200" y="246575"/>
            <a:ext cx="53385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Drunk Elephant</a:t>
            </a:r>
            <a:endParaRPr sz="3000" b="1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origins</a:t>
            </a:r>
            <a:endParaRPr sz="30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348725" y="1615113"/>
            <a:ext cx="4740900" cy="3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Serif"/>
              <a:buChar char="●"/>
            </a:pPr>
            <a:r>
              <a:rPr lang="en" sz="1800" b="1" i="0" u="none" strike="noStrike" cap="none">
                <a:solidFill>
                  <a:srgbClr val="F9A9AA"/>
                </a:solidFill>
                <a:latin typeface="Montserrat"/>
                <a:ea typeface="Montserrat"/>
                <a:cs typeface="Montserrat"/>
                <a:sym typeface="Montserrat"/>
              </a:rPr>
              <a:t>“Millenial clickbait”:</a:t>
            </a:r>
            <a:endParaRPr sz="1800" b="1" i="0" u="none" strike="noStrike" cap="none">
              <a:solidFill>
                <a:srgbClr val="F9A9A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Fast - growing</a:t>
            </a:r>
            <a:r>
              <a:rPr lang="en" sz="1800" b="1" i="0" u="none" strike="noStrike" cap="none">
                <a:solidFill>
                  <a:srgbClr val="F9A9AA"/>
                </a:solidFill>
                <a:latin typeface="Montserrat"/>
                <a:ea typeface="Montserrat"/>
                <a:cs typeface="Montserrat"/>
                <a:sym typeface="Montserrat"/>
              </a:rPr>
              <a:t> high-end </a:t>
            </a:r>
            <a:r>
              <a:rPr lang="en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skincare for women in their </a:t>
            </a:r>
            <a:r>
              <a:rPr lang="en" sz="1800" b="1" i="0" u="none" strike="noStrike" cap="none">
                <a:solidFill>
                  <a:srgbClr val="F9A9AA"/>
                </a:solidFill>
                <a:latin typeface="Montserrat"/>
                <a:ea typeface="Montserrat"/>
                <a:cs typeface="Montserrat"/>
                <a:sym typeface="Montserrat"/>
              </a:rPr>
              <a:t>twenties and older. </a:t>
            </a:r>
            <a:r>
              <a:rPr lang="en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1800" b="1" i="0" u="none" strike="noStrike" cap="none">
              <a:solidFill>
                <a:srgbClr val="F9A9A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Serif"/>
              <a:buChar char="●"/>
            </a:pPr>
            <a:r>
              <a:rPr lang="en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Founded by </a:t>
            </a:r>
            <a:r>
              <a:rPr lang="en" sz="1800" b="1" i="1" u="none" strike="noStrike" cap="none">
                <a:solidFill>
                  <a:srgbClr val="F9A9AA"/>
                </a:solidFill>
                <a:latin typeface="Montserrat"/>
                <a:ea typeface="Montserrat"/>
                <a:cs typeface="Montserrat"/>
                <a:sym typeface="Montserrat"/>
              </a:rPr>
              <a:t>Tiffany Masterson</a:t>
            </a:r>
            <a:r>
              <a:rPr lang="en" sz="1800" b="0" i="1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" sz="18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 the US. </a:t>
            </a:r>
            <a:endParaRPr sz="18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Serif"/>
              <a:buChar char="●"/>
            </a:pPr>
            <a:r>
              <a:rPr lang="en" sz="1800" b="1" i="0" u="none" strike="noStrike" cap="none">
                <a:solidFill>
                  <a:srgbClr val="F9A9AA"/>
                </a:solidFill>
                <a:latin typeface="Montserrat"/>
                <a:ea typeface="Montserrat"/>
                <a:cs typeface="Montserrat"/>
                <a:sym typeface="Montserrat"/>
              </a:rPr>
              <a:t>#DrunkBreak</a:t>
            </a:r>
            <a:endParaRPr sz="1800" b="1" i="0" u="none" strike="noStrike" cap="none">
              <a:solidFill>
                <a:srgbClr val="F9A9A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Free from the </a:t>
            </a:r>
            <a:r>
              <a:rPr lang="en" sz="1800" b="1" i="0" u="none" strike="noStrike" cap="none">
                <a:solidFill>
                  <a:srgbClr val="F9A9AA"/>
                </a:solidFill>
                <a:latin typeface="Montserrat"/>
                <a:ea typeface="Montserrat"/>
                <a:cs typeface="Montserrat"/>
                <a:sym typeface="Montserrat"/>
              </a:rPr>
              <a:t>Suspicious 6™.</a:t>
            </a:r>
            <a:endParaRPr sz="1800" b="1" i="0" u="none" strike="noStrike" cap="none">
              <a:solidFill>
                <a:srgbClr val="F9A9A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9A9A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2"/>
          <p:cNvPicPr preferRelativeResize="0"/>
          <p:nvPr/>
        </p:nvPicPr>
        <p:blipFill rotWithShape="1">
          <a:blip r:embed="rId4">
            <a:alphaModFix/>
          </a:blip>
          <a:srcRect r="-1368"/>
          <a:stretch/>
        </p:blipFill>
        <p:spPr>
          <a:xfrm>
            <a:off x="8115299" y="201250"/>
            <a:ext cx="801500" cy="45400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"/>
          <p:cNvSpPr txBox="1"/>
          <p:nvPr/>
        </p:nvSpPr>
        <p:spPr>
          <a:xfrm>
            <a:off x="6073300" y="4775200"/>
            <a:ext cx="301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Talía I Yepes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/>
          <p:nvPr/>
        </p:nvSpPr>
        <p:spPr>
          <a:xfrm>
            <a:off x="211200" y="231075"/>
            <a:ext cx="7522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Time</a:t>
            </a:r>
            <a:r>
              <a:rPr lang="en" sz="2500" b="1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line leading up to the incident</a:t>
            </a:r>
            <a:endParaRPr sz="2500" b="1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3"/>
          <p:cNvPicPr preferRelativeResize="0"/>
          <p:nvPr/>
        </p:nvPicPr>
        <p:blipFill rotWithShape="1">
          <a:blip r:embed="rId3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3"/>
          <p:cNvGrpSpPr/>
          <p:nvPr/>
        </p:nvGrpSpPr>
        <p:grpSpPr>
          <a:xfrm>
            <a:off x="557900" y="993925"/>
            <a:ext cx="3009300" cy="2145845"/>
            <a:chOff x="557900" y="993925"/>
            <a:chExt cx="3009300" cy="2145845"/>
          </a:xfrm>
        </p:grpSpPr>
        <p:sp>
          <p:nvSpPr>
            <p:cNvPr id="82" name="Google Shape;82;p3"/>
            <p:cNvSpPr txBox="1"/>
            <p:nvPr/>
          </p:nvSpPr>
          <p:spPr>
            <a:xfrm>
              <a:off x="584637" y="2600970"/>
              <a:ext cx="967814" cy="5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en" sz="2300" b="1" i="0" u="none" strike="noStrike" cap="none">
                  <a:solidFill>
                    <a:srgbClr val="FA0B9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2012</a:t>
              </a:r>
              <a:endParaRPr sz="2300" b="1" i="0" u="none" strike="noStrike" cap="none">
                <a:solidFill>
                  <a:srgbClr val="FA0B9E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557900" y="993925"/>
              <a:ext cx="3009300" cy="1413600"/>
            </a:xfrm>
            <a:prstGeom prst="round2DiagRect">
              <a:avLst>
                <a:gd name="adj1" fmla="val 46279"/>
                <a:gd name="adj2" fmla="val 0"/>
              </a:avLst>
            </a:prstGeom>
            <a:noFill/>
            <a:ln w="114300" cap="flat" cmpd="sng">
              <a:solidFill>
                <a:srgbClr val="FA0B9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1700"/>
                </a:spcBef>
                <a:spcAft>
                  <a:spcPts val="17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0" i="0" u="none" strike="noStrike" cap="none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Tiffany Masterson identifies the </a:t>
              </a:r>
              <a:r>
                <a:rPr lang="en" sz="1500" b="0" i="0" u="none" strike="noStrike" cap="none">
                  <a:solidFill>
                    <a:srgbClr val="FA0B9E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Suspicious 6™ </a:t>
              </a:r>
              <a:r>
                <a:rPr lang="en" sz="1500" b="0" i="0" u="none" strike="noStrike" cap="none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&amp; establishes Drunk Elephant.</a:t>
              </a:r>
              <a:endParaRPr sz="15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cxnSp>
          <p:nvCxnSpPr>
            <p:cNvPr id="84" name="Google Shape;84;p3"/>
            <p:cNvCxnSpPr>
              <a:stCxn id="82" idx="0"/>
              <a:endCxn id="83" idx="1"/>
            </p:cNvCxnSpPr>
            <p:nvPr/>
          </p:nvCxnSpPr>
          <p:spPr>
            <a:xfrm rot="-5400000">
              <a:off x="1468744" y="2007270"/>
              <a:ext cx="193500" cy="993900"/>
            </a:xfrm>
            <a:prstGeom prst="curvedConnector3">
              <a:avLst>
                <a:gd name="adj1" fmla="val 49986"/>
              </a:avLst>
            </a:prstGeom>
            <a:noFill/>
            <a:ln w="114300" cap="flat" cmpd="sng">
              <a:solidFill>
                <a:srgbClr val="FA0B9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85" name="Google Shape;85;p3"/>
          <p:cNvGrpSpPr/>
          <p:nvPr/>
        </p:nvGrpSpPr>
        <p:grpSpPr>
          <a:xfrm>
            <a:off x="1366795" y="2600988"/>
            <a:ext cx="3152369" cy="2145687"/>
            <a:chOff x="1366795" y="2600988"/>
            <a:chExt cx="3152369" cy="2145687"/>
          </a:xfrm>
        </p:grpSpPr>
        <p:sp>
          <p:nvSpPr>
            <p:cNvPr id="86" name="Google Shape;86;p3"/>
            <p:cNvSpPr/>
            <p:nvPr/>
          </p:nvSpPr>
          <p:spPr>
            <a:xfrm rot="654">
              <a:off x="1366929" y="3332475"/>
              <a:ext cx="3152100" cy="1413900"/>
            </a:xfrm>
            <a:prstGeom prst="round2DiagRect">
              <a:avLst>
                <a:gd name="adj1" fmla="val 46279"/>
                <a:gd name="adj2" fmla="val 0"/>
              </a:avLst>
            </a:prstGeom>
            <a:noFill/>
            <a:ln w="114300" cap="flat" cmpd="sng">
              <a:solidFill>
                <a:srgbClr val="32C9F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1700"/>
                </a:spcBef>
                <a:spcAft>
                  <a:spcPts val="17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0" i="0" u="none" strike="noStrike" cap="none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Brand achieved remarkable success, with net sales approaching </a:t>
              </a:r>
              <a:r>
                <a:rPr lang="en" sz="1500" b="0" i="0" u="none" strike="noStrike" cap="none">
                  <a:solidFill>
                    <a:srgbClr val="32C9F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$100 million.</a:t>
              </a:r>
              <a:endParaRPr sz="1500" b="0" i="0" u="none" strike="noStrike" cap="none">
                <a:solidFill>
                  <a:srgbClr val="32C9F9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87" name="Google Shape;87;p3"/>
            <p:cNvSpPr txBox="1"/>
            <p:nvPr/>
          </p:nvSpPr>
          <p:spPr>
            <a:xfrm>
              <a:off x="2751785" y="2600988"/>
              <a:ext cx="9570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en" sz="2300" b="1" i="0" u="none" strike="noStrike" cap="none">
                  <a:solidFill>
                    <a:srgbClr val="32C9F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2017</a:t>
              </a:r>
              <a:endParaRPr sz="2300" b="1" i="0" u="none" strike="noStrike" cap="none">
                <a:solidFill>
                  <a:srgbClr val="32C9F9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88" name="Google Shape;88;p3"/>
            <p:cNvCxnSpPr>
              <a:stCxn id="86" idx="3"/>
              <a:endCxn id="87" idx="3"/>
            </p:cNvCxnSpPr>
            <p:nvPr/>
          </p:nvCxnSpPr>
          <p:spPr>
            <a:xfrm rot="-5400000">
              <a:off x="3094913" y="2718675"/>
              <a:ext cx="462000" cy="765600"/>
            </a:xfrm>
            <a:prstGeom prst="curvedConnector4">
              <a:avLst>
                <a:gd name="adj1" fmla="val 20873"/>
                <a:gd name="adj2" fmla="val 131079"/>
              </a:avLst>
            </a:prstGeom>
            <a:noFill/>
            <a:ln w="114300" cap="flat" cmpd="sng">
              <a:solidFill>
                <a:srgbClr val="32C9F9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89" name="Google Shape;89;p3"/>
          <p:cNvGrpSpPr/>
          <p:nvPr/>
        </p:nvGrpSpPr>
        <p:grpSpPr>
          <a:xfrm>
            <a:off x="4545778" y="984525"/>
            <a:ext cx="3186000" cy="2155263"/>
            <a:chOff x="4545778" y="984525"/>
            <a:chExt cx="3186000" cy="2155263"/>
          </a:xfrm>
        </p:grpSpPr>
        <p:sp>
          <p:nvSpPr>
            <p:cNvPr id="90" name="Google Shape;90;p3"/>
            <p:cNvSpPr/>
            <p:nvPr/>
          </p:nvSpPr>
          <p:spPr>
            <a:xfrm>
              <a:off x="4545778" y="984525"/>
              <a:ext cx="3186000" cy="1413900"/>
            </a:xfrm>
            <a:prstGeom prst="round2DiagRect">
              <a:avLst>
                <a:gd name="adj1" fmla="val 46279"/>
                <a:gd name="adj2" fmla="val 0"/>
              </a:avLst>
            </a:prstGeom>
            <a:noFill/>
            <a:ln w="114300" cap="flat" cmpd="sng">
              <a:solidFill>
                <a:srgbClr val="EBE7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1700"/>
                </a:spcBef>
                <a:spcAft>
                  <a:spcPts val="17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0" i="0" u="none" strike="noStrike" cap="none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Shiseido acquires Drunk Elephant for </a:t>
              </a:r>
              <a:r>
                <a:rPr lang="en" sz="1500" b="0" i="0" u="none" strike="noStrike" cap="none">
                  <a:solidFill>
                    <a:srgbClr val="F1C23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$845 million</a:t>
              </a:r>
              <a:endParaRPr sz="1500" b="0" i="0" u="none" strike="noStrike" cap="none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91" name="Google Shape;91;p3"/>
            <p:cNvSpPr txBox="1"/>
            <p:nvPr/>
          </p:nvSpPr>
          <p:spPr>
            <a:xfrm>
              <a:off x="4807921" y="2600988"/>
              <a:ext cx="9570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en" sz="2300" b="1" i="0" u="none" strike="noStrike" cap="none">
                  <a:solidFill>
                    <a:srgbClr val="EBE75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2018</a:t>
              </a:r>
              <a:endParaRPr sz="2300" b="1" i="0" u="none" strike="noStrike" cap="none">
                <a:solidFill>
                  <a:srgbClr val="EBE75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92" name="Google Shape;92;p3"/>
            <p:cNvCxnSpPr>
              <a:stCxn id="90" idx="1"/>
              <a:endCxn id="91" idx="0"/>
            </p:cNvCxnSpPr>
            <p:nvPr/>
          </p:nvCxnSpPr>
          <p:spPr>
            <a:xfrm rot="5400000">
              <a:off x="5611378" y="2073525"/>
              <a:ext cx="202500" cy="852300"/>
            </a:xfrm>
            <a:prstGeom prst="curvedConnector3">
              <a:avLst>
                <a:gd name="adj1" fmla="val 50015"/>
              </a:avLst>
            </a:prstGeom>
            <a:noFill/>
            <a:ln w="114300" cap="flat" cmpd="sng">
              <a:solidFill>
                <a:srgbClr val="EBE75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93" name="Google Shape;93;p3"/>
          <p:cNvGrpSpPr/>
          <p:nvPr/>
        </p:nvGrpSpPr>
        <p:grpSpPr>
          <a:xfrm>
            <a:off x="5104618" y="2596513"/>
            <a:ext cx="3375063" cy="2078337"/>
            <a:chOff x="5104618" y="2596513"/>
            <a:chExt cx="3375063" cy="2078337"/>
          </a:xfrm>
        </p:grpSpPr>
        <p:sp>
          <p:nvSpPr>
            <p:cNvPr id="94" name="Google Shape;94;p3"/>
            <p:cNvSpPr/>
            <p:nvPr/>
          </p:nvSpPr>
          <p:spPr>
            <a:xfrm>
              <a:off x="5104618" y="3260950"/>
              <a:ext cx="3361200" cy="1413900"/>
            </a:xfrm>
            <a:prstGeom prst="round2DiagRect">
              <a:avLst>
                <a:gd name="adj1" fmla="val 46279"/>
                <a:gd name="adj2" fmla="val 0"/>
              </a:avLst>
            </a:prstGeom>
            <a:noFill/>
            <a:ln w="114300" cap="flat" cmpd="sng">
              <a:solidFill>
                <a:srgbClr val="49EAC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0" i="0" u="none" strike="noStrike" cap="none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Surge in popularity among Gen Alpha thanks to TikTok.</a:t>
              </a:r>
              <a:endParaRPr sz="1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endParaRPr sz="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0" i="0" u="none" strike="noStrike" cap="none">
                  <a:solidFill>
                    <a:schemeClr val="accent5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#1 Brand at Sephora*</a:t>
              </a:r>
              <a:endParaRPr sz="1500" b="0" i="0" u="none" strike="noStrike" cap="none"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95" name="Google Shape;95;p3"/>
            <p:cNvSpPr txBox="1"/>
            <p:nvPr/>
          </p:nvSpPr>
          <p:spPr>
            <a:xfrm>
              <a:off x="7522681" y="2596513"/>
              <a:ext cx="9570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en" sz="2300" b="1" i="0" u="none" strike="noStrike" cap="none">
                  <a:solidFill>
                    <a:srgbClr val="49EAC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2020</a:t>
              </a:r>
              <a:endParaRPr sz="2300" b="1" i="0" u="none" strike="noStrike" cap="none">
                <a:solidFill>
                  <a:srgbClr val="49EAC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96" name="Google Shape;96;p3"/>
            <p:cNvCxnSpPr>
              <a:stCxn id="95" idx="1"/>
              <a:endCxn id="94" idx="3"/>
            </p:cNvCxnSpPr>
            <p:nvPr/>
          </p:nvCxnSpPr>
          <p:spPr>
            <a:xfrm flipH="1">
              <a:off x="6785281" y="2865913"/>
              <a:ext cx="737400" cy="395100"/>
            </a:xfrm>
            <a:prstGeom prst="curvedConnector2">
              <a:avLst/>
            </a:prstGeom>
            <a:noFill/>
            <a:ln w="114300" cap="flat" cmpd="sng">
              <a:solidFill>
                <a:srgbClr val="49EACB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97" name="Google Shape;97;p3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3"/>
          <p:cNvSpPr txBox="1"/>
          <p:nvPr/>
        </p:nvSpPr>
        <p:spPr>
          <a:xfrm>
            <a:off x="100650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*America, 2021, measured in sales.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 title="Drunk Elephant tiktok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975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4"/>
          <p:cNvPicPr preferRelativeResize="0"/>
          <p:nvPr/>
        </p:nvPicPr>
        <p:blipFill rotWithShape="1">
          <a:blip r:embed="rId5">
            <a:alphaModFix/>
          </a:blip>
          <a:srcRect l="8088" r="7464"/>
          <a:stretch/>
        </p:blipFill>
        <p:spPr>
          <a:xfrm>
            <a:off x="0" y="0"/>
            <a:ext cx="2909025" cy="531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4"/>
          <p:cNvPicPr preferRelativeResize="0"/>
          <p:nvPr/>
        </p:nvPicPr>
        <p:blipFill rotWithShape="1">
          <a:blip r:embed="rId6">
            <a:alphaModFix/>
          </a:blip>
          <a:srcRect l="2839" r="2829"/>
          <a:stretch/>
        </p:blipFill>
        <p:spPr>
          <a:xfrm>
            <a:off x="6039400" y="0"/>
            <a:ext cx="3104600" cy="5318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 txBox="1"/>
          <p:nvPr/>
        </p:nvSpPr>
        <p:spPr>
          <a:xfrm>
            <a:off x="211200" y="246575"/>
            <a:ext cx="56352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Time</a:t>
            </a:r>
            <a:r>
              <a:rPr lang="en" sz="2500" b="1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line of the Incident</a:t>
            </a:r>
            <a:endParaRPr sz="2500" b="1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5"/>
          <p:cNvGrpSpPr/>
          <p:nvPr/>
        </p:nvGrpSpPr>
        <p:grpSpPr>
          <a:xfrm>
            <a:off x="787655" y="1099050"/>
            <a:ext cx="4560000" cy="2146025"/>
            <a:chOff x="787655" y="1099050"/>
            <a:chExt cx="4560000" cy="2146025"/>
          </a:xfrm>
        </p:grpSpPr>
        <p:sp>
          <p:nvSpPr>
            <p:cNvPr id="113" name="Google Shape;113;p5"/>
            <p:cNvSpPr/>
            <p:nvPr/>
          </p:nvSpPr>
          <p:spPr>
            <a:xfrm>
              <a:off x="787655" y="1099050"/>
              <a:ext cx="4560000" cy="1413900"/>
            </a:xfrm>
            <a:prstGeom prst="round2DiagRect">
              <a:avLst>
                <a:gd name="adj1" fmla="val 46279"/>
                <a:gd name="adj2" fmla="val 0"/>
              </a:avLst>
            </a:prstGeom>
            <a:noFill/>
            <a:ln w="114300" cap="flat" cmpd="sng">
              <a:solidFill>
                <a:srgbClr val="FFB4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1700"/>
                </a:spcBef>
                <a:spcAft>
                  <a:spcPts val="17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0" i="0" u="none" strike="noStrike" cap="none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Concerns arise about the misuse of Drunk Elephant's </a:t>
              </a:r>
              <a:r>
                <a:rPr lang="en" sz="1500" b="1" i="0" u="none" strike="noStrike" cap="none">
                  <a:solidFill>
                    <a:schemeClr val="accent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adult-oriented</a:t>
              </a:r>
              <a:r>
                <a:rPr lang="en" sz="1500" b="0" i="0" u="none" strike="noStrike" cap="none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products by children</a:t>
              </a:r>
              <a:endParaRPr sz="15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14" name="Google Shape;114;p5"/>
            <p:cNvSpPr txBox="1"/>
            <p:nvPr/>
          </p:nvSpPr>
          <p:spPr>
            <a:xfrm>
              <a:off x="1275326" y="2706275"/>
              <a:ext cx="30138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en" sz="2300" b="1" i="0" u="none" strike="noStrike" cap="none">
                  <a:solidFill>
                    <a:schemeClr val="accent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November 2023</a:t>
              </a:r>
              <a:endParaRPr sz="23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15" name="Google Shape;115;p5"/>
            <p:cNvCxnSpPr>
              <a:stCxn id="113" idx="1"/>
              <a:endCxn id="114" idx="0"/>
            </p:cNvCxnSpPr>
            <p:nvPr/>
          </p:nvCxnSpPr>
          <p:spPr>
            <a:xfrm rot="5400000">
              <a:off x="2828405" y="2466900"/>
              <a:ext cx="193200" cy="285300"/>
            </a:xfrm>
            <a:prstGeom prst="curvedConnector3">
              <a:avLst>
                <a:gd name="adj1" fmla="val 50032"/>
              </a:avLst>
            </a:prstGeom>
            <a:noFill/>
            <a:ln w="1143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16" name="Google Shape;116;p5"/>
          <p:cNvGrpSpPr/>
          <p:nvPr/>
        </p:nvGrpSpPr>
        <p:grpSpPr>
          <a:xfrm>
            <a:off x="3943980" y="2706275"/>
            <a:ext cx="4688100" cy="2068925"/>
            <a:chOff x="3943980" y="2706275"/>
            <a:chExt cx="4688100" cy="2068925"/>
          </a:xfrm>
        </p:grpSpPr>
        <p:sp>
          <p:nvSpPr>
            <p:cNvPr id="117" name="Google Shape;117;p5"/>
            <p:cNvSpPr txBox="1"/>
            <p:nvPr/>
          </p:nvSpPr>
          <p:spPr>
            <a:xfrm>
              <a:off x="4798703" y="2706275"/>
              <a:ext cx="35172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en" sz="2300" b="1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February 2024</a:t>
              </a:r>
              <a:endParaRPr sz="23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3943980" y="3361300"/>
              <a:ext cx="4688100" cy="1413900"/>
            </a:xfrm>
            <a:prstGeom prst="round2DiagRect">
              <a:avLst>
                <a:gd name="adj1" fmla="val 46279"/>
                <a:gd name="adj2" fmla="val 0"/>
              </a:avLst>
            </a:prstGeom>
            <a:noFill/>
            <a:ln w="1143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0" i="0" u="none" strike="noStrike" cap="none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Drunk Elephant makes a decision and addresses the issue, but </a:t>
              </a:r>
              <a:r>
                <a:rPr lang="en" sz="15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how?</a:t>
              </a:r>
              <a:endParaRPr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19" name="Google Shape;119;p5"/>
            <p:cNvCxnSpPr>
              <a:stCxn id="118" idx="3"/>
              <a:endCxn id="117" idx="1"/>
            </p:cNvCxnSpPr>
            <p:nvPr/>
          </p:nvCxnSpPr>
          <p:spPr>
            <a:xfrm rot="5400000" flipH="1">
              <a:off x="5350680" y="2423950"/>
              <a:ext cx="385500" cy="1489200"/>
            </a:xfrm>
            <a:prstGeom prst="curvedConnector4">
              <a:avLst>
                <a:gd name="adj1" fmla="val 15075"/>
                <a:gd name="adj2" fmla="val 115999"/>
              </a:avLst>
            </a:prstGeom>
            <a:noFill/>
            <a:ln w="1143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20" name="Google Shape;120;p5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/>
        </p:nvSpPr>
        <p:spPr>
          <a:xfrm>
            <a:off x="4910449" y="708275"/>
            <a:ext cx="30771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Shiseido &amp; Drunk Elephant  </a:t>
            </a:r>
            <a:endParaRPr sz="2500" b="1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4910439" y="1741134"/>
            <a:ext cx="33540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Shiseido financial performance has been not too good.</a:t>
            </a: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Need for financial improvement in American and EMEA market.</a:t>
            </a: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6"/>
          <p:cNvPicPr preferRelativeResize="0"/>
          <p:nvPr/>
        </p:nvPicPr>
        <p:blipFill rotWithShape="1">
          <a:blip r:embed="rId3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0975" y="1328875"/>
            <a:ext cx="2749900" cy="3042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625" y="0"/>
            <a:ext cx="1815950" cy="226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2553" y="3080287"/>
            <a:ext cx="1470875" cy="1859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/>
          <p:nvPr/>
        </p:nvSpPr>
        <p:spPr>
          <a:xfrm>
            <a:off x="211200" y="246575"/>
            <a:ext cx="5499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Gen Alpha </a:t>
            </a:r>
            <a:r>
              <a:rPr lang="en" sz="3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impact</a:t>
            </a:r>
            <a:endParaRPr sz="30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p7"/>
          <p:cNvPicPr preferRelativeResize="0"/>
          <p:nvPr/>
        </p:nvPicPr>
        <p:blipFill rotWithShape="1">
          <a:blip r:embed="rId3">
            <a:alphaModFix/>
          </a:blip>
          <a:srcRect l="1370" r="-1370"/>
          <a:stretch/>
        </p:blipFill>
        <p:spPr>
          <a:xfrm>
            <a:off x="7531100" y="246579"/>
            <a:ext cx="1361546" cy="781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7"/>
          <p:cNvGrpSpPr/>
          <p:nvPr/>
        </p:nvGrpSpPr>
        <p:grpSpPr>
          <a:xfrm>
            <a:off x="787650" y="1278300"/>
            <a:ext cx="3300000" cy="1205375"/>
            <a:chOff x="787650" y="1278300"/>
            <a:chExt cx="3300000" cy="1205375"/>
          </a:xfrm>
        </p:grpSpPr>
        <p:sp>
          <p:nvSpPr>
            <p:cNvPr id="138" name="Google Shape;138;p7"/>
            <p:cNvSpPr txBox="1"/>
            <p:nvPr/>
          </p:nvSpPr>
          <p:spPr>
            <a:xfrm>
              <a:off x="787650" y="1278300"/>
              <a:ext cx="2987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Largest Generation Ever </a:t>
              </a:r>
              <a:endPara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7"/>
            <p:cNvSpPr txBox="1"/>
            <p:nvPr/>
          </p:nvSpPr>
          <p:spPr>
            <a:xfrm>
              <a:off x="787650" y="1466100"/>
              <a:ext cx="33000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en" sz="3800" b="1" i="0" u="none" strike="noStrike" cap="none">
                  <a:solidFill>
                    <a:srgbClr val="FA0B9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2.5 Billion</a:t>
              </a:r>
              <a:endParaRPr sz="3800" b="1" i="0" u="none" strike="noStrike" cap="none">
                <a:solidFill>
                  <a:srgbClr val="FA0B9E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0" name="Google Shape;140;p7"/>
            <p:cNvSpPr txBox="1"/>
            <p:nvPr/>
          </p:nvSpPr>
          <p:spPr>
            <a:xfrm>
              <a:off x="787650" y="1991075"/>
              <a:ext cx="2659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estimated by 2024</a:t>
              </a:r>
              <a:endPara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" name="Google Shape;141;p7"/>
          <p:cNvGrpSpPr/>
          <p:nvPr/>
        </p:nvGrpSpPr>
        <p:grpSpPr>
          <a:xfrm>
            <a:off x="787650" y="3744925"/>
            <a:ext cx="4101600" cy="1005875"/>
            <a:chOff x="787650" y="3744925"/>
            <a:chExt cx="4101600" cy="1005875"/>
          </a:xfrm>
        </p:grpSpPr>
        <p:sp>
          <p:nvSpPr>
            <p:cNvPr id="142" name="Google Shape;142;p7"/>
            <p:cNvSpPr txBox="1"/>
            <p:nvPr/>
          </p:nvSpPr>
          <p:spPr>
            <a:xfrm>
              <a:off x="787650" y="3904500"/>
              <a:ext cx="37671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en" sz="3800" b="1" i="0" u="none" strike="noStrike" cap="none">
                  <a:solidFill>
                    <a:srgbClr val="49EAC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+29 Million</a:t>
              </a:r>
              <a:endParaRPr sz="3800" b="1" i="0" u="none" strike="noStrike" cap="none">
                <a:solidFill>
                  <a:srgbClr val="49EAC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3" name="Google Shape;143;p7"/>
            <p:cNvSpPr txBox="1"/>
            <p:nvPr/>
          </p:nvSpPr>
          <p:spPr>
            <a:xfrm>
              <a:off x="787650" y="3744925"/>
              <a:ext cx="4101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Accumulating</a:t>
              </a:r>
              <a:endPara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7"/>
            <p:cNvSpPr txBox="1"/>
            <p:nvPr/>
          </p:nvSpPr>
          <p:spPr>
            <a:xfrm>
              <a:off x="787650" y="4381500"/>
              <a:ext cx="2926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Views of #GenerationAlpha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5" name="Google Shape;145;p7"/>
          <p:cNvPicPr preferRelativeResize="0"/>
          <p:nvPr/>
        </p:nvPicPr>
        <p:blipFill rotWithShape="1">
          <a:blip r:embed="rId4">
            <a:alphaModFix/>
          </a:blip>
          <a:srcRect r="21258"/>
          <a:stretch/>
        </p:blipFill>
        <p:spPr>
          <a:xfrm>
            <a:off x="4796226" y="0"/>
            <a:ext cx="6368126" cy="5391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" name="Google Shape;146;p7"/>
          <p:cNvGrpSpPr/>
          <p:nvPr/>
        </p:nvGrpSpPr>
        <p:grpSpPr>
          <a:xfrm>
            <a:off x="787650" y="2395338"/>
            <a:ext cx="3767100" cy="1260012"/>
            <a:chOff x="787650" y="2395338"/>
            <a:chExt cx="3767100" cy="1260012"/>
          </a:xfrm>
        </p:grpSpPr>
        <p:sp>
          <p:nvSpPr>
            <p:cNvPr id="147" name="Google Shape;147;p7"/>
            <p:cNvSpPr txBox="1"/>
            <p:nvPr/>
          </p:nvSpPr>
          <p:spPr>
            <a:xfrm>
              <a:off x="787650" y="2685300"/>
              <a:ext cx="37671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en" sz="3800" b="1" i="0" u="none" strike="noStrike" cap="none">
                  <a:solidFill>
                    <a:srgbClr val="FFB47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$5.46 Trillion</a:t>
              </a:r>
              <a:endParaRPr sz="3800" b="1" i="0" u="none" strike="noStrike" cap="none">
                <a:solidFill>
                  <a:srgbClr val="FFB47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8" name="Google Shape;148;p7"/>
            <p:cNvSpPr txBox="1"/>
            <p:nvPr/>
          </p:nvSpPr>
          <p:spPr>
            <a:xfrm>
              <a:off x="787650" y="2395338"/>
              <a:ext cx="2229000" cy="31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Spending power of </a:t>
              </a:r>
              <a:endPara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 txBox="1"/>
            <p:nvPr/>
          </p:nvSpPr>
          <p:spPr>
            <a:xfrm>
              <a:off x="787650" y="3286050"/>
              <a:ext cx="1292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USD by 2029</a:t>
              </a:r>
              <a:endPara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0" name="Google Shape;150;p7"/>
          <p:cNvPicPr preferRelativeResize="0"/>
          <p:nvPr/>
        </p:nvPicPr>
        <p:blipFill rotWithShape="1">
          <a:blip r:embed="rId3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 r="30357"/>
          <a:stretch/>
        </p:blipFill>
        <p:spPr>
          <a:xfrm>
            <a:off x="-2175553" y="0"/>
            <a:ext cx="63681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8"/>
          <p:cNvSpPr txBox="1"/>
          <p:nvPr/>
        </p:nvSpPr>
        <p:spPr>
          <a:xfrm>
            <a:off x="4262250" y="187275"/>
            <a:ext cx="5499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Gen Alpha </a:t>
            </a:r>
            <a:r>
              <a:rPr lang="en" sz="3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impact</a:t>
            </a:r>
            <a:endParaRPr sz="30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8" name="Google Shape;158;p8"/>
          <p:cNvGrpSpPr/>
          <p:nvPr/>
        </p:nvGrpSpPr>
        <p:grpSpPr>
          <a:xfrm>
            <a:off x="4844375" y="1595925"/>
            <a:ext cx="3767100" cy="1285650"/>
            <a:chOff x="4844375" y="1595925"/>
            <a:chExt cx="3767100" cy="1285650"/>
          </a:xfrm>
        </p:grpSpPr>
        <p:sp>
          <p:nvSpPr>
            <p:cNvPr id="159" name="Google Shape;159;p8"/>
            <p:cNvSpPr txBox="1"/>
            <p:nvPr/>
          </p:nvSpPr>
          <p:spPr>
            <a:xfrm>
              <a:off x="4844375" y="1787800"/>
              <a:ext cx="37671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lang="en" sz="3500" b="1" i="0" u="none" strike="noStrike" cap="none">
                  <a:solidFill>
                    <a:srgbClr val="C996D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77%</a:t>
              </a:r>
              <a:r>
                <a:rPr lang="en" sz="3800" b="1" i="0" u="none" strike="noStrike" cap="none">
                  <a:solidFill>
                    <a:srgbClr val="C996D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" sz="3800" b="0" i="0" u="none" strike="noStrike" cap="none">
                  <a:solidFill>
                    <a:srgbClr val="C996D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</a:t>
              </a:r>
              <a:r>
                <a:rPr lang="en" sz="3800" b="1" i="0" u="none" strike="noStrike" cap="none">
                  <a:solidFill>
                    <a:srgbClr val="C996D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90%</a:t>
              </a:r>
              <a:endParaRPr sz="3800" b="1" i="0" u="none" strike="noStrike" cap="none">
                <a:solidFill>
                  <a:srgbClr val="C996DD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60" name="Google Shape;160;p8"/>
            <p:cNvSpPr txBox="1"/>
            <p:nvPr/>
          </p:nvSpPr>
          <p:spPr>
            <a:xfrm>
              <a:off x="4844375" y="2388975"/>
              <a:ext cx="2659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Increase in net sales 2023</a:t>
              </a:r>
              <a:endPara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8"/>
            <p:cNvSpPr txBox="1"/>
            <p:nvPr/>
          </p:nvSpPr>
          <p:spPr>
            <a:xfrm>
              <a:off x="4844375" y="1595925"/>
              <a:ext cx="2987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Impact on Drunk Elephant</a:t>
              </a:r>
              <a:endPara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2" name="Google Shape;162;p8"/>
          <p:cNvGrpSpPr/>
          <p:nvPr/>
        </p:nvGrpSpPr>
        <p:grpSpPr>
          <a:xfrm>
            <a:off x="4844375" y="3240882"/>
            <a:ext cx="3767100" cy="1220368"/>
            <a:chOff x="4844375" y="3240882"/>
            <a:chExt cx="3767100" cy="1220368"/>
          </a:xfrm>
        </p:grpSpPr>
        <p:sp>
          <p:nvSpPr>
            <p:cNvPr id="163" name="Google Shape;163;p8"/>
            <p:cNvSpPr txBox="1"/>
            <p:nvPr/>
          </p:nvSpPr>
          <p:spPr>
            <a:xfrm>
              <a:off x="4844375" y="3410632"/>
              <a:ext cx="37671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en" sz="3800" b="1" i="0" u="none" strike="noStrike" cap="none">
                  <a:solidFill>
                    <a:srgbClr val="EBE75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+300% </a:t>
              </a:r>
              <a:endParaRPr sz="3800" b="1" i="0" u="none" strike="noStrike" cap="none">
                <a:solidFill>
                  <a:srgbClr val="EBE75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64" name="Google Shape;164;p8"/>
            <p:cNvSpPr txBox="1"/>
            <p:nvPr/>
          </p:nvSpPr>
          <p:spPr>
            <a:xfrm>
              <a:off x="4844375" y="3240882"/>
              <a:ext cx="3085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Increase in followers </a:t>
              </a:r>
              <a:endPara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8"/>
            <p:cNvSpPr txBox="1"/>
            <p:nvPr/>
          </p:nvSpPr>
          <p:spPr>
            <a:xfrm>
              <a:off x="4844375" y="4091950"/>
              <a:ext cx="2290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dk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On Instagram from ‘17-’24</a:t>
              </a:r>
              <a:endPara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6" name="Google Shape;166;p8"/>
          <p:cNvPicPr preferRelativeResize="0"/>
          <p:nvPr/>
        </p:nvPicPr>
        <p:blipFill rotWithShape="1">
          <a:blip r:embed="rId4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/>
          <p:nvPr/>
        </p:nvSpPr>
        <p:spPr>
          <a:xfrm>
            <a:off x="10500" y="10500"/>
            <a:ext cx="9144000" cy="5143500"/>
          </a:xfrm>
          <a:prstGeom prst="rect">
            <a:avLst/>
          </a:prstGeom>
          <a:solidFill>
            <a:srgbClr val="FB0C9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45589">
            <a:off x="9712037" y="291509"/>
            <a:ext cx="2590876" cy="2590876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9"/>
          <p:cNvSpPr txBox="1"/>
          <p:nvPr/>
        </p:nvSpPr>
        <p:spPr>
          <a:xfrm>
            <a:off x="2422800" y="1595100"/>
            <a:ext cx="44352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" sz="35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The New </a:t>
            </a:r>
            <a:endParaRPr sz="3500" b="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" sz="35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Toys’R’Us for kids and tweens?</a:t>
            </a:r>
            <a:endParaRPr sz="3500" b="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74" name="Google Shape;17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25435">
            <a:off x="282400" y="185313"/>
            <a:ext cx="2104024" cy="210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933027">
            <a:off x="6666670" y="3263969"/>
            <a:ext cx="1514761" cy="1514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499286">
            <a:off x="2270597" y="3204048"/>
            <a:ext cx="1719931" cy="171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321934">
            <a:off x="5127388" y="113237"/>
            <a:ext cx="1392526" cy="139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58000" y="371400"/>
            <a:ext cx="2200350" cy="22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754632">
            <a:off x="428100" y="3002575"/>
            <a:ext cx="1574525" cy="157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1594625" y="684750"/>
            <a:ext cx="1105150" cy="11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37275" y="3789125"/>
            <a:ext cx="940525" cy="9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68825" y="25900"/>
            <a:ext cx="1567200" cy="156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 txBox="1"/>
          <p:nvPr/>
        </p:nvSpPr>
        <p:spPr>
          <a:xfrm>
            <a:off x="287425" y="170375"/>
            <a:ext cx="6663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Backlash from</a:t>
            </a:r>
            <a:r>
              <a:rPr lang="en" sz="30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000" b="1" i="0" u="none" strike="noStrike" cap="none">
                <a:solidFill>
                  <a:srgbClr val="FB0C9E"/>
                </a:solidFill>
                <a:latin typeface="Montserrat"/>
                <a:ea typeface="Montserrat"/>
                <a:cs typeface="Montserrat"/>
                <a:sym typeface="Montserrat"/>
              </a:rPr>
              <a:t>Employees</a:t>
            </a:r>
            <a:endParaRPr sz="3000" b="1" i="0" u="none" strike="noStrike" cap="none">
              <a:solidFill>
                <a:srgbClr val="FB0C9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10"/>
          <p:cNvPicPr preferRelativeResize="0"/>
          <p:nvPr/>
        </p:nvPicPr>
        <p:blipFill rotWithShape="1">
          <a:blip r:embed="rId3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10"/>
          <p:cNvGrpSpPr/>
          <p:nvPr/>
        </p:nvGrpSpPr>
        <p:grpSpPr>
          <a:xfrm>
            <a:off x="498227" y="978545"/>
            <a:ext cx="8114737" cy="4498356"/>
            <a:chOff x="498227" y="978545"/>
            <a:chExt cx="8114737" cy="4498356"/>
          </a:xfrm>
        </p:grpSpPr>
        <p:grpSp>
          <p:nvGrpSpPr>
            <p:cNvPr id="191" name="Google Shape;191;p10"/>
            <p:cNvGrpSpPr/>
            <p:nvPr/>
          </p:nvGrpSpPr>
          <p:grpSpPr>
            <a:xfrm>
              <a:off x="3939075" y="1010936"/>
              <a:ext cx="4673889" cy="3340419"/>
              <a:chOff x="3939075" y="1010936"/>
              <a:chExt cx="4673889" cy="3340419"/>
            </a:xfrm>
          </p:grpSpPr>
          <p:pic>
            <p:nvPicPr>
              <p:cNvPr id="192" name="Google Shape;192;p10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6820989" y="1010936"/>
                <a:ext cx="1791975" cy="3340419"/>
              </a:xfrm>
              <a:prstGeom prst="snip1Rect">
                <a:avLst>
                  <a:gd name="adj" fmla="val 16667"/>
                </a:avLst>
              </a:prstGeom>
              <a:noFill/>
              <a:ln w="114300" cap="flat" cmpd="sng">
                <a:solidFill>
                  <a:srgbClr val="FB0C9E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193" name="Google Shape;193;p10"/>
              <p:cNvSpPr txBox="1"/>
              <p:nvPr/>
            </p:nvSpPr>
            <p:spPr>
              <a:xfrm>
                <a:off x="3939075" y="2261375"/>
                <a:ext cx="1848300" cy="71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" sz="1800" b="1" i="0" u="none" strike="noStrike" cap="none">
                    <a:solidFill>
                      <a:schemeClr val="dk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Sephora Employees</a:t>
                </a:r>
                <a:endParaRPr sz="18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94" name="Google Shape;194;p10"/>
            <p:cNvGrpSpPr/>
            <p:nvPr/>
          </p:nvGrpSpPr>
          <p:grpSpPr>
            <a:xfrm>
              <a:off x="498227" y="978545"/>
              <a:ext cx="6300148" cy="4498356"/>
              <a:chOff x="498227" y="978545"/>
              <a:chExt cx="6300148" cy="4498356"/>
            </a:xfrm>
          </p:grpSpPr>
          <p:pic>
            <p:nvPicPr>
              <p:cNvPr id="195" name="Google Shape;195;p10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 rot="-523518">
                <a:off x="738349" y="1338575"/>
                <a:ext cx="2373400" cy="3346876"/>
              </a:xfrm>
              <a:prstGeom prst="rect">
                <a:avLst/>
              </a:prstGeom>
              <a:noFill/>
              <a:ln w="114300" cap="flat" cmpd="sng">
                <a:solidFill>
                  <a:srgbClr val="FA0B9E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cxnSp>
            <p:nvCxnSpPr>
              <p:cNvPr id="196" name="Google Shape;196;p10"/>
              <p:cNvCxnSpPr>
                <a:endCxn id="193" idx="3"/>
              </p:cNvCxnSpPr>
              <p:nvPr/>
            </p:nvCxnSpPr>
            <p:spPr>
              <a:xfrm rot="10800000">
                <a:off x="5787375" y="2618075"/>
                <a:ext cx="1011000" cy="80100"/>
              </a:xfrm>
              <a:prstGeom prst="curvedConnector3">
                <a:avLst>
                  <a:gd name="adj1" fmla="val 50000"/>
                </a:avLst>
              </a:prstGeom>
              <a:noFill/>
              <a:ln w="114300" cap="flat" cmpd="sng">
                <a:solidFill>
                  <a:srgbClr val="FA0B9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97" name="Google Shape;197;p10"/>
              <p:cNvCxnSpPr>
                <a:stCxn id="193" idx="1"/>
                <a:endCxn id="195" idx="3"/>
              </p:cNvCxnSpPr>
              <p:nvPr/>
            </p:nvCxnSpPr>
            <p:spPr>
              <a:xfrm flipH="1">
                <a:off x="3097875" y="2618075"/>
                <a:ext cx="841200" cy="213900"/>
              </a:xfrm>
              <a:prstGeom prst="curvedConnector3">
                <a:avLst>
                  <a:gd name="adj1" fmla="val 34903"/>
                </a:avLst>
              </a:prstGeom>
              <a:noFill/>
              <a:ln w="114300" cap="flat" cmpd="sng">
                <a:solidFill>
                  <a:srgbClr val="FB0C9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pic>
            <p:nvPicPr>
              <p:cNvPr id="198" name="Google Shape;198;p10"/>
              <p:cNvPicPr preferRelativeResize="0"/>
              <p:nvPr/>
            </p:nvPicPr>
            <p:blipFill rotWithShape="1">
              <a:blip r:embed="rId6">
                <a:alphaModFix/>
              </a:blip>
              <a:srcRect l="18685" t="24879" r="14553" b="31226"/>
              <a:stretch/>
            </p:blipFill>
            <p:spPr>
              <a:xfrm rot="700456">
                <a:off x="4200892" y="3453416"/>
                <a:ext cx="1609718" cy="1880070"/>
              </a:xfrm>
              <a:prstGeom prst="rect">
                <a:avLst/>
              </a:prstGeom>
              <a:noFill/>
              <a:ln w="152400" cap="flat" cmpd="sng">
                <a:solidFill>
                  <a:srgbClr val="FB0C9E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199" name="Google Shape;199;p10"/>
              <p:cNvPicPr preferRelativeResize="0"/>
              <p:nvPr/>
            </p:nvPicPr>
            <p:blipFill rotWithShape="1">
              <a:blip r:embed="rId7">
                <a:alphaModFix/>
              </a:blip>
              <a:srcRect l="7056" t="35091" r="14793" b="29436"/>
              <a:stretch/>
            </p:blipFill>
            <p:spPr>
              <a:xfrm rot="-185687">
                <a:off x="4511016" y="1024985"/>
                <a:ext cx="1747067" cy="987880"/>
              </a:xfrm>
              <a:prstGeom prst="rect">
                <a:avLst/>
              </a:prstGeom>
              <a:noFill/>
              <a:ln w="152400" cap="flat" cmpd="sng">
                <a:solidFill>
                  <a:srgbClr val="FB0C9E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"/>
          <p:cNvSpPr txBox="1"/>
          <p:nvPr/>
        </p:nvSpPr>
        <p:spPr>
          <a:xfrm>
            <a:off x="287425" y="170375"/>
            <a:ext cx="714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Backlash from</a:t>
            </a:r>
            <a:r>
              <a:rPr lang="en" sz="30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000" b="1" i="0" u="none" strike="noStrike" cap="none">
                <a:solidFill>
                  <a:srgbClr val="32C9F9"/>
                </a:solidFill>
                <a:latin typeface="Montserrat"/>
                <a:ea typeface="Montserrat"/>
                <a:cs typeface="Montserrat"/>
                <a:sym typeface="Montserrat"/>
              </a:rPr>
              <a:t>Parents &amp; Schools</a:t>
            </a:r>
            <a:endParaRPr sz="3000" b="1" i="0" u="none" strike="noStrike" cap="none">
              <a:solidFill>
                <a:srgbClr val="32C9F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5" name="Google Shape;205;p11"/>
          <p:cNvGrpSpPr/>
          <p:nvPr/>
        </p:nvGrpSpPr>
        <p:grpSpPr>
          <a:xfrm>
            <a:off x="421407" y="3048669"/>
            <a:ext cx="5594310" cy="1629184"/>
            <a:chOff x="474125" y="3484480"/>
            <a:chExt cx="5022273" cy="1462595"/>
          </a:xfrm>
        </p:grpSpPr>
        <p:grpSp>
          <p:nvGrpSpPr>
            <p:cNvPr id="206" name="Google Shape;206;p11"/>
            <p:cNvGrpSpPr/>
            <p:nvPr/>
          </p:nvGrpSpPr>
          <p:grpSpPr>
            <a:xfrm>
              <a:off x="474125" y="4033575"/>
              <a:ext cx="4463700" cy="913500"/>
              <a:chOff x="1461050" y="3344100"/>
              <a:chExt cx="4463700" cy="913500"/>
            </a:xfrm>
          </p:grpSpPr>
          <p:sp>
            <p:nvSpPr>
              <p:cNvPr id="207" name="Google Shape;207;p11"/>
              <p:cNvSpPr/>
              <p:nvPr/>
            </p:nvSpPr>
            <p:spPr>
              <a:xfrm>
                <a:off x="1461050" y="3344100"/>
                <a:ext cx="4463700" cy="913500"/>
              </a:xfrm>
              <a:prstGeom prst="snip1Rect">
                <a:avLst>
                  <a:gd name="adj" fmla="val 26513"/>
                </a:avLst>
              </a:prstGeom>
              <a:solidFill>
                <a:srgbClr val="EBE7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08" name="Google Shape;208;p11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1555529" y="3422553"/>
                <a:ext cx="4258500" cy="756600"/>
              </a:xfrm>
              <a:prstGeom prst="snip1Rect">
                <a:avLst>
                  <a:gd name="adj" fmla="val 23463"/>
                </a:avLst>
              </a:prstGeom>
              <a:noFill/>
              <a:ln>
                <a:noFill/>
              </a:ln>
            </p:spPr>
          </p:pic>
        </p:grpSp>
        <p:sp>
          <p:nvSpPr>
            <p:cNvPr id="209" name="Google Shape;209;p11"/>
            <p:cNvSpPr txBox="1"/>
            <p:nvPr/>
          </p:nvSpPr>
          <p:spPr>
            <a:xfrm>
              <a:off x="4231298" y="3484480"/>
              <a:ext cx="12651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 sz="2000" b="1" i="0" u="none" strike="noStrike" cap="none">
                  <a:solidFill>
                    <a:srgbClr val="EBE75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Parent</a:t>
              </a:r>
              <a:endParaRPr sz="2000" b="1" i="0" u="none" strike="noStrike" cap="none">
                <a:solidFill>
                  <a:srgbClr val="EBE75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10" name="Google Shape;210;p11"/>
            <p:cNvCxnSpPr>
              <a:stCxn id="208" idx="3"/>
              <a:endCxn id="209" idx="1"/>
            </p:cNvCxnSpPr>
            <p:nvPr/>
          </p:nvCxnSpPr>
          <p:spPr>
            <a:xfrm rot="-5400000">
              <a:off x="3266204" y="3147078"/>
              <a:ext cx="396600" cy="1533300"/>
            </a:xfrm>
            <a:prstGeom prst="curvedConnector2">
              <a:avLst/>
            </a:prstGeom>
            <a:noFill/>
            <a:ln w="114300" cap="flat" cmpd="sng">
              <a:solidFill>
                <a:srgbClr val="EBE75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11" name="Google Shape;211;p11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1"/>
          <p:cNvPicPr preferRelativeResize="0"/>
          <p:nvPr/>
        </p:nvPicPr>
        <p:blipFill rotWithShape="1">
          <a:blip r:embed="rId4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616208">
            <a:off x="5954625" y="990500"/>
            <a:ext cx="2388724" cy="3502475"/>
          </a:xfrm>
          <a:prstGeom prst="rect">
            <a:avLst/>
          </a:prstGeom>
          <a:noFill/>
          <a:ln w="114300" cap="flat" cmpd="sng">
            <a:solidFill>
              <a:srgbClr val="FA0B9E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214" name="Google Shape;214;p11"/>
          <p:cNvGrpSpPr/>
          <p:nvPr/>
        </p:nvGrpSpPr>
        <p:grpSpPr>
          <a:xfrm>
            <a:off x="360600" y="964425"/>
            <a:ext cx="5300925" cy="2271290"/>
            <a:chOff x="360600" y="964425"/>
            <a:chExt cx="5300925" cy="2271290"/>
          </a:xfrm>
        </p:grpSpPr>
        <p:grpSp>
          <p:nvGrpSpPr>
            <p:cNvPr id="215" name="Google Shape;215;p11"/>
            <p:cNvGrpSpPr/>
            <p:nvPr/>
          </p:nvGrpSpPr>
          <p:grpSpPr>
            <a:xfrm>
              <a:off x="360600" y="964425"/>
              <a:ext cx="5300925" cy="2271290"/>
              <a:chOff x="284375" y="816875"/>
              <a:chExt cx="5300925" cy="2271290"/>
            </a:xfrm>
          </p:grpSpPr>
          <p:grpSp>
            <p:nvGrpSpPr>
              <p:cNvPr id="216" name="Google Shape;216;p11"/>
              <p:cNvGrpSpPr/>
              <p:nvPr/>
            </p:nvGrpSpPr>
            <p:grpSpPr>
              <a:xfrm>
                <a:off x="284375" y="816875"/>
                <a:ext cx="3056810" cy="2271290"/>
                <a:chOff x="127895" y="692506"/>
                <a:chExt cx="3477600" cy="2730900"/>
              </a:xfrm>
            </p:grpSpPr>
            <p:sp>
              <p:nvSpPr>
                <p:cNvPr id="217" name="Google Shape;217;p11"/>
                <p:cNvSpPr/>
                <p:nvPr/>
              </p:nvSpPr>
              <p:spPr>
                <a:xfrm>
                  <a:off x="127895" y="692506"/>
                  <a:ext cx="3477600" cy="2730900"/>
                </a:xfrm>
                <a:prstGeom prst="snip1Rect">
                  <a:avLst>
                    <a:gd name="adj" fmla="val 16667"/>
                  </a:avLst>
                </a:prstGeom>
                <a:solidFill>
                  <a:srgbClr val="32C9F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218" name="Google Shape;218;p1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r="26969" b="83038"/>
                <a:stretch/>
              </p:blipFill>
              <p:spPr>
                <a:xfrm>
                  <a:off x="283312" y="822841"/>
                  <a:ext cx="3150600" cy="584100"/>
                </a:xfrm>
                <a:prstGeom prst="snip1Rect">
                  <a:avLst>
                    <a:gd name="adj" fmla="val 50000"/>
                  </a:avLst>
                </a:prstGeom>
                <a:noFill/>
                <a:ln>
                  <a:noFill/>
                </a:ln>
              </p:spPr>
            </p:pic>
          </p:grpSp>
          <p:sp>
            <p:nvSpPr>
              <p:cNvPr id="219" name="Google Shape;219;p11"/>
              <p:cNvSpPr txBox="1"/>
              <p:nvPr/>
            </p:nvSpPr>
            <p:spPr>
              <a:xfrm>
                <a:off x="3382700" y="2270938"/>
                <a:ext cx="2202600" cy="64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" sz="1800" b="1" i="0" u="none" strike="noStrike" cap="none">
                    <a:solidFill>
                      <a:srgbClr val="32C9F9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Parent and CEO of Skin Care firm</a:t>
                </a:r>
                <a:endParaRPr sz="1800" b="1" i="0" u="none" strike="noStrike" cap="none">
                  <a:solidFill>
                    <a:srgbClr val="32C9F9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cxnSp>
            <p:nvCxnSpPr>
              <p:cNvPr id="220" name="Google Shape;220;p11"/>
              <p:cNvCxnSpPr>
                <a:stCxn id="217" idx="0"/>
                <a:endCxn id="219" idx="0"/>
              </p:cNvCxnSpPr>
              <p:nvPr/>
            </p:nvCxnSpPr>
            <p:spPr>
              <a:xfrm>
                <a:off x="3341185" y="1952520"/>
                <a:ext cx="1142700" cy="318300"/>
              </a:xfrm>
              <a:prstGeom prst="curvedConnector2">
                <a:avLst/>
              </a:prstGeom>
              <a:noFill/>
              <a:ln w="114300" cap="flat" cmpd="sng">
                <a:solidFill>
                  <a:srgbClr val="32C9F9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221" name="Google Shape;221;p11"/>
            <p:cNvSpPr/>
            <p:nvPr/>
          </p:nvSpPr>
          <p:spPr>
            <a:xfrm>
              <a:off x="498825" y="1549375"/>
              <a:ext cx="2761500" cy="151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" sz="900" b="0" i="0" u="none" strike="noStrike" cap="none">
                  <a:solidFill>
                    <a:schemeClr val="dk1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“My daughters school felt compelled to sent this note to parents yesterday further highlighting that there is a problem serious enough that a child could experience permanent damage to their young skin”</a:t>
              </a:r>
              <a:endParaRPr sz="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endParaRPr sz="6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" sz="1050" b="0" i="0" u="none" strike="noStrike" cap="none">
                  <a:solidFill>
                    <a:schemeClr val="dk1"/>
                  </a:solidFill>
                  <a:highlight>
                    <a:srgbClr val="FFFFFF"/>
                  </a:highlight>
                  <a:latin typeface="Roboto Medium"/>
                  <a:ea typeface="Roboto Medium"/>
                  <a:cs typeface="Roboto Medium"/>
                  <a:sym typeface="Roboto Medium"/>
                </a:rPr>
                <a:t>“The responsibility cannot be all on parents. How does the industry tackle this?”</a:t>
              </a:r>
              <a:endParaRPr sz="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sp>
        <p:nvSpPr>
          <p:cNvPr id="222" name="Google Shape;222;p11"/>
          <p:cNvSpPr/>
          <p:nvPr/>
        </p:nvSpPr>
        <p:spPr>
          <a:xfrm>
            <a:off x="3383325" y="1275350"/>
            <a:ext cx="2065800" cy="24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2C9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"/>
          <p:cNvSpPr txBox="1"/>
          <p:nvPr/>
        </p:nvSpPr>
        <p:spPr>
          <a:xfrm>
            <a:off x="287425" y="170375"/>
            <a:ext cx="714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Backlash from</a:t>
            </a:r>
            <a:r>
              <a:rPr lang="en" sz="30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000" b="1" i="0" u="none" strike="noStrike" cap="none">
                <a:solidFill>
                  <a:srgbClr val="C996DD"/>
                </a:solidFill>
                <a:latin typeface="Montserrat"/>
                <a:ea typeface="Montserrat"/>
                <a:cs typeface="Montserrat"/>
                <a:sym typeface="Montserrat"/>
              </a:rPr>
              <a:t>Doctors</a:t>
            </a:r>
            <a:endParaRPr sz="3000" b="1" i="0" u="none" strike="noStrike" cap="none">
              <a:solidFill>
                <a:srgbClr val="C996D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12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12"/>
          <p:cNvPicPr preferRelativeResize="0"/>
          <p:nvPr/>
        </p:nvPicPr>
        <p:blipFill rotWithShape="1">
          <a:blip r:embed="rId3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2"/>
          <p:cNvPicPr preferRelativeResize="0"/>
          <p:nvPr/>
        </p:nvPicPr>
        <p:blipFill rotWithShape="1">
          <a:blip r:embed="rId4">
            <a:alphaModFix/>
          </a:blip>
          <a:srcRect t="7089"/>
          <a:stretch/>
        </p:blipFill>
        <p:spPr>
          <a:xfrm>
            <a:off x="426425" y="1085625"/>
            <a:ext cx="2526476" cy="3736848"/>
          </a:xfrm>
          <a:prstGeom prst="rect">
            <a:avLst/>
          </a:prstGeom>
          <a:noFill/>
          <a:ln w="114300" cap="flat" cmpd="sng">
            <a:solidFill>
              <a:srgbClr val="C996D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1" name="Google Shape;231;p12"/>
          <p:cNvSpPr txBox="1"/>
          <p:nvPr/>
        </p:nvSpPr>
        <p:spPr>
          <a:xfrm>
            <a:off x="4215975" y="1085625"/>
            <a:ext cx="2171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C996DD"/>
                </a:solidFill>
                <a:latin typeface="Montserrat"/>
                <a:ea typeface="Montserrat"/>
                <a:cs typeface="Montserrat"/>
                <a:sym typeface="Montserrat"/>
              </a:rPr>
              <a:t>Dermatologist</a:t>
            </a:r>
            <a:endParaRPr sz="1800" b="1" i="0" u="none" strike="noStrike" cap="none">
              <a:solidFill>
                <a:srgbClr val="C996D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12"/>
          <p:cNvSpPr txBox="1"/>
          <p:nvPr/>
        </p:nvSpPr>
        <p:spPr>
          <a:xfrm>
            <a:off x="5206725" y="1666200"/>
            <a:ext cx="3512400" cy="2586000"/>
          </a:xfrm>
          <a:prstGeom prst="rect">
            <a:avLst/>
          </a:prstGeom>
          <a:noFill/>
          <a:ln w="114300" cap="flat" cmpd="sng">
            <a:solidFill>
              <a:srgbClr val="C996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4572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4572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</a:t>
            </a:r>
            <a:r>
              <a:rPr lang="en" sz="1200" b="0" i="0" u="none" strike="noStrike" cap="none">
                <a:solidFill>
                  <a:schemeClr val="dk1"/>
                </a:solidFill>
                <a:highlight>
                  <a:schemeClr val="accent6"/>
                </a:highlight>
                <a:latin typeface="Roboto"/>
                <a:ea typeface="Roboto"/>
                <a:cs typeface="Roboto"/>
                <a:sym typeface="Roboto"/>
              </a:rPr>
              <a:t>The Impact on Mental Health Beauty for Generation Alpha. Concerns arise over potential links between beauty obsession and mental health issues like anxiety, eating disorders, and depression. </a:t>
            </a:r>
            <a:r>
              <a:rPr lang="en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 overemphasis on achieving specific looks or misuse of products leading to rashes highlights a need for education and awareness.” 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4572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3" name="Google Shape;233;p12"/>
          <p:cNvCxnSpPr>
            <a:stCxn id="230" idx="3"/>
            <a:endCxn id="231" idx="1"/>
          </p:cNvCxnSpPr>
          <p:nvPr/>
        </p:nvCxnSpPr>
        <p:spPr>
          <a:xfrm rot="10800000" flipH="1">
            <a:off x="2952901" y="1316349"/>
            <a:ext cx="1263000" cy="1637700"/>
          </a:xfrm>
          <a:prstGeom prst="curvedConnector3">
            <a:avLst>
              <a:gd name="adj1" fmla="val 50003"/>
            </a:avLst>
          </a:prstGeom>
          <a:noFill/>
          <a:ln w="114300" cap="flat" cmpd="sng">
            <a:solidFill>
              <a:srgbClr val="C996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4" name="Google Shape;234;p12"/>
          <p:cNvSpPr txBox="1"/>
          <p:nvPr/>
        </p:nvSpPr>
        <p:spPr>
          <a:xfrm>
            <a:off x="3111000" y="3735975"/>
            <a:ext cx="2171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C996DD"/>
                </a:solidFill>
                <a:latin typeface="Montserrat"/>
                <a:ea typeface="Montserrat"/>
                <a:cs typeface="Montserrat"/>
                <a:sym typeface="Montserrat"/>
              </a:rPr>
              <a:t>MD Columnist</a:t>
            </a:r>
            <a:endParaRPr sz="1800" b="1" i="0" u="none" strike="noStrike" cap="none">
              <a:solidFill>
                <a:srgbClr val="C996D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5" name="Google Shape;235;p12"/>
          <p:cNvCxnSpPr>
            <a:stCxn id="234" idx="0"/>
            <a:endCxn id="232" idx="1"/>
          </p:cNvCxnSpPr>
          <p:nvPr/>
        </p:nvCxnSpPr>
        <p:spPr>
          <a:xfrm rot="-5400000">
            <a:off x="4313250" y="2842575"/>
            <a:ext cx="776700" cy="1010100"/>
          </a:xfrm>
          <a:prstGeom prst="curvedConnector2">
            <a:avLst/>
          </a:prstGeom>
          <a:noFill/>
          <a:ln w="114300" cap="flat" cmpd="sng">
            <a:solidFill>
              <a:srgbClr val="C996DD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"/>
          <p:cNvSpPr/>
          <p:nvPr/>
        </p:nvSpPr>
        <p:spPr>
          <a:xfrm>
            <a:off x="0" y="-100"/>
            <a:ext cx="9154500" cy="5143500"/>
          </a:xfrm>
          <a:prstGeom prst="rect">
            <a:avLst/>
          </a:prstGeom>
          <a:solidFill>
            <a:srgbClr val="CAED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B4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0" y="3566000"/>
            <a:ext cx="2527200" cy="157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3"/>
          <p:cNvSpPr txBox="1"/>
          <p:nvPr/>
        </p:nvSpPr>
        <p:spPr>
          <a:xfrm>
            <a:off x="796250" y="4099800"/>
            <a:ext cx="1516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Drunk Elephant</a:t>
            </a:r>
            <a:endParaRPr sz="12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43" name="Google Shape;243;p13"/>
          <p:cNvSpPr txBox="1"/>
          <p:nvPr/>
        </p:nvSpPr>
        <p:spPr>
          <a:xfrm>
            <a:off x="796250" y="3752425"/>
            <a:ext cx="1516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Parents</a:t>
            </a:r>
            <a:endParaRPr sz="12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44" name="Google Shape;244;p13"/>
          <p:cNvSpPr txBox="1"/>
          <p:nvPr/>
        </p:nvSpPr>
        <p:spPr>
          <a:xfrm>
            <a:off x="796250" y="4441975"/>
            <a:ext cx="1516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TikTok</a:t>
            </a:r>
            <a:endParaRPr sz="12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45" name="Google Shape;245;p13"/>
          <p:cNvSpPr txBox="1"/>
          <p:nvPr/>
        </p:nvSpPr>
        <p:spPr>
          <a:xfrm>
            <a:off x="211200" y="246575"/>
            <a:ext cx="4647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CSR &amp; Moral Philosophy</a:t>
            </a:r>
            <a:endParaRPr sz="2500" b="1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2859300" y="138500"/>
            <a:ext cx="6322800" cy="5931300"/>
          </a:xfrm>
          <a:prstGeom prst="pentagon">
            <a:avLst>
              <a:gd name="hf" fmla="val 105146"/>
              <a:gd name="vf" fmla="val 11055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3"/>
          <p:cNvSpPr txBox="1"/>
          <p:nvPr/>
        </p:nvSpPr>
        <p:spPr>
          <a:xfrm>
            <a:off x="7336512" y="2437355"/>
            <a:ext cx="1749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Causal 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Responsibility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8" name="Google Shape;248;p13"/>
          <p:cNvSpPr txBox="1"/>
          <p:nvPr/>
        </p:nvSpPr>
        <p:spPr>
          <a:xfrm>
            <a:off x="6293007" y="4226414"/>
            <a:ext cx="147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Community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9" name="Google Shape;249;p13"/>
          <p:cNvSpPr txBox="1"/>
          <p:nvPr/>
        </p:nvSpPr>
        <p:spPr>
          <a:xfrm>
            <a:off x="4599556" y="4226414"/>
            <a:ext cx="113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Capacity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0" name="Google Shape;250;p13"/>
          <p:cNvSpPr txBox="1"/>
          <p:nvPr/>
        </p:nvSpPr>
        <p:spPr>
          <a:xfrm>
            <a:off x="3365500" y="2356650"/>
            <a:ext cx="1234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Benefiting from Injustice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1" name="Google Shape;251;p13"/>
          <p:cNvSpPr txBox="1"/>
          <p:nvPr/>
        </p:nvSpPr>
        <p:spPr>
          <a:xfrm>
            <a:off x="4943878" y="1021150"/>
            <a:ext cx="1896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Moral Responsibility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52" name="Google Shape;252;p13"/>
          <p:cNvGrpSpPr/>
          <p:nvPr/>
        </p:nvGrpSpPr>
        <p:grpSpPr>
          <a:xfrm>
            <a:off x="4599546" y="1611542"/>
            <a:ext cx="2685484" cy="2552568"/>
            <a:chOff x="2743025" y="1244425"/>
            <a:chExt cx="3588300" cy="3410700"/>
          </a:xfrm>
        </p:grpSpPr>
        <p:sp>
          <p:nvSpPr>
            <p:cNvPr id="253" name="Google Shape;253;p13"/>
            <p:cNvSpPr/>
            <p:nvPr/>
          </p:nvSpPr>
          <p:spPr>
            <a:xfrm>
              <a:off x="2965025" y="1483900"/>
              <a:ext cx="3144300" cy="2988900"/>
            </a:xfrm>
            <a:prstGeom prst="pentagon">
              <a:avLst>
                <a:gd name="hf" fmla="val 105146"/>
                <a:gd name="vf" fmla="val 110557"/>
              </a:avLst>
            </a:prstGeom>
            <a:noFill/>
            <a:ln w="9525" cap="flat" cmpd="sng">
              <a:solidFill>
                <a:srgbClr val="8AA0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3156125" y="1685925"/>
              <a:ext cx="2762100" cy="2625600"/>
            </a:xfrm>
            <a:prstGeom prst="pentagon">
              <a:avLst>
                <a:gd name="hf" fmla="val 105146"/>
                <a:gd name="vf" fmla="val 110557"/>
              </a:avLst>
            </a:prstGeom>
            <a:noFill/>
            <a:ln w="9525" cap="flat" cmpd="sng">
              <a:solidFill>
                <a:srgbClr val="C5D5F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3361025" y="1916350"/>
              <a:ext cx="2352300" cy="2235900"/>
            </a:xfrm>
            <a:prstGeom prst="pentagon">
              <a:avLst>
                <a:gd name="hf" fmla="val 105146"/>
                <a:gd name="vf" fmla="val 110557"/>
              </a:avLst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3606875" y="2208500"/>
              <a:ext cx="1860600" cy="1768200"/>
            </a:xfrm>
            <a:prstGeom prst="pentagon">
              <a:avLst>
                <a:gd name="hf" fmla="val 105146"/>
                <a:gd name="vf" fmla="val 110557"/>
              </a:avLst>
            </a:prstGeom>
            <a:noFill/>
            <a:ln w="9525" cap="flat" cmpd="sng">
              <a:solidFill>
                <a:srgbClr val="FDFD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7" name="Google Shape;257;p13"/>
            <p:cNvCxnSpPr>
              <a:stCxn id="258" idx="0"/>
            </p:cNvCxnSpPr>
            <p:nvPr/>
          </p:nvCxnSpPr>
          <p:spPr>
            <a:xfrm>
              <a:off x="4537175" y="1244425"/>
              <a:ext cx="0" cy="186780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9" name="Google Shape;259;p13"/>
            <p:cNvCxnSpPr>
              <a:stCxn id="258" idx="5"/>
            </p:cNvCxnSpPr>
            <p:nvPr/>
          </p:nvCxnSpPr>
          <p:spPr>
            <a:xfrm flipH="1">
              <a:off x="4587421" y="2547193"/>
              <a:ext cx="1743900" cy="64350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0" name="Google Shape;260;p13"/>
            <p:cNvCxnSpPr>
              <a:stCxn id="258" idx="1"/>
            </p:cNvCxnSpPr>
            <p:nvPr/>
          </p:nvCxnSpPr>
          <p:spPr>
            <a:xfrm>
              <a:off x="2743029" y="2547193"/>
              <a:ext cx="1714800" cy="64410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1" name="Google Shape;261;p13"/>
            <p:cNvCxnSpPr>
              <a:stCxn id="258" idx="2"/>
            </p:cNvCxnSpPr>
            <p:nvPr/>
          </p:nvCxnSpPr>
          <p:spPr>
            <a:xfrm rot="10800000" flipH="1">
              <a:off x="3428332" y="3234016"/>
              <a:ext cx="1063500" cy="142110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2" name="Google Shape;262;p13"/>
            <p:cNvCxnSpPr>
              <a:stCxn id="258" idx="4"/>
            </p:cNvCxnSpPr>
            <p:nvPr/>
          </p:nvCxnSpPr>
          <p:spPr>
            <a:xfrm rot="10800000">
              <a:off x="4578618" y="3234016"/>
              <a:ext cx="1067400" cy="142110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8" name="Google Shape;258;p13"/>
            <p:cNvSpPr/>
            <p:nvPr/>
          </p:nvSpPr>
          <p:spPr>
            <a:xfrm>
              <a:off x="2743025" y="1244425"/>
              <a:ext cx="3588300" cy="3410700"/>
            </a:xfrm>
            <a:prstGeom prst="pentagon">
              <a:avLst>
                <a:gd name="hf" fmla="val 105146"/>
                <a:gd name="vf" fmla="val 110557"/>
              </a:avLst>
            </a:prstGeom>
            <a:noFill/>
            <a:ln w="19050" cap="flat" cmpd="sng">
              <a:solidFill>
                <a:srgbClr val="5265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3" name="Google Shape;263;p13"/>
          <p:cNvGrpSpPr/>
          <p:nvPr/>
        </p:nvGrpSpPr>
        <p:grpSpPr>
          <a:xfrm>
            <a:off x="370600" y="1952670"/>
            <a:ext cx="6623127" cy="2331780"/>
            <a:chOff x="370600" y="1952670"/>
            <a:chExt cx="6623127" cy="2331780"/>
          </a:xfrm>
        </p:grpSpPr>
        <p:cxnSp>
          <p:nvCxnSpPr>
            <p:cNvPr id="264" name="Google Shape;264;p13"/>
            <p:cNvCxnSpPr/>
            <p:nvPr/>
          </p:nvCxnSpPr>
          <p:spPr>
            <a:xfrm>
              <a:off x="370600" y="4284450"/>
              <a:ext cx="339000" cy="0"/>
            </a:xfrm>
            <a:prstGeom prst="straightConnector1">
              <a:avLst/>
            </a:prstGeom>
            <a:noFill/>
            <a:ln w="38100" cap="flat" cmpd="sng">
              <a:solidFill>
                <a:srgbClr val="FF00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5" name="Google Shape;265;p13"/>
            <p:cNvCxnSpPr/>
            <p:nvPr/>
          </p:nvCxnSpPr>
          <p:spPr>
            <a:xfrm flipH="1">
              <a:off x="6470401" y="2687976"/>
              <a:ext cx="516900" cy="1079100"/>
            </a:xfrm>
            <a:prstGeom prst="straightConnector1">
              <a:avLst/>
            </a:prstGeom>
            <a:noFill/>
            <a:ln w="28575" cap="flat" cmpd="sng">
              <a:solidFill>
                <a:srgbClr val="FF00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6" name="Google Shape;266;p13"/>
            <p:cNvCxnSpPr>
              <a:stCxn id="258" idx="2"/>
            </p:cNvCxnSpPr>
            <p:nvPr/>
          </p:nvCxnSpPr>
          <p:spPr>
            <a:xfrm rot="10800000" flipH="1">
              <a:off x="5112430" y="3773804"/>
              <a:ext cx="1371300" cy="390300"/>
            </a:xfrm>
            <a:prstGeom prst="straightConnector1">
              <a:avLst/>
            </a:prstGeom>
            <a:noFill/>
            <a:ln w="28575" cap="flat" cmpd="sng">
              <a:solidFill>
                <a:srgbClr val="FF00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7" name="Google Shape;267;p13"/>
            <p:cNvCxnSpPr>
              <a:stCxn id="258" idx="2"/>
              <a:endCxn id="258" idx="1"/>
            </p:cNvCxnSpPr>
            <p:nvPr/>
          </p:nvCxnSpPr>
          <p:spPr>
            <a:xfrm rot="10800000">
              <a:off x="4599430" y="2586404"/>
              <a:ext cx="513000" cy="1577700"/>
            </a:xfrm>
            <a:prstGeom prst="straightConnector1">
              <a:avLst/>
            </a:prstGeom>
            <a:noFill/>
            <a:ln w="28575" cap="flat" cmpd="sng">
              <a:solidFill>
                <a:srgbClr val="FF00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8" name="Google Shape;268;p13"/>
            <p:cNvCxnSpPr>
              <a:endCxn id="258" idx="1"/>
            </p:cNvCxnSpPr>
            <p:nvPr/>
          </p:nvCxnSpPr>
          <p:spPr>
            <a:xfrm flipH="1">
              <a:off x="4599549" y="1956234"/>
              <a:ext cx="1340400" cy="630300"/>
            </a:xfrm>
            <a:prstGeom prst="straightConnector1">
              <a:avLst/>
            </a:prstGeom>
            <a:noFill/>
            <a:ln w="28575" cap="flat" cmpd="sng">
              <a:solidFill>
                <a:srgbClr val="FF00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9" name="Google Shape;269;p13"/>
            <p:cNvCxnSpPr/>
            <p:nvPr/>
          </p:nvCxnSpPr>
          <p:spPr>
            <a:xfrm>
              <a:off x="5943427" y="1952670"/>
              <a:ext cx="1050300" cy="741900"/>
            </a:xfrm>
            <a:prstGeom prst="straightConnector1">
              <a:avLst/>
            </a:prstGeom>
            <a:noFill/>
            <a:ln w="28575" cap="flat" cmpd="sng">
              <a:solidFill>
                <a:srgbClr val="FF00F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70" name="Google Shape;270;p13"/>
          <p:cNvGrpSpPr/>
          <p:nvPr/>
        </p:nvGrpSpPr>
        <p:grpSpPr>
          <a:xfrm>
            <a:off x="370600" y="1621969"/>
            <a:ext cx="6623231" cy="2561779"/>
            <a:chOff x="370600" y="1621969"/>
            <a:chExt cx="6623231" cy="2561779"/>
          </a:xfrm>
        </p:grpSpPr>
        <p:cxnSp>
          <p:nvCxnSpPr>
            <p:cNvPr id="271" name="Google Shape;271;p13"/>
            <p:cNvCxnSpPr/>
            <p:nvPr/>
          </p:nvCxnSpPr>
          <p:spPr>
            <a:xfrm>
              <a:off x="370600" y="3906150"/>
              <a:ext cx="339000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2" name="Google Shape;272;p13"/>
            <p:cNvCxnSpPr/>
            <p:nvPr/>
          </p:nvCxnSpPr>
          <p:spPr>
            <a:xfrm flipH="1">
              <a:off x="6772159" y="2687895"/>
              <a:ext cx="215100" cy="147630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3" name="Google Shape;273;p13"/>
            <p:cNvCxnSpPr/>
            <p:nvPr/>
          </p:nvCxnSpPr>
          <p:spPr>
            <a:xfrm>
              <a:off x="5112442" y="4164121"/>
              <a:ext cx="16596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4" name="Google Shape;274;p13"/>
            <p:cNvCxnSpPr/>
            <p:nvPr/>
          </p:nvCxnSpPr>
          <p:spPr>
            <a:xfrm rot="10800000">
              <a:off x="5085060" y="2766548"/>
              <a:ext cx="21900" cy="141720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5" name="Google Shape;275;p13"/>
            <p:cNvCxnSpPr/>
            <p:nvPr/>
          </p:nvCxnSpPr>
          <p:spPr>
            <a:xfrm flipH="1">
              <a:off x="5090453" y="1621969"/>
              <a:ext cx="843900" cy="114450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6" name="Google Shape;276;p13"/>
            <p:cNvCxnSpPr/>
            <p:nvPr/>
          </p:nvCxnSpPr>
          <p:spPr>
            <a:xfrm>
              <a:off x="5947431" y="1628498"/>
              <a:ext cx="1046400" cy="106590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77" name="Google Shape;277;p13"/>
          <p:cNvGrpSpPr/>
          <p:nvPr/>
        </p:nvGrpSpPr>
        <p:grpSpPr>
          <a:xfrm>
            <a:off x="370600" y="1788975"/>
            <a:ext cx="6914427" cy="2837650"/>
            <a:chOff x="370600" y="1788975"/>
            <a:chExt cx="6914427" cy="2837650"/>
          </a:xfrm>
        </p:grpSpPr>
        <p:cxnSp>
          <p:nvCxnSpPr>
            <p:cNvPr id="278" name="Google Shape;278;p13"/>
            <p:cNvCxnSpPr/>
            <p:nvPr/>
          </p:nvCxnSpPr>
          <p:spPr>
            <a:xfrm>
              <a:off x="370600" y="4626625"/>
              <a:ext cx="339000" cy="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9" name="Google Shape;279;p13"/>
            <p:cNvCxnSpPr/>
            <p:nvPr/>
          </p:nvCxnSpPr>
          <p:spPr>
            <a:xfrm flipH="1">
              <a:off x="4779803" y="1788975"/>
              <a:ext cx="1163400" cy="8589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0" name="Google Shape;280;p13"/>
            <p:cNvCxnSpPr/>
            <p:nvPr/>
          </p:nvCxnSpPr>
          <p:spPr>
            <a:xfrm rot="10800000">
              <a:off x="4787646" y="2655649"/>
              <a:ext cx="616800" cy="11322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1" name="Google Shape;281;p13"/>
            <p:cNvCxnSpPr>
              <a:endCxn id="258" idx="4"/>
            </p:cNvCxnSpPr>
            <p:nvPr/>
          </p:nvCxnSpPr>
          <p:spPr>
            <a:xfrm>
              <a:off x="5412246" y="3787904"/>
              <a:ext cx="1359900" cy="3762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2" name="Google Shape;282;p13"/>
            <p:cNvCxnSpPr>
              <a:stCxn id="258" idx="5"/>
              <a:endCxn id="258" idx="4"/>
            </p:cNvCxnSpPr>
            <p:nvPr/>
          </p:nvCxnSpPr>
          <p:spPr>
            <a:xfrm flipH="1">
              <a:off x="6772027" y="2586534"/>
              <a:ext cx="513000" cy="15777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3" name="Google Shape;283;p13"/>
            <p:cNvCxnSpPr>
              <a:stCxn id="258" idx="5"/>
            </p:cNvCxnSpPr>
            <p:nvPr/>
          </p:nvCxnSpPr>
          <p:spPr>
            <a:xfrm rot="10800000">
              <a:off x="5935327" y="1796634"/>
              <a:ext cx="1349700" cy="7899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84" name="Google Shape;284;p13"/>
          <p:cNvSpPr txBox="1"/>
          <p:nvPr/>
        </p:nvSpPr>
        <p:spPr>
          <a:xfrm>
            <a:off x="5767085" y="1492233"/>
            <a:ext cx="1887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highlight>
                  <a:schemeClr val="lt1"/>
                </a:highlight>
                <a:latin typeface="Roboto Serif SemiBold"/>
                <a:ea typeface="Roboto Serif SemiBold"/>
                <a:cs typeface="Roboto Serif SemiBold"/>
                <a:sym typeface="Roboto Serif SemiBold"/>
              </a:rPr>
              <a:t>5</a:t>
            </a:r>
            <a:endParaRPr sz="1100" b="0" i="0" u="none" strike="noStrike" cap="none">
              <a:solidFill>
                <a:srgbClr val="000000"/>
              </a:solidFill>
              <a:highlight>
                <a:schemeClr val="lt1"/>
              </a:highlight>
              <a:latin typeface="Roboto Serif SemiBold"/>
              <a:ea typeface="Roboto Serif SemiBold"/>
              <a:cs typeface="Roboto Serif SemiBold"/>
              <a:sym typeface="Roboto Serif SemiBold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highlight>
                  <a:schemeClr val="lt1"/>
                </a:highlight>
                <a:latin typeface="Roboto Serif SemiBold"/>
                <a:ea typeface="Roboto Serif SemiBold"/>
                <a:cs typeface="Roboto Serif SemiBold"/>
                <a:sym typeface="Roboto Serif SemiBold"/>
              </a:rPr>
              <a:t>4</a:t>
            </a:r>
            <a:endParaRPr sz="1100" b="0" i="0" u="none" strike="noStrike" cap="none">
              <a:solidFill>
                <a:srgbClr val="000000"/>
              </a:solidFill>
              <a:highlight>
                <a:schemeClr val="lt1"/>
              </a:highlight>
              <a:latin typeface="Roboto Serif SemiBold"/>
              <a:ea typeface="Roboto Serif SemiBold"/>
              <a:cs typeface="Roboto Serif SemiBold"/>
              <a:sym typeface="Roboto Serif SemiBold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highlight>
                  <a:schemeClr val="lt1"/>
                </a:highlight>
                <a:latin typeface="Roboto Serif SemiBold"/>
                <a:ea typeface="Roboto Serif SemiBold"/>
                <a:cs typeface="Roboto Serif SemiBold"/>
                <a:sym typeface="Roboto Serif SemiBold"/>
              </a:rPr>
              <a:t>3</a:t>
            </a:r>
            <a:endParaRPr sz="1100" b="0" i="0" u="none" strike="noStrike" cap="none">
              <a:solidFill>
                <a:srgbClr val="000000"/>
              </a:solidFill>
              <a:highlight>
                <a:schemeClr val="lt1"/>
              </a:highlight>
              <a:latin typeface="Roboto Serif SemiBold"/>
              <a:ea typeface="Roboto Serif SemiBold"/>
              <a:cs typeface="Roboto Serif SemiBold"/>
              <a:sym typeface="Roboto Serif SemiBold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highlight>
                  <a:schemeClr val="lt1"/>
                </a:highlight>
                <a:latin typeface="Roboto Serif SemiBold"/>
                <a:ea typeface="Roboto Serif SemiBold"/>
                <a:cs typeface="Roboto Serif SemiBold"/>
                <a:sym typeface="Roboto Serif SemiBold"/>
              </a:rPr>
              <a:t>2</a:t>
            </a:r>
            <a:endParaRPr sz="1100" b="0" i="0" u="none" strike="noStrike" cap="none">
              <a:solidFill>
                <a:srgbClr val="000000"/>
              </a:solidFill>
              <a:highlight>
                <a:schemeClr val="lt1"/>
              </a:highlight>
              <a:latin typeface="Roboto Serif SemiBold"/>
              <a:ea typeface="Roboto Serif SemiBold"/>
              <a:cs typeface="Roboto Serif SemiBold"/>
              <a:sym typeface="Roboto Serif SemiBold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highlight>
                  <a:schemeClr val="lt1"/>
                </a:highlight>
                <a:latin typeface="Roboto Serif SemiBold"/>
                <a:ea typeface="Roboto Serif SemiBold"/>
                <a:cs typeface="Roboto Serif SemiBold"/>
                <a:sym typeface="Roboto Serif SemiBold"/>
              </a:rPr>
              <a:t>1</a:t>
            </a:r>
            <a:endParaRPr sz="1100" b="0" i="0" u="none" strike="noStrike" cap="none">
              <a:solidFill>
                <a:srgbClr val="000000"/>
              </a:solidFill>
              <a:highlight>
                <a:schemeClr val="lt1"/>
              </a:highlight>
              <a:latin typeface="Roboto Serif SemiBold"/>
              <a:ea typeface="Roboto Serif SemiBold"/>
              <a:cs typeface="Roboto Serif SemiBold"/>
              <a:sym typeface="Roboto Serif SemiBold"/>
            </a:endParaRPr>
          </a:p>
        </p:txBody>
      </p:sp>
      <p:sp>
        <p:nvSpPr>
          <p:cNvPr id="285" name="Google Shape;285;p13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3"/>
          <p:cNvSpPr txBox="1"/>
          <p:nvPr/>
        </p:nvSpPr>
        <p:spPr>
          <a:xfrm>
            <a:off x="211200" y="942450"/>
            <a:ext cx="3414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Principles of Social Justice &amp; Profiting Off-of Injustice Principles of Primary Agents in Drunk Elephant Case</a:t>
            </a:r>
            <a:endParaRPr sz="12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7" name="Google Shape;287;p13"/>
          <p:cNvPicPr preferRelativeResize="0"/>
          <p:nvPr/>
        </p:nvPicPr>
        <p:blipFill rotWithShape="1">
          <a:blip r:embed="rId3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13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4"/>
          <p:cNvSpPr/>
          <p:nvPr/>
        </p:nvSpPr>
        <p:spPr>
          <a:xfrm>
            <a:off x="1222800" y="1833000"/>
            <a:ext cx="6698400" cy="1388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4"/>
          <p:cNvSpPr txBox="1"/>
          <p:nvPr/>
        </p:nvSpPr>
        <p:spPr>
          <a:xfrm>
            <a:off x="1519800" y="1972950"/>
            <a:ext cx="6104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rgbClr val="FA37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How should </a:t>
            </a:r>
            <a:r>
              <a:rPr lang="en" sz="3000" b="1" i="0" u="none" strike="noStrike" cap="none">
                <a:solidFill>
                  <a:srgbClr val="FA3700"/>
                </a:solidFill>
                <a:latin typeface="Montserrat"/>
                <a:ea typeface="Montserrat"/>
                <a:cs typeface="Montserrat"/>
                <a:sym typeface="Montserrat"/>
              </a:rPr>
              <a:t>Drunk Elephant</a:t>
            </a:r>
            <a:r>
              <a:rPr lang="en" sz="3000" b="0" i="0" u="none" strike="noStrike" cap="none">
                <a:solidFill>
                  <a:srgbClr val="FA37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address Gen Alpha?</a:t>
            </a:r>
            <a:endParaRPr sz="3000" b="0" i="0" u="none" strike="noStrike" cap="none">
              <a:solidFill>
                <a:srgbClr val="FA37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5" name="Google Shape;295;p14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14"/>
          <p:cNvPicPr preferRelativeResize="0"/>
          <p:nvPr/>
        </p:nvPicPr>
        <p:blipFill rotWithShape="1">
          <a:blip r:embed="rId4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DAB5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5"/>
          <p:cNvSpPr txBox="1"/>
          <p:nvPr/>
        </p:nvSpPr>
        <p:spPr>
          <a:xfrm>
            <a:off x="4938600" y="982425"/>
            <a:ext cx="42816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Drunk Elephant’s Management Decision </a:t>
            </a:r>
            <a:endParaRPr sz="3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15"/>
          <p:cNvSpPr txBox="1"/>
          <p:nvPr/>
        </p:nvSpPr>
        <p:spPr>
          <a:xfrm>
            <a:off x="4894941" y="2761783"/>
            <a:ext cx="40641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Proceed with 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Business as Usual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3" name="Google Shape;303;p15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63279" y="2055"/>
            <a:ext cx="518365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5"/>
          <p:cNvPicPr preferRelativeResize="0"/>
          <p:nvPr/>
        </p:nvPicPr>
        <p:blipFill rotWithShape="1">
          <a:blip r:embed="rId4">
            <a:alphaModFix/>
          </a:blip>
          <a:srcRect l="1370" r="-1370"/>
          <a:stretch/>
        </p:blipFill>
        <p:spPr>
          <a:xfrm>
            <a:off x="7987400" y="158751"/>
            <a:ext cx="957000" cy="54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6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6"/>
          <p:cNvSpPr/>
          <p:nvPr/>
        </p:nvSpPr>
        <p:spPr>
          <a:xfrm rot="-1142330">
            <a:off x="377966" y="503127"/>
            <a:ext cx="720091" cy="720091"/>
          </a:xfrm>
          <a:prstGeom prst="rect">
            <a:avLst/>
          </a:prstGeom>
          <a:solidFill>
            <a:srgbClr val="32C9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sz="3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3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16"/>
          <p:cNvSpPr txBox="1"/>
          <p:nvPr/>
        </p:nvSpPr>
        <p:spPr>
          <a:xfrm>
            <a:off x="1064525" y="428625"/>
            <a:ext cx="3425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Why did they chose to continue with business as usual?</a:t>
            </a:r>
            <a:endParaRPr sz="20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032600" y="341200"/>
            <a:ext cx="3667800" cy="4364400"/>
          </a:xfrm>
          <a:prstGeom prst="rect">
            <a:avLst/>
          </a:prstGeom>
          <a:solidFill>
            <a:srgbClr val="32C9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6"/>
          <p:cNvSpPr/>
          <p:nvPr/>
        </p:nvSpPr>
        <p:spPr>
          <a:xfrm rot="550">
            <a:off x="464875" y="2754075"/>
            <a:ext cx="3753300" cy="799800"/>
          </a:xfrm>
          <a:prstGeom prst="round2DiagRect">
            <a:avLst>
              <a:gd name="adj1" fmla="val 46279"/>
              <a:gd name="adj2" fmla="val 0"/>
            </a:avLst>
          </a:prstGeom>
          <a:noFill/>
          <a:ln w="19050" cap="flat" cmpd="sng">
            <a:solidFill>
              <a:srgbClr val="32C9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00"/>
              </a:spcBef>
              <a:spcAft>
                <a:spcPts val="17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If Drunk Elephant forfeits their market share a competitor will consume it.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5" name="Google Shape;315;p16"/>
          <p:cNvSpPr/>
          <p:nvPr/>
        </p:nvSpPr>
        <p:spPr>
          <a:xfrm rot="550">
            <a:off x="484250" y="1629600"/>
            <a:ext cx="3753300" cy="915000"/>
          </a:xfrm>
          <a:prstGeom prst="round2DiagRect">
            <a:avLst>
              <a:gd name="adj1" fmla="val 46279"/>
              <a:gd name="adj2" fmla="val 0"/>
            </a:avLst>
          </a:prstGeom>
          <a:noFill/>
          <a:ln w="19050" cap="flat" cmpd="sng">
            <a:solidFill>
              <a:srgbClr val="32C9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00"/>
              </a:spcBef>
              <a:spcAft>
                <a:spcPts val="17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Prioritized high sales, to achieve a successful presence in Americas and EMEA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6" name="Google Shape;316;p16"/>
          <p:cNvSpPr/>
          <p:nvPr/>
        </p:nvSpPr>
        <p:spPr>
          <a:xfrm rot="550">
            <a:off x="464875" y="3878550"/>
            <a:ext cx="3753300" cy="799800"/>
          </a:xfrm>
          <a:prstGeom prst="round2DiagRect">
            <a:avLst>
              <a:gd name="adj1" fmla="val 46279"/>
              <a:gd name="adj2" fmla="val 0"/>
            </a:avLst>
          </a:prstGeom>
          <a:noFill/>
          <a:ln w="19050" cap="flat" cmpd="sng">
            <a:solidFill>
              <a:srgbClr val="32C9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00"/>
              </a:spcBef>
              <a:spcAft>
                <a:spcPts val="17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Drunk Elephant didn’t intentionally market themselves to Gen Alpha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17" name="Google Shape;31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43117">
            <a:off x="4994737" y="320764"/>
            <a:ext cx="2088828" cy="202590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8" name="Google Shape;31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265086">
            <a:off x="5455281" y="2610665"/>
            <a:ext cx="2088957" cy="205904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9" name="Google Shape;319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94948">
            <a:off x="7090301" y="1251737"/>
            <a:ext cx="1711850" cy="1660174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0" name="Google Shape;320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6100" y="1685050"/>
            <a:ext cx="1082700" cy="1101300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7"/>
          <p:cNvSpPr/>
          <p:nvPr/>
        </p:nvSpPr>
        <p:spPr>
          <a:xfrm>
            <a:off x="298250" y="426500"/>
            <a:ext cx="3668100" cy="4348800"/>
          </a:xfrm>
          <a:prstGeom prst="rect">
            <a:avLst/>
          </a:prstGeom>
          <a:solidFill>
            <a:srgbClr val="FB0C9E"/>
          </a:solidFill>
          <a:ln w="19050" cap="flat" cmpd="sng">
            <a:solidFill>
              <a:srgbClr val="FA0B9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7"/>
          <p:cNvSpPr/>
          <p:nvPr/>
        </p:nvSpPr>
        <p:spPr>
          <a:xfrm rot="911664">
            <a:off x="8132475" y="647418"/>
            <a:ext cx="719969" cy="719969"/>
          </a:xfrm>
          <a:prstGeom prst="rect">
            <a:avLst/>
          </a:prstGeom>
          <a:solidFill>
            <a:srgbClr val="FB0C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sz="3800" b="0" i="0" u="none" strike="noStrike" cap="none">
                <a:solidFill>
                  <a:schemeClr val="lt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 </a:t>
            </a:r>
            <a:r>
              <a:rPr lang="en" sz="3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3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17"/>
          <p:cNvSpPr txBox="1"/>
          <p:nvPr/>
        </p:nvSpPr>
        <p:spPr>
          <a:xfrm>
            <a:off x="4112625" y="531000"/>
            <a:ext cx="4005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Why did they chose to continue with business as usual?</a:t>
            </a:r>
            <a:endParaRPr sz="2400" b="0" i="0" u="none" strike="noStrike" cap="non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28" name="Google Shape;32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9933286">
            <a:off x="384286" y="2731841"/>
            <a:ext cx="2120228" cy="2120228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9" name="Google Shape;329;p17"/>
          <p:cNvSpPr/>
          <p:nvPr/>
        </p:nvSpPr>
        <p:spPr>
          <a:xfrm rot="550">
            <a:off x="4746225" y="2000238"/>
            <a:ext cx="3753300" cy="799800"/>
          </a:xfrm>
          <a:prstGeom prst="round2DiagRect">
            <a:avLst>
              <a:gd name="adj1" fmla="val 46279"/>
              <a:gd name="adj2" fmla="val 0"/>
            </a:avLst>
          </a:prstGeom>
          <a:noFill/>
          <a:ln w="19050" cap="flat" cmpd="sng">
            <a:solidFill>
              <a:srgbClr val="FB0C9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00"/>
              </a:spcBef>
              <a:spcAft>
                <a:spcPts val="17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Most Drunk Elephant products are safe for children. 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0" name="Google Shape;330;p17"/>
          <p:cNvSpPr/>
          <p:nvPr/>
        </p:nvSpPr>
        <p:spPr>
          <a:xfrm rot="550">
            <a:off x="4746225" y="2993350"/>
            <a:ext cx="3753300" cy="1180500"/>
          </a:xfrm>
          <a:prstGeom prst="round2DiagRect">
            <a:avLst>
              <a:gd name="adj1" fmla="val 46279"/>
              <a:gd name="adj2" fmla="val 0"/>
            </a:avLst>
          </a:prstGeom>
          <a:noFill/>
          <a:ln w="19050" cap="flat" cmpd="sng">
            <a:solidFill>
              <a:srgbClr val="FB0C9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00"/>
              </a:spcBef>
              <a:spcAft>
                <a:spcPts val="17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Skin care practices for Gen Alpha can lead them to have healthier and happier skin than any other generation. 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1" name="Google Shape;331;p17"/>
          <p:cNvSpPr txBox="1"/>
          <p:nvPr/>
        </p:nvSpPr>
        <p:spPr>
          <a:xfrm>
            <a:off x="5787375" y="4775200"/>
            <a:ext cx="330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I Talía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928739">
            <a:off x="2038800" y="1385738"/>
            <a:ext cx="2044677" cy="2028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34070">
            <a:off x="199676" y="184850"/>
            <a:ext cx="2122598" cy="2109352"/>
          </a:xfrm>
          <a:prstGeom prst="rect">
            <a:avLst/>
          </a:prstGeom>
          <a:noFill/>
          <a:ln w="9525" cap="flat" cmpd="sng">
            <a:solidFill>
              <a:srgbClr val="FDFDF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"/>
          <p:cNvSpPr/>
          <p:nvPr/>
        </p:nvSpPr>
        <p:spPr>
          <a:xfrm>
            <a:off x="10425" y="0"/>
            <a:ext cx="9144000" cy="5143500"/>
          </a:xfrm>
          <a:prstGeom prst="rect">
            <a:avLst/>
          </a:prstGeom>
          <a:solidFill>
            <a:srgbClr val="EBE7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B4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8"/>
          <p:cNvSpPr txBox="1"/>
          <p:nvPr/>
        </p:nvSpPr>
        <p:spPr>
          <a:xfrm>
            <a:off x="260825" y="226350"/>
            <a:ext cx="83883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How did Drunk Elephant Publicize their Decision?</a:t>
            </a:r>
            <a:endParaRPr sz="2500" b="0" i="0" u="none" strike="noStrike" cap="none">
              <a:solidFill>
                <a:srgbClr val="43434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563400" y="972525"/>
            <a:ext cx="2535300" cy="375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 an Instagram Post</a:t>
            </a:r>
            <a:endParaRPr sz="14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3308388" y="972525"/>
            <a:ext cx="2535300" cy="375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 their FAQs page on Website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6053400" y="972525"/>
            <a:ext cx="2535300" cy="375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Interviews with CEO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in press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343" name="Google Shape;343;p18"/>
          <p:cNvSpPr/>
          <p:nvPr/>
        </p:nvSpPr>
        <p:spPr>
          <a:xfrm rot="-1142330">
            <a:off x="358591" y="4152402"/>
            <a:ext cx="720091" cy="720091"/>
          </a:xfrm>
          <a:prstGeom prst="rect">
            <a:avLst/>
          </a:prstGeom>
          <a:solidFill>
            <a:srgbClr val="32C9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sz="3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3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4" name="Google Shape;344;p18"/>
          <p:cNvSpPr/>
          <p:nvPr/>
        </p:nvSpPr>
        <p:spPr>
          <a:xfrm rot="911664">
            <a:off x="5153700" y="1054293"/>
            <a:ext cx="719969" cy="719969"/>
          </a:xfrm>
          <a:prstGeom prst="rect">
            <a:avLst/>
          </a:prstGeom>
          <a:solidFill>
            <a:srgbClr val="FB0C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sz="3800" b="0" i="0" u="none" strike="noStrike" cap="none">
                <a:solidFill>
                  <a:schemeClr val="lt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 </a:t>
            </a:r>
            <a:r>
              <a:rPr lang="en" sz="3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3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5" name="Google Shape;345;p18"/>
          <p:cNvSpPr txBox="1"/>
          <p:nvPr/>
        </p:nvSpPr>
        <p:spPr>
          <a:xfrm>
            <a:off x="6073300" y="4775200"/>
            <a:ext cx="301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Talía I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2100" y="1856024"/>
            <a:ext cx="1950782" cy="1875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18"/>
          <p:cNvSpPr/>
          <p:nvPr/>
        </p:nvSpPr>
        <p:spPr>
          <a:xfrm rot="-558318">
            <a:off x="8102175" y="4196906"/>
            <a:ext cx="719873" cy="719873"/>
          </a:xfrm>
          <a:prstGeom prst="rect">
            <a:avLst/>
          </a:prstGeom>
          <a:solidFill>
            <a:srgbClr val="49EA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sz="3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3</a:t>
            </a:r>
            <a:endParaRPr sz="3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8" name="Google Shape;34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50403">
            <a:off x="2155921" y="3554232"/>
            <a:ext cx="714801" cy="714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8"/>
          <p:cNvPicPr preferRelativeResize="0"/>
          <p:nvPr/>
        </p:nvPicPr>
        <p:blipFill rotWithShape="1">
          <a:blip r:embed="rId5">
            <a:alphaModFix/>
          </a:blip>
          <a:srcRect t="7996" b="51841"/>
          <a:stretch/>
        </p:blipFill>
        <p:spPr>
          <a:xfrm>
            <a:off x="3609150" y="1856023"/>
            <a:ext cx="1933800" cy="1681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8"/>
          <p:cNvPicPr preferRelativeResize="0"/>
          <p:nvPr/>
        </p:nvPicPr>
        <p:blipFill rotWithShape="1">
          <a:blip r:embed="rId6">
            <a:alphaModFix/>
          </a:blip>
          <a:srcRect t="25786" b="23232"/>
          <a:stretch/>
        </p:blipFill>
        <p:spPr>
          <a:xfrm>
            <a:off x="6289225" y="1865600"/>
            <a:ext cx="2050250" cy="187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8"/>
          <p:cNvPicPr preferRelativeResize="0"/>
          <p:nvPr/>
        </p:nvPicPr>
        <p:blipFill rotWithShape="1">
          <a:blip r:embed="rId7">
            <a:alphaModFix/>
          </a:blip>
          <a:srcRect l="10536" t="8695" r="15837" b="17676"/>
          <a:stretch/>
        </p:blipFill>
        <p:spPr>
          <a:xfrm>
            <a:off x="6289225" y="1856025"/>
            <a:ext cx="2050251" cy="204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9"/>
          <p:cNvSpPr txBox="1"/>
          <p:nvPr/>
        </p:nvSpPr>
        <p:spPr>
          <a:xfrm>
            <a:off x="6073300" y="4775200"/>
            <a:ext cx="301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GROUP 2-A I Ida-Nora Hammar I My Dinh Talía I Yepes</a:t>
            </a:r>
            <a:endParaRPr sz="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186738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9"/>
          <p:cNvPicPr preferRelativeResize="0"/>
          <p:nvPr/>
        </p:nvPicPr>
        <p:blipFill rotWithShape="1">
          <a:blip r:embed="rId3">
            <a:alphaModFix/>
          </a:blip>
          <a:srcRect r="22474"/>
          <a:stretch/>
        </p:blipFill>
        <p:spPr>
          <a:xfrm>
            <a:off x="5186750" y="0"/>
            <a:ext cx="4020750" cy="5143501"/>
          </a:xfrm>
          <a:prstGeom prst="rect">
            <a:avLst/>
          </a:prstGeom>
          <a:noFill/>
          <a:ln w="9525" cap="flat" cmpd="sng">
            <a:solidFill>
              <a:srgbClr val="FF91C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9" name="Google Shape;359;p19"/>
          <p:cNvSpPr/>
          <p:nvPr/>
        </p:nvSpPr>
        <p:spPr>
          <a:xfrm>
            <a:off x="2261850" y="1796400"/>
            <a:ext cx="4620300" cy="13794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" sz="29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Thank you!</a:t>
            </a:r>
            <a:endParaRPr sz="29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1336</Words>
  <Application>Microsoft Office PowerPoint</Application>
  <PresentationFormat>Presentación en pantalla (16:9)</PresentationFormat>
  <Paragraphs>163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1" baseType="lpstr">
      <vt:lpstr>Montserrat SemiBold</vt:lpstr>
      <vt:lpstr>Roboto Serif Medium</vt:lpstr>
      <vt:lpstr>Roboto Serif</vt:lpstr>
      <vt:lpstr>Montserrat</vt:lpstr>
      <vt:lpstr>Roboto</vt:lpstr>
      <vt:lpstr>Montserrat Medium</vt:lpstr>
      <vt:lpstr>Roboto Serif SemiBold</vt:lpstr>
      <vt:lpstr>Roboto Serif ExtraLight</vt:lpstr>
      <vt:lpstr>Roboto Serif Black</vt:lpstr>
      <vt:lpstr>Arial</vt:lpstr>
      <vt:lpstr>Roboto Medium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Talia Yepes</cp:lastModifiedBy>
  <cp:revision>1</cp:revision>
  <dcterms:modified xsi:type="dcterms:W3CDTF">2024-03-25T13:28:21Z</dcterms:modified>
</cp:coreProperties>
</file>