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Lexend" pitchFamily="2" charset="77"/>
      <p:regular r:id="rId19"/>
      <p:bold r:id="rId20"/>
    </p:embeddedFont>
    <p:embeddedFont>
      <p:font typeface="Lexend Light" pitchFamily="2" charset="77"/>
      <p:regular r:id="rId21"/>
      <p:bold r:id="rId22"/>
    </p:embeddedFont>
    <p:embeddedFont>
      <p:font typeface="Lexend SemiBold" pitchFamily="2" charset="77"/>
      <p:regular r:id="rId23"/>
      <p:bold r:id="rId24"/>
    </p:embeddedFont>
    <p:embeddedFont>
      <p:font typeface="Roboto" panose="02000000000000000000"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07"/>
  </p:normalViewPr>
  <p:slideViewPr>
    <p:cSldViewPr snapToGrid="0">
      <p:cViewPr varScale="1">
        <p:scale>
          <a:sx n="153" d="100"/>
          <a:sy n="153" d="100"/>
        </p:scale>
        <p:origin x="46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eldards.com/insights/colin-v-cuthbert-not-just-any-caterpillar-cak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Add counter examples of this case for part 1 - ie. other trademark battles that have failed/been successful</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3bd6e9e6c1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3bd6e9e6c1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177800" algn="l" rtl="0">
              <a:lnSpc>
                <a:spcPct val="115000"/>
              </a:lnSpc>
              <a:spcBef>
                <a:spcPts val="0"/>
              </a:spcBef>
              <a:spcAft>
                <a:spcPts val="0"/>
              </a:spcAft>
              <a:buClr>
                <a:schemeClr val="dk1"/>
              </a:buClr>
              <a:buSzPts val="1000"/>
              <a:buFont typeface="Lexend"/>
              <a:buChar char="●"/>
            </a:pPr>
            <a:r>
              <a:rPr lang="en" sz="1000">
                <a:solidFill>
                  <a:schemeClr val="dk1"/>
                </a:solidFill>
                <a:latin typeface="Lexend"/>
                <a:ea typeface="Lexend"/>
                <a:cs typeface="Lexend"/>
                <a:sym typeface="Lexend"/>
              </a:rPr>
              <a:t>In 1884, Belarusian immigrant Michael Marks opens a single stall at Kirkgate Market, Leeds. In 1894, with business thriving, Marks partners with Spencer, a senior cashier, signifying the start of M&amp;S as we know it today</a:t>
            </a:r>
            <a:endParaRPr sz="1000">
              <a:solidFill>
                <a:schemeClr val="dk1"/>
              </a:solidFill>
              <a:latin typeface="Lexend"/>
              <a:ea typeface="Lexend"/>
              <a:cs typeface="Lexend"/>
              <a:sym typeface="Lexend"/>
            </a:endParaRPr>
          </a:p>
          <a:p>
            <a:pPr marL="228600" lvl="0" indent="-177800" algn="l" rtl="0">
              <a:lnSpc>
                <a:spcPct val="115000"/>
              </a:lnSpc>
              <a:spcBef>
                <a:spcPts val="0"/>
              </a:spcBef>
              <a:spcAft>
                <a:spcPts val="0"/>
              </a:spcAft>
              <a:buClr>
                <a:schemeClr val="dk1"/>
              </a:buClr>
              <a:buSzPts val="1000"/>
              <a:buFont typeface="Roboto"/>
              <a:buChar char="●"/>
            </a:pPr>
            <a:r>
              <a:rPr lang="en" sz="1000">
                <a:solidFill>
                  <a:schemeClr val="dk1"/>
                </a:solidFill>
                <a:latin typeface="Lexend"/>
                <a:ea typeface="Lexend"/>
                <a:cs typeface="Lexend"/>
                <a:sym typeface="Lexend"/>
              </a:rPr>
              <a:t>In 1931, although traditionally focused on textiles, the brand started selling groceries and in three years became o</a:t>
            </a:r>
            <a:r>
              <a:rPr lang="en" sz="1000" b="1">
                <a:solidFill>
                  <a:schemeClr val="dk1"/>
                </a:solidFill>
                <a:latin typeface="Lexend"/>
                <a:ea typeface="Lexend"/>
                <a:cs typeface="Lexend"/>
                <a:sym typeface="Lexend"/>
              </a:rPr>
              <a:t>ne of the biggest food suppliers in the country</a:t>
            </a:r>
            <a:endParaRPr sz="1000">
              <a:solidFill>
                <a:schemeClr val="dk1"/>
              </a:solidFill>
              <a:latin typeface="Lexend"/>
              <a:ea typeface="Lexend"/>
              <a:cs typeface="Lexend"/>
              <a:sym typeface="Lexend"/>
            </a:endParaRPr>
          </a:p>
          <a:p>
            <a:pPr marL="228600" lvl="0" indent="-177800" algn="l" rtl="0">
              <a:lnSpc>
                <a:spcPct val="115000"/>
              </a:lnSpc>
              <a:spcBef>
                <a:spcPts val="0"/>
              </a:spcBef>
              <a:spcAft>
                <a:spcPts val="0"/>
              </a:spcAft>
              <a:buClr>
                <a:schemeClr val="dk1"/>
              </a:buClr>
              <a:buSzPts val="1000"/>
              <a:buFont typeface="Lexend"/>
              <a:buChar char="●"/>
            </a:pPr>
            <a:r>
              <a:rPr lang="en" sz="1000">
                <a:solidFill>
                  <a:schemeClr val="dk1"/>
                </a:solidFill>
                <a:latin typeface="Lexend"/>
                <a:ea typeface="Lexend"/>
                <a:cs typeface="Lexend"/>
                <a:sym typeface="Lexend"/>
              </a:rPr>
              <a:t>While the core brand is more focused on affordability without compromising on quality, their supermarket range aims to attract a more </a:t>
            </a:r>
            <a:r>
              <a:rPr lang="en" sz="1000" b="1">
                <a:solidFill>
                  <a:schemeClr val="dk1"/>
                </a:solidFill>
                <a:latin typeface="Lexend"/>
                <a:ea typeface="Lexend"/>
                <a:cs typeface="Lexend"/>
                <a:sym typeface="Lexend"/>
              </a:rPr>
              <a:t>premium</a:t>
            </a:r>
            <a:r>
              <a:rPr lang="en" sz="1000">
                <a:solidFill>
                  <a:schemeClr val="dk1"/>
                </a:solidFill>
                <a:latin typeface="Lexend"/>
                <a:ea typeface="Lexend"/>
                <a:cs typeface="Lexend"/>
                <a:sym typeface="Lexend"/>
              </a:rPr>
              <a:t> customer, evidenced by their store presence, product lines and packaging</a:t>
            </a:r>
            <a:endParaRPr sz="1000">
              <a:solidFill>
                <a:schemeClr val="dk1"/>
              </a:solidFill>
              <a:latin typeface="Lexend"/>
              <a:ea typeface="Lexend"/>
              <a:cs typeface="Lexend"/>
              <a:sym typeface="Lexend"/>
            </a:endParaRPr>
          </a:p>
          <a:p>
            <a:pPr marL="0" lvl="0" indent="0" algn="l" rtl="0">
              <a:lnSpc>
                <a:spcPct val="115000"/>
              </a:lnSpc>
              <a:spcBef>
                <a:spcPts val="1600"/>
              </a:spcBef>
              <a:spcAft>
                <a:spcPts val="1600"/>
              </a:spcAft>
              <a:buNone/>
            </a:pPr>
            <a:r>
              <a:rPr lang="en" sz="1000">
                <a:solidFill>
                  <a:schemeClr val="dk1"/>
                </a:solidFill>
                <a:latin typeface="Lexend"/>
                <a:ea typeface="Lexend"/>
                <a:cs typeface="Lexend"/>
                <a:sym typeface="Lexend"/>
              </a:rPr>
              <a:t>To understand how M&amp;S conveys this premium positioning, I’ll now play their most viral campaign which is still regularly quoted in the UK, over 20 years later</a:t>
            </a:r>
            <a:endParaRPr sz="1000">
              <a:solidFill>
                <a:schemeClr val="dk1"/>
              </a:solidFill>
              <a:latin typeface="Lexend"/>
              <a:ea typeface="Lexend"/>
              <a:cs typeface="Lexend"/>
              <a:sym typeface="Lexen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37226208ff_0_7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37226208ff_0_7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190500" algn="l" rtl="0">
              <a:lnSpc>
                <a:spcPct val="115000"/>
              </a:lnSpc>
              <a:spcBef>
                <a:spcPts val="0"/>
              </a:spcBef>
              <a:spcAft>
                <a:spcPts val="0"/>
              </a:spcAft>
              <a:buClr>
                <a:schemeClr val="dk1"/>
              </a:buClr>
              <a:buSzPts val="1200"/>
              <a:buFont typeface="Lexend"/>
              <a:buChar char="●"/>
            </a:pPr>
            <a:r>
              <a:rPr lang="en" sz="1200">
                <a:solidFill>
                  <a:schemeClr val="dk1"/>
                </a:solidFill>
                <a:latin typeface="Lexend"/>
                <a:ea typeface="Lexend"/>
                <a:cs typeface="Lexend"/>
                <a:sym typeface="Lexend"/>
              </a:rPr>
              <a:t>Arriving to the UK from Germany in 1990, Aldi has massively expanded with 1,000+ stores</a:t>
            </a:r>
            <a:endParaRPr sz="1200">
              <a:solidFill>
                <a:schemeClr val="dk1"/>
              </a:solidFill>
              <a:latin typeface="Lexend"/>
              <a:ea typeface="Lexend"/>
              <a:cs typeface="Lexend"/>
              <a:sym typeface="Lexend"/>
            </a:endParaRPr>
          </a:p>
          <a:p>
            <a:pPr marL="228600" lvl="0" indent="-190500" algn="l" rtl="0">
              <a:lnSpc>
                <a:spcPct val="115000"/>
              </a:lnSpc>
              <a:spcBef>
                <a:spcPts val="0"/>
              </a:spcBef>
              <a:spcAft>
                <a:spcPts val="0"/>
              </a:spcAft>
              <a:buClr>
                <a:schemeClr val="dk1"/>
              </a:buClr>
              <a:buSzPts val="1200"/>
              <a:buFont typeface="Lexend"/>
              <a:buChar char="●"/>
            </a:pPr>
            <a:r>
              <a:rPr lang="en" sz="1200">
                <a:solidFill>
                  <a:schemeClr val="dk1"/>
                </a:solidFill>
                <a:latin typeface="Lexend"/>
                <a:ea typeface="Lexend"/>
                <a:cs typeface="Lexend"/>
                <a:sym typeface="Lexend"/>
              </a:rPr>
              <a:t>A lot of their popularity can be attributed to its ‘own-brand’ product strategy, which helps them to achieve their aim of offering the best value possible to their customers.</a:t>
            </a:r>
            <a:endParaRPr sz="1200">
              <a:solidFill>
                <a:schemeClr val="dk1"/>
              </a:solidFill>
              <a:latin typeface="Lexend"/>
              <a:ea typeface="Lexend"/>
              <a:cs typeface="Lexend"/>
              <a:sym typeface="Lexend"/>
            </a:endParaRPr>
          </a:p>
          <a:p>
            <a:pPr marL="228600" lvl="0" indent="-190500" algn="l" rtl="0">
              <a:lnSpc>
                <a:spcPct val="115000"/>
              </a:lnSpc>
              <a:spcBef>
                <a:spcPts val="0"/>
              </a:spcBef>
              <a:spcAft>
                <a:spcPts val="0"/>
              </a:spcAft>
              <a:buClr>
                <a:schemeClr val="dk1"/>
              </a:buClr>
              <a:buSzPts val="1200"/>
              <a:buFont typeface="Lexend"/>
              <a:buChar char="●"/>
            </a:pPr>
            <a:r>
              <a:rPr lang="en" sz="1200">
                <a:solidFill>
                  <a:schemeClr val="dk1"/>
                </a:solidFill>
                <a:latin typeface="Lexend"/>
                <a:ea typeface="Lexend"/>
                <a:cs typeface="Lexend"/>
                <a:sym typeface="Lexend"/>
              </a:rPr>
              <a:t>Even though Aldi tend to not sell many branded goods, the packaging of their ‘own-brand’ products often closely resembles the familiar branded product.</a:t>
            </a:r>
            <a:endParaRPr sz="1200">
              <a:solidFill>
                <a:schemeClr val="dk1"/>
              </a:solidFill>
              <a:latin typeface="Lexend"/>
              <a:ea typeface="Lexend"/>
              <a:cs typeface="Lexend"/>
              <a:sym typeface="Lexend"/>
            </a:endParaRPr>
          </a:p>
          <a:p>
            <a:pPr marL="914400" lvl="1" indent="-304800" algn="l" rtl="0">
              <a:lnSpc>
                <a:spcPct val="115000"/>
              </a:lnSpc>
              <a:spcBef>
                <a:spcPts val="0"/>
              </a:spcBef>
              <a:spcAft>
                <a:spcPts val="0"/>
              </a:spcAft>
              <a:buClr>
                <a:schemeClr val="dk1"/>
              </a:buClr>
              <a:buSzPts val="1200"/>
              <a:buFont typeface="Lexend"/>
              <a:buChar char="○"/>
            </a:pPr>
            <a:r>
              <a:rPr lang="en" sz="1200">
                <a:solidFill>
                  <a:schemeClr val="dk1"/>
                </a:solidFill>
                <a:latin typeface="Lexend"/>
                <a:ea typeface="Lexend"/>
                <a:cs typeface="Lexend"/>
                <a:sym typeface="Lexend"/>
              </a:rPr>
              <a:t>So you can see there the example of oreos with the Aldi verison cookies and cream, Heinz tomato ketchup with Branwells tomato ketchup looking fairly similar</a:t>
            </a:r>
            <a:endParaRPr sz="1200">
              <a:solidFill>
                <a:schemeClr val="dk1"/>
              </a:solidFill>
              <a:latin typeface="Lexend"/>
              <a:ea typeface="Lexend"/>
              <a:cs typeface="Lexend"/>
              <a:sym typeface="Lexend"/>
            </a:endParaRPr>
          </a:p>
          <a:p>
            <a:pPr marL="0" lvl="0" indent="0" algn="l" rtl="0">
              <a:lnSpc>
                <a:spcPct val="115000"/>
              </a:lnSpc>
              <a:spcBef>
                <a:spcPts val="1600"/>
              </a:spcBef>
              <a:spcAft>
                <a:spcPts val="1600"/>
              </a:spcAft>
              <a:buNone/>
            </a:pPr>
            <a:r>
              <a:rPr lang="en" sz="1200">
                <a:solidFill>
                  <a:schemeClr val="dk1"/>
                </a:solidFill>
                <a:latin typeface="Lexend"/>
                <a:ea typeface="Lexend"/>
                <a:cs typeface="Lexend"/>
                <a:sym typeface="Lexend"/>
              </a:rPr>
              <a:t>Like M&amp;S, Aldi also has an iconic television campaign. This is just one of many examples, where they compare Aldi’s version to the branded version and conclude that both are great, only Aldi’s is cheaper</a:t>
            </a:r>
            <a:endParaRPr sz="1200">
              <a:solidFill>
                <a:schemeClr val="dk1"/>
              </a:solidFill>
              <a:latin typeface="Lexend"/>
              <a:ea typeface="Lexend"/>
              <a:cs typeface="Lexend"/>
              <a:sym typeface="Lexen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3bd6e9e6c1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3bd6e9e6c1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Both M&amp;S and Aldi have a stable, coherent brand. However, their brands are polar opposite to each other. If we were to use the brand matrix to highlight these differences, for the purposes of this case their character horizontal is the most important to focus on.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Starting with the identity core, M&amp;S is a UK heritage brand, centred around providing exceptional quality and service to its customers. This is backed by their emotional storytelling expression and sophisticated tone, meaning their brand personality comes off as being traditional, classic and a trustworthy brand.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Meanwhile, Aldi’s identity is to provide an efficient shopping experience, centred around providing the best value for money possible, so not at all service oriented. Aldi is very bold and uses humour, pop culture and memes to generate engagement online like many other low cost brands such as Ryanair, thus coming across as direct and affordable in their brand personality</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3bd6e9e6c1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3bd6e9e6c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t>Colin the Caterpillar cake</a:t>
            </a:r>
            <a:r>
              <a:rPr lang="en"/>
              <a:t> (Alex)</a:t>
            </a:r>
            <a:br>
              <a:rPr lang="en"/>
            </a:br>
            <a:r>
              <a:rPr lang="en" sz="1200">
                <a:solidFill>
                  <a:schemeClr val="dk1"/>
                </a:solidFill>
                <a:latin typeface="Times New Roman"/>
                <a:ea typeface="Times New Roman"/>
                <a:cs typeface="Times New Roman"/>
                <a:sym typeface="Times New Roman"/>
              </a:rPr>
              <a:t>Many of M&amp;S’s iconic products are within their food category and one of these products is Colin the Caterpillar. </a:t>
            </a:r>
            <a:br>
              <a:rPr lang="en" sz="1200">
                <a:solidFill>
                  <a:schemeClr val="dk1"/>
                </a:solidFill>
                <a:latin typeface="Times New Roman"/>
                <a:ea typeface="Times New Roman"/>
                <a:cs typeface="Times New Roman"/>
                <a:sym typeface="Times New Roman"/>
              </a:rPr>
            </a:br>
            <a:r>
              <a:rPr lang="en" sz="1200">
                <a:solidFill>
                  <a:schemeClr val="dk1"/>
                </a:solidFill>
                <a:latin typeface="Times New Roman"/>
                <a:ea typeface="Times New Roman"/>
                <a:cs typeface="Times New Roman"/>
                <a:sym typeface="Times New Roman"/>
              </a:rPr>
              <a:t>This is a handcrafted chocolate sponge roll cake decorated with chocolate beans. Colin was </a:t>
            </a:r>
            <a:r>
              <a:rPr lang="en" sz="1200" b="1">
                <a:solidFill>
                  <a:schemeClr val="dk1"/>
                </a:solidFill>
                <a:latin typeface="Times New Roman"/>
                <a:ea typeface="Times New Roman"/>
                <a:cs typeface="Times New Roman"/>
                <a:sym typeface="Times New Roman"/>
              </a:rPr>
              <a:t>introduced in 1990 and more than 15 million cakes have been sold since</a:t>
            </a:r>
            <a:r>
              <a:rPr lang="en" sz="1200">
                <a:solidFill>
                  <a:schemeClr val="dk1"/>
                </a:solidFill>
                <a:latin typeface="Times New Roman"/>
                <a:ea typeface="Times New Roman"/>
                <a:cs typeface="Times New Roman"/>
                <a:sym typeface="Times New Roman"/>
              </a:rPr>
              <a:t>. It has become a </a:t>
            </a:r>
            <a:r>
              <a:rPr lang="en" sz="1200" b="1">
                <a:solidFill>
                  <a:schemeClr val="dk1"/>
                </a:solidFill>
                <a:latin typeface="Times New Roman"/>
                <a:ea typeface="Times New Roman"/>
                <a:cs typeface="Times New Roman"/>
                <a:sym typeface="Times New Roman"/>
              </a:rPr>
              <a:t>staple and “guest of honor” to children’s birthday parties</a:t>
            </a:r>
            <a:r>
              <a:rPr lang="en" sz="1200">
                <a:solidFill>
                  <a:schemeClr val="dk1"/>
                </a:solidFill>
                <a:latin typeface="Times New Roman"/>
                <a:ea typeface="Times New Roman"/>
                <a:cs typeface="Times New Roman"/>
                <a:sym typeface="Times New Roman"/>
              </a:rPr>
              <a:t>, but is also popular with teens, adults and even celebrities (David Beckham, Ed Sheeran, Tylor Swift). </a:t>
            </a:r>
            <a:endParaRPr sz="1200">
              <a:solidFill>
                <a:schemeClr val="dk1"/>
              </a:solidFill>
              <a:latin typeface="Times New Roman"/>
              <a:ea typeface="Times New Roman"/>
              <a:cs typeface="Times New Roman"/>
              <a:sym typeface="Times New Roman"/>
            </a:endParaRPr>
          </a:p>
          <a:p>
            <a:pPr marL="457200" lvl="0"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In 2020, M&amp;S declared August 26th as National Colin the Caterpillar Day to celebrate the cake’s 30th anniversary. Additionally, there are special variations such as the female version “Connie the Caterpillar”, wedding versions “Colin the Groom” and “Connie the Bride", and a festive version for Christmas.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a:p>
            <a:pPr marL="0" lvl="0" indent="0" algn="l" rtl="0">
              <a:spcBef>
                <a:spcPts val="0"/>
              </a:spcBef>
              <a:spcAft>
                <a:spcPts val="0"/>
              </a:spcAft>
              <a:buNone/>
            </a:pPr>
            <a:r>
              <a:rPr lang="en" u="sng"/>
              <a:t>Trademark</a:t>
            </a:r>
            <a:br>
              <a:rPr lang="en"/>
            </a:br>
            <a:r>
              <a:rPr lang="en"/>
              <a:t>In fact, Colin is so iconic that M&amp;S has trademarked him to protect the brand. They own a trademark for the name </a:t>
            </a:r>
            <a:r>
              <a:rPr lang="en" sz="1200">
                <a:solidFill>
                  <a:schemeClr val="dk1"/>
                </a:solidFill>
                <a:latin typeface="Times New Roman"/>
                <a:ea typeface="Times New Roman"/>
                <a:cs typeface="Times New Roman"/>
                <a:sym typeface="Times New Roman"/>
              </a:rPr>
              <a:t>“Colin the Caterpillar” and the packaging design, together with the logo for “M&amp;S Colin the Caterpillar” including a picture of the caterpillar cake as part of the trademark. </a:t>
            </a:r>
            <a:endParaRPr sz="1200">
              <a:solidFill>
                <a:schemeClr val="dk1"/>
              </a:solidFill>
              <a:latin typeface="Times New Roman"/>
              <a:ea typeface="Times New Roman"/>
              <a:cs typeface="Times New Roman"/>
              <a:sym typeface="Times New Roman"/>
            </a:endParaRPr>
          </a:p>
          <a:p>
            <a:pPr marL="457200" lvl="0" indent="-304800" algn="l" rtl="0">
              <a:spcBef>
                <a:spcPts val="0"/>
              </a:spcBef>
              <a:spcAft>
                <a:spcPts val="0"/>
              </a:spcAft>
              <a:buClr>
                <a:schemeClr val="dk1"/>
              </a:buClr>
              <a:buSzPts val="1200"/>
              <a:buFont typeface="Times New Roman"/>
              <a:buChar char="-"/>
            </a:pPr>
            <a:r>
              <a:rPr lang="en" sz="1200" b="1">
                <a:solidFill>
                  <a:schemeClr val="dk1"/>
                </a:solidFill>
                <a:latin typeface="Times New Roman"/>
                <a:ea typeface="Times New Roman"/>
                <a:cs typeface="Times New Roman"/>
                <a:sym typeface="Times New Roman"/>
              </a:rPr>
              <a:t>As a result any other cake with a similar appearance and name could be considered a trademark infringement.</a:t>
            </a:r>
            <a:endParaRPr b="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3bd6e9e6c1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3bd6e9e6c1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Copycat cakes - Ceyda</a:t>
            </a:r>
            <a:endParaRPr/>
          </a:p>
          <a:p>
            <a:pPr marL="0" lvl="0" indent="0" algn="l" rtl="0">
              <a:spcBef>
                <a:spcPts val="0"/>
              </a:spcBef>
              <a:spcAft>
                <a:spcPts val="0"/>
              </a:spcAft>
              <a:buNone/>
            </a:pPr>
            <a:r>
              <a:rPr lang="en" u="sng">
                <a:solidFill>
                  <a:schemeClr val="hlink"/>
                </a:solidFill>
                <a:hlinkClick r:id="rId3"/>
              </a:rPr>
              <a:t>https://www.geldards.com/insights/colin-v-cuthbert-not-just-any-caterpillar-cake/</a:t>
            </a:r>
            <a:endParaRPr/>
          </a:p>
          <a:p>
            <a:pPr marL="0" lvl="0" indent="0" algn="l" rtl="0">
              <a:spcBef>
                <a:spcPts val="0"/>
              </a:spcBef>
              <a:spcAft>
                <a:spcPts val="0"/>
              </a:spcAft>
              <a:buNone/>
            </a:pPr>
            <a:r>
              <a:rPr lang="en"/>
              <a:t>https://www.essexlive.news/whats-on/ms-colin-caterpillar-tried-tesco-5310649</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3bd6e9e6c1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3bd6e9e6c1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Cuthbert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3bd6e9e6c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3bd6e9e6c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Management question 1</a:t>
            </a:r>
            <a:endParaRPr/>
          </a:p>
          <a:p>
            <a:pPr marL="0" lvl="0" indent="0" algn="l" rtl="0">
              <a:spcBef>
                <a:spcPts val="0"/>
              </a:spcBef>
              <a:spcAft>
                <a:spcPts val="0"/>
              </a:spcAft>
              <a:buNone/>
            </a:pPr>
            <a:r>
              <a:rPr lang="en"/>
              <a:t>What are the options available? - suggestions and comments</a:t>
            </a:r>
            <a:endParaRPr/>
          </a:p>
          <a:p>
            <a:pPr marL="0" lvl="0" indent="0" algn="l" rtl="0">
              <a:spcBef>
                <a:spcPts val="0"/>
              </a:spcBef>
              <a:spcAft>
                <a:spcPts val="0"/>
              </a:spcAft>
              <a:buNone/>
            </a:pPr>
            <a:r>
              <a:rPr lang="en"/>
              <a:t>Benefits and drawbacks of each option</a:t>
            </a:r>
            <a:endParaRPr/>
          </a:p>
          <a:p>
            <a:pPr marL="0" lvl="0" indent="0" algn="l" rtl="0">
              <a:spcBef>
                <a:spcPts val="0"/>
              </a:spcBef>
              <a:spcAft>
                <a:spcPts val="0"/>
              </a:spcAft>
              <a:buNone/>
            </a:pPr>
            <a:r>
              <a:rPr lang="en"/>
              <a:t>Vote</a:t>
            </a:r>
            <a:endParaRPr/>
          </a:p>
          <a:p>
            <a:pPr marL="0" lvl="0" indent="0" algn="l" rtl="0">
              <a:lnSpc>
                <a:spcPct val="115000"/>
              </a:lnSpc>
              <a:spcBef>
                <a:spcPts val="1600"/>
              </a:spcBef>
              <a:spcAft>
                <a:spcPts val="0"/>
              </a:spcAft>
              <a:buClr>
                <a:schemeClr val="dk1"/>
              </a:buClr>
              <a:buSzPts val="1100"/>
              <a:buFont typeface="Arial"/>
              <a:buNone/>
            </a:pPr>
            <a:r>
              <a:rPr lang="en" sz="1200" i="1">
                <a:solidFill>
                  <a:srgbClr val="666666"/>
                </a:solidFill>
              </a:rPr>
              <a:t>Assisting questions</a:t>
            </a:r>
            <a:r>
              <a:rPr lang="en" sz="1400" i="1">
                <a:solidFill>
                  <a:srgbClr val="434343"/>
                </a:solidFill>
              </a:rPr>
              <a:t> </a:t>
            </a:r>
            <a:endParaRPr sz="1400" i="1">
              <a:solidFill>
                <a:srgbClr val="434343"/>
              </a:solidFill>
            </a:endParaRPr>
          </a:p>
          <a:p>
            <a:pPr marL="685800" lvl="0" indent="-298450" algn="l" rtl="0">
              <a:lnSpc>
                <a:spcPct val="115000"/>
              </a:lnSpc>
              <a:spcBef>
                <a:spcPts val="400"/>
              </a:spcBef>
              <a:spcAft>
                <a:spcPts val="0"/>
              </a:spcAft>
              <a:buClr>
                <a:schemeClr val="dk1"/>
              </a:buClr>
              <a:buSzPts val="1100"/>
              <a:buFont typeface="Arial"/>
              <a:buChar char="●"/>
            </a:pPr>
            <a:r>
              <a:rPr lang="en">
                <a:solidFill>
                  <a:schemeClr val="dk1"/>
                </a:solidFill>
              </a:rPr>
              <a:t>What are the potential risks and benefits of suing Aldi? </a:t>
            </a:r>
            <a:endParaRPr>
              <a:solidFill>
                <a:schemeClr val="dk1"/>
              </a:solidFill>
            </a:endParaRPr>
          </a:p>
          <a:p>
            <a:pPr marL="685800" lvl="0" indent="-298450" algn="l" rtl="0">
              <a:lnSpc>
                <a:spcPct val="115000"/>
              </a:lnSpc>
              <a:spcBef>
                <a:spcPts val="0"/>
              </a:spcBef>
              <a:spcAft>
                <a:spcPts val="0"/>
              </a:spcAft>
              <a:buClr>
                <a:schemeClr val="dk1"/>
              </a:buClr>
              <a:buSzPts val="1100"/>
              <a:buFont typeface="Arial"/>
              <a:buChar char="●"/>
            </a:pPr>
            <a:r>
              <a:rPr lang="en">
                <a:solidFill>
                  <a:schemeClr val="dk1"/>
                </a:solidFill>
              </a:rPr>
              <a:t>How does being part of a lawsuit affect the brand image? </a:t>
            </a:r>
            <a:endParaRPr>
              <a:solidFill>
                <a:schemeClr val="dk1"/>
              </a:solidFill>
            </a:endParaRPr>
          </a:p>
          <a:p>
            <a:pPr marL="685800" lvl="0" indent="-298450" algn="l" rtl="0">
              <a:lnSpc>
                <a:spcPct val="115000"/>
              </a:lnSpc>
              <a:spcBef>
                <a:spcPts val="0"/>
              </a:spcBef>
              <a:spcAft>
                <a:spcPts val="0"/>
              </a:spcAft>
              <a:buClr>
                <a:schemeClr val="dk1"/>
              </a:buClr>
              <a:buSzPts val="1100"/>
              <a:buFont typeface="Arial"/>
              <a:buChar char="●"/>
            </a:pPr>
            <a:r>
              <a:rPr lang="en">
                <a:solidFill>
                  <a:schemeClr val="dk1"/>
                </a:solidFill>
              </a:rPr>
              <a:t>Think about the fact that a heritage brand is suing a discount brand. </a:t>
            </a:r>
            <a:endParaRPr>
              <a:solidFill>
                <a:schemeClr val="dk1"/>
              </a:solidFill>
            </a:endParaRPr>
          </a:p>
          <a:p>
            <a:pPr marL="685800" lvl="0" indent="-298450" algn="l" rtl="0">
              <a:lnSpc>
                <a:spcPct val="115000"/>
              </a:lnSpc>
              <a:spcBef>
                <a:spcPts val="0"/>
              </a:spcBef>
              <a:spcAft>
                <a:spcPts val="0"/>
              </a:spcAft>
              <a:buClr>
                <a:schemeClr val="dk1"/>
              </a:buClr>
              <a:buSzPts val="1100"/>
              <a:buFont typeface="Arial"/>
              <a:buChar char="●"/>
            </a:pPr>
            <a:r>
              <a:rPr lang="en">
                <a:solidFill>
                  <a:schemeClr val="dk1"/>
                </a:solidFill>
              </a:rPr>
              <a:t>How should the lawsuit against Aldi be communicated towards the public? </a:t>
            </a:r>
            <a:endParaRPr>
              <a:solidFill>
                <a:schemeClr val="dk1"/>
              </a:solidFill>
            </a:endParaRPr>
          </a:p>
          <a:p>
            <a:pPr marL="685800" lvl="0" indent="-298450" algn="l" rtl="0">
              <a:lnSpc>
                <a:spcPct val="115000"/>
              </a:lnSpc>
              <a:spcBef>
                <a:spcPts val="0"/>
              </a:spcBef>
              <a:spcAft>
                <a:spcPts val="0"/>
              </a:spcAft>
              <a:buClr>
                <a:schemeClr val="dk1"/>
              </a:buClr>
              <a:buSzPts val="1100"/>
              <a:buFont typeface="Arial"/>
              <a:buChar char="●"/>
            </a:pPr>
            <a:r>
              <a:rPr lang="en">
                <a:solidFill>
                  <a:schemeClr val="dk1"/>
                </a:solidFill>
              </a:rPr>
              <a:t>Is there a risk that the lawsuit will draw more attention to Aldis cake instead? </a:t>
            </a:r>
            <a:endParaRPr>
              <a:solidFill>
                <a:schemeClr val="dk1"/>
              </a:solidFill>
            </a:endParaRPr>
          </a:p>
          <a:p>
            <a:pPr marL="685800" lvl="0" indent="-298450" algn="l" rtl="0">
              <a:lnSpc>
                <a:spcPct val="115000"/>
              </a:lnSpc>
              <a:spcBef>
                <a:spcPts val="0"/>
              </a:spcBef>
              <a:spcAft>
                <a:spcPts val="0"/>
              </a:spcAft>
              <a:buClr>
                <a:schemeClr val="dk1"/>
              </a:buClr>
              <a:buSzPts val="1100"/>
              <a:buFont typeface="Arial"/>
              <a:buChar char="●"/>
            </a:pPr>
            <a:r>
              <a:rPr lang="en">
                <a:solidFill>
                  <a:schemeClr val="dk1"/>
                </a:solidFill>
              </a:rPr>
              <a:t>What are some of the alternatives to sue?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3bd6e9e6c1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3bd6e9e6c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outcome - lots of tweets, stats of the fall in media sentiment etc. - Ceyda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3c6c6a1ce3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3c6c6a1ce3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outcome - lots of tweets, stats of the fall in media sentiment etc. - Ceyda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3c865133b0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3c865133b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3bd6e9e6c1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3bd6e9e6c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t>Part 2</a:t>
            </a:r>
            <a:r>
              <a:rPr lang="en"/>
              <a:t> (Alex)</a:t>
            </a:r>
            <a:endParaRPr/>
          </a:p>
          <a:p>
            <a:pPr marL="0" lvl="0" indent="0" algn="l"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After charges against Aldi have been pressed and the #FreeCuthbert campaign gained massive engagement and public support, Aldi decided to put M&amp;S in a tricky position. They released a limited edition Cuthbert cake and suggested a truce with M&amp;S aiming to contribute to cancer charities together “raising money for charity, not lawyers”, implying, if M&amp;S accepts, the charges will be dropped. </a:t>
            </a:r>
            <a:endParaRPr sz="1200">
              <a:solidFill>
                <a:schemeClr val="dk1"/>
              </a:solidFill>
              <a:latin typeface="Times New Roman"/>
              <a:ea typeface="Times New Roman"/>
              <a:cs typeface="Times New Roman"/>
              <a:sym typeface="Times New Roman"/>
            </a:endParaRPr>
          </a:p>
          <a:p>
            <a:pPr marL="457200" lvl="0" indent="-304800" algn="l" rtl="0">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In this situation, how, if at all, ……? </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1400"/>
              </a:spcBef>
              <a:spcAft>
                <a:spcPts val="0"/>
              </a:spcAft>
              <a:buClr>
                <a:schemeClr val="dk1"/>
              </a:buClr>
              <a:buSzPts val="1100"/>
              <a:buFont typeface="Arial"/>
              <a:buNone/>
            </a:pPr>
            <a:r>
              <a:rPr lang="en" sz="1200" u="sng">
                <a:solidFill>
                  <a:srgbClr val="666666"/>
                </a:solidFill>
              </a:rPr>
              <a:t>Assisting questions </a:t>
            </a:r>
            <a:endParaRPr sz="1200" u="sng">
              <a:solidFill>
                <a:srgbClr val="666666"/>
              </a:solidFill>
            </a:endParaRPr>
          </a:p>
          <a:p>
            <a:pPr marL="457200" lvl="0" indent="-298450" algn="l" rtl="0">
              <a:lnSpc>
                <a:spcPct val="115000"/>
              </a:lnSpc>
              <a:spcBef>
                <a:spcPts val="400"/>
              </a:spcBef>
              <a:spcAft>
                <a:spcPts val="0"/>
              </a:spcAft>
              <a:buClr>
                <a:schemeClr val="dk1"/>
              </a:buClr>
              <a:buSzPts val="1100"/>
              <a:buChar char="●"/>
            </a:pPr>
            <a:r>
              <a:rPr lang="en">
                <a:solidFill>
                  <a:schemeClr val="dk1"/>
                </a:solidFill>
              </a:rPr>
              <a:t>Is it a manipulative tactic from Aldi to use a charity initiative as part of this offer?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What would it mean for M&amp;S brand identity and image to accept/decline Aldi’s offer? (pros vs cons)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Would you aim to reply as quickly as possible (if replying at all) or would you take some time to evaluate the situation?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Would a refusal to engage in Aldi’s offer escalate the conflict, and if so, how might M&amp;S mitigate the potential backlash?</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What are the legal implications of engaging with Aldi’s ceasefire offer, particularly regarding the trademark lawsuit?</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3bd6e9e6c1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3bd6e9e6c1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t>Decision and Outcomes</a:t>
            </a:r>
            <a:r>
              <a:rPr lang="en"/>
              <a:t> (Alex)</a:t>
            </a:r>
            <a:endParaRPr/>
          </a:p>
          <a:p>
            <a:pPr marL="457200" lvl="0" indent="-298450" algn="l" rtl="0">
              <a:spcBef>
                <a:spcPts val="0"/>
              </a:spcBef>
              <a:spcAft>
                <a:spcPts val="0"/>
              </a:spcAft>
              <a:buSzPts val="1100"/>
              <a:buChar char="-"/>
            </a:pPr>
            <a:r>
              <a:rPr lang="en"/>
              <a:t>The same day M&amp;S decided to publicly decline the offer and pursue the lawsuit</a:t>
            </a:r>
            <a:endParaRPr/>
          </a:p>
          <a:p>
            <a:pPr marL="457200" lvl="0" indent="-298450" algn="l" rtl="0">
              <a:spcBef>
                <a:spcPts val="0"/>
              </a:spcBef>
              <a:spcAft>
                <a:spcPts val="0"/>
              </a:spcAft>
              <a:buSzPts val="1100"/>
              <a:buChar char="-"/>
            </a:pPr>
            <a:r>
              <a:rPr lang="en"/>
              <a:t>Aldi releases the limited edition Cuthbert (they were talking about in the tweet) with changed face (white eyes) in aid of charity </a:t>
            </a:r>
            <a:br>
              <a:rPr lang="en"/>
            </a:br>
            <a:r>
              <a:rPr lang="en"/>
              <a:t>+ use it in a skydiving stunt to drive publicity and people could bid to raise money for the Teenage Cancer Trust.</a:t>
            </a:r>
            <a:br>
              <a:rPr lang="en"/>
            </a:br>
            <a:endParaRPr/>
          </a:p>
          <a:p>
            <a:pPr marL="457200" lvl="0" indent="-298450" algn="l" rtl="0">
              <a:spcBef>
                <a:spcPts val="0"/>
              </a:spcBef>
              <a:spcAft>
                <a:spcPts val="0"/>
              </a:spcAft>
              <a:buSzPts val="1100"/>
              <a:buChar char="-"/>
            </a:pPr>
            <a:r>
              <a:rPr lang="en"/>
              <a:t>Decided to settle, details are confidential but we know both parties were pleased with the outcome and Aldi’s regular cake will return on shelves but has to be with different appearance. </a:t>
            </a:r>
            <a:endParaRPr/>
          </a:p>
          <a:p>
            <a:pPr marL="457200" lvl="0" indent="-298450" algn="l" rtl="0">
              <a:spcBef>
                <a:spcPts val="0"/>
              </a:spcBef>
              <a:spcAft>
                <a:spcPts val="0"/>
              </a:spcAft>
              <a:buSzPts val="1100"/>
              <a:buChar char="-"/>
            </a:pPr>
            <a:r>
              <a:rPr lang="en"/>
              <a:t>2nd face change</a:t>
            </a:r>
            <a:endParaRPr/>
          </a:p>
          <a:p>
            <a:pPr marL="457200" lvl="0" indent="-298450" algn="l" rtl="0">
              <a:spcBef>
                <a:spcPts val="0"/>
              </a:spcBef>
              <a:spcAft>
                <a:spcPts val="0"/>
              </a:spcAft>
              <a:buSzPts val="1100"/>
              <a:buChar char="-"/>
            </a:pPr>
            <a:r>
              <a:rPr lang="en"/>
              <a:t>A few months later the case is officially closed - but did the story also end there?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3bd6e9e6c1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3bd6e9e6c1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M&amp;S set up an instagram page dedicated to Colin the caterpillar, and partnered with popular, respected UK personalities such as radio presenter Jordan North, who uses emotional storytelling.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3bddb48ea7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3bddb48ea7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M&amp;S embraces storytelling with Colin instagram page, collaboration with Jordan North/aldi continues to pursue mockery - Natalie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3c8a19783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33c8a19783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Add counter examples of this case for part 1 - ie. other trademark battles that have failed/been successful</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watch?v=Tu-sbmySMG8"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_uBo4esCZvE"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jpg"/><Relationship Id="rId4" Type="http://schemas.openxmlformats.org/officeDocument/2006/relationships/hyperlink" Target="http://www.youtube.com/watch?v=vGcFNrUVUaI"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6"/>
          </a:xfrm>
          <a:prstGeom prst="rect">
            <a:avLst/>
          </a:prstGeom>
          <a:noFill/>
          <a:ln>
            <a:noFill/>
          </a:ln>
        </p:spPr>
      </p:pic>
      <p:sp>
        <p:nvSpPr>
          <p:cNvPr id="55" name="Google Shape;55;p13"/>
          <p:cNvSpPr/>
          <p:nvPr/>
        </p:nvSpPr>
        <p:spPr>
          <a:xfrm>
            <a:off x="25" y="4337925"/>
            <a:ext cx="9144000" cy="805500"/>
          </a:xfrm>
          <a:prstGeom prst="rect">
            <a:avLst/>
          </a:prstGeom>
          <a:solidFill>
            <a:srgbClr val="2C814A"/>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Lexend SemiBold"/>
                <a:ea typeface="Lexend SemiBold"/>
                <a:cs typeface="Lexend SemiBold"/>
                <a:sym typeface="Lexend SemiBold"/>
              </a:rPr>
              <a:t>Copycat(erpillars): M&amp;S’s battle to protect a British Icon</a:t>
            </a:r>
            <a:endParaRPr sz="1700">
              <a:solidFill>
                <a:schemeClr val="lt1"/>
              </a:solidFill>
              <a:latin typeface="Lexend SemiBold"/>
              <a:ea typeface="Lexend SemiBold"/>
              <a:cs typeface="Lexend SemiBold"/>
              <a:sym typeface="Lexend SemiBold"/>
            </a:endParaRPr>
          </a:p>
          <a:p>
            <a:pPr marL="0" lvl="0" indent="0" algn="ctr" rtl="0">
              <a:spcBef>
                <a:spcPts val="0"/>
              </a:spcBef>
              <a:spcAft>
                <a:spcPts val="0"/>
              </a:spcAft>
              <a:buNone/>
            </a:pPr>
            <a:r>
              <a:rPr lang="en" sz="1200">
                <a:solidFill>
                  <a:schemeClr val="lt1"/>
                </a:solidFill>
                <a:latin typeface="Lexend SemiBold"/>
                <a:ea typeface="Lexend SemiBold"/>
                <a:cs typeface="Lexend SemiBold"/>
                <a:sym typeface="Lexend SemiBold"/>
              </a:rPr>
              <a:t>by Natalie Mierswa, Aleksandra Miteva &amp; Ceyda Resneli (Group 2A)</a:t>
            </a:r>
            <a:endParaRPr sz="1200">
              <a:solidFill>
                <a:schemeClr val="lt1"/>
              </a:solidFill>
              <a:latin typeface="Lexend SemiBold"/>
              <a:ea typeface="Lexend SemiBold"/>
              <a:cs typeface="Lexend SemiBold"/>
              <a:sym typeface="Lexend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C814A"/>
        </a:solidFill>
        <a:effectLst/>
      </p:bgPr>
    </p:bg>
    <p:spTree>
      <p:nvGrpSpPr>
        <p:cNvPr id="1" name="Shape 59"/>
        <p:cNvGrpSpPr/>
        <p:nvPr/>
      </p:nvGrpSpPr>
      <p:grpSpPr>
        <a:xfrm>
          <a:off x="0" y="0"/>
          <a:ext cx="0" cy="0"/>
          <a:chOff x="0" y="0"/>
          <a:chExt cx="0" cy="0"/>
        </a:xfrm>
      </p:grpSpPr>
      <p:cxnSp>
        <p:nvCxnSpPr>
          <p:cNvPr id="60" name="Google Shape;60;p14"/>
          <p:cNvCxnSpPr/>
          <p:nvPr/>
        </p:nvCxnSpPr>
        <p:spPr>
          <a:xfrm flipH="1">
            <a:off x="4640975" y="1249475"/>
            <a:ext cx="23400" cy="3628800"/>
          </a:xfrm>
          <a:prstGeom prst="straightConnector1">
            <a:avLst/>
          </a:prstGeom>
          <a:noFill/>
          <a:ln w="28575" cap="flat" cmpd="sng">
            <a:solidFill>
              <a:schemeClr val="lt1"/>
            </a:solidFill>
            <a:prstDash val="solid"/>
            <a:round/>
            <a:headEnd type="none" w="med" len="med"/>
            <a:tailEnd type="none" w="med" len="med"/>
          </a:ln>
        </p:spPr>
      </p:cxnSp>
      <p:pic>
        <p:nvPicPr>
          <p:cNvPr id="61" name="Google Shape;61;p14" descr="TV advertisement" title="Marks &amp; Spencer Chocolate Pudding">
            <a:hlinkClick r:id="rId3"/>
          </p:cNvPr>
          <p:cNvPicPr preferRelativeResize="0"/>
          <p:nvPr/>
        </p:nvPicPr>
        <p:blipFill>
          <a:blip r:embed="rId4">
            <a:alphaModFix/>
          </a:blip>
          <a:stretch>
            <a:fillRect/>
          </a:stretch>
        </p:blipFill>
        <p:spPr>
          <a:xfrm>
            <a:off x="4967075" y="1636625"/>
            <a:ext cx="3631250" cy="2042575"/>
          </a:xfrm>
          <a:prstGeom prst="rect">
            <a:avLst/>
          </a:prstGeom>
          <a:noFill/>
          <a:ln>
            <a:noFill/>
          </a:ln>
        </p:spPr>
      </p:pic>
      <p:sp>
        <p:nvSpPr>
          <p:cNvPr id="62" name="Google Shape;62;p14"/>
          <p:cNvSpPr txBox="1"/>
          <p:nvPr/>
        </p:nvSpPr>
        <p:spPr>
          <a:xfrm>
            <a:off x="5354625" y="879425"/>
            <a:ext cx="3048000" cy="52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latin typeface="Lexend"/>
                <a:ea typeface="Lexend"/>
                <a:cs typeface="Lexend"/>
                <a:sym typeface="Lexend"/>
              </a:rPr>
              <a:t>“This is not just food, this is M&amp;S Food” campaign</a:t>
            </a:r>
            <a:endParaRPr b="1">
              <a:solidFill>
                <a:schemeClr val="lt1"/>
              </a:solidFill>
              <a:latin typeface="Lexend"/>
              <a:ea typeface="Lexend"/>
              <a:cs typeface="Lexend"/>
              <a:sym typeface="Lexend"/>
            </a:endParaRPr>
          </a:p>
        </p:txBody>
      </p:sp>
      <p:sp>
        <p:nvSpPr>
          <p:cNvPr id="63" name="Google Shape;63;p14"/>
          <p:cNvSpPr txBox="1"/>
          <p:nvPr/>
        </p:nvSpPr>
        <p:spPr>
          <a:xfrm>
            <a:off x="4967075" y="3844175"/>
            <a:ext cx="3631200" cy="91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lt1"/>
                </a:solidFill>
                <a:latin typeface="Lexend"/>
                <a:ea typeface="Lexend"/>
                <a:cs typeface="Lexend"/>
                <a:sym typeface="Lexend"/>
              </a:rPr>
              <a:t>The decadence of the chocolate pudding and the strapline “This is not just food, this is M&amp;S Food” is intending to convey M&amp;S Food’s premium positioning compared to competitors</a:t>
            </a:r>
            <a:endParaRPr sz="1200">
              <a:solidFill>
                <a:schemeClr val="lt1"/>
              </a:solidFill>
              <a:latin typeface="Lexend"/>
              <a:ea typeface="Lexend"/>
              <a:cs typeface="Lexend"/>
              <a:sym typeface="Lexend"/>
            </a:endParaRPr>
          </a:p>
        </p:txBody>
      </p:sp>
      <p:sp>
        <p:nvSpPr>
          <p:cNvPr id="64" name="Google Shape;64;p14"/>
          <p:cNvSpPr txBox="1"/>
          <p:nvPr/>
        </p:nvSpPr>
        <p:spPr>
          <a:xfrm>
            <a:off x="354650" y="274800"/>
            <a:ext cx="6458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lt1"/>
                </a:solidFill>
                <a:latin typeface="Lexend SemiBold"/>
                <a:ea typeface="Lexend SemiBold"/>
                <a:cs typeface="Lexend SemiBold"/>
                <a:sym typeface="Lexend SemiBold"/>
              </a:rPr>
              <a:t>Background &amp; History - Marks &amp; Spencer (M&amp;S)</a:t>
            </a:r>
            <a:endParaRPr sz="2000">
              <a:solidFill>
                <a:schemeClr val="lt1"/>
              </a:solidFill>
              <a:latin typeface="Lexend SemiBold"/>
              <a:ea typeface="Lexend SemiBold"/>
              <a:cs typeface="Lexend SemiBold"/>
              <a:sym typeface="Lexend SemiBold"/>
            </a:endParaRPr>
          </a:p>
        </p:txBody>
      </p:sp>
      <p:sp>
        <p:nvSpPr>
          <p:cNvPr id="65" name="Google Shape;65;p14"/>
          <p:cNvSpPr txBox="1"/>
          <p:nvPr/>
        </p:nvSpPr>
        <p:spPr>
          <a:xfrm>
            <a:off x="474875" y="885050"/>
            <a:ext cx="3863400" cy="52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latin typeface="Lexend"/>
                <a:ea typeface="Lexend"/>
                <a:cs typeface="Lexend"/>
                <a:sym typeface="Lexend"/>
              </a:rPr>
              <a:t>From Humble Beginnings to a UK Household Name</a:t>
            </a:r>
            <a:endParaRPr b="1">
              <a:solidFill>
                <a:schemeClr val="lt1"/>
              </a:solidFill>
              <a:latin typeface="Lexend"/>
              <a:ea typeface="Lexend"/>
              <a:cs typeface="Lexend"/>
              <a:sym typeface="Lexend"/>
            </a:endParaRPr>
          </a:p>
        </p:txBody>
      </p:sp>
      <p:pic>
        <p:nvPicPr>
          <p:cNvPr id="66" name="Google Shape;66;p14"/>
          <p:cNvPicPr preferRelativeResize="0"/>
          <p:nvPr/>
        </p:nvPicPr>
        <p:blipFill>
          <a:blip r:embed="rId5">
            <a:alphaModFix/>
          </a:blip>
          <a:stretch>
            <a:fillRect/>
          </a:stretch>
        </p:blipFill>
        <p:spPr>
          <a:xfrm>
            <a:off x="2123500" y="3631225"/>
            <a:ext cx="2329350" cy="1164675"/>
          </a:xfrm>
          <a:prstGeom prst="rect">
            <a:avLst/>
          </a:prstGeom>
          <a:noFill/>
          <a:ln>
            <a:noFill/>
          </a:ln>
        </p:spPr>
      </p:pic>
      <p:pic>
        <p:nvPicPr>
          <p:cNvPr id="67" name="Google Shape;67;p14"/>
          <p:cNvPicPr preferRelativeResize="0"/>
          <p:nvPr/>
        </p:nvPicPr>
        <p:blipFill>
          <a:blip r:embed="rId6">
            <a:alphaModFix/>
          </a:blip>
          <a:stretch>
            <a:fillRect/>
          </a:stretch>
        </p:blipFill>
        <p:spPr>
          <a:xfrm>
            <a:off x="354650" y="3831034"/>
            <a:ext cx="2225050" cy="1164666"/>
          </a:xfrm>
          <a:prstGeom prst="rect">
            <a:avLst/>
          </a:prstGeom>
          <a:noFill/>
          <a:ln>
            <a:noFill/>
          </a:ln>
        </p:spPr>
      </p:pic>
      <p:sp>
        <p:nvSpPr>
          <p:cNvPr id="68" name="Google Shape;68;p14"/>
          <p:cNvSpPr txBox="1"/>
          <p:nvPr/>
        </p:nvSpPr>
        <p:spPr>
          <a:xfrm>
            <a:off x="413350" y="1531300"/>
            <a:ext cx="4039500" cy="3264600"/>
          </a:xfrm>
          <a:prstGeom prst="rect">
            <a:avLst/>
          </a:prstGeom>
          <a:noFill/>
          <a:ln>
            <a:noFill/>
          </a:ln>
        </p:spPr>
        <p:txBody>
          <a:bodyPr spcFirstLastPara="1" wrap="square" lIns="91425" tIns="91425" rIns="91425" bIns="91425" anchor="t" anchorCtr="0">
            <a:noAutofit/>
          </a:bodyPr>
          <a:lstStyle/>
          <a:p>
            <a:pPr marL="228600" lvl="0" indent="-190500" algn="l" rtl="0">
              <a:lnSpc>
                <a:spcPct val="115000"/>
              </a:lnSpc>
              <a:spcBef>
                <a:spcPts val="0"/>
              </a:spcBef>
              <a:spcAft>
                <a:spcPts val="0"/>
              </a:spcAft>
              <a:buClr>
                <a:srgbClr val="FFFFFF"/>
              </a:buClr>
              <a:buSzPts val="1200"/>
              <a:buFont typeface="Lexend"/>
              <a:buChar char="●"/>
            </a:pPr>
            <a:r>
              <a:rPr lang="en" sz="1200">
                <a:solidFill>
                  <a:srgbClr val="FFFFFF"/>
                </a:solidFill>
                <a:latin typeface="Lexend"/>
                <a:ea typeface="Lexend"/>
                <a:cs typeface="Lexend"/>
                <a:sym typeface="Lexend"/>
              </a:rPr>
              <a:t>1884 - Marks opens a single stall at Kirkgate market, Leeds and partners with Spencer 10 years later</a:t>
            </a:r>
            <a:endParaRPr sz="1200">
              <a:solidFill>
                <a:srgbClr val="FFFFFF"/>
              </a:solidFill>
              <a:latin typeface="Lexend"/>
              <a:ea typeface="Lexend"/>
              <a:cs typeface="Lexend"/>
              <a:sym typeface="Lexend"/>
            </a:endParaRPr>
          </a:p>
          <a:p>
            <a:pPr marL="228600" lvl="0" indent="-190500" algn="l" rtl="0">
              <a:lnSpc>
                <a:spcPct val="115000"/>
              </a:lnSpc>
              <a:spcBef>
                <a:spcPts val="0"/>
              </a:spcBef>
              <a:spcAft>
                <a:spcPts val="0"/>
              </a:spcAft>
              <a:buClr>
                <a:srgbClr val="FFFFFF"/>
              </a:buClr>
              <a:buSzPts val="1200"/>
              <a:buFont typeface="Roboto"/>
              <a:buChar char="●"/>
            </a:pPr>
            <a:r>
              <a:rPr lang="en" sz="1200">
                <a:solidFill>
                  <a:srgbClr val="FFFFFF"/>
                </a:solidFill>
                <a:latin typeface="Lexend"/>
                <a:ea typeface="Lexend"/>
                <a:cs typeface="Lexend"/>
                <a:sym typeface="Lexend"/>
              </a:rPr>
              <a:t>1931, M&amp;S started selling groceries and in three years became o</a:t>
            </a:r>
            <a:r>
              <a:rPr lang="en" sz="1200" b="1">
                <a:solidFill>
                  <a:srgbClr val="FFFFFF"/>
                </a:solidFill>
                <a:latin typeface="Lexend"/>
                <a:ea typeface="Lexend"/>
                <a:cs typeface="Lexend"/>
                <a:sym typeface="Lexend"/>
              </a:rPr>
              <a:t>ne of the biggest food suppliers in the country</a:t>
            </a:r>
            <a:endParaRPr sz="1200">
              <a:solidFill>
                <a:srgbClr val="FFFFFF"/>
              </a:solidFill>
              <a:latin typeface="Lexend"/>
              <a:ea typeface="Lexend"/>
              <a:cs typeface="Lexend"/>
              <a:sym typeface="Lexend"/>
            </a:endParaRPr>
          </a:p>
          <a:p>
            <a:pPr marL="228600" lvl="0" indent="-190500" algn="l" rtl="0">
              <a:lnSpc>
                <a:spcPct val="115000"/>
              </a:lnSpc>
              <a:spcBef>
                <a:spcPts val="0"/>
              </a:spcBef>
              <a:spcAft>
                <a:spcPts val="0"/>
              </a:spcAft>
              <a:buClr>
                <a:srgbClr val="FFFFFF"/>
              </a:buClr>
              <a:buSzPts val="1200"/>
              <a:buFont typeface="Lexend"/>
              <a:buChar char="●"/>
            </a:pPr>
            <a:r>
              <a:rPr lang="en" sz="1200">
                <a:solidFill>
                  <a:srgbClr val="FFFFFF"/>
                </a:solidFill>
                <a:latin typeface="Lexend"/>
                <a:ea typeface="Lexend"/>
                <a:cs typeface="Lexend"/>
                <a:sym typeface="Lexend"/>
              </a:rPr>
              <a:t>M&amp;S Food range aims to attract a more </a:t>
            </a:r>
            <a:r>
              <a:rPr lang="en" sz="1200" b="1">
                <a:solidFill>
                  <a:srgbClr val="FFFFFF"/>
                </a:solidFill>
                <a:latin typeface="Lexend"/>
                <a:ea typeface="Lexend"/>
                <a:cs typeface="Lexend"/>
                <a:sym typeface="Lexend"/>
              </a:rPr>
              <a:t>premium</a:t>
            </a:r>
            <a:r>
              <a:rPr lang="en" sz="1200">
                <a:solidFill>
                  <a:srgbClr val="FFFFFF"/>
                </a:solidFill>
                <a:latin typeface="Lexend"/>
                <a:ea typeface="Lexend"/>
                <a:cs typeface="Lexend"/>
                <a:sym typeface="Lexend"/>
              </a:rPr>
              <a:t> customer, evidenced by their store presence, product lines and packaging</a:t>
            </a:r>
            <a:endParaRPr sz="1200">
              <a:solidFill>
                <a:srgbClr val="FFFFFF"/>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2"/>
        <p:cNvGrpSpPr/>
        <p:nvPr/>
      </p:nvGrpSpPr>
      <p:grpSpPr>
        <a:xfrm>
          <a:off x="0" y="0"/>
          <a:ext cx="0" cy="0"/>
          <a:chOff x="0" y="0"/>
          <a:chExt cx="0" cy="0"/>
        </a:xfrm>
      </p:grpSpPr>
      <p:pic>
        <p:nvPicPr>
          <p:cNvPr id="73" name="Google Shape;73;p15" descr="This advert is hilarious" title="Aldi Tea Advert &quot;I Don't Like Tea, I Like Gin!&quot;">
            <a:hlinkClick r:id="rId3"/>
          </p:cNvPr>
          <p:cNvPicPr preferRelativeResize="0"/>
          <p:nvPr/>
        </p:nvPicPr>
        <p:blipFill>
          <a:blip r:embed="rId4">
            <a:alphaModFix/>
          </a:blip>
          <a:stretch>
            <a:fillRect/>
          </a:stretch>
        </p:blipFill>
        <p:spPr>
          <a:xfrm>
            <a:off x="5004925" y="1649775"/>
            <a:ext cx="3628650" cy="2041125"/>
          </a:xfrm>
          <a:prstGeom prst="rect">
            <a:avLst/>
          </a:prstGeom>
          <a:noFill/>
          <a:ln>
            <a:noFill/>
          </a:ln>
        </p:spPr>
      </p:pic>
      <p:cxnSp>
        <p:nvCxnSpPr>
          <p:cNvPr id="74" name="Google Shape;74;p15"/>
          <p:cNvCxnSpPr/>
          <p:nvPr/>
        </p:nvCxnSpPr>
        <p:spPr>
          <a:xfrm flipH="1">
            <a:off x="4640975" y="1249475"/>
            <a:ext cx="23400" cy="3628800"/>
          </a:xfrm>
          <a:prstGeom prst="straightConnector1">
            <a:avLst/>
          </a:prstGeom>
          <a:noFill/>
          <a:ln w="28575" cap="flat" cmpd="sng">
            <a:solidFill>
              <a:schemeClr val="accent1"/>
            </a:solidFill>
            <a:prstDash val="solid"/>
            <a:round/>
            <a:headEnd type="none" w="med" len="med"/>
            <a:tailEnd type="none" w="med" len="med"/>
          </a:ln>
        </p:spPr>
      </p:cxnSp>
      <p:sp>
        <p:nvSpPr>
          <p:cNvPr id="75" name="Google Shape;75;p15"/>
          <p:cNvSpPr txBox="1"/>
          <p:nvPr/>
        </p:nvSpPr>
        <p:spPr>
          <a:xfrm>
            <a:off x="5354625" y="879425"/>
            <a:ext cx="3048000" cy="52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1155CC"/>
                </a:solidFill>
                <a:latin typeface="Lexend"/>
                <a:ea typeface="Lexend"/>
                <a:cs typeface="Lexend"/>
                <a:sym typeface="Lexend"/>
              </a:rPr>
              <a:t>“Like Brands, Only Cheaper” Campaign</a:t>
            </a:r>
            <a:endParaRPr b="1">
              <a:solidFill>
                <a:srgbClr val="1155CC"/>
              </a:solidFill>
              <a:latin typeface="Lexend"/>
              <a:ea typeface="Lexend"/>
              <a:cs typeface="Lexend"/>
              <a:sym typeface="Lexend"/>
            </a:endParaRPr>
          </a:p>
        </p:txBody>
      </p:sp>
      <p:sp>
        <p:nvSpPr>
          <p:cNvPr id="76" name="Google Shape;76;p15"/>
          <p:cNvSpPr txBox="1"/>
          <p:nvPr/>
        </p:nvSpPr>
        <p:spPr>
          <a:xfrm>
            <a:off x="354650" y="274800"/>
            <a:ext cx="6458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rgbClr val="1155CC"/>
                </a:solidFill>
                <a:latin typeface="Lexend SemiBold"/>
                <a:ea typeface="Lexend SemiBold"/>
                <a:cs typeface="Lexend SemiBold"/>
                <a:sym typeface="Lexend SemiBold"/>
              </a:rPr>
              <a:t>Background &amp; History - Aldi (M&amp;S)</a:t>
            </a:r>
            <a:endParaRPr sz="2000">
              <a:solidFill>
                <a:srgbClr val="1155CC"/>
              </a:solidFill>
              <a:latin typeface="Lexend SemiBold"/>
              <a:ea typeface="Lexend SemiBold"/>
              <a:cs typeface="Lexend SemiBold"/>
              <a:sym typeface="Lexend SemiBold"/>
            </a:endParaRPr>
          </a:p>
        </p:txBody>
      </p:sp>
      <p:sp>
        <p:nvSpPr>
          <p:cNvPr id="77" name="Google Shape;77;p15"/>
          <p:cNvSpPr txBox="1"/>
          <p:nvPr/>
        </p:nvSpPr>
        <p:spPr>
          <a:xfrm>
            <a:off x="4969700" y="3926900"/>
            <a:ext cx="3628500" cy="951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latin typeface="Lexend"/>
                <a:ea typeface="Lexend"/>
                <a:cs typeface="Lexend"/>
                <a:sym typeface="Lexend"/>
              </a:rPr>
              <a:t>With its own-brand products, Aldi is indicating that they prioritise low prices without compromising on quality </a:t>
            </a:r>
            <a:endParaRPr>
              <a:solidFill>
                <a:schemeClr val="dk1"/>
              </a:solidFill>
              <a:latin typeface="Lexend"/>
              <a:ea typeface="Lexend"/>
              <a:cs typeface="Lexend"/>
              <a:sym typeface="Lexend"/>
            </a:endParaRPr>
          </a:p>
        </p:txBody>
      </p:sp>
      <p:pic>
        <p:nvPicPr>
          <p:cNvPr id="78" name="Google Shape;78;p15"/>
          <p:cNvPicPr preferRelativeResize="0"/>
          <p:nvPr/>
        </p:nvPicPr>
        <p:blipFill rotWithShape="1">
          <a:blip r:embed="rId5">
            <a:alphaModFix/>
          </a:blip>
          <a:srcRect l="57725" t="27171" b="14894"/>
          <a:stretch/>
        </p:blipFill>
        <p:spPr>
          <a:xfrm>
            <a:off x="2844201" y="3398550"/>
            <a:ext cx="1491451" cy="1362226"/>
          </a:xfrm>
          <a:prstGeom prst="rect">
            <a:avLst/>
          </a:prstGeom>
          <a:noFill/>
          <a:ln>
            <a:noFill/>
          </a:ln>
        </p:spPr>
      </p:pic>
      <p:pic>
        <p:nvPicPr>
          <p:cNvPr id="79" name="Google Shape;79;p15"/>
          <p:cNvPicPr preferRelativeResize="0"/>
          <p:nvPr/>
        </p:nvPicPr>
        <p:blipFill rotWithShape="1">
          <a:blip r:embed="rId6">
            <a:alphaModFix/>
          </a:blip>
          <a:srcRect b="12838"/>
          <a:stretch/>
        </p:blipFill>
        <p:spPr>
          <a:xfrm>
            <a:off x="425100" y="3363527"/>
            <a:ext cx="2191001" cy="1432275"/>
          </a:xfrm>
          <a:prstGeom prst="rect">
            <a:avLst/>
          </a:prstGeom>
          <a:noFill/>
          <a:ln>
            <a:noFill/>
          </a:ln>
        </p:spPr>
      </p:pic>
      <p:sp>
        <p:nvSpPr>
          <p:cNvPr id="80" name="Google Shape;80;p15"/>
          <p:cNvSpPr txBox="1"/>
          <p:nvPr/>
        </p:nvSpPr>
        <p:spPr>
          <a:xfrm>
            <a:off x="474875" y="885050"/>
            <a:ext cx="3863400" cy="52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1155CC"/>
                </a:solidFill>
                <a:latin typeface="Lexend"/>
                <a:ea typeface="Lexend"/>
                <a:cs typeface="Lexend"/>
                <a:sym typeface="Lexend"/>
              </a:rPr>
              <a:t>A German challenger brand taking the UK by storm</a:t>
            </a:r>
            <a:endParaRPr b="1">
              <a:solidFill>
                <a:srgbClr val="1155CC"/>
              </a:solidFill>
              <a:latin typeface="Lexend"/>
              <a:ea typeface="Lexend"/>
              <a:cs typeface="Lexend"/>
              <a:sym typeface="Lexend"/>
            </a:endParaRPr>
          </a:p>
        </p:txBody>
      </p:sp>
      <p:sp>
        <p:nvSpPr>
          <p:cNvPr id="81" name="Google Shape;81;p15"/>
          <p:cNvSpPr txBox="1"/>
          <p:nvPr/>
        </p:nvSpPr>
        <p:spPr>
          <a:xfrm>
            <a:off x="413350" y="1531300"/>
            <a:ext cx="4039500" cy="3264600"/>
          </a:xfrm>
          <a:prstGeom prst="rect">
            <a:avLst/>
          </a:prstGeom>
          <a:noFill/>
          <a:ln>
            <a:noFill/>
          </a:ln>
        </p:spPr>
        <p:txBody>
          <a:bodyPr spcFirstLastPara="1" wrap="square" lIns="91425" tIns="91425" rIns="91425" bIns="91425" anchor="t" anchorCtr="0">
            <a:noAutofit/>
          </a:bodyPr>
          <a:lstStyle/>
          <a:p>
            <a:pPr marL="228600" lvl="0" indent="-190500" algn="l" rtl="0">
              <a:lnSpc>
                <a:spcPct val="115000"/>
              </a:lnSpc>
              <a:spcBef>
                <a:spcPts val="0"/>
              </a:spcBef>
              <a:spcAft>
                <a:spcPts val="0"/>
              </a:spcAft>
              <a:buClr>
                <a:schemeClr val="dk1"/>
              </a:buClr>
              <a:buSzPts val="1200"/>
              <a:buFont typeface="Lexend"/>
              <a:buChar char="●"/>
            </a:pPr>
            <a:r>
              <a:rPr lang="en" sz="1200">
                <a:solidFill>
                  <a:schemeClr val="dk1"/>
                </a:solidFill>
                <a:latin typeface="Lexend"/>
                <a:ea typeface="Lexend"/>
                <a:cs typeface="Lexend"/>
                <a:sym typeface="Lexend"/>
              </a:rPr>
              <a:t>Arriving to the UK from Germany in 1990, Aldi has massively expanded with 1,000+ stores</a:t>
            </a:r>
            <a:endParaRPr sz="1200">
              <a:solidFill>
                <a:schemeClr val="dk1"/>
              </a:solidFill>
              <a:latin typeface="Lexend"/>
              <a:ea typeface="Lexend"/>
              <a:cs typeface="Lexend"/>
              <a:sym typeface="Lexend"/>
            </a:endParaRPr>
          </a:p>
          <a:p>
            <a:pPr marL="228600" lvl="0" indent="-190500" algn="l" rtl="0">
              <a:lnSpc>
                <a:spcPct val="115000"/>
              </a:lnSpc>
              <a:spcBef>
                <a:spcPts val="0"/>
              </a:spcBef>
              <a:spcAft>
                <a:spcPts val="0"/>
              </a:spcAft>
              <a:buClr>
                <a:schemeClr val="dk1"/>
              </a:buClr>
              <a:buSzPts val="1200"/>
              <a:buFont typeface="Lexend"/>
              <a:buChar char="●"/>
            </a:pPr>
            <a:r>
              <a:rPr lang="en" sz="1200">
                <a:solidFill>
                  <a:schemeClr val="dk1"/>
                </a:solidFill>
                <a:latin typeface="Lexend"/>
                <a:ea typeface="Lexend"/>
                <a:cs typeface="Lexend"/>
                <a:sym typeface="Lexend"/>
              </a:rPr>
              <a:t>A lot of their popularity can be attributed to its ‘own-brand’ product strategy, which helps them to achieve their aim of offering the best value.</a:t>
            </a:r>
            <a:endParaRPr sz="1200">
              <a:solidFill>
                <a:schemeClr val="dk1"/>
              </a:solidFill>
              <a:latin typeface="Lexend"/>
              <a:ea typeface="Lexend"/>
              <a:cs typeface="Lexend"/>
              <a:sym typeface="Lexend"/>
            </a:endParaRPr>
          </a:p>
          <a:p>
            <a:pPr marL="228600" lvl="0" indent="-190500" algn="l" rtl="0">
              <a:lnSpc>
                <a:spcPct val="115000"/>
              </a:lnSpc>
              <a:spcBef>
                <a:spcPts val="0"/>
              </a:spcBef>
              <a:spcAft>
                <a:spcPts val="0"/>
              </a:spcAft>
              <a:buClr>
                <a:schemeClr val="dk1"/>
              </a:buClr>
              <a:buSzPts val="1200"/>
              <a:buFont typeface="Lexend"/>
              <a:buChar char="●"/>
            </a:pPr>
            <a:r>
              <a:rPr lang="en" sz="1200">
                <a:solidFill>
                  <a:schemeClr val="dk1"/>
                </a:solidFill>
                <a:latin typeface="Lexend"/>
                <a:ea typeface="Lexend"/>
                <a:cs typeface="Lexend"/>
                <a:sym typeface="Lexend"/>
              </a:rPr>
              <a:t>Packaging of their ‘own-brand’ products often closely resembles the familiar branded product.</a:t>
            </a:r>
            <a:endParaRPr sz="1200">
              <a:solidFill>
                <a:schemeClr val="dk1"/>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
        <p:cNvGrpSpPr/>
        <p:nvPr/>
      </p:nvGrpSpPr>
      <p:grpSpPr>
        <a:xfrm>
          <a:off x="0" y="0"/>
          <a:ext cx="0" cy="0"/>
          <a:chOff x="0" y="0"/>
          <a:chExt cx="0" cy="0"/>
        </a:xfrm>
      </p:grpSpPr>
      <p:sp>
        <p:nvSpPr>
          <p:cNvPr id="86" name="Google Shape;86;p16"/>
          <p:cNvSpPr txBox="1"/>
          <p:nvPr/>
        </p:nvSpPr>
        <p:spPr>
          <a:xfrm>
            <a:off x="354650" y="274800"/>
            <a:ext cx="6458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rgbClr val="203731"/>
                </a:solidFill>
                <a:latin typeface="Lexend SemiBold"/>
                <a:ea typeface="Lexend SemiBold"/>
                <a:cs typeface="Lexend SemiBold"/>
                <a:sym typeface="Lexend SemiBold"/>
              </a:rPr>
              <a:t>Key differences between M&amp;S and Aldi - Matrix</a:t>
            </a:r>
            <a:endParaRPr sz="2000">
              <a:solidFill>
                <a:srgbClr val="203731"/>
              </a:solidFill>
              <a:latin typeface="Lexend SemiBold"/>
              <a:ea typeface="Lexend SemiBold"/>
              <a:cs typeface="Lexend SemiBold"/>
              <a:sym typeface="Lexend SemiBold"/>
            </a:endParaRPr>
          </a:p>
        </p:txBody>
      </p:sp>
      <p:grpSp>
        <p:nvGrpSpPr>
          <p:cNvPr id="87" name="Google Shape;87;p16"/>
          <p:cNvGrpSpPr/>
          <p:nvPr/>
        </p:nvGrpSpPr>
        <p:grpSpPr>
          <a:xfrm>
            <a:off x="7729325" y="169100"/>
            <a:ext cx="1009350" cy="997350"/>
            <a:chOff x="7013000" y="75150"/>
            <a:chExt cx="1009350" cy="997350"/>
          </a:xfrm>
        </p:grpSpPr>
        <p:sp>
          <p:nvSpPr>
            <p:cNvPr id="88" name="Google Shape;88;p16"/>
            <p:cNvSpPr/>
            <p:nvPr/>
          </p:nvSpPr>
          <p:spPr>
            <a:xfrm>
              <a:off x="7013000" y="75150"/>
              <a:ext cx="258300" cy="258300"/>
            </a:xfrm>
            <a:prstGeom prst="roundRect">
              <a:avLst>
                <a:gd name="adj" fmla="val 16667"/>
              </a:avLst>
            </a:prstGeom>
            <a:solidFill>
              <a:schemeClr val="lt2"/>
            </a:solidFill>
            <a:ln w="9525" cap="flat" cmpd="sng">
              <a:solidFill>
                <a:srgbClr val="2037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 name="Google Shape;89;p16"/>
            <p:cNvSpPr/>
            <p:nvPr/>
          </p:nvSpPr>
          <p:spPr>
            <a:xfrm>
              <a:off x="7388525" y="75150"/>
              <a:ext cx="258300" cy="258300"/>
            </a:xfrm>
            <a:prstGeom prst="roundRect">
              <a:avLst>
                <a:gd name="adj" fmla="val 16667"/>
              </a:avLst>
            </a:prstGeom>
            <a:solidFill>
              <a:schemeClr val="lt2"/>
            </a:solidFill>
            <a:ln w="9525" cap="flat" cmpd="sng">
              <a:solidFill>
                <a:srgbClr val="2037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 name="Google Shape;90;p16"/>
            <p:cNvSpPr/>
            <p:nvPr/>
          </p:nvSpPr>
          <p:spPr>
            <a:xfrm>
              <a:off x="7764050" y="75150"/>
              <a:ext cx="258300" cy="258300"/>
            </a:xfrm>
            <a:prstGeom prst="roundRect">
              <a:avLst>
                <a:gd name="adj" fmla="val 16667"/>
              </a:avLst>
            </a:prstGeom>
            <a:solidFill>
              <a:schemeClr val="lt2"/>
            </a:solidFill>
            <a:ln w="9525" cap="flat" cmpd="sng">
              <a:solidFill>
                <a:srgbClr val="2037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 name="Google Shape;91;p16"/>
            <p:cNvSpPr/>
            <p:nvPr/>
          </p:nvSpPr>
          <p:spPr>
            <a:xfrm>
              <a:off x="7013000" y="444664"/>
              <a:ext cx="258300" cy="258300"/>
            </a:xfrm>
            <a:prstGeom prst="roundRect">
              <a:avLst>
                <a:gd name="adj" fmla="val 16667"/>
              </a:avLst>
            </a:prstGeom>
            <a:solidFill>
              <a:srgbClr val="2C814A"/>
            </a:solidFill>
            <a:ln w="9525" cap="flat" cmpd="sng">
              <a:solidFill>
                <a:srgbClr val="2037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2" name="Google Shape;92;p16"/>
            <p:cNvSpPr/>
            <p:nvPr/>
          </p:nvSpPr>
          <p:spPr>
            <a:xfrm>
              <a:off x="7388525" y="444664"/>
              <a:ext cx="258300" cy="258300"/>
            </a:xfrm>
            <a:prstGeom prst="roundRect">
              <a:avLst>
                <a:gd name="adj" fmla="val 16667"/>
              </a:avLst>
            </a:prstGeom>
            <a:solidFill>
              <a:srgbClr val="2C814A"/>
            </a:solidFill>
            <a:ln w="9525" cap="flat" cmpd="sng">
              <a:solidFill>
                <a:srgbClr val="2037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3" name="Google Shape;93;p16"/>
            <p:cNvSpPr/>
            <p:nvPr/>
          </p:nvSpPr>
          <p:spPr>
            <a:xfrm>
              <a:off x="7764050" y="444664"/>
              <a:ext cx="258300" cy="258300"/>
            </a:xfrm>
            <a:prstGeom prst="roundRect">
              <a:avLst>
                <a:gd name="adj" fmla="val 16667"/>
              </a:avLst>
            </a:prstGeom>
            <a:solidFill>
              <a:srgbClr val="2C814A"/>
            </a:solidFill>
            <a:ln w="9525" cap="flat" cmpd="sng">
              <a:solidFill>
                <a:srgbClr val="2037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4" name="Google Shape;94;p16"/>
            <p:cNvSpPr/>
            <p:nvPr/>
          </p:nvSpPr>
          <p:spPr>
            <a:xfrm>
              <a:off x="7013000" y="814200"/>
              <a:ext cx="258300" cy="258300"/>
            </a:xfrm>
            <a:prstGeom prst="roundRect">
              <a:avLst>
                <a:gd name="adj" fmla="val 16667"/>
              </a:avLst>
            </a:prstGeom>
            <a:solidFill>
              <a:schemeClr val="lt2"/>
            </a:solidFill>
            <a:ln w="9525" cap="flat" cmpd="sng">
              <a:solidFill>
                <a:srgbClr val="2037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5" name="Google Shape;95;p16"/>
            <p:cNvSpPr/>
            <p:nvPr/>
          </p:nvSpPr>
          <p:spPr>
            <a:xfrm>
              <a:off x="7388525" y="814200"/>
              <a:ext cx="258300" cy="258300"/>
            </a:xfrm>
            <a:prstGeom prst="roundRect">
              <a:avLst>
                <a:gd name="adj" fmla="val 16667"/>
              </a:avLst>
            </a:prstGeom>
            <a:solidFill>
              <a:schemeClr val="lt2"/>
            </a:solidFill>
            <a:ln w="9525" cap="flat" cmpd="sng">
              <a:solidFill>
                <a:srgbClr val="2037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 name="Google Shape;96;p16"/>
            <p:cNvSpPr/>
            <p:nvPr/>
          </p:nvSpPr>
          <p:spPr>
            <a:xfrm>
              <a:off x="7764050" y="814200"/>
              <a:ext cx="258300" cy="258300"/>
            </a:xfrm>
            <a:prstGeom prst="roundRect">
              <a:avLst>
                <a:gd name="adj" fmla="val 16667"/>
              </a:avLst>
            </a:prstGeom>
            <a:solidFill>
              <a:schemeClr val="lt2"/>
            </a:solidFill>
            <a:ln w="9525" cap="flat" cmpd="sng">
              <a:solidFill>
                <a:srgbClr val="2037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97" name="Google Shape;97;p16"/>
          <p:cNvSpPr/>
          <p:nvPr/>
        </p:nvSpPr>
        <p:spPr>
          <a:xfrm>
            <a:off x="519050" y="1536775"/>
            <a:ext cx="2348700" cy="2841900"/>
          </a:xfrm>
          <a:prstGeom prst="rect">
            <a:avLst/>
          </a:prstGeom>
          <a:solidFill>
            <a:srgbClr val="F5F5F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8" name="Google Shape;98;p16"/>
          <p:cNvSpPr/>
          <p:nvPr/>
        </p:nvSpPr>
        <p:spPr>
          <a:xfrm>
            <a:off x="3214325" y="1536775"/>
            <a:ext cx="2348700" cy="2841900"/>
          </a:xfrm>
          <a:prstGeom prst="rect">
            <a:avLst/>
          </a:prstGeom>
          <a:solidFill>
            <a:srgbClr val="F5F5F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9" name="Google Shape;99;p16"/>
          <p:cNvSpPr/>
          <p:nvPr/>
        </p:nvSpPr>
        <p:spPr>
          <a:xfrm>
            <a:off x="5909600" y="1536775"/>
            <a:ext cx="2348700" cy="2841900"/>
          </a:xfrm>
          <a:prstGeom prst="rect">
            <a:avLst/>
          </a:prstGeom>
          <a:solidFill>
            <a:srgbClr val="F5F5F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0" name="Google Shape;100;p16"/>
          <p:cNvSpPr txBox="1"/>
          <p:nvPr/>
        </p:nvSpPr>
        <p:spPr>
          <a:xfrm>
            <a:off x="519050" y="4367150"/>
            <a:ext cx="2348700" cy="46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203731"/>
                </a:solidFill>
                <a:latin typeface="Lexend"/>
                <a:ea typeface="Lexend"/>
                <a:cs typeface="Lexend"/>
                <a:sym typeface="Lexend"/>
              </a:rPr>
              <a:t>Expression</a:t>
            </a:r>
            <a:endParaRPr sz="1700" b="1">
              <a:solidFill>
                <a:srgbClr val="203731"/>
              </a:solidFill>
              <a:latin typeface="Lexend"/>
              <a:ea typeface="Lexend"/>
              <a:cs typeface="Lexend"/>
              <a:sym typeface="Lexend"/>
            </a:endParaRPr>
          </a:p>
        </p:txBody>
      </p:sp>
      <p:sp>
        <p:nvSpPr>
          <p:cNvPr id="101" name="Google Shape;101;p16"/>
          <p:cNvSpPr txBox="1"/>
          <p:nvPr/>
        </p:nvSpPr>
        <p:spPr>
          <a:xfrm>
            <a:off x="3262250" y="4367150"/>
            <a:ext cx="2348700" cy="46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203731"/>
                </a:solidFill>
                <a:latin typeface="Lexend"/>
                <a:ea typeface="Lexend"/>
                <a:cs typeface="Lexend"/>
                <a:sym typeface="Lexend"/>
              </a:rPr>
              <a:t>Identity Core</a:t>
            </a:r>
            <a:endParaRPr sz="1600" b="1">
              <a:solidFill>
                <a:srgbClr val="203731"/>
              </a:solidFill>
              <a:latin typeface="Lexend"/>
              <a:ea typeface="Lexend"/>
              <a:cs typeface="Lexend"/>
              <a:sym typeface="Lexend"/>
            </a:endParaRPr>
          </a:p>
        </p:txBody>
      </p:sp>
      <p:sp>
        <p:nvSpPr>
          <p:cNvPr id="102" name="Google Shape;102;p16"/>
          <p:cNvSpPr txBox="1"/>
          <p:nvPr/>
        </p:nvSpPr>
        <p:spPr>
          <a:xfrm>
            <a:off x="5929250" y="4367150"/>
            <a:ext cx="2348700" cy="46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203731"/>
                </a:solidFill>
                <a:latin typeface="Lexend"/>
                <a:ea typeface="Lexend"/>
                <a:cs typeface="Lexend"/>
                <a:sym typeface="Lexend"/>
              </a:rPr>
              <a:t>Personality</a:t>
            </a:r>
            <a:endParaRPr sz="1700" b="1">
              <a:solidFill>
                <a:srgbClr val="203731"/>
              </a:solidFill>
              <a:latin typeface="Lexend"/>
              <a:ea typeface="Lexend"/>
              <a:cs typeface="Lexend"/>
              <a:sym typeface="Lexend"/>
            </a:endParaRPr>
          </a:p>
        </p:txBody>
      </p:sp>
      <p:sp>
        <p:nvSpPr>
          <p:cNvPr id="103" name="Google Shape;103;p16"/>
          <p:cNvSpPr txBox="1"/>
          <p:nvPr/>
        </p:nvSpPr>
        <p:spPr>
          <a:xfrm>
            <a:off x="3340221" y="1536775"/>
            <a:ext cx="1881900" cy="1666800"/>
          </a:xfrm>
          <a:prstGeom prst="rect">
            <a:avLst/>
          </a:prstGeom>
          <a:noFill/>
          <a:ln>
            <a:noFill/>
          </a:ln>
        </p:spPr>
        <p:txBody>
          <a:bodyPr spcFirstLastPara="1" wrap="square" lIns="91425" tIns="91425" rIns="91425" bIns="91425" anchor="t" anchorCtr="0">
            <a:noAutofit/>
          </a:bodyPr>
          <a:lstStyle/>
          <a:p>
            <a:pPr marL="0" lvl="0" indent="0" algn="l" rtl="0">
              <a:spcBef>
                <a:spcPts val="1000"/>
              </a:spcBef>
              <a:spcAft>
                <a:spcPts val="0"/>
              </a:spcAft>
              <a:buClr>
                <a:srgbClr val="000000"/>
              </a:buClr>
              <a:buSzPts val="1100"/>
              <a:buFont typeface="Arial"/>
              <a:buNone/>
            </a:pPr>
            <a:r>
              <a:rPr lang="en" sz="1300" dirty="0">
                <a:solidFill>
                  <a:srgbClr val="085630"/>
                </a:solidFill>
                <a:latin typeface="Lexend"/>
                <a:ea typeface="Lexend"/>
                <a:cs typeface="Lexend"/>
                <a:sym typeface="Lexend"/>
              </a:rPr>
              <a:t>M&amp;S: A UK </a:t>
            </a:r>
            <a:r>
              <a:rPr lang="en" sz="1300" b="1" dirty="0">
                <a:solidFill>
                  <a:srgbClr val="085630"/>
                </a:solidFill>
                <a:latin typeface="Lexend"/>
                <a:ea typeface="Lexend"/>
                <a:cs typeface="Lexend"/>
                <a:sym typeface="Lexend"/>
              </a:rPr>
              <a:t>heritage</a:t>
            </a:r>
            <a:r>
              <a:rPr lang="en" sz="1300" dirty="0">
                <a:solidFill>
                  <a:srgbClr val="085630"/>
                </a:solidFill>
                <a:latin typeface="Lexend"/>
                <a:ea typeface="Lexend"/>
                <a:cs typeface="Lexend"/>
                <a:sym typeface="Lexend"/>
              </a:rPr>
              <a:t> brand, providing exceptional quality &amp; service.</a:t>
            </a:r>
            <a:endParaRPr sz="1300" dirty="0">
              <a:solidFill>
                <a:srgbClr val="1155CC"/>
              </a:solidFill>
              <a:latin typeface="Lexend"/>
              <a:ea typeface="Lexend"/>
              <a:cs typeface="Lexend"/>
              <a:sym typeface="Lexend"/>
            </a:endParaRPr>
          </a:p>
        </p:txBody>
      </p:sp>
      <p:sp>
        <p:nvSpPr>
          <p:cNvPr id="104" name="Google Shape;104;p16"/>
          <p:cNvSpPr txBox="1"/>
          <p:nvPr/>
        </p:nvSpPr>
        <p:spPr>
          <a:xfrm>
            <a:off x="6043200" y="1645565"/>
            <a:ext cx="2031900" cy="150517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1300" dirty="0">
                <a:solidFill>
                  <a:srgbClr val="085630"/>
                </a:solidFill>
                <a:latin typeface="Lexend"/>
                <a:ea typeface="Lexend"/>
                <a:cs typeface="Lexend"/>
                <a:sym typeface="Lexend"/>
              </a:rPr>
              <a:t>M&amp;S: Traditional, classic, trustworthy</a:t>
            </a:r>
            <a:endParaRPr sz="1300" dirty="0">
              <a:solidFill>
                <a:srgbClr val="085630"/>
              </a:solidFill>
              <a:latin typeface="Lexend"/>
              <a:ea typeface="Lexend"/>
              <a:cs typeface="Lexend"/>
              <a:sym typeface="Lexend"/>
            </a:endParaRPr>
          </a:p>
          <a:p>
            <a:pPr marL="0" lvl="0" indent="0" algn="l" rtl="0">
              <a:spcBef>
                <a:spcPts val="0"/>
              </a:spcBef>
              <a:spcAft>
                <a:spcPts val="0"/>
              </a:spcAft>
              <a:buClr>
                <a:srgbClr val="000000"/>
              </a:buClr>
              <a:buSzPts val="1100"/>
              <a:buFont typeface="Arial"/>
              <a:buNone/>
            </a:pPr>
            <a:endParaRPr lang="en-US" sz="1300" dirty="0">
              <a:latin typeface="Lexend"/>
              <a:ea typeface="Lexend"/>
              <a:cs typeface="Lexend"/>
              <a:sym typeface="Lexend"/>
            </a:endParaRPr>
          </a:p>
          <a:p>
            <a:pPr marL="0" lvl="0" indent="0" algn="l" rtl="0">
              <a:spcBef>
                <a:spcPts val="0"/>
              </a:spcBef>
              <a:spcAft>
                <a:spcPts val="0"/>
              </a:spcAft>
              <a:buClr>
                <a:srgbClr val="000000"/>
              </a:buClr>
              <a:buSzPts val="1100"/>
              <a:buFont typeface="Arial"/>
              <a:buNone/>
            </a:pPr>
            <a:endParaRPr sz="1300" dirty="0">
              <a:latin typeface="Lexend"/>
              <a:ea typeface="Lexend"/>
              <a:cs typeface="Lexend"/>
              <a:sym typeface="Lexend"/>
            </a:endParaRPr>
          </a:p>
          <a:p>
            <a:pPr marL="0" lvl="0" indent="0" algn="l" rtl="0">
              <a:spcBef>
                <a:spcPts val="0"/>
              </a:spcBef>
              <a:spcAft>
                <a:spcPts val="0"/>
              </a:spcAft>
              <a:buClr>
                <a:srgbClr val="000000"/>
              </a:buClr>
              <a:buSzPts val="1100"/>
              <a:buFont typeface="Arial"/>
              <a:buNone/>
            </a:pPr>
            <a:endParaRPr sz="1300" dirty="0">
              <a:solidFill>
                <a:srgbClr val="1155CC"/>
              </a:solidFill>
              <a:latin typeface="Lexend"/>
              <a:ea typeface="Lexend"/>
              <a:cs typeface="Lexend"/>
              <a:sym typeface="Lexend"/>
            </a:endParaRPr>
          </a:p>
          <a:p>
            <a:pPr marL="0" lvl="0" indent="0" algn="l" rtl="0">
              <a:spcBef>
                <a:spcPts val="0"/>
              </a:spcBef>
              <a:spcAft>
                <a:spcPts val="0"/>
              </a:spcAft>
              <a:buClr>
                <a:srgbClr val="000000"/>
              </a:buClr>
              <a:buSzPts val="1100"/>
              <a:buFont typeface="Arial"/>
              <a:buNone/>
            </a:pPr>
            <a:endParaRPr sz="1300" dirty="0">
              <a:solidFill>
                <a:srgbClr val="1155CC"/>
              </a:solidFill>
              <a:latin typeface="Lexend"/>
              <a:ea typeface="Lexend"/>
              <a:cs typeface="Lexend"/>
              <a:sym typeface="Lexend"/>
            </a:endParaRPr>
          </a:p>
          <a:p>
            <a:pPr marL="0" lvl="0" indent="0" algn="l" rtl="0">
              <a:spcBef>
                <a:spcPts val="0"/>
              </a:spcBef>
              <a:spcAft>
                <a:spcPts val="0"/>
              </a:spcAft>
              <a:buClr>
                <a:srgbClr val="000000"/>
              </a:buClr>
              <a:buSzPts val="1100"/>
              <a:buFont typeface="Arial"/>
              <a:buNone/>
            </a:pPr>
            <a:r>
              <a:rPr lang="en" sz="1300" dirty="0">
                <a:solidFill>
                  <a:srgbClr val="1155CC"/>
                </a:solidFill>
                <a:latin typeface="Lexend"/>
                <a:ea typeface="Lexend"/>
                <a:cs typeface="Lexend"/>
                <a:sym typeface="Lexend"/>
              </a:rPr>
              <a:t>Aldi: Direct, witty, affordability, efficient</a:t>
            </a:r>
            <a:endParaRPr sz="1300" dirty="0">
              <a:solidFill>
                <a:srgbClr val="1155CC"/>
              </a:solidFill>
              <a:latin typeface="Lexend"/>
              <a:ea typeface="Lexend"/>
              <a:cs typeface="Lexend"/>
              <a:sym typeface="Lexend"/>
            </a:endParaRPr>
          </a:p>
          <a:p>
            <a:pPr marL="0" lvl="0" indent="0" algn="l" rtl="0">
              <a:spcBef>
                <a:spcPts val="0"/>
              </a:spcBef>
              <a:spcAft>
                <a:spcPts val="0"/>
              </a:spcAft>
              <a:buNone/>
            </a:pPr>
            <a:endParaRPr sz="1800" dirty="0">
              <a:solidFill>
                <a:srgbClr val="000000"/>
              </a:solidFill>
              <a:latin typeface="Lexend"/>
              <a:ea typeface="Lexend"/>
              <a:cs typeface="Lexend"/>
              <a:sym typeface="Lexend"/>
            </a:endParaRPr>
          </a:p>
        </p:txBody>
      </p:sp>
      <p:sp>
        <p:nvSpPr>
          <p:cNvPr id="105" name="Google Shape;105;p16"/>
          <p:cNvSpPr txBox="1"/>
          <p:nvPr/>
        </p:nvSpPr>
        <p:spPr>
          <a:xfrm>
            <a:off x="354650" y="767400"/>
            <a:ext cx="59538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2"/>
                </a:solidFill>
                <a:latin typeface="Lexend"/>
                <a:ea typeface="Lexend"/>
                <a:cs typeface="Lexend"/>
                <a:sym typeface="Lexend"/>
              </a:rPr>
              <a:t>The two supermarkets differ the most in their </a:t>
            </a:r>
            <a:r>
              <a:rPr lang="en" sz="1500" b="1">
                <a:solidFill>
                  <a:schemeClr val="dk2"/>
                </a:solidFill>
                <a:latin typeface="Lexend"/>
                <a:ea typeface="Lexend"/>
                <a:cs typeface="Lexend"/>
                <a:sym typeface="Lexend"/>
              </a:rPr>
              <a:t>character</a:t>
            </a:r>
            <a:r>
              <a:rPr lang="en" sz="1500">
                <a:solidFill>
                  <a:schemeClr val="dk2"/>
                </a:solidFill>
                <a:latin typeface="Lexend"/>
                <a:ea typeface="Lexend"/>
                <a:cs typeface="Lexend"/>
                <a:sym typeface="Lexend"/>
              </a:rPr>
              <a:t>, brought to life by the Brand Matrix.</a:t>
            </a:r>
            <a:endParaRPr sz="1500">
              <a:solidFill>
                <a:schemeClr val="dk2"/>
              </a:solidFill>
              <a:latin typeface="Lexend"/>
              <a:ea typeface="Lexend"/>
              <a:cs typeface="Lexend"/>
              <a:sym typeface="Lexend"/>
            </a:endParaRPr>
          </a:p>
        </p:txBody>
      </p:sp>
      <p:sp>
        <p:nvSpPr>
          <p:cNvPr id="106" name="Google Shape;106;p16"/>
          <p:cNvSpPr txBox="1"/>
          <p:nvPr/>
        </p:nvSpPr>
        <p:spPr>
          <a:xfrm>
            <a:off x="673256" y="1536775"/>
            <a:ext cx="2031900" cy="1666800"/>
          </a:xfrm>
          <a:prstGeom prst="rect">
            <a:avLst/>
          </a:prstGeom>
          <a:noFill/>
          <a:ln>
            <a:noFill/>
          </a:ln>
        </p:spPr>
        <p:txBody>
          <a:bodyPr spcFirstLastPara="1" wrap="square" lIns="91425" tIns="91425" rIns="91425" bIns="91425" anchor="t" anchorCtr="0">
            <a:noAutofit/>
          </a:bodyPr>
          <a:lstStyle/>
          <a:p>
            <a:pPr marL="0" lvl="0" indent="0" algn="l" rtl="0">
              <a:spcBef>
                <a:spcPts val="1000"/>
              </a:spcBef>
              <a:spcAft>
                <a:spcPts val="0"/>
              </a:spcAft>
              <a:buClr>
                <a:srgbClr val="000000"/>
              </a:buClr>
              <a:buSzPts val="1100"/>
              <a:buFont typeface="Arial"/>
              <a:buNone/>
            </a:pPr>
            <a:r>
              <a:rPr lang="en" sz="1300" dirty="0">
                <a:solidFill>
                  <a:srgbClr val="085630"/>
                </a:solidFill>
                <a:latin typeface="Lexend"/>
                <a:ea typeface="Lexend"/>
                <a:cs typeface="Lexend"/>
                <a:sym typeface="Lexend"/>
              </a:rPr>
              <a:t>M&amp;S: Sophisticated, ‘clean’ styling with emotional storytelling. “This is not just food, this is M&amp;S food” is a very </a:t>
            </a:r>
            <a:r>
              <a:rPr lang="en" sz="1300" dirty="0" err="1">
                <a:solidFill>
                  <a:srgbClr val="085630"/>
                </a:solidFill>
                <a:latin typeface="Lexend"/>
                <a:ea typeface="Lexend"/>
                <a:cs typeface="Lexend"/>
                <a:sym typeface="Lexend"/>
              </a:rPr>
              <a:t>recognisable</a:t>
            </a:r>
            <a:r>
              <a:rPr lang="en" sz="1300" dirty="0">
                <a:solidFill>
                  <a:srgbClr val="085630"/>
                </a:solidFill>
                <a:latin typeface="Lexend"/>
                <a:ea typeface="Lexend"/>
                <a:cs typeface="Lexend"/>
                <a:sym typeface="Lexend"/>
              </a:rPr>
              <a:t> slogan in the UK.</a:t>
            </a:r>
            <a:endParaRPr sz="1300" dirty="0">
              <a:solidFill>
                <a:srgbClr val="1155CC"/>
              </a:solidFill>
              <a:latin typeface="Lexend"/>
              <a:ea typeface="Lexend"/>
              <a:cs typeface="Lexend"/>
              <a:sym typeface="Lexend"/>
            </a:endParaRPr>
          </a:p>
        </p:txBody>
      </p:sp>
      <p:pic>
        <p:nvPicPr>
          <p:cNvPr id="107" name="Google Shape;107;p16"/>
          <p:cNvPicPr preferRelativeResize="0"/>
          <p:nvPr/>
        </p:nvPicPr>
        <p:blipFill>
          <a:blip r:embed="rId3">
            <a:alphaModFix/>
          </a:blip>
          <a:stretch>
            <a:fillRect/>
          </a:stretch>
        </p:blipFill>
        <p:spPr>
          <a:xfrm>
            <a:off x="7469675" y="3587388"/>
            <a:ext cx="605425" cy="605425"/>
          </a:xfrm>
          <a:prstGeom prst="rect">
            <a:avLst/>
          </a:prstGeom>
          <a:noFill/>
          <a:ln>
            <a:noFill/>
          </a:ln>
        </p:spPr>
      </p:pic>
      <p:pic>
        <p:nvPicPr>
          <p:cNvPr id="108" name="Google Shape;108;p16"/>
          <p:cNvPicPr preferRelativeResize="0"/>
          <p:nvPr/>
        </p:nvPicPr>
        <p:blipFill>
          <a:blip r:embed="rId4">
            <a:alphaModFix/>
          </a:blip>
          <a:stretch>
            <a:fillRect/>
          </a:stretch>
        </p:blipFill>
        <p:spPr>
          <a:xfrm>
            <a:off x="4912025" y="3700212"/>
            <a:ext cx="492600" cy="492600"/>
          </a:xfrm>
          <a:prstGeom prst="rect">
            <a:avLst/>
          </a:prstGeom>
          <a:noFill/>
          <a:ln>
            <a:noFill/>
          </a:ln>
        </p:spPr>
      </p:pic>
      <p:sp>
        <p:nvSpPr>
          <p:cNvPr id="109" name="Google Shape;109;p16"/>
          <p:cNvSpPr txBox="1"/>
          <p:nvPr/>
        </p:nvSpPr>
        <p:spPr>
          <a:xfrm>
            <a:off x="3372725" y="2821050"/>
            <a:ext cx="1852800" cy="138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1155CC"/>
                </a:solidFill>
                <a:latin typeface="Lexend"/>
                <a:ea typeface="Lexend"/>
                <a:cs typeface="Lexend"/>
                <a:sym typeface="Lexend"/>
              </a:rPr>
              <a:t>Aldi: Providing a ‘</a:t>
            </a:r>
            <a:r>
              <a:rPr lang="en" sz="1300" b="1">
                <a:solidFill>
                  <a:srgbClr val="1155CC"/>
                </a:solidFill>
                <a:latin typeface="Lexend"/>
                <a:ea typeface="Lexend"/>
                <a:cs typeface="Lexend"/>
                <a:sym typeface="Lexend"/>
              </a:rPr>
              <a:t>no-frills</a:t>
            </a:r>
            <a:r>
              <a:rPr lang="en" sz="1300">
                <a:solidFill>
                  <a:srgbClr val="1155CC"/>
                </a:solidFill>
                <a:latin typeface="Lexend"/>
                <a:ea typeface="Lexend"/>
                <a:cs typeface="Lexend"/>
                <a:sym typeface="Lexend"/>
              </a:rPr>
              <a:t>’ shopping experience so its customers can maximise value </a:t>
            </a:r>
            <a:endParaRPr sz="1300">
              <a:solidFill>
                <a:srgbClr val="1155CC"/>
              </a:solidFill>
              <a:latin typeface="Lexend"/>
              <a:ea typeface="Lexend"/>
              <a:cs typeface="Lexend"/>
              <a:sym typeface="Lexend"/>
            </a:endParaRPr>
          </a:p>
          <a:p>
            <a:pPr marL="0" lvl="0" indent="0" algn="l" rtl="0">
              <a:spcBef>
                <a:spcPts val="0"/>
              </a:spcBef>
              <a:spcAft>
                <a:spcPts val="0"/>
              </a:spcAft>
              <a:buNone/>
            </a:pPr>
            <a:r>
              <a:rPr lang="en" sz="1300">
                <a:solidFill>
                  <a:srgbClr val="1155CC"/>
                </a:solidFill>
                <a:latin typeface="Lexend"/>
                <a:ea typeface="Lexend"/>
                <a:cs typeface="Lexend"/>
                <a:sym typeface="Lexend"/>
              </a:rPr>
              <a:t>for money</a:t>
            </a:r>
            <a:endParaRPr sz="1300">
              <a:solidFill>
                <a:srgbClr val="1155CC"/>
              </a:solidFill>
              <a:latin typeface="Lexend"/>
              <a:ea typeface="Lexend"/>
              <a:cs typeface="Lexend"/>
              <a:sym typeface="Lexend"/>
            </a:endParaRPr>
          </a:p>
        </p:txBody>
      </p:sp>
      <p:sp>
        <p:nvSpPr>
          <p:cNvPr id="110" name="Google Shape;110;p16"/>
          <p:cNvSpPr txBox="1"/>
          <p:nvPr/>
        </p:nvSpPr>
        <p:spPr>
          <a:xfrm>
            <a:off x="677450" y="3043463"/>
            <a:ext cx="1787400" cy="1185300"/>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 sz="1300" dirty="0">
                <a:solidFill>
                  <a:srgbClr val="1155CC"/>
                </a:solidFill>
                <a:latin typeface="Lexend"/>
                <a:ea typeface="Lexend"/>
                <a:cs typeface="Lexend"/>
                <a:sym typeface="Lexend"/>
              </a:rPr>
              <a:t>Aldi: Very bold, using </a:t>
            </a:r>
            <a:r>
              <a:rPr lang="en" sz="1300" dirty="0" err="1">
                <a:solidFill>
                  <a:srgbClr val="1155CC"/>
                </a:solidFill>
                <a:latin typeface="Lexend"/>
                <a:ea typeface="Lexend"/>
                <a:cs typeface="Lexend"/>
                <a:sym typeface="Lexend"/>
              </a:rPr>
              <a:t>humour</a:t>
            </a:r>
            <a:r>
              <a:rPr lang="en" sz="1300" dirty="0">
                <a:solidFill>
                  <a:srgbClr val="1155CC"/>
                </a:solidFill>
                <a:latin typeface="Lexend"/>
                <a:ea typeface="Lexend"/>
                <a:cs typeface="Lexend"/>
                <a:sym typeface="Lexend"/>
              </a:rPr>
              <a:t> and pop culture references for engagement.</a:t>
            </a:r>
            <a:endParaRPr sz="1300" dirty="0">
              <a:solidFill>
                <a:srgbClr val="1155CC"/>
              </a:solidFill>
              <a:latin typeface="Lexend"/>
              <a:ea typeface="Lexend"/>
              <a:cs typeface="Lexend"/>
              <a:sym typeface="Lexend"/>
            </a:endParaRPr>
          </a:p>
        </p:txBody>
      </p:sp>
      <p:pic>
        <p:nvPicPr>
          <p:cNvPr id="111" name="Google Shape;111;p16"/>
          <p:cNvPicPr preferRelativeResize="0"/>
          <p:nvPr/>
        </p:nvPicPr>
        <p:blipFill>
          <a:blip r:embed="rId5">
            <a:alphaModFix/>
          </a:blip>
          <a:stretch>
            <a:fillRect/>
          </a:stretch>
        </p:blipFill>
        <p:spPr>
          <a:xfrm>
            <a:off x="2083225" y="3643788"/>
            <a:ext cx="605425" cy="605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5F0"/>
        </a:solidFill>
        <a:effectLst/>
      </p:bgPr>
    </p:bg>
    <p:spTree>
      <p:nvGrpSpPr>
        <p:cNvPr id="1" name="Shape 115"/>
        <p:cNvGrpSpPr/>
        <p:nvPr/>
      </p:nvGrpSpPr>
      <p:grpSpPr>
        <a:xfrm>
          <a:off x="0" y="0"/>
          <a:ext cx="0" cy="0"/>
          <a:chOff x="0" y="0"/>
          <a:chExt cx="0" cy="0"/>
        </a:xfrm>
      </p:grpSpPr>
      <p:pic>
        <p:nvPicPr>
          <p:cNvPr id="116" name="Google Shape;116;p17"/>
          <p:cNvPicPr preferRelativeResize="0"/>
          <p:nvPr/>
        </p:nvPicPr>
        <p:blipFill rotWithShape="1">
          <a:blip r:embed="rId3">
            <a:alphaModFix/>
          </a:blip>
          <a:srcRect l="-1317" t="8675" b="2891"/>
          <a:stretch/>
        </p:blipFill>
        <p:spPr>
          <a:xfrm>
            <a:off x="4776600" y="927725"/>
            <a:ext cx="3487425" cy="2143650"/>
          </a:xfrm>
          <a:prstGeom prst="rect">
            <a:avLst/>
          </a:prstGeom>
          <a:noFill/>
          <a:ln>
            <a:noFill/>
          </a:ln>
        </p:spPr>
      </p:pic>
      <p:sp>
        <p:nvSpPr>
          <p:cNvPr id="117" name="Google Shape;117;p17"/>
          <p:cNvSpPr txBox="1"/>
          <p:nvPr/>
        </p:nvSpPr>
        <p:spPr>
          <a:xfrm>
            <a:off x="354550" y="327825"/>
            <a:ext cx="3452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rgbClr val="203731"/>
                </a:solidFill>
                <a:latin typeface="Lexend SemiBold"/>
                <a:ea typeface="Lexend SemiBold"/>
                <a:cs typeface="Lexend SemiBold"/>
                <a:sym typeface="Lexend SemiBold"/>
              </a:rPr>
              <a:t>Colin the Caterpillar   </a:t>
            </a:r>
            <a:endParaRPr sz="2000">
              <a:solidFill>
                <a:srgbClr val="203731"/>
              </a:solidFill>
              <a:latin typeface="Lexend SemiBold"/>
              <a:ea typeface="Lexend SemiBold"/>
              <a:cs typeface="Lexend SemiBold"/>
              <a:sym typeface="Lexend SemiBold"/>
            </a:endParaRPr>
          </a:p>
        </p:txBody>
      </p:sp>
      <p:sp>
        <p:nvSpPr>
          <p:cNvPr id="118" name="Google Shape;118;p17"/>
          <p:cNvSpPr txBox="1"/>
          <p:nvPr/>
        </p:nvSpPr>
        <p:spPr>
          <a:xfrm>
            <a:off x="4939775" y="327825"/>
            <a:ext cx="3452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rgbClr val="203731"/>
                </a:solidFill>
                <a:latin typeface="Lexend SemiBold"/>
                <a:ea typeface="Lexend SemiBold"/>
                <a:cs typeface="Lexend SemiBold"/>
                <a:sym typeface="Lexend SemiBold"/>
              </a:rPr>
              <a:t>Trademark   </a:t>
            </a:r>
            <a:endParaRPr sz="2000">
              <a:solidFill>
                <a:srgbClr val="203731"/>
              </a:solidFill>
              <a:latin typeface="Lexend SemiBold"/>
              <a:ea typeface="Lexend SemiBold"/>
              <a:cs typeface="Lexend SemiBold"/>
              <a:sym typeface="Lexend SemiBold"/>
            </a:endParaRPr>
          </a:p>
        </p:txBody>
      </p:sp>
      <p:cxnSp>
        <p:nvCxnSpPr>
          <p:cNvPr id="119" name="Google Shape;119;p17"/>
          <p:cNvCxnSpPr/>
          <p:nvPr/>
        </p:nvCxnSpPr>
        <p:spPr>
          <a:xfrm flipH="1">
            <a:off x="4369550" y="1003925"/>
            <a:ext cx="23400" cy="3628800"/>
          </a:xfrm>
          <a:prstGeom prst="straightConnector1">
            <a:avLst/>
          </a:prstGeom>
          <a:noFill/>
          <a:ln w="28575" cap="flat" cmpd="sng">
            <a:solidFill>
              <a:srgbClr val="2C814A"/>
            </a:solidFill>
            <a:prstDash val="solid"/>
            <a:round/>
            <a:headEnd type="none" w="med" len="med"/>
            <a:tailEnd type="none" w="med" len="med"/>
          </a:ln>
        </p:spPr>
      </p:cxnSp>
      <p:sp>
        <p:nvSpPr>
          <p:cNvPr id="120" name="Google Shape;120;p17"/>
          <p:cNvSpPr txBox="1"/>
          <p:nvPr/>
        </p:nvSpPr>
        <p:spPr>
          <a:xfrm>
            <a:off x="4584125" y="3009600"/>
            <a:ext cx="4164600" cy="205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300">
              <a:solidFill>
                <a:srgbClr val="021729"/>
              </a:solidFill>
              <a:highlight>
                <a:srgbClr val="FFFFFF"/>
              </a:highlight>
              <a:latin typeface="Lexend"/>
              <a:ea typeface="Lexend"/>
              <a:cs typeface="Lexend"/>
              <a:sym typeface="Lexend"/>
            </a:endParaRPr>
          </a:p>
          <a:p>
            <a:pPr marL="228600" lvl="0" indent="-190500" algn="l" rtl="0">
              <a:lnSpc>
                <a:spcPct val="115000"/>
              </a:lnSpc>
              <a:spcBef>
                <a:spcPts val="0"/>
              </a:spcBef>
              <a:spcAft>
                <a:spcPts val="0"/>
              </a:spcAft>
              <a:buClr>
                <a:srgbClr val="021729"/>
              </a:buClr>
              <a:buSzPts val="1200"/>
              <a:buChar char="●"/>
            </a:pPr>
            <a:r>
              <a:rPr lang="en" sz="1200">
                <a:solidFill>
                  <a:srgbClr val="021729"/>
                </a:solidFill>
                <a:latin typeface="Lexend"/>
                <a:ea typeface="Lexend"/>
                <a:cs typeface="Lexend"/>
                <a:sym typeface="Lexend"/>
              </a:rPr>
              <a:t>The </a:t>
            </a:r>
            <a:r>
              <a:rPr lang="en" sz="1200" b="1">
                <a:solidFill>
                  <a:srgbClr val="021729"/>
                </a:solidFill>
                <a:latin typeface="Lexend"/>
                <a:ea typeface="Lexend"/>
                <a:cs typeface="Lexend"/>
                <a:sym typeface="Lexend"/>
              </a:rPr>
              <a:t>name “COLIN THE CATERPILLAR” </a:t>
            </a:r>
            <a:endParaRPr sz="1200" b="1">
              <a:solidFill>
                <a:srgbClr val="021729"/>
              </a:solidFill>
              <a:latin typeface="Lexend"/>
              <a:ea typeface="Lexend"/>
              <a:cs typeface="Lexend"/>
              <a:sym typeface="Lexend"/>
            </a:endParaRPr>
          </a:p>
          <a:p>
            <a:pPr marL="457200" lvl="0" indent="-304800" algn="l" rtl="0">
              <a:lnSpc>
                <a:spcPct val="115000"/>
              </a:lnSpc>
              <a:spcBef>
                <a:spcPts val="0"/>
              </a:spcBef>
              <a:spcAft>
                <a:spcPts val="0"/>
              </a:spcAft>
              <a:buClr>
                <a:srgbClr val="021729"/>
              </a:buClr>
              <a:buSzPts val="1200"/>
              <a:buFont typeface="Lexend"/>
              <a:buChar char="-"/>
            </a:pPr>
            <a:r>
              <a:rPr lang="en" sz="1200">
                <a:solidFill>
                  <a:srgbClr val="021729"/>
                </a:solidFill>
                <a:latin typeface="Lexend"/>
                <a:ea typeface="Lexend"/>
                <a:cs typeface="Lexend"/>
                <a:sym typeface="Lexend"/>
              </a:rPr>
              <a:t>protected as a registered trademark in the UK </a:t>
            </a:r>
            <a:br>
              <a:rPr lang="en" sz="1200">
                <a:solidFill>
                  <a:srgbClr val="021729"/>
                </a:solidFill>
                <a:latin typeface="Lexend"/>
                <a:ea typeface="Lexend"/>
                <a:cs typeface="Lexend"/>
                <a:sym typeface="Lexend"/>
              </a:rPr>
            </a:br>
            <a:r>
              <a:rPr lang="en" sz="1200">
                <a:solidFill>
                  <a:srgbClr val="021729"/>
                </a:solidFill>
                <a:latin typeface="Lexend"/>
                <a:ea typeface="Lexend"/>
                <a:cs typeface="Lexend"/>
                <a:sym typeface="Lexend"/>
              </a:rPr>
              <a:t>since 2008</a:t>
            </a:r>
            <a:br>
              <a:rPr lang="en" sz="1200">
                <a:solidFill>
                  <a:srgbClr val="021729"/>
                </a:solidFill>
                <a:latin typeface="Lexend"/>
                <a:ea typeface="Lexend"/>
                <a:cs typeface="Lexend"/>
                <a:sym typeface="Lexend"/>
              </a:rPr>
            </a:br>
            <a:endParaRPr sz="1200">
              <a:solidFill>
                <a:srgbClr val="021729"/>
              </a:solidFill>
              <a:latin typeface="Lexend"/>
              <a:ea typeface="Lexend"/>
              <a:cs typeface="Lexend"/>
              <a:sym typeface="Lexend"/>
            </a:endParaRPr>
          </a:p>
          <a:p>
            <a:pPr marL="228600" lvl="0" indent="-190500" algn="l" rtl="0">
              <a:lnSpc>
                <a:spcPct val="115000"/>
              </a:lnSpc>
              <a:spcBef>
                <a:spcPts val="0"/>
              </a:spcBef>
              <a:spcAft>
                <a:spcPts val="0"/>
              </a:spcAft>
              <a:buClr>
                <a:srgbClr val="021729"/>
              </a:buClr>
              <a:buSzPts val="1200"/>
              <a:buChar char="●"/>
            </a:pPr>
            <a:r>
              <a:rPr lang="en" sz="1200">
                <a:solidFill>
                  <a:srgbClr val="021729"/>
                </a:solidFill>
                <a:latin typeface="Lexend"/>
                <a:ea typeface="Lexend"/>
                <a:cs typeface="Lexend"/>
                <a:sym typeface="Lexend"/>
              </a:rPr>
              <a:t>Registered design over </a:t>
            </a:r>
            <a:r>
              <a:rPr lang="en" sz="1200" b="1">
                <a:solidFill>
                  <a:srgbClr val="021729"/>
                </a:solidFill>
                <a:latin typeface="Lexend"/>
                <a:ea typeface="Lexend"/>
                <a:cs typeface="Lexend"/>
                <a:sym typeface="Lexend"/>
              </a:rPr>
              <a:t>the look of the cake</a:t>
            </a:r>
            <a:endParaRPr sz="1200" b="1">
              <a:solidFill>
                <a:srgbClr val="021729"/>
              </a:solidFill>
              <a:latin typeface="Lexend"/>
              <a:ea typeface="Lexend"/>
              <a:cs typeface="Lexend"/>
              <a:sym typeface="Lexend"/>
            </a:endParaRPr>
          </a:p>
          <a:p>
            <a:pPr marL="457200" lvl="0" indent="-304800" algn="l" rtl="0">
              <a:lnSpc>
                <a:spcPct val="115000"/>
              </a:lnSpc>
              <a:spcBef>
                <a:spcPts val="0"/>
              </a:spcBef>
              <a:spcAft>
                <a:spcPts val="0"/>
              </a:spcAft>
              <a:buClr>
                <a:srgbClr val="021729"/>
              </a:buClr>
              <a:buSzPts val="1200"/>
              <a:buChar char="-"/>
            </a:pPr>
            <a:r>
              <a:rPr lang="en" sz="1200" b="1">
                <a:solidFill>
                  <a:srgbClr val="021729"/>
                </a:solidFill>
                <a:latin typeface="Lexend"/>
                <a:ea typeface="Lexend"/>
                <a:cs typeface="Lexend"/>
                <a:sym typeface="Lexend"/>
              </a:rPr>
              <a:t>stops anyone producing a cake that fails to create a ‘different overall impression’</a:t>
            </a:r>
            <a:r>
              <a:rPr lang="en" sz="1200">
                <a:solidFill>
                  <a:srgbClr val="021729"/>
                </a:solidFill>
                <a:latin typeface="Lexend"/>
                <a:ea typeface="Lexend"/>
                <a:cs typeface="Lexend"/>
                <a:sym typeface="Lexend"/>
              </a:rPr>
              <a:t> </a:t>
            </a:r>
            <a:endParaRPr sz="1200">
              <a:solidFill>
                <a:srgbClr val="021729"/>
              </a:solidFill>
              <a:latin typeface="Lexend"/>
              <a:ea typeface="Lexend"/>
              <a:cs typeface="Lexend"/>
              <a:sym typeface="Lexend"/>
            </a:endParaRPr>
          </a:p>
          <a:p>
            <a:pPr marL="914400" lvl="0" indent="0" algn="l" rtl="0">
              <a:lnSpc>
                <a:spcPct val="115000"/>
              </a:lnSpc>
              <a:spcBef>
                <a:spcPts val="1600"/>
              </a:spcBef>
              <a:spcAft>
                <a:spcPts val="1600"/>
              </a:spcAft>
              <a:buNone/>
            </a:pPr>
            <a:endParaRPr sz="1300">
              <a:solidFill>
                <a:srgbClr val="021729"/>
              </a:solidFill>
              <a:highlight>
                <a:srgbClr val="FFFFFF"/>
              </a:highlight>
              <a:latin typeface="Lexend"/>
              <a:ea typeface="Lexend"/>
              <a:cs typeface="Lexend"/>
              <a:sym typeface="Lexend"/>
            </a:endParaRPr>
          </a:p>
        </p:txBody>
      </p:sp>
      <p:pic>
        <p:nvPicPr>
          <p:cNvPr id="121" name="Google Shape;121;p17"/>
          <p:cNvPicPr preferRelativeResize="0"/>
          <p:nvPr/>
        </p:nvPicPr>
        <p:blipFill rotWithShape="1">
          <a:blip r:embed="rId4">
            <a:alphaModFix/>
          </a:blip>
          <a:srcRect t="20940" b="20252"/>
          <a:stretch/>
        </p:blipFill>
        <p:spPr>
          <a:xfrm>
            <a:off x="340750" y="2488150"/>
            <a:ext cx="3645150" cy="2143654"/>
          </a:xfrm>
          <a:prstGeom prst="rect">
            <a:avLst/>
          </a:prstGeom>
          <a:noFill/>
          <a:ln>
            <a:noFill/>
          </a:ln>
        </p:spPr>
      </p:pic>
      <p:sp>
        <p:nvSpPr>
          <p:cNvPr id="122" name="Google Shape;122;p17"/>
          <p:cNvSpPr txBox="1"/>
          <p:nvPr/>
        </p:nvSpPr>
        <p:spPr>
          <a:xfrm>
            <a:off x="236425" y="987839"/>
            <a:ext cx="3853800" cy="16377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rgbClr val="101820"/>
              </a:buClr>
              <a:buSzPts val="1200"/>
              <a:buFont typeface="Lexend"/>
              <a:buChar char="●"/>
            </a:pPr>
            <a:r>
              <a:rPr lang="en" sz="1200">
                <a:solidFill>
                  <a:srgbClr val="101820"/>
                </a:solidFill>
                <a:latin typeface="Lexend"/>
                <a:ea typeface="Lexend"/>
                <a:cs typeface="Lexend"/>
                <a:sym typeface="Lexend"/>
              </a:rPr>
              <a:t>I</a:t>
            </a:r>
            <a:r>
              <a:rPr lang="en" sz="1200">
                <a:solidFill>
                  <a:srgbClr val="021729"/>
                </a:solidFill>
                <a:latin typeface="Lexend"/>
                <a:ea typeface="Lexend"/>
                <a:cs typeface="Lexend"/>
                <a:sym typeface="Lexend"/>
              </a:rPr>
              <a:t>ntroduced in 1990</a:t>
            </a:r>
            <a:br>
              <a:rPr lang="en" sz="1200">
                <a:solidFill>
                  <a:srgbClr val="021729"/>
                </a:solidFill>
                <a:latin typeface="Lexend"/>
                <a:ea typeface="Lexend"/>
                <a:cs typeface="Lexend"/>
                <a:sym typeface="Lexend"/>
              </a:rPr>
            </a:br>
            <a:endParaRPr sz="500">
              <a:solidFill>
                <a:srgbClr val="101820"/>
              </a:solidFill>
              <a:latin typeface="Lexend"/>
              <a:ea typeface="Lexend"/>
              <a:cs typeface="Lexend"/>
              <a:sym typeface="Lexend"/>
            </a:endParaRPr>
          </a:p>
          <a:p>
            <a:pPr marL="457200" lvl="0" indent="-304800" algn="l" rtl="0">
              <a:lnSpc>
                <a:spcPct val="115000"/>
              </a:lnSpc>
              <a:spcBef>
                <a:spcPts val="0"/>
              </a:spcBef>
              <a:spcAft>
                <a:spcPts val="0"/>
              </a:spcAft>
              <a:buClr>
                <a:srgbClr val="101820"/>
              </a:buClr>
              <a:buSzPts val="1200"/>
              <a:buChar char="●"/>
            </a:pPr>
            <a:r>
              <a:rPr lang="en" sz="1200">
                <a:solidFill>
                  <a:srgbClr val="101820"/>
                </a:solidFill>
                <a:latin typeface="Lexend"/>
                <a:ea typeface="Lexend"/>
                <a:cs typeface="Lexend"/>
                <a:sym typeface="Lexend"/>
              </a:rPr>
              <a:t>The “guest of honour” at nearly </a:t>
            </a:r>
            <a:br>
              <a:rPr lang="en" sz="1200">
                <a:solidFill>
                  <a:srgbClr val="101820"/>
                </a:solidFill>
                <a:latin typeface="Lexend"/>
                <a:ea typeface="Lexend"/>
                <a:cs typeface="Lexend"/>
                <a:sym typeface="Lexend"/>
              </a:rPr>
            </a:br>
            <a:r>
              <a:rPr lang="en" sz="1200" b="1">
                <a:solidFill>
                  <a:srgbClr val="101820"/>
                </a:solidFill>
                <a:latin typeface="Lexend"/>
                <a:ea typeface="Lexend"/>
                <a:cs typeface="Lexend"/>
                <a:sym typeface="Lexend"/>
              </a:rPr>
              <a:t>1 million celebrations annually</a:t>
            </a:r>
            <a:br>
              <a:rPr lang="en" sz="1200">
                <a:solidFill>
                  <a:srgbClr val="101820"/>
                </a:solidFill>
                <a:latin typeface="Lexend"/>
                <a:ea typeface="Lexend"/>
                <a:cs typeface="Lexend"/>
                <a:sym typeface="Lexend"/>
              </a:rPr>
            </a:br>
            <a:endParaRPr sz="500">
              <a:solidFill>
                <a:srgbClr val="101820"/>
              </a:solidFill>
              <a:latin typeface="Lexend"/>
              <a:ea typeface="Lexend"/>
              <a:cs typeface="Lexend"/>
              <a:sym typeface="Lexend"/>
            </a:endParaRPr>
          </a:p>
          <a:p>
            <a:pPr marL="457200" lvl="0" indent="-304800" algn="l" rtl="0">
              <a:lnSpc>
                <a:spcPct val="115000"/>
              </a:lnSpc>
              <a:spcBef>
                <a:spcPts val="0"/>
              </a:spcBef>
              <a:spcAft>
                <a:spcPts val="0"/>
              </a:spcAft>
              <a:buClr>
                <a:srgbClr val="101820"/>
              </a:buClr>
              <a:buSzPts val="1200"/>
              <a:buFont typeface="Lexend"/>
              <a:buChar char="●"/>
            </a:pPr>
            <a:r>
              <a:rPr lang="en" sz="1200">
                <a:solidFill>
                  <a:srgbClr val="101820"/>
                </a:solidFill>
                <a:latin typeface="Lexend"/>
                <a:ea typeface="Lexend"/>
                <a:cs typeface="Lexend"/>
                <a:sym typeface="Lexend"/>
              </a:rPr>
              <a:t>26 August - National Colin the Caterpillar Day </a:t>
            </a:r>
            <a:endParaRPr sz="1200">
              <a:solidFill>
                <a:srgbClr val="101820"/>
              </a:solidFill>
              <a:latin typeface="Lexend"/>
              <a:ea typeface="Lexend"/>
              <a:cs typeface="Lexend"/>
              <a:sym typeface="Lexen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C814A"/>
        </a:solidFill>
        <a:effectLst/>
      </p:bgPr>
    </p:bg>
    <p:spTree>
      <p:nvGrpSpPr>
        <p:cNvPr id="1" name="Shape 126"/>
        <p:cNvGrpSpPr/>
        <p:nvPr/>
      </p:nvGrpSpPr>
      <p:grpSpPr>
        <a:xfrm>
          <a:off x="0" y="0"/>
          <a:ext cx="0" cy="0"/>
          <a:chOff x="0" y="0"/>
          <a:chExt cx="0" cy="0"/>
        </a:xfrm>
      </p:grpSpPr>
      <p:pic>
        <p:nvPicPr>
          <p:cNvPr id="127" name="Google Shape;127;p18"/>
          <p:cNvPicPr preferRelativeResize="0"/>
          <p:nvPr/>
        </p:nvPicPr>
        <p:blipFill rotWithShape="1">
          <a:blip r:embed="rId3">
            <a:alphaModFix/>
          </a:blip>
          <a:srcRect r="25936"/>
          <a:stretch/>
        </p:blipFill>
        <p:spPr>
          <a:xfrm>
            <a:off x="5273700" y="1526750"/>
            <a:ext cx="3411849" cy="2295900"/>
          </a:xfrm>
          <a:prstGeom prst="rect">
            <a:avLst/>
          </a:prstGeom>
          <a:noFill/>
          <a:ln>
            <a:noFill/>
          </a:ln>
        </p:spPr>
      </p:pic>
      <p:pic>
        <p:nvPicPr>
          <p:cNvPr id="128" name="Google Shape;128;p18"/>
          <p:cNvPicPr preferRelativeResize="0"/>
          <p:nvPr/>
        </p:nvPicPr>
        <p:blipFill>
          <a:blip r:embed="rId4">
            <a:alphaModFix/>
          </a:blip>
          <a:stretch>
            <a:fillRect/>
          </a:stretch>
        </p:blipFill>
        <p:spPr>
          <a:xfrm>
            <a:off x="452425" y="1526750"/>
            <a:ext cx="4821264" cy="2295900"/>
          </a:xfrm>
          <a:prstGeom prst="rect">
            <a:avLst/>
          </a:prstGeom>
          <a:noFill/>
          <a:ln>
            <a:noFill/>
          </a:ln>
        </p:spPr>
      </p:pic>
      <p:sp>
        <p:nvSpPr>
          <p:cNvPr id="129" name="Google Shape;129;p18"/>
          <p:cNvSpPr txBox="1"/>
          <p:nvPr/>
        </p:nvSpPr>
        <p:spPr>
          <a:xfrm>
            <a:off x="354550" y="327825"/>
            <a:ext cx="4652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rgbClr val="F5F5F0"/>
                </a:solidFill>
                <a:latin typeface="Lexend SemiBold"/>
                <a:ea typeface="Lexend SemiBold"/>
                <a:cs typeface="Lexend SemiBold"/>
                <a:sym typeface="Lexend SemiBold"/>
              </a:rPr>
              <a:t>Here comes the copycat(erpillars)!</a:t>
            </a:r>
            <a:r>
              <a:rPr lang="en" sz="2000">
                <a:solidFill>
                  <a:srgbClr val="203731"/>
                </a:solidFill>
                <a:latin typeface="Lexend SemiBold"/>
                <a:ea typeface="Lexend SemiBold"/>
                <a:cs typeface="Lexend SemiBold"/>
                <a:sym typeface="Lexend SemiBold"/>
              </a:rPr>
              <a:t>  </a:t>
            </a:r>
            <a:endParaRPr sz="2000">
              <a:solidFill>
                <a:srgbClr val="203731"/>
              </a:solidFill>
              <a:latin typeface="Lexend SemiBold"/>
              <a:ea typeface="Lexend SemiBold"/>
              <a:cs typeface="Lexend SemiBold"/>
              <a:sym typeface="Lexend SemiBold"/>
            </a:endParaRPr>
          </a:p>
        </p:txBody>
      </p:sp>
      <p:sp>
        <p:nvSpPr>
          <p:cNvPr id="130" name="Google Shape;130;p18"/>
          <p:cNvSpPr txBox="1"/>
          <p:nvPr/>
        </p:nvSpPr>
        <p:spPr>
          <a:xfrm>
            <a:off x="495550" y="3833225"/>
            <a:ext cx="1068600" cy="352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Lexend"/>
                <a:ea typeface="Lexend"/>
                <a:cs typeface="Lexend"/>
                <a:sym typeface="Lexend"/>
              </a:rPr>
              <a:t>Colin</a:t>
            </a:r>
            <a:endParaRPr>
              <a:solidFill>
                <a:schemeClr val="lt1"/>
              </a:solidFill>
              <a:latin typeface="Lexend"/>
              <a:ea typeface="Lexend"/>
              <a:cs typeface="Lexend"/>
              <a:sym typeface="Lexend"/>
            </a:endParaRPr>
          </a:p>
        </p:txBody>
      </p:sp>
      <p:sp>
        <p:nvSpPr>
          <p:cNvPr id="131" name="Google Shape;131;p18"/>
          <p:cNvSpPr txBox="1"/>
          <p:nvPr/>
        </p:nvSpPr>
        <p:spPr>
          <a:xfrm>
            <a:off x="1714750" y="3833225"/>
            <a:ext cx="1068600" cy="352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Lexend"/>
                <a:ea typeface="Lexend"/>
                <a:cs typeface="Lexend"/>
                <a:sym typeface="Lexend"/>
              </a:rPr>
              <a:t>Slinky</a:t>
            </a:r>
            <a:endParaRPr>
              <a:solidFill>
                <a:schemeClr val="lt1"/>
              </a:solidFill>
              <a:latin typeface="Lexend"/>
              <a:ea typeface="Lexend"/>
              <a:cs typeface="Lexend"/>
              <a:sym typeface="Lexend"/>
            </a:endParaRPr>
          </a:p>
        </p:txBody>
      </p:sp>
      <p:sp>
        <p:nvSpPr>
          <p:cNvPr id="132" name="Google Shape;132;p18"/>
          <p:cNvSpPr txBox="1"/>
          <p:nvPr/>
        </p:nvSpPr>
        <p:spPr>
          <a:xfrm>
            <a:off x="2933950" y="3833225"/>
            <a:ext cx="1068600" cy="352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Lexend"/>
                <a:ea typeface="Lexend"/>
                <a:cs typeface="Lexend"/>
                <a:sym typeface="Lexend"/>
              </a:rPr>
              <a:t>Wiggles</a:t>
            </a:r>
            <a:endParaRPr>
              <a:solidFill>
                <a:schemeClr val="lt1"/>
              </a:solidFill>
              <a:latin typeface="Lexend"/>
              <a:ea typeface="Lexend"/>
              <a:cs typeface="Lexend"/>
              <a:sym typeface="Lexend"/>
            </a:endParaRPr>
          </a:p>
        </p:txBody>
      </p:sp>
      <p:sp>
        <p:nvSpPr>
          <p:cNvPr id="133" name="Google Shape;133;p18"/>
          <p:cNvSpPr txBox="1"/>
          <p:nvPr/>
        </p:nvSpPr>
        <p:spPr>
          <a:xfrm>
            <a:off x="4153150" y="3833225"/>
            <a:ext cx="1068600" cy="352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Lexend"/>
                <a:ea typeface="Lexend"/>
                <a:cs typeface="Lexend"/>
                <a:sym typeface="Lexend"/>
              </a:rPr>
              <a:t>Clyde</a:t>
            </a:r>
            <a:endParaRPr>
              <a:solidFill>
                <a:schemeClr val="lt1"/>
              </a:solidFill>
              <a:latin typeface="Lexend"/>
              <a:ea typeface="Lexend"/>
              <a:cs typeface="Lexend"/>
              <a:sym typeface="Lexend"/>
            </a:endParaRPr>
          </a:p>
        </p:txBody>
      </p:sp>
      <p:sp>
        <p:nvSpPr>
          <p:cNvPr id="134" name="Google Shape;134;p18"/>
          <p:cNvSpPr txBox="1"/>
          <p:nvPr/>
        </p:nvSpPr>
        <p:spPr>
          <a:xfrm>
            <a:off x="5296150" y="3833225"/>
            <a:ext cx="1068600" cy="352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Lexend"/>
                <a:ea typeface="Lexend"/>
                <a:cs typeface="Lexend"/>
                <a:sym typeface="Lexend"/>
              </a:rPr>
              <a:t>Morris</a:t>
            </a:r>
            <a:endParaRPr>
              <a:solidFill>
                <a:schemeClr val="lt1"/>
              </a:solidFill>
              <a:latin typeface="Lexend"/>
              <a:ea typeface="Lexend"/>
              <a:cs typeface="Lexend"/>
              <a:sym typeface="Lexend"/>
            </a:endParaRPr>
          </a:p>
        </p:txBody>
      </p:sp>
      <p:sp>
        <p:nvSpPr>
          <p:cNvPr id="135" name="Google Shape;135;p18"/>
          <p:cNvSpPr txBox="1"/>
          <p:nvPr/>
        </p:nvSpPr>
        <p:spPr>
          <a:xfrm>
            <a:off x="6439150" y="3833225"/>
            <a:ext cx="1068600" cy="352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Lexend"/>
                <a:ea typeface="Lexend"/>
                <a:cs typeface="Lexend"/>
                <a:sym typeface="Lexend"/>
              </a:rPr>
              <a:t>Charlie</a:t>
            </a:r>
            <a:endParaRPr>
              <a:solidFill>
                <a:schemeClr val="lt1"/>
              </a:solidFill>
              <a:latin typeface="Lexend"/>
              <a:ea typeface="Lexend"/>
              <a:cs typeface="Lexend"/>
              <a:sym typeface="Lexend"/>
            </a:endParaRPr>
          </a:p>
        </p:txBody>
      </p:sp>
      <p:sp>
        <p:nvSpPr>
          <p:cNvPr id="136" name="Google Shape;136;p18"/>
          <p:cNvSpPr txBox="1"/>
          <p:nvPr/>
        </p:nvSpPr>
        <p:spPr>
          <a:xfrm>
            <a:off x="7582150" y="3833225"/>
            <a:ext cx="1068600" cy="352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Lexend"/>
                <a:ea typeface="Lexend"/>
                <a:cs typeface="Lexend"/>
                <a:sym typeface="Lexend"/>
              </a:rPr>
              <a:t>Cecil</a:t>
            </a:r>
            <a:endParaRPr>
              <a:solidFill>
                <a:schemeClr val="lt1"/>
              </a:solidFill>
              <a:latin typeface="Lexend"/>
              <a:ea typeface="Lexend"/>
              <a:cs typeface="Lexend"/>
              <a:sym typeface="Lexend"/>
            </a:endParaRPr>
          </a:p>
        </p:txBody>
      </p:sp>
      <p:sp>
        <p:nvSpPr>
          <p:cNvPr id="137" name="Google Shape;137;p18"/>
          <p:cNvSpPr txBox="1"/>
          <p:nvPr/>
        </p:nvSpPr>
        <p:spPr>
          <a:xfrm>
            <a:off x="683450" y="4044600"/>
            <a:ext cx="810300" cy="29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Lexend"/>
                <a:ea typeface="Lexend"/>
                <a:cs typeface="Lexend"/>
                <a:sym typeface="Lexend"/>
              </a:rPr>
              <a:t>RRP £7*</a:t>
            </a:r>
            <a:endParaRPr sz="1200">
              <a:solidFill>
                <a:schemeClr val="lt1"/>
              </a:solidFill>
              <a:latin typeface="Lexend"/>
              <a:ea typeface="Lexend"/>
              <a:cs typeface="Lexend"/>
              <a:sym typeface="Lexend"/>
            </a:endParaRPr>
          </a:p>
        </p:txBody>
      </p:sp>
      <p:sp>
        <p:nvSpPr>
          <p:cNvPr id="138" name="Google Shape;138;p18"/>
          <p:cNvSpPr txBox="1"/>
          <p:nvPr/>
        </p:nvSpPr>
        <p:spPr>
          <a:xfrm>
            <a:off x="1902650" y="4044600"/>
            <a:ext cx="810300" cy="29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Lexend"/>
                <a:ea typeface="Lexend"/>
                <a:cs typeface="Lexend"/>
                <a:sym typeface="Lexend"/>
              </a:rPr>
              <a:t>RRP £6*</a:t>
            </a:r>
            <a:endParaRPr sz="1200">
              <a:solidFill>
                <a:schemeClr val="lt1"/>
              </a:solidFill>
              <a:latin typeface="Lexend"/>
              <a:ea typeface="Lexend"/>
              <a:cs typeface="Lexend"/>
              <a:sym typeface="Lexend"/>
            </a:endParaRPr>
          </a:p>
        </p:txBody>
      </p:sp>
      <p:sp>
        <p:nvSpPr>
          <p:cNvPr id="139" name="Google Shape;139;p18"/>
          <p:cNvSpPr txBox="1"/>
          <p:nvPr/>
        </p:nvSpPr>
        <p:spPr>
          <a:xfrm>
            <a:off x="4229150" y="4044600"/>
            <a:ext cx="1068600" cy="29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Lexend"/>
                <a:ea typeface="Lexend"/>
                <a:cs typeface="Lexend"/>
                <a:sym typeface="Lexend"/>
              </a:rPr>
              <a:t>RRP £5.92*</a:t>
            </a:r>
            <a:endParaRPr sz="1200">
              <a:solidFill>
                <a:schemeClr val="lt1"/>
              </a:solidFill>
              <a:latin typeface="Lexend"/>
              <a:ea typeface="Lexend"/>
              <a:cs typeface="Lexend"/>
              <a:sym typeface="Lexend"/>
            </a:endParaRPr>
          </a:p>
        </p:txBody>
      </p:sp>
      <p:sp>
        <p:nvSpPr>
          <p:cNvPr id="140" name="Google Shape;140;p18"/>
          <p:cNvSpPr txBox="1"/>
          <p:nvPr/>
        </p:nvSpPr>
        <p:spPr>
          <a:xfrm>
            <a:off x="3121850" y="4044600"/>
            <a:ext cx="880800" cy="29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Lexend"/>
                <a:ea typeface="Lexend"/>
                <a:cs typeface="Lexend"/>
                <a:sym typeface="Lexend"/>
              </a:rPr>
              <a:t>RRP £6*</a:t>
            </a:r>
            <a:endParaRPr sz="1200">
              <a:solidFill>
                <a:schemeClr val="lt1"/>
              </a:solidFill>
              <a:latin typeface="Lexend"/>
              <a:ea typeface="Lexend"/>
              <a:cs typeface="Lexend"/>
              <a:sym typeface="Lexend"/>
            </a:endParaRPr>
          </a:p>
        </p:txBody>
      </p:sp>
      <p:sp>
        <p:nvSpPr>
          <p:cNvPr id="141" name="Google Shape;141;p18"/>
          <p:cNvSpPr txBox="1"/>
          <p:nvPr/>
        </p:nvSpPr>
        <p:spPr>
          <a:xfrm>
            <a:off x="7829025" y="4778100"/>
            <a:ext cx="1578600" cy="44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Lexend"/>
                <a:ea typeface="Lexend"/>
                <a:cs typeface="Lexend"/>
                <a:sym typeface="Lexend"/>
              </a:rPr>
              <a:t>*prices in 2021</a:t>
            </a:r>
            <a:endParaRPr sz="1200">
              <a:solidFill>
                <a:schemeClr val="lt1"/>
              </a:solidFill>
              <a:latin typeface="Lexend"/>
              <a:ea typeface="Lexend"/>
              <a:cs typeface="Lexend"/>
              <a:sym typeface="Lexend"/>
            </a:endParaRPr>
          </a:p>
        </p:txBody>
      </p:sp>
      <p:sp>
        <p:nvSpPr>
          <p:cNvPr id="142" name="Google Shape;142;p18"/>
          <p:cNvSpPr txBox="1"/>
          <p:nvPr/>
        </p:nvSpPr>
        <p:spPr>
          <a:xfrm>
            <a:off x="6515450" y="4044600"/>
            <a:ext cx="1068600" cy="29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Lexend"/>
                <a:ea typeface="Lexend"/>
                <a:cs typeface="Lexend"/>
                <a:sym typeface="Lexend"/>
              </a:rPr>
              <a:t>RRP £6.35*</a:t>
            </a:r>
            <a:endParaRPr sz="1200">
              <a:solidFill>
                <a:schemeClr val="lt1"/>
              </a:solidFill>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9"/>
          <p:cNvPicPr preferRelativeResize="0"/>
          <p:nvPr/>
        </p:nvPicPr>
        <p:blipFill>
          <a:blip r:embed="rId3">
            <a:alphaModFix/>
          </a:blip>
          <a:stretch>
            <a:fillRect/>
          </a:stretch>
        </p:blipFill>
        <p:spPr>
          <a:xfrm>
            <a:off x="2675225" y="0"/>
            <a:ext cx="7508763" cy="5143501"/>
          </a:xfrm>
          <a:prstGeom prst="rect">
            <a:avLst/>
          </a:prstGeom>
          <a:noFill/>
          <a:ln>
            <a:noFill/>
          </a:ln>
        </p:spPr>
      </p:pic>
      <p:sp>
        <p:nvSpPr>
          <p:cNvPr id="148" name="Google Shape;148;p19"/>
          <p:cNvSpPr txBox="1"/>
          <p:nvPr/>
        </p:nvSpPr>
        <p:spPr>
          <a:xfrm>
            <a:off x="1198350" y="700300"/>
            <a:ext cx="3033900" cy="492600"/>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Clr>
                <a:schemeClr val="dk1"/>
              </a:buClr>
              <a:buSzPts val="1100"/>
              <a:buFont typeface="Arial"/>
              <a:buNone/>
            </a:pPr>
            <a:r>
              <a:rPr lang="en" sz="2000" b="1">
                <a:solidFill>
                  <a:srgbClr val="085630"/>
                </a:solidFill>
                <a:latin typeface="Lexend"/>
                <a:ea typeface="Lexend"/>
                <a:cs typeface="Lexend"/>
                <a:sym typeface="Lexend"/>
              </a:rPr>
              <a:t>Meet Cuthbert</a:t>
            </a:r>
            <a:endParaRPr sz="2500" b="1">
              <a:solidFill>
                <a:schemeClr val="dk2"/>
              </a:solidFill>
            </a:endParaRPr>
          </a:p>
        </p:txBody>
      </p:sp>
      <p:sp>
        <p:nvSpPr>
          <p:cNvPr id="149" name="Google Shape;149;p19"/>
          <p:cNvSpPr/>
          <p:nvPr/>
        </p:nvSpPr>
        <p:spPr>
          <a:xfrm>
            <a:off x="1133100" y="1504150"/>
            <a:ext cx="2348700" cy="2841900"/>
          </a:xfrm>
          <a:prstGeom prst="rect">
            <a:avLst/>
          </a:prstGeom>
          <a:solidFill>
            <a:srgbClr val="F5F5F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0" name="Google Shape;150;p19"/>
          <p:cNvSpPr txBox="1"/>
          <p:nvPr/>
        </p:nvSpPr>
        <p:spPr>
          <a:xfrm>
            <a:off x="1394050" y="2050475"/>
            <a:ext cx="1872900" cy="1662300"/>
          </a:xfrm>
          <a:prstGeom prst="rect">
            <a:avLst/>
          </a:prstGeom>
          <a:noFill/>
          <a:ln>
            <a:noFill/>
          </a:ln>
        </p:spPr>
        <p:txBody>
          <a:bodyPr spcFirstLastPara="1" wrap="square" lIns="91425" tIns="91425" rIns="91425" bIns="91425" anchor="t" anchorCtr="0">
            <a:spAutoFit/>
          </a:bodyPr>
          <a:lstStyle/>
          <a:p>
            <a:pPr marL="228600" lvl="0" indent="-190500" algn="l" rtl="0">
              <a:spcBef>
                <a:spcPts val="0"/>
              </a:spcBef>
              <a:spcAft>
                <a:spcPts val="0"/>
              </a:spcAft>
              <a:buClr>
                <a:schemeClr val="dk2"/>
              </a:buClr>
              <a:buSzPts val="1200"/>
              <a:buFont typeface="Lexend"/>
              <a:buChar char="●"/>
            </a:pPr>
            <a:r>
              <a:rPr lang="en" sz="1200">
                <a:solidFill>
                  <a:schemeClr val="dk2"/>
                </a:solidFill>
                <a:latin typeface="Lexend"/>
                <a:ea typeface="Lexend"/>
                <a:cs typeface="Lexend"/>
                <a:sym typeface="Lexend"/>
              </a:rPr>
              <a:t>Aldi’s own version of a caterpillar cake</a:t>
            </a:r>
            <a:endParaRPr sz="1200">
              <a:solidFill>
                <a:schemeClr val="dk2"/>
              </a:solidFill>
              <a:latin typeface="Lexend"/>
              <a:ea typeface="Lexend"/>
              <a:cs typeface="Lexend"/>
              <a:sym typeface="Lexend"/>
            </a:endParaRPr>
          </a:p>
          <a:p>
            <a:pPr marL="228600" lvl="0" indent="-114300" algn="l" rtl="0">
              <a:spcBef>
                <a:spcPts val="0"/>
              </a:spcBef>
              <a:spcAft>
                <a:spcPts val="0"/>
              </a:spcAft>
              <a:buNone/>
            </a:pPr>
            <a:endParaRPr sz="1200">
              <a:solidFill>
                <a:schemeClr val="dk2"/>
              </a:solidFill>
              <a:latin typeface="Lexend"/>
              <a:ea typeface="Lexend"/>
              <a:cs typeface="Lexend"/>
              <a:sym typeface="Lexend"/>
            </a:endParaRPr>
          </a:p>
          <a:p>
            <a:pPr marL="228600" lvl="0" indent="-190500" algn="l" rtl="0">
              <a:spcBef>
                <a:spcPts val="0"/>
              </a:spcBef>
              <a:spcAft>
                <a:spcPts val="0"/>
              </a:spcAft>
              <a:buClr>
                <a:schemeClr val="dk2"/>
              </a:buClr>
              <a:buSzPts val="1200"/>
              <a:buFont typeface="Lexend"/>
              <a:buChar char="●"/>
            </a:pPr>
            <a:r>
              <a:rPr lang="en" sz="1200">
                <a:solidFill>
                  <a:schemeClr val="dk2"/>
                </a:solidFill>
                <a:latin typeface="Lexend"/>
                <a:ea typeface="Lexend"/>
                <a:cs typeface="Lexend"/>
                <a:sym typeface="Lexend"/>
              </a:rPr>
              <a:t>Budget-friendly at </a:t>
            </a:r>
            <a:r>
              <a:rPr lang="en" sz="1200" b="1">
                <a:solidFill>
                  <a:schemeClr val="dk2"/>
                </a:solidFill>
                <a:latin typeface="Lexend"/>
                <a:ea typeface="Lexend"/>
                <a:cs typeface="Lexend"/>
                <a:sym typeface="Lexend"/>
              </a:rPr>
              <a:t>£4.99</a:t>
            </a:r>
            <a:r>
              <a:rPr lang="en" sz="1200">
                <a:solidFill>
                  <a:schemeClr val="dk2"/>
                </a:solidFill>
                <a:latin typeface="Lexend"/>
                <a:ea typeface="Lexend"/>
                <a:cs typeface="Lexend"/>
                <a:sym typeface="Lexend"/>
              </a:rPr>
              <a:t> (in 2021)</a:t>
            </a:r>
            <a:endParaRPr sz="1200">
              <a:solidFill>
                <a:schemeClr val="dk2"/>
              </a:solidFill>
              <a:latin typeface="Lexend"/>
              <a:ea typeface="Lexend"/>
              <a:cs typeface="Lexend"/>
              <a:sym typeface="Lexend"/>
            </a:endParaRPr>
          </a:p>
          <a:p>
            <a:pPr marL="228600" lvl="0" indent="-114300" algn="l" rtl="0">
              <a:spcBef>
                <a:spcPts val="0"/>
              </a:spcBef>
              <a:spcAft>
                <a:spcPts val="0"/>
              </a:spcAft>
              <a:buNone/>
            </a:pPr>
            <a:endParaRPr sz="1200">
              <a:solidFill>
                <a:schemeClr val="dk2"/>
              </a:solidFill>
              <a:latin typeface="Lexend"/>
              <a:ea typeface="Lexend"/>
              <a:cs typeface="Lexend"/>
              <a:sym typeface="Lexend"/>
            </a:endParaRPr>
          </a:p>
          <a:p>
            <a:pPr marL="228600" lvl="0" indent="-190500" algn="l" rtl="0">
              <a:spcBef>
                <a:spcPts val="0"/>
              </a:spcBef>
              <a:spcAft>
                <a:spcPts val="0"/>
              </a:spcAft>
              <a:buClr>
                <a:schemeClr val="dk2"/>
              </a:buClr>
              <a:buSzPts val="1200"/>
              <a:buFont typeface="Lexend"/>
              <a:buChar char="●"/>
            </a:pPr>
            <a:r>
              <a:rPr lang="en" sz="1200">
                <a:solidFill>
                  <a:schemeClr val="dk2"/>
                </a:solidFill>
                <a:latin typeface="Lexend"/>
                <a:ea typeface="Lexend"/>
                <a:cs typeface="Lexend"/>
                <a:sym typeface="Lexend"/>
              </a:rPr>
              <a:t>One of many</a:t>
            </a:r>
            <a:endParaRPr sz="1200">
              <a:solidFill>
                <a:schemeClr val="dk2"/>
              </a:solidFill>
              <a:latin typeface="Lexend"/>
              <a:ea typeface="Lexend"/>
              <a:cs typeface="Lexend"/>
              <a:sym typeface="Lexen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C814A"/>
        </a:solidFill>
        <a:effectLst/>
      </p:bgPr>
    </p:bg>
    <p:spTree>
      <p:nvGrpSpPr>
        <p:cNvPr id="1" name="Shape 154"/>
        <p:cNvGrpSpPr/>
        <p:nvPr/>
      </p:nvGrpSpPr>
      <p:grpSpPr>
        <a:xfrm>
          <a:off x="0" y="0"/>
          <a:ext cx="0" cy="0"/>
          <a:chOff x="0" y="0"/>
          <a:chExt cx="0" cy="0"/>
        </a:xfrm>
      </p:grpSpPr>
      <p:sp>
        <p:nvSpPr>
          <p:cNvPr id="155" name="Google Shape;155;p20"/>
          <p:cNvSpPr/>
          <p:nvPr/>
        </p:nvSpPr>
        <p:spPr>
          <a:xfrm>
            <a:off x="1339700" y="3777700"/>
            <a:ext cx="6492000" cy="1044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6" name="Google Shape;156;p20"/>
          <p:cNvSpPr txBox="1"/>
          <p:nvPr/>
        </p:nvSpPr>
        <p:spPr>
          <a:xfrm>
            <a:off x="1511700" y="3648550"/>
            <a:ext cx="6120600" cy="886500"/>
          </a:xfrm>
          <a:prstGeom prst="rect">
            <a:avLst/>
          </a:prstGeom>
          <a:noFill/>
          <a:ln>
            <a:noFill/>
          </a:ln>
        </p:spPr>
        <p:txBody>
          <a:bodyPr spcFirstLastPara="1" wrap="square" lIns="91425" tIns="91425" rIns="91425" bIns="91425" anchor="t" anchorCtr="0">
            <a:spAutoFit/>
          </a:bodyPr>
          <a:lstStyle/>
          <a:p>
            <a:pPr marL="0" lvl="0" indent="0" algn="ctr" rtl="0">
              <a:lnSpc>
                <a:spcPct val="140000"/>
              </a:lnSpc>
              <a:spcBef>
                <a:spcPts val="1200"/>
              </a:spcBef>
              <a:spcAft>
                <a:spcPts val="1200"/>
              </a:spcAft>
              <a:buNone/>
            </a:pPr>
            <a:r>
              <a:rPr lang="en" sz="1200" b="1" dirty="0">
                <a:solidFill>
                  <a:srgbClr val="121212"/>
                </a:solidFill>
                <a:latin typeface="Lexend"/>
                <a:ea typeface="Lexend"/>
                <a:cs typeface="Lexend"/>
                <a:sym typeface="Lexend"/>
              </a:rPr>
              <a:t>Should Marks &amp; Spencer take legal action against Aldi over </a:t>
            </a:r>
            <a:r>
              <a:rPr lang="en" sz="1200" b="1" i="1" dirty="0">
                <a:solidFill>
                  <a:srgbClr val="121212"/>
                </a:solidFill>
                <a:latin typeface="Lexend"/>
                <a:ea typeface="Lexend"/>
                <a:cs typeface="Lexend"/>
                <a:sym typeface="Lexend"/>
              </a:rPr>
              <a:t>Cuthbert the Caterpillar</a:t>
            </a:r>
            <a:r>
              <a:rPr lang="en" sz="1200" b="1" dirty="0">
                <a:solidFill>
                  <a:srgbClr val="121212"/>
                </a:solidFill>
                <a:latin typeface="Lexend"/>
                <a:ea typeface="Lexend"/>
                <a:cs typeface="Lexend"/>
                <a:sym typeface="Lexend"/>
              </a:rPr>
              <a:t>, or would alternative strategies be more effective in maintaining brand reputation and market leadership? </a:t>
            </a:r>
            <a:endParaRPr dirty="0">
              <a:latin typeface="Lexend"/>
              <a:ea typeface="Lexend"/>
              <a:cs typeface="Lexend"/>
              <a:sym typeface="Lexend"/>
            </a:endParaRPr>
          </a:p>
        </p:txBody>
      </p:sp>
      <p:sp>
        <p:nvSpPr>
          <p:cNvPr id="157" name="Google Shape;157;p20"/>
          <p:cNvSpPr txBox="1"/>
          <p:nvPr/>
        </p:nvSpPr>
        <p:spPr>
          <a:xfrm>
            <a:off x="317525" y="406700"/>
            <a:ext cx="6263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000">
                <a:solidFill>
                  <a:srgbClr val="F5F5F0"/>
                </a:solidFill>
                <a:latin typeface="Lexend SemiBold"/>
                <a:ea typeface="Lexend SemiBold"/>
                <a:cs typeface="Lexend SemiBold"/>
                <a:sym typeface="Lexend SemiBold"/>
              </a:rPr>
              <a:t>Part 1 - To sue or not to sue?</a:t>
            </a:r>
            <a:r>
              <a:rPr lang="en" sz="2000">
                <a:solidFill>
                  <a:srgbClr val="203731"/>
                </a:solidFill>
                <a:latin typeface="Lexend SemiBold"/>
                <a:ea typeface="Lexend SemiBold"/>
                <a:cs typeface="Lexend SemiBold"/>
                <a:sym typeface="Lexend SemiBold"/>
              </a:rPr>
              <a:t> </a:t>
            </a:r>
            <a:endParaRPr sz="1800">
              <a:solidFill>
                <a:schemeClr val="dk2"/>
              </a:solidFill>
            </a:endParaRPr>
          </a:p>
        </p:txBody>
      </p:sp>
      <p:pic>
        <p:nvPicPr>
          <p:cNvPr id="158" name="Google Shape;158;p20"/>
          <p:cNvPicPr preferRelativeResize="0"/>
          <p:nvPr/>
        </p:nvPicPr>
        <p:blipFill>
          <a:blip r:embed="rId3">
            <a:alphaModFix/>
          </a:blip>
          <a:stretch>
            <a:fillRect/>
          </a:stretch>
        </p:blipFill>
        <p:spPr>
          <a:xfrm>
            <a:off x="2044500" y="1051700"/>
            <a:ext cx="4893999" cy="25736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1"/>
          <p:cNvSpPr txBox="1"/>
          <p:nvPr/>
        </p:nvSpPr>
        <p:spPr>
          <a:xfrm>
            <a:off x="507575" y="450200"/>
            <a:ext cx="6263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000">
                <a:solidFill>
                  <a:srgbClr val="203731"/>
                </a:solidFill>
                <a:latin typeface="Lexend SemiBold"/>
                <a:ea typeface="Lexend SemiBold"/>
                <a:cs typeface="Lexend SemiBold"/>
                <a:sym typeface="Lexend SemiBold"/>
              </a:rPr>
              <a:t>Decision </a:t>
            </a:r>
            <a:endParaRPr sz="1800">
              <a:solidFill>
                <a:schemeClr val="dk2"/>
              </a:solidFill>
            </a:endParaRPr>
          </a:p>
        </p:txBody>
      </p:sp>
      <p:pic>
        <p:nvPicPr>
          <p:cNvPr id="164" name="Google Shape;164;p21"/>
          <p:cNvPicPr preferRelativeResize="0"/>
          <p:nvPr/>
        </p:nvPicPr>
        <p:blipFill>
          <a:blip r:embed="rId3">
            <a:alphaModFix/>
          </a:blip>
          <a:stretch>
            <a:fillRect/>
          </a:stretch>
        </p:blipFill>
        <p:spPr>
          <a:xfrm>
            <a:off x="2173675" y="1014525"/>
            <a:ext cx="4534000" cy="38692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22"/>
          <p:cNvPicPr preferRelativeResize="0"/>
          <p:nvPr/>
        </p:nvPicPr>
        <p:blipFill>
          <a:blip r:embed="rId3">
            <a:alphaModFix/>
          </a:blip>
          <a:stretch>
            <a:fillRect/>
          </a:stretch>
        </p:blipFill>
        <p:spPr>
          <a:xfrm>
            <a:off x="89175" y="1059000"/>
            <a:ext cx="8971224" cy="3852875"/>
          </a:xfrm>
          <a:prstGeom prst="rect">
            <a:avLst/>
          </a:prstGeom>
          <a:noFill/>
          <a:ln>
            <a:noFill/>
          </a:ln>
        </p:spPr>
      </p:pic>
      <p:sp>
        <p:nvSpPr>
          <p:cNvPr id="170" name="Google Shape;170;p22"/>
          <p:cNvSpPr txBox="1"/>
          <p:nvPr/>
        </p:nvSpPr>
        <p:spPr>
          <a:xfrm>
            <a:off x="507575" y="450200"/>
            <a:ext cx="6263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000">
                <a:solidFill>
                  <a:srgbClr val="203731"/>
                </a:solidFill>
                <a:latin typeface="Lexend SemiBold"/>
                <a:ea typeface="Lexend SemiBold"/>
                <a:cs typeface="Lexend SemiBold"/>
                <a:sym typeface="Lexend SemiBold"/>
              </a:rPr>
              <a:t>Outcome </a:t>
            </a: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23"/>
          <p:cNvPicPr preferRelativeResize="0"/>
          <p:nvPr/>
        </p:nvPicPr>
        <p:blipFill>
          <a:blip r:embed="rId3">
            <a:alphaModFix/>
          </a:blip>
          <a:stretch>
            <a:fillRect/>
          </a:stretch>
        </p:blipFill>
        <p:spPr>
          <a:xfrm>
            <a:off x="417812" y="56649"/>
            <a:ext cx="4120624" cy="2316900"/>
          </a:xfrm>
          <a:prstGeom prst="rect">
            <a:avLst/>
          </a:prstGeom>
          <a:noFill/>
          <a:ln>
            <a:noFill/>
          </a:ln>
        </p:spPr>
      </p:pic>
      <p:pic>
        <p:nvPicPr>
          <p:cNvPr id="176" name="Google Shape;176;p23"/>
          <p:cNvPicPr preferRelativeResize="0"/>
          <p:nvPr/>
        </p:nvPicPr>
        <p:blipFill>
          <a:blip r:embed="rId4">
            <a:alphaModFix/>
          </a:blip>
          <a:stretch>
            <a:fillRect/>
          </a:stretch>
        </p:blipFill>
        <p:spPr>
          <a:xfrm>
            <a:off x="4703976" y="687763"/>
            <a:ext cx="3964951" cy="3767975"/>
          </a:xfrm>
          <a:prstGeom prst="rect">
            <a:avLst/>
          </a:prstGeom>
          <a:noFill/>
          <a:ln>
            <a:noFill/>
          </a:ln>
        </p:spPr>
      </p:pic>
      <p:pic>
        <p:nvPicPr>
          <p:cNvPr id="177" name="Google Shape;177;p23"/>
          <p:cNvPicPr preferRelativeResize="0"/>
          <p:nvPr/>
        </p:nvPicPr>
        <p:blipFill>
          <a:blip r:embed="rId5">
            <a:alphaModFix/>
          </a:blip>
          <a:stretch>
            <a:fillRect/>
          </a:stretch>
        </p:blipFill>
        <p:spPr>
          <a:xfrm>
            <a:off x="495650" y="2355125"/>
            <a:ext cx="4113647" cy="2316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C814A"/>
        </a:solidFill>
        <a:effectLst/>
      </p:bgPr>
    </p:bg>
    <p:spTree>
      <p:nvGrpSpPr>
        <p:cNvPr id="1" name="Shape 181"/>
        <p:cNvGrpSpPr/>
        <p:nvPr/>
      </p:nvGrpSpPr>
      <p:grpSpPr>
        <a:xfrm>
          <a:off x="0" y="0"/>
          <a:ext cx="0" cy="0"/>
          <a:chOff x="0" y="0"/>
          <a:chExt cx="0" cy="0"/>
        </a:xfrm>
      </p:grpSpPr>
      <p:pic>
        <p:nvPicPr>
          <p:cNvPr id="182" name="Google Shape;182;p24"/>
          <p:cNvPicPr preferRelativeResize="0"/>
          <p:nvPr/>
        </p:nvPicPr>
        <p:blipFill>
          <a:blip r:embed="rId3">
            <a:alphaModFix/>
          </a:blip>
          <a:stretch>
            <a:fillRect/>
          </a:stretch>
        </p:blipFill>
        <p:spPr>
          <a:xfrm>
            <a:off x="2462975" y="995287"/>
            <a:ext cx="4218049" cy="2422550"/>
          </a:xfrm>
          <a:prstGeom prst="rect">
            <a:avLst/>
          </a:prstGeom>
          <a:noFill/>
          <a:ln>
            <a:noFill/>
          </a:ln>
          <a:effectLst>
            <a:outerShdw blurRad="57150" dist="19050" dir="5400000" algn="bl" rotWithShape="0">
              <a:srgbClr val="000000">
                <a:alpha val="50000"/>
              </a:srgbClr>
            </a:outerShdw>
          </a:effectLst>
        </p:spPr>
      </p:pic>
      <p:sp>
        <p:nvSpPr>
          <p:cNvPr id="183" name="Google Shape;183;p24"/>
          <p:cNvSpPr txBox="1"/>
          <p:nvPr/>
        </p:nvSpPr>
        <p:spPr>
          <a:xfrm>
            <a:off x="354550" y="327825"/>
            <a:ext cx="4652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rgbClr val="F5F5F0"/>
                </a:solidFill>
                <a:latin typeface="Lexend SemiBold"/>
                <a:ea typeface="Lexend SemiBold"/>
                <a:cs typeface="Lexend SemiBold"/>
                <a:sym typeface="Lexend SemiBold"/>
              </a:rPr>
              <a:t>Part 2 - The Reputation Dilemma</a:t>
            </a:r>
            <a:r>
              <a:rPr lang="en" sz="2000">
                <a:solidFill>
                  <a:srgbClr val="203731"/>
                </a:solidFill>
                <a:latin typeface="Lexend SemiBold"/>
                <a:ea typeface="Lexend SemiBold"/>
                <a:cs typeface="Lexend SemiBold"/>
                <a:sym typeface="Lexend SemiBold"/>
              </a:rPr>
              <a:t>    </a:t>
            </a:r>
            <a:endParaRPr sz="2000">
              <a:solidFill>
                <a:srgbClr val="203731"/>
              </a:solidFill>
              <a:latin typeface="Lexend SemiBold"/>
              <a:ea typeface="Lexend SemiBold"/>
              <a:cs typeface="Lexend SemiBold"/>
              <a:sym typeface="Lexend SemiBold"/>
            </a:endParaRPr>
          </a:p>
        </p:txBody>
      </p:sp>
      <p:sp>
        <p:nvSpPr>
          <p:cNvPr id="184" name="Google Shape;184;p24"/>
          <p:cNvSpPr/>
          <p:nvPr/>
        </p:nvSpPr>
        <p:spPr>
          <a:xfrm>
            <a:off x="1020150" y="3668900"/>
            <a:ext cx="7103700" cy="1037700"/>
          </a:xfrm>
          <a:prstGeom prst="rect">
            <a:avLst/>
          </a:prstGeom>
          <a:solidFill>
            <a:srgbClr val="F5F5F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500" b="1">
                <a:solidFill>
                  <a:schemeClr val="dk1"/>
                </a:solidFill>
                <a:latin typeface="Lexend"/>
                <a:ea typeface="Lexend"/>
                <a:cs typeface="Lexend"/>
                <a:sym typeface="Lexend"/>
              </a:rPr>
              <a:t>How, if at all, will you (as part of M&amp;S’s management team) respond to Aldi’s offer of a ceasefire and its initiative to raise money for charity?</a:t>
            </a:r>
            <a:endParaRPr sz="1500">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5F0"/>
        </a:solidFill>
        <a:effectLst/>
      </p:bgPr>
    </p:bg>
    <p:spTree>
      <p:nvGrpSpPr>
        <p:cNvPr id="1" name="Shape 188"/>
        <p:cNvGrpSpPr/>
        <p:nvPr/>
      </p:nvGrpSpPr>
      <p:grpSpPr>
        <a:xfrm>
          <a:off x="0" y="0"/>
          <a:ext cx="0" cy="0"/>
          <a:chOff x="0" y="0"/>
          <a:chExt cx="0" cy="0"/>
        </a:xfrm>
      </p:grpSpPr>
      <p:pic>
        <p:nvPicPr>
          <p:cNvPr id="189" name="Google Shape;189;p25"/>
          <p:cNvPicPr preferRelativeResize="0"/>
          <p:nvPr/>
        </p:nvPicPr>
        <p:blipFill rotWithShape="1">
          <a:blip r:embed="rId3">
            <a:alphaModFix/>
          </a:blip>
          <a:srcRect b="2381"/>
          <a:stretch/>
        </p:blipFill>
        <p:spPr>
          <a:xfrm>
            <a:off x="166150" y="3367550"/>
            <a:ext cx="3428500" cy="1692950"/>
          </a:xfrm>
          <a:prstGeom prst="rect">
            <a:avLst/>
          </a:prstGeom>
          <a:noFill/>
          <a:ln>
            <a:noFill/>
          </a:ln>
          <a:effectLst>
            <a:outerShdw blurRad="57150" dist="19050" dir="5400000" algn="bl" rotWithShape="0">
              <a:srgbClr val="000000">
                <a:alpha val="50000"/>
              </a:srgbClr>
            </a:outerShdw>
          </a:effectLst>
        </p:spPr>
      </p:pic>
      <p:pic>
        <p:nvPicPr>
          <p:cNvPr id="190" name="Google Shape;190;p25"/>
          <p:cNvPicPr preferRelativeResize="0"/>
          <p:nvPr/>
        </p:nvPicPr>
        <p:blipFill>
          <a:blip r:embed="rId4">
            <a:alphaModFix/>
          </a:blip>
          <a:stretch>
            <a:fillRect/>
          </a:stretch>
        </p:blipFill>
        <p:spPr>
          <a:xfrm>
            <a:off x="166150" y="1066705"/>
            <a:ext cx="2120100" cy="1217645"/>
          </a:xfrm>
          <a:prstGeom prst="rect">
            <a:avLst/>
          </a:prstGeom>
          <a:noFill/>
          <a:ln>
            <a:noFill/>
          </a:ln>
          <a:effectLst>
            <a:outerShdw blurRad="57150" dist="19050" dir="5400000" algn="bl" rotWithShape="0">
              <a:srgbClr val="000000">
                <a:alpha val="50000"/>
              </a:srgbClr>
            </a:outerShdw>
          </a:effectLst>
        </p:spPr>
      </p:pic>
      <p:sp>
        <p:nvSpPr>
          <p:cNvPr id="191" name="Google Shape;191;p25"/>
          <p:cNvSpPr/>
          <p:nvPr/>
        </p:nvSpPr>
        <p:spPr>
          <a:xfrm>
            <a:off x="4283075" y="2705625"/>
            <a:ext cx="4860900" cy="133500"/>
          </a:xfrm>
          <a:prstGeom prst="rect">
            <a:avLst/>
          </a:prstGeom>
          <a:solidFill>
            <a:srgbClr val="B6D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5"/>
          <p:cNvSpPr/>
          <p:nvPr/>
        </p:nvSpPr>
        <p:spPr>
          <a:xfrm>
            <a:off x="0" y="2705600"/>
            <a:ext cx="4282800" cy="133500"/>
          </a:xfrm>
          <a:prstGeom prst="rect">
            <a:avLst/>
          </a:prstGeom>
          <a:solidFill>
            <a:srgbClr val="B6D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5"/>
          <p:cNvSpPr txBox="1"/>
          <p:nvPr/>
        </p:nvSpPr>
        <p:spPr>
          <a:xfrm>
            <a:off x="48728" y="2301200"/>
            <a:ext cx="11280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a:solidFill>
                  <a:srgbClr val="085630"/>
                </a:solidFill>
                <a:latin typeface="Roboto"/>
                <a:ea typeface="Roboto"/>
                <a:cs typeface="Roboto"/>
                <a:sym typeface="Roboto"/>
              </a:rPr>
              <a:t>20 April 2021</a:t>
            </a:r>
            <a:endParaRPr sz="1200" b="1">
              <a:solidFill>
                <a:srgbClr val="085630"/>
              </a:solidFill>
              <a:latin typeface="Roboto"/>
              <a:ea typeface="Roboto"/>
              <a:cs typeface="Roboto"/>
              <a:sym typeface="Roboto"/>
            </a:endParaRPr>
          </a:p>
        </p:txBody>
      </p:sp>
      <p:grpSp>
        <p:nvGrpSpPr>
          <p:cNvPr id="194" name="Google Shape;194;p25"/>
          <p:cNvGrpSpPr/>
          <p:nvPr/>
        </p:nvGrpSpPr>
        <p:grpSpPr>
          <a:xfrm rot="10800000">
            <a:off x="563275" y="2704266"/>
            <a:ext cx="92400" cy="411825"/>
            <a:chOff x="845575" y="2563700"/>
            <a:chExt cx="92400" cy="411825"/>
          </a:xfrm>
        </p:grpSpPr>
        <p:cxnSp>
          <p:nvCxnSpPr>
            <p:cNvPr id="195" name="Google Shape;195;p25"/>
            <p:cNvCxnSpPr/>
            <p:nvPr/>
          </p:nvCxnSpPr>
          <p:spPr>
            <a:xfrm>
              <a:off x="891775" y="2616125"/>
              <a:ext cx="0" cy="359400"/>
            </a:xfrm>
            <a:prstGeom prst="straightConnector1">
              <a:avLst/>
            </a:prstGeom>
            <a:noFill/>
            <a:ln w="9525" cap="flat" cmpd="sng">
              <a:solidFill>
                <a:srgbClr val="085630"/>
              </a:solidFill>
              <a:prstDash val="solid"/>
              <a:round/>
              <a:headEnd type="none" w="sm" len="sm"/>
              <a:tailEnd type="none" w="sm" len="sm"/>
            </a:ln>
          </p:spPr>
        </p:cxnSp>
        <p:sp>
          <p:nvSpPr>
            <p:cNvPr id="196" name="Google Shape;196;p25"/>
            <p:cNvSpPr/>
            <p:nvPr/>
          </p:nvSpPr>
          <p:spPr>
            <a:xfrm>
              <a:off x="845575" y="2563700"/>
              <a:ext cx="92400" cy="92400"/>
            </a:xfrm>
            <a:prstGeom prst="ellipse">
              <a:avLst/>
            </a:prstGeom>
            <a:solidFill>
              <a:srgbClr val="085630"/>
            </a:solidFill>
            <a:ln w="9525" cap="flat" cmpd="sng">
              <a:solidFill>
                <a:srgbClr val="0856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 name="Google Shape;197;p25"/>
          <p:cNvSpPr txBox="1"/>
          <p:nvPr/>
        </p:nvSpPr>
        <p:spPr>
          <a:xfrm>
            <a:off x="79600" y="3063300"/>
            <a:ext cx="2220900" cy="371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100">
                <a:solidFill>
                  <a:srgbClr val="085630"/>
                </a:solidFill>
                <a:latin typeface="Roboto"/>
                <a:ea typeface="Roboto"/>
                <a:cs typeface="Roboto"/>
                <a:sym typeface="Roboto"/>
              </a:rPr>
              <a:t>M&amp;S responds the same day:</a:t>
            </a:r>
            <a:endParaRPr sz="1100">
              <a:solidFill>
                <a:srgbClr val="085630"/>
              </a:solidFill>
              <a:latin typeface="Roboto"/>
              <a:ea typeface="Roboto"/>
              <a:cs typeface="Roboto"/>
              <a:sym typeface="Roboto"/>
            </a:endParaRPr>
          </a:p>
        </p:txBody>
      </p:sp>
      <p:sp>
        <p:nvSpPr>
          <p:cNvPr id="198" name="Google Shape;198;p25"/>
          <p:cNvSpPr txBox="1"/>
          <p:nvPr/>
        </p:nvSpPr>
        <p:spPr>
          <a:xfrm>
            <a:off x="5895024" y="3184763"/>
            <a:ext cx="16437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a:solidFill>
                  <a:srgbClr val="085630"/>
                </a:solidFill>
                <a:latin typeface="Roboto"/>
                <a:ea typeface="Roboto"/>
                <a:cs typeface="Roboto"/>
                <a:sym typeface="Roboto"/>
              </a:rPr>
              <a:t>5 November 2021</a:t>
            </a:r>
            <a:endParaRPr sz="1200" b="1">
              <a:solidFill>
                <a:srgbClr val="085630"/>
              </a:solidFill>
              <a:latin typeface="Roboto"/>
              <a:ea typeface="Roboto"/>
              <a:cs typeface="Roboto"/>
              <a:sym typeface="Roboto"/>
            </a:endParaRPr>
          </a:p>
        </p:txBody>
      </p:sp>
      <p:grpSp>
        <p:nvGrpSpPr>
          <p:cNvPr id="199" name="Google Shape;199;p25"/>
          <p:cNvGrpSpPr/>
          <p:nvPr/>
        </p:nvGrpSpPr>
        <p:grpSpPr>
          <a:xfrm rot="10800000">
            <a:off x="6670672" y="2704293"/>
            <a:ext cx="92400" cy="411825"/>
            <a:chOff x="2070100" y="2563700"/>
            <a:chExt cx="92400" cy="411825"/>
          </a:xfrm>
        </p:grpSpPr>
        <p:cxnSp>
          <p:nvCxnSpPr>
            <p:cNvPr id="200" name="Google Shape;200;p25"/>
            <p:cNvCxnSpPr/>
            <p:nvPr/>
          </p:nvCxnSpPr>
          <p:spPr>
            <a:xfrm>
              <a:off x="2116300" y="2616125"/>
              <a:ext cx="0" cy="359400"/>
            </a:xfrm>
            <a:prstGeom prst="straightConnector1">
              <a:avLst/>
            </a:prstGeom>
            <a:noFill/>
            <a:ln w="9525" cap="flat" cmpd="sng">
              <a:solidFill>
                <a:srgbClr val="085630"/>
              </a:solidFill>
              <a:prstDash val="solid"/>
              <a:round/>
              <a:headEnd type="none" w="sm" len="sm"/>
              <a:tailEnd type="none" w="sm" len="sm"/>
            </a:ln>
          </p:spPr>
        </p:cxnSp>
        <p:sp>
          <p:nvSpPr>
            <p:cNvPr id="201" name="Google Shape;201;p25"/>
            <p:cNvSpPr/>
            <p:nvPr/>
          </p:nvSpPr>
          <p:spPr>
            <a:xfrm>
              <a:off x="2070100" y="2563700"/>
              <a:ext cx="92400" cy="92400"/>
            </a:xfrm>
            <a:prstGeom prst="ellipse">
              <a:avLst/>
            </a:prstGeom>
            <a:solidFill>
              <a:srgbClr val="085630"/>
            </a:solidFill>
            <a:ln w="9525" cap="flat" cmpd="sng">
              <a:solidFill>
                <a:srgbClr val="0856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2" name="Google Shape;202;p25"/>
          <p:cNvSpPr txBox="1"/>
          <p:nvPr/>
        </p:nvSpPr>
        <p:spPr>
          <a:xfrm>
            <a:off x="5895025" y="3419700"/>
            <a:ext cx="1864200" cy="73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100">
                <a:solidFill>
                  <a:srgbClr val="085630"/>
                </a:solidFill>
                <a:latin typeface="Roboto"/>
                <a:ea typeface="Roboto"/>
                <a:cs typeface="Roboto"/>
                <a:sym typeface="Roboto"/>
              </a:rPr>
              <a:t>M&amp;S management team decided to settle rather than continue prolonged litigation.</a:t>
            </a:r>
            <a:endParaRPr sz="1100">
              <a:solidFill>
                <a:srgbClr val="085630"/>
              </a:solidFill>
              <a:latin typeface="Roboto"/>
              <a:ea typeface="Roboto"/>
              <a:cs typeface="Roboto"/>
              <a:sym typeface="Roboto"/>
            </a:endParaRPr>
          </a:p>
        </p:txBody>
      </p:sp>
      <p:grpSp>
        <p:nvGrpSpPr>
          <p:cNvPr id="203" name="Google Shape;203;p25"/>
          <p:cNvGrpSpPr/>
          <p:nvPr/>
        </p:nvGrpSpPr>
        <p:grpSpPr>
          <a:xfrm>
            <a:off x="8300784" y="2431578"/>
            <a:ext cx="92400" cy="411825"/>
            <a:chOff x="845575" y="2563700"/>
            <a:chExt cx="92400" cy="411825"/>
          </a:xfrm>
        </p:grpSpPr>
        <p:cxnSp>
          <p:nvCxnSpPr>
            <p:cNvPr id="204" name="Google Shape;204;p25"/>
            <p:cNvCxnSpPr/>
            <p:nvPr/>
          </p:nvCxnSpPr>
          <p:spPr>
            <a:xfrm>
              <a:off x="891775" y="2616125"/>
              <a:ext cx="0" cy="359400"/>
            </a:xfrm>
            <a:prstGeom prst="straightConnector1">
              <a:avLst/>
            </a:prstGeom>
            <a:noFill/>
            <a:ln w="9525" cap="flat" cmpd="sng">
              <a:solidFill>
                <a:srgbClr val="085630"/>
              </a:solidFill>
              <a:prstDash val="solid"/>
              <a:round/>
              <a:headEnd type="none" w="sm" len="sm"/>
              <a:tailEnd type="none" w="sm" len="sm"/>
            </a:ln>
          </p:spPr>
        </p:cxnSp>
        <p:sp>
          <p:nvSpPr>
            <p:cNvPr id="205" name="Google Shape;205;p25"/>
            <p:cNvSpPr/>
            <p:nvPr/>
          </p:nvSpPr>
          <p:spPr>
            <a:xfrm>
              <a:off x="845575" y="2563700"/>
              <a:ext cx="92400" cy="92400"/>
            </a:xfrm>
            <a:prstGeom prst="ellipse">
              <a:avLst/>
            </a:prstGeom>
            <a:solidFill>
              <a:srgbClr val="085630"/>
            </a:solidFill>
            <a:ln w="9525" cap="flat" cmpd="sng">
              <a:solidFill>
                <a:srgbClr val="0856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6" name="Google Shape;206;p25"/>
          <p:cNvSpPr txBox="1"/>
          <p:nvPr/>
        </p:nvSpPr>
        <p:spPr>
          <a:xfrm>
            <a:off x="7195474" y="4230288"/>
            <a:ext cx="16437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a:solidFill>
                  <a:srgbClr val="085630"/>
                </a:solidFill>
                <a:latin typeface="Roboto"/>
                <a:ea typeface="Roboto"/>
                <a:cs typeface="Roboto"/>
                <a:sym typeface="Roboto"/>
              </a:rPr>
              <a:t>27 January 2022</a:t>
            </a:r>
            <a:endParaRPr sz="1200" b="1">
              <a:solidFill>
                <a:srgbClr val="085630"/>
              </a:solidFill>
              <a:latin typeface="Roboto"/>
              <a:ea typeface="Roboto"/>
              <a:cs typeface="Roboto"/>
              <a:sym typeface="Roboto"/>
            </a:endParaRPr>
          </a:p>
        </p:txBody>
      </p:sp>
      <p:sp>
        <p:nvSpPr>
          <p:cNvPr id="207" name="Google Shape;207;p25"/>
          <p:cNvSpPr txBox="1"/>
          <p:nvPr/>
        </p:nvSpPr>
        <p:spPr>
          <a:xfrm>
            <a:off x="6965675" y="4482775"/>
            <a:ext cx="24891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a:solidFill>
                  <a:srgbClr val="085630"/>
                </a:solidFill>
                <a:latin typeface="Roboto"/>
                <a:ea typeface="Roboto"/>
                <a:cs typeface="Roboto"/>
                <a:sym typeface="Roboto"/>
              </a:rPr>
              <a:t>The consent order is approved</a:t>
            </a:r>
            <a:br>
              <a:rPr lang="en" sz="1100">
                <a:solidFill>
                  <a:srgbClr val="085630"/>
                </a:solidFill>
                <a:latin typeface="Roboto"/>
                <a:ea typeface="Roboto"/>
                <a:cs typeface="Roboto"/>
                <a:sym typeface="Roboto"/>
              </a:rPr>
            </a:br>
            <a:r>
              <a:rPr lang="en" sz="1100" u="sng">
                <a:solidFill>
                  <a:srgbClr val="085630"/>
                </a:solidFill>
                <a:latin typeface="Roboto"/>
                <a:ea typeface="Roboto"/>
                <a:cs typeface="Roboto"/>
                <a:sym typeface="Roboto"/>
              </a:rPr>
              <a:t>Case is officially closed.</a:t>
            </a:r>
            <a:endParaRPr sz="1100" u="sng">
              <a:solidFill>
                <a:srgbClr val="085630"/>
              </a:solidFill>
              <a:latin typeface="Roboto"/>
              <a:ea typeface="Roboto"/>
              <a:cs typeface="Roboto"/>
              <a:sym typeface="Roboto"/>
            </a:endParaRPr>
          </a:p>
        </p:txBody>
      </p:sp>
      <p:sp>
        <p:nvSpPr>
          <p:cNvPr id="208" name="Google Shape;208;p25"/>
          <p:cNvSpPr txBox="1"/>
          <p:nvPr/>
        </p:nvSpPr>
        <p:spPr>
          <a:xfrm>
            <a:off x="199800" y="247050"/>
            <a:ext cx="3452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rgbClr val="203731"/>
                </a:solidFill>
                <a:latin typeface="Lexend SemiBold"/>
                <a:ea typeface="Lexend SemiBold"/>
                <a:cs typeface="Lexend SemiBold"/>
                <a:sym typeface="Lexend SemiBold"/>
              </a:rPr>
              <a:t>Decision &amp; Outcome   </a:t>
            </a:r>
            <a:endParaRPr sz="2000">
              <a:solidFill>
                <a:srgbClr val="203731"/>
              </a:solidFill>
              <a:latin typeface="Lexend SemiBold"/>
              <a:ea typeface="Lexend SemiBold"/>
              <a:cs typeface="Lexend SemiBold"/>
              <a:sym typeface="Lexend SemiBold"/>
            </a:endParaRPr>
          </a:p>
        </p:txBody>
      </p:sp>
      <p:sp>
        <p:nvSpPr>
          <p:cNvPr id="209" name="Google Shape;209;p25"/>
          <p:cNvSpPr txBox="1"/>
          <p:nvPr/>
        </p:nvSpPr>
        <p:spPr>
          <a:xfrm>
            <a:off x="3845700" y="1685475"/>
            <a:ext cx="151425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dirty="0">
                <a:solidFill>
                  <a:srgbClr val="085630"/>
                </a:solidFill>
                <a:latin typeface="Roboto"/>
                <a:ea typeface="Roboto"/>
                <a:cs typeface="Roboto"/>
                <a:sym typeface="Roboto"/>
              </a:rPr>
              <a:t>Limited Cuthbert </a:t>
            </a:r>
            <a:br>
              <a:rPr lang="en" sz="1100" dirty="0">
                <a:solidFill>
                  <a:srgbClr val="085630"/>
                </a:solidFill>
                <a:latin typeface="Roboto"/>
                <a:ea typeface="Roboto"/>
                <a:cs typeface="Roboto"/>
                <a:sym typeface="Roboto"/>
              </a:rPr>
            </a:br>
            <a:r>
              <a:rPr lang="en" sz="1100" dirty="0">
                <a:solidFill>
                  <a:srgbClr val="085630"/>
                </a:solidFill>
                <a:latin typeface="Roboto"/>
                <a:ea typeface="Roboto"/>
                <a:cs typeface="Roboto"/>
                <a:sym typeface="Roboto"/>
              </a:rPr>
              <a:t>with different eyes </a:t>
            </a:r>
            <a:endParaRPr sz="1100" dirty="0">
              <a:solidFill>
                <a:srgbClr val="085630"/>
              </a:solidFill>
              <a:latin typeface="Roboto"/>
              <a:ea typeface="Roboto"/>
              <a:cs typeface="Roboto"/>
              <a:sym typeface="Roboto"/>
            </a:endParaRPr>
          </a:p>
        </p:txBody>
      </p:sp>
      <p:pic>
        <p:nvPicPr>
          <p:cNvPr id="210" name="Google Shape;210;p25"/>
          <p:cNvPicPr preferRelativeResize="0"/>
          <p:nvPr/>
        </p:nvPicPr>
        <p:blipFill rotWithShape="1">
          <a:blip r:embed="rId5">
            <a:alphaModFix/>
          </a:blip>
          <a:srcRect b="11738"/>
          <a:stretch/>
        </p:blipFill>
        <p:spPr>
          <a:xfrm>
            <a:off x="3725200" y="3632200"/>
            <a:ext cx="2068977" cy="1369624"/>
          </a:xfrm>
          <a:prstGeom prst="rect">
            <a:avLst/>
          </a:prstGeom>
          <a:noFill/>
          <a:ln>
            <a:noFill/>
          </a:ln>
          <a:effectLst>
            <a:outerShdw blurRad="57150" dist="19050" dir="5400000" algn="bl" rotWithShape="0">
              <a:srgbClr val="000000">
                <a:alpha val="50000"/>
              </a:srgbClr>
            </a:outerShdw>
          </a:effectLst>
        </p:spPr>
      </p:pic>
      <p:sp>
        <p:nvSpPr>
          <p:cNvPr id="211" name="Google Shape;211;p25"/>
          <p:cNvSpPr txBox="1"/>
          <p:nvPr/>
        </p:nvSpPr>
        <p:spPr>
          <a:xfrm>
            <a:off x="3647674" y="2117225"/>
            <a:ext cx="16437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a:solidFill>
                  <a:srgbClr val="085630"/>
                </a:solidFill>
                <a:latin typeface="Roboto"/>
                <a:ea typeface="Roboto"/>
                <a:cs typeface="Roboto"/>
                <a:sym typeface="Roboto"/>
              </a:rPr>
              <a:t>17 May 2021</a:t>
            </a:r>
            <a:endParaRPr sz="1200" b="1">
              <a:solidFill>
                <a:srgbClr val="085630"/>
              </a:solidFill>
              <a:latin typeface="Roboto"/>
              <a:ea typeface="Roboto"/>
              <a:cs typeface="Roboto"/>
              <a:sym typeface="Roboto"/>
            </a:endParaRPr>
          </a:p>
        </p:txBody>
      </p:sp>
      <p:sp>
        <p:nvSpPr>
          <p:cNvPr id="212" name="Google Shape;212;p25"/>
          <p:cNvSpPr txBox="1"/>
          <p:nvPr/>
        </p:nvSpPr>
        <p:spPr>
          <a:xfrm>
            <a:off x="3652500" y="2897800"/>
            <a:ext cx="2489100" cy="73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a:solidFill>
                  <a:srgbClr val="085630"/>
                </a:solidFill>
                <a:latin typeface="Roboto"/>
                <a:ea typeface="Roboto"/>
                <a:cs typeface="Roboto"/>
                <a:sym typeface="Roboto"/>
              </a:rPr>
              <a:t>Cuthbert was used in a </a:t>
            </a:r>
            <a:br>
              <a:rPr lang="en" sz="1100">
                <a:solidFill>
                  <a:srgbClr val="085630"/>
                </a:solidFill>
                <a:latin typeface="Roboto"/>
                <a:ea typeface="Roboto"/>
                <a:cs typeface="Roboto"/>
                <a:sym typeface="Roboto"/>
              </a:rPr>
            </a:br>
            <a:r>
              <a:rPr lang="en" sz="1100">
                <a:solidFill>
                  <a:srgbClr val="085630"/>
                </a:solidFill>
                <a:latin typeface="Roboto"/>
                <a:ea typeface="Roboto"/>
                <a:cs typeface="Roboto"/>
                <a:sym typeface="Roboto"/>
              </a:rPr>
              <a:t>skydiving stunt to drive publicity </a:t>
            </a:r>
            <a:br>
              <a:rPr lang="en" sz="1100">
                <a:solidFill>
                  <a:srgbClr val="085630"/>
                </a:solidFill>
                <a:latin typeface="Roboto"/>
                <a:ea typeface="Roboto"/>
                <a:cs typeface="Roboto"/>
                <a:sym typeface="Roboto"/>
              </a:rPr>
            </a:br>
            <a:r>
              <a:rPr lang="en" sz="1100">
                <a:solidFill>
                  <a:srgbClr val="085630"/>
                </a:solidFill>
                <a:latin typeface="Roboto"/>
                <a:ea typeface="Roboto"/>
                <a:cs typeface="Roboto"/>
                <a:sym typeface="Roboto"/>
              </a:rPr>
              <a:t>in aid of charity causes </a:t>
            </a:r>
            <a:endParaRPr sz="1200" b="1">
              <a:solidFill>
                <a:srgbClr val="085630"/>
              </a:solidFill>
              <a:latin typeface="Roboto"/>
              <a:ea typeface="Roboto"/>
              <a:cs typeface="Roboto"/>
              <a:sym typeface="Roboto"/>
            </a:endParaRPr>
          </a:p>
        </p:txBody>
      </p:sp>
      <p:pic>
        <p:nvPicPr>
          <p:cNvPr id="213" name="Google Shape;213;p25"/>
          <p:cNvPicPr preferRelativeResize="0"/>
          <p:nvPr/>
        </p:nvPicPr>
        <p:blipFill>
          <a:blip r:embed="rId6">
            <a:alphaModFix/>
          </a:blip>
          <a:stretch>
            <a:fillRect/>
          </a:stretch>
        </p:blipFill>
        <p:spPr>
          <a:xfrm>
            <a:off x="3578037" y="138050"/>
            <a:ext cx="1864225" cy="1569994"/>
          </a:xfrm>
          <a:prstGeom prst="rect">
            <a:avLst/>
          </a:prstGeom>
          <a:noFill/>
          <a:ln>
            <a:noFill/>
          </a:ln>
          <a:effectLst>
            <a:outerShdw blurRad="57150" dist="19050" dir="5400000" algn="bl" rotWithShape="0">
              <a:srgbClr val="000000">
                <a:alpha val="50000"/>
              </a:srgbClr>
            </a:outerShdw>
          </a:effectLst>
        </p:spPr>
      </p:pic>
      <p:grpSp>
        <p:nvGrpSpPr>
          <p:cNvPr id="214" name="Google Shape;214;p25"/>
          <p:cNvGrpSpPr/>
          <p:nvPr/>
        </p:nvGrpSpPr>
        <p:grpSpPr>
          <a:xfrm>
            <a:off x="7420549" y="58750"/>
            <a:ext cx="1712276" cy="2429875"/>
            <a:chOff x="6734749" y="58750"/>
            <a:chExt cx="1712276" cy="2429875"/>
          </a:xfrm>
        </p:grpSpPr>
        <p:pic>
          <p:nvPicPr>
            <p:cNvPr id="215" name="Google Shape;215;p25"/>
            <p:cNvPicPr preferRelativeResize="0"/>
            <p:nvPr/>
          </p:nvPicPr>
          <p:blipFill rotWithShape="1">
            <a:blip r:embed="rId7">
              <a:alphaModFix/>
            </a:blip>
            <a:srcRect l="21410" t="12988" r="21524" b="12496"/>
            <a:stretch/>
          </p:blipFill>
          <p:spPr>
            <a:xfrm>
              <a:off x="6734750" y="58750"/>
              <a:ext cx="1643700" cy="1609848"/>
            </a:xfrm>
            <a:prstGeom prst="rect">
              <a:avLst/>
            </a:prstGeom>
            <a:noFill/>
            <a:ln>
              <a:noFill/>
            </a:ln>
            <a:effectLst>
              <a:outerShdw blurRad="57150" dist="19050" dir="5400000" algn="bl" rotWithShape="0">
                <a:srgbClr val="000000">
                  <a:alpha val="50000"/>
                </a:srgbClr>
              </a:outerShdw>
            </a:effectLst>
          </p:spPr>
        </p:pic>
        <p:sp>
          <p:nvSpPr>
            <p:cNvPr id="216" name="Google Shape;216;p25"/>
            <p:cNvSpPr txBox="1"/>
            <p:nvPr/>
          </p:nvSpPr>
          <p:spPr>
            <a:xfrm>
              <a:off x="6803325" y="1685475"/>
              <a:ext cx="16437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a:solidFill>
                    <a:srgbClr val="085630"/>
                  </a:solidFill>
                  <a:latin typeface="Roboto"/>
                  <a:ea typeface="Roboto"/>
                  <a:cs typeface="Roboto"/>
                  <a:sym typeface="Roboto"/>
                </a:rPr>
                <a:t>Cuthbert returns with changed appearance </a:t>
              </a:r>
              <a:endParaRPr sz="1100">
                <a:solidFill>
                  <a:srgbClr val="085630"/>
                </a:solidFill>
                <a:latin typeface="Roboto"/>
                <a:ea typeface="Roboto"/>
                <a:cs typeface="Roboto"/>
                <a:sym typeface="Roboto"/>
              </a:endParaRPr>
            </a:p>
          </p:txBody>
        </p:sp>
        <p:sp>
          <p:nvSpPr>
            <p:cNvPr id="217" name="Google Shape;217;p25"/>
            <p:cNvSpPr txBox="1"/>
            <p:nvPr/>
          </p:nvSpPr>
          <p:spPr>
            <a:xfrm>
              <a:off x="6734749" y="2117225"/>
              <a:ext cx="16437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a:solidFill>
                    <a:srgbClr val="085630"/>
                  </a:solidFill>
                  <a:latin typeface="Roboto"/>
                  <a:ea typeface="Roboto"/>
                  <a:cs typeface="Roboto"/>
                  <a:sym typeface="Roboto"/>
                </a:rPr>
                <a:t>6 June 2022</a:t>
              </a:r>
              <a:endParaRPr sz="1200" b="1">
                <a:solidFill>
                  <a:srgbClr val="085630"/>
                </a:solidFill>
                <a:latin typeface="Roboto"/>
                <a:ea typeface="Roboto"/>
                <a:cs typeface="Roboto"/>
                <a:sym typeface="Roboto"/>
              </a:endParaRPr>
            </a:p>
          </p:txBody>
        </p:sp>
      </p:grpSp>
      <p:grpSp>
        <p:nvGrpSpPr>
          <p:cNvPr id="218" name="Google Shape;218;p25"/>
          <p:cNvGrpSpPr/>
          <p:nvPr/>
        </p:nvGrpSpPr>
        <p:grpSpPr>
          <a:xfrm>
            <a:off x="7768850" y="2702928"/>
            <a:ext cx="92400" cy="1481100"/>
            <a:chOff x="8378450" y="2702928"/>
            <a:chExt cx="92400" cy="1481100"/>
          </a:xfrm>
        </p:grpSpPr>
        <p:sp>
          <p:nvSpPr>
            <p:cNvPr id="219" name="Google Shape;219;p25"/>
            <p:cNvSpPr/>
            <p:nvPr/>
          </p:nvSpPr>
          <p:spPr>
            <a:xfrm rot="10800000">
              <a:off x="8378450" y="4091628"/>
              <a:ext cx="92400" cy="92400"/>
            </a:xfrm>
            <a:prstGeom prst="ellipse">
              <a:avLst/>
            </a:prstGeom>
            <a:solidFill>
              <a:srgbClr val="085630"/>
            </a:solidFill>
            <a:ln w="9525" cap="flat" cmpd="sng">
              <a:solidFill>
                <a:srgbClr val="0856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20" name="Google Shape;220;p25"/>
            <p:cNvCxnSpPr>
              <a:stCxn id="219" idx="0"/>
            </p:cNvCxnSpPr>
            <p:nvPr/>
          </p:nvCxnSpPr>
          <p:spPr>
            <a:xfrm rot="10800000" flipH="1">
              <a:off x="8424650" y="2702928"/>
              <a:ext cx="7800" cy="1481100"/>
            </a:xfrm>
            <a:prstGeom prst="straightConnector1">
              <a:avLst/>
            </a:prstGeom>
            <a:noFill/>
            <a:ln w="9525" cap="flat" cmpd="sng">
              <a:solidFill>
                <a:srgbClr val="085630"/>
              </a:solidFill>
              <a:prstDash val="solid"/>
              <a:round/>
              <a:headEnd type="none" w="med" len="med"/>
              <a:tailEnd type="none" w="med" len="med"/>
            </a:ln>
          </p:spPr>
        </p:cxnSp>
      </p:grpSp>
      <p:grpSp>
        <p:nvGrpSpPr>
          <p:cNvPr id="221" name="Google Shape;221;p25"/>
          <p:cNvGrpSpPr/>
          <p:nvPr/>
        </p:nvGrpSpPr>
        <p:grpSpPr>
          <a:xfrm>
            <a:off x="4504359" y="2431578"/>
            <a:ext cx="92400" cy="411825"/>
            <a:chOff x="845575" y="2563700"/>
            <a:chExt cx="92400" cy="411825"/>
          </a:xfrm>
        </p:grpSpPr>
        <p:cxnSp>
          <p:nvCxnSpPr>
            <p:cNvPr id="222" name="Google Shape;222;p25"/>
            <p:cNvCxnSpPr/>
            <p:nvPr/>
          </p:nvCxnSpPr>
          <p:spPr>
            <a:xfrm>
              <a:off x="891775" y="2616125"/>
              <a:ext cx="0" cy="359400"/>
            </a:xfrm>
            <a:prstGeom prst="straightConnector1">
              <a:avLst/>
            </a:prstGeom>
            <a:noFill/>
            <a:ln w="9525" cap="flat" cmpd="sng">
              <a:solidFill>
                <a:srgbClr val="085630"/>
              </a:solidFill>
              <a:prstDash val="solid"/>
              <a:round/>
              <a:headEnd type="none" w="sm" len="sm"/>
              <a:tailEnd type="none" w="sm" len="sm"/>
            </a:ln>
          </p:spPr>
        </p:cxnSp>
        <p:sp>
          <p:nvSpPr>
            <p:cNvPr id="223" name="Google Shape;223;p25"/>
            <p:cNvSpPr/>
            <p:nvPr/>
          </p:nvSpPr>
          <p:spPr>
            <a:xfrm>
              <a:off x="845575" y="2563700"/>
              <a:ext cx="92400" cy="92400"/>
            </a:xfrm>
            <a:prstGeom prst="ellipse">
              <a:avLst/>
            </a:prstGeom>
            <a:solidFill>
              <a:srgbClr val="085630"/>
            </a:solidFill>
            <a:ln w="9525" cap="flat" cmpd="sng">
              <a:solidFill>
                <a:srgbClr val="0856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C814A"/>
        </a:solidFill>
        <a:effectLst/>
      </p:bgPr>
    </p:bg>
    <p:spTree>
      <p:nvGrpSpPr>
        <p:cNvPr id="1" name="Shape 227"/>
        <p:cNvGrpSpPr/>
        <p:nvPr/>
      </p:nvGrpSpPr>
      <p:grpSpPr>
        <a:xfrm>
          <a:off x="0" y="0"/>
          <a:ext cx="0" cy="0"/>
          <a:chOff x="0" y="0"/>
          <a:chExt cx="0" cy="0"/>
        </a:xfrm>
      </p:grpSpPr>
      <p:grpSp>
        <p:nvGrpSpPr>
          <p:cNvPr id="228" name="Google Shape;228;p26"/>
          <p:cNvGrpSpPr/>
          <p:nvPr/>
        </p:nvGrpSpPr>
        <p:grpSpPr>
          <a:xfrm>
            <a:off x="305075" y="1031829"/>
            <a:ext cx="4465002" cy="3915590"/>
            <a:chOff x="375525" y="422475"/>
            <a:chExt cx="4664649" cy="4153150"/>
          </a:xfrm>
        </p:grpSpPr>
        <p:pic>
          <p:nvPicPr>
            <p:cNvPr id="229" name="Google Shape;229;p26"/>
            <p:cNvPicPr preferRelativeResize="0"/>
            <p:nvPr/>
          </p:nvPicPr>
          <p:blipFill>
            <a:blip r:embed="rId3">
              <a:alphaModFix/>
            </a:blip>
            <a:stretch>
              <a:fillRect/>
            </a:stretch>
          </p:blipFill>
          <p:spPr>
            <a:xfrm>
              <a:off x="375525" y="422475"/>
              <a:ext cx="4664649" cy="4153150"/>
            </a:xfrm>
            <a:prstGeom prst="rect">
              <a:avLst/>
            </a:prstGeom>
            <a:noFill/>
            <a:ln>
              <a:noFill/>
            </a:ln>
            <a:effectLst>
              <a:outerShdw blurRad="57150" dist="19050" dir="5400000" algn="bl" rotWithShape="0">
                <a:srgbClr val="000000">
                  <a:alpha val="50000"/>
                </a:srgbClr>
              </a:outerShdw>
            </a:effectLst>
          </p:spPr>
        </p:pic>
        <p:pic>
          <p:nvPicPr>
            <p:cNvPr id="230" name="Google Shape;230;p26"/>
            <p:cNvPicPr preferRelativeResize="0"/>
            <p:nvPr/>
          </p:nvPicPr>
          <p:blipFill rotWithShape="1">
            <a:blip r:embed="rId4">
              <a:alphaModFix/>
            </a:blip>
            <a:srcRect r="17985" b="34614"/>
            <a:stretch/>
          </p:blipFill>
          <p:spPr>
            <a:xfrm>
              <a:off x="2726750" y="3577450"/>
              <a:ext cx="2313424" cy="998175"/>
            </a:xfrm>
            <a:prstGeom prst="rect">
              <a:avLst/>
            </a:prstGeom>
            <a:noFill/>
            <a:ln>
              <a:noFill/>
            </a:ln>
            <a:effectLst>
              <a:outerShdw blurRad="57150" dist="19050" dir="5400000" algn="bl" rotWithShape="0">
                <a:srgbClr val="000000">
                  <a:alpha val="50000"/>
                </a:srgbClr>
              </a:outerShdw>
            </a:effectLst>
          </p:spPr>
        </p:pic>
      </p:grpSp>
      <p:pic>
        <p:nvPicPr>
          <p:cNvPr id="231" name="Google Shape;231;p26"/>
          <p:cNvPicPr preferRelativeResize="0"/>
          <p:nvPr/>
        </p:nvPicPr>
        <p:blipFill>
          <a:blip r:embed="rId5">
            <a:alphaModFix/>
          </a:blip>
          <a:stretch>
            <a:fillRect/>
          </a:stretch>
        </p:blipFill>
        <p:spPr>
          <a:xfrm>
            <a:off x="5192575" y="1444975"/>
            <a:ext cx="3617150" cy="2887699"/>
          </a:xfrm>
          <a:prstGeom prst="rect">
            <a:avLst/>
          </a:prstGeom>
          <a:noFill/>
          <a:ln>
            <a:noFill/>
          </a:ln>
          <a:effectLst>
            <a:outerShdw blurRad="57150" dist="19050" dir="5400000" algn="bl" rotWithShape="0">
              <a:srgbClr val="000000">
                <a:alpha val="50000"/>
              </a:srgbClr>
            </a:outerShdw>
          </a:effectLst>
        </p:spPr>
      </p:pic>
      <p:sp>
        <p:nvSpPr>
          <p:cNvPr id="232" name="Google Shape;232;p26"/>
          <p:cNvSpPr txBox="1"/>
          <p:nvPr/>
        </p:nvSpPr>
        <p:spPr>
          <a:xfrm>
            <a:off x="354650" y="274800"/>
            <a:ext cx="6458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chemeClr val="lt1"/>
                </a:solidFill>
                <a:latin typeface="Lexend"/>
                <a:ea typeface="Lexend"/>
                <a:cs typeface="Lexend"/>
                <a:sym typeface="Lexend"/>
              </a:rPr>
              <a:t>Where are they now? </a:t>
            </a:r>
            <a:endParaRPr sz="2000" b="1">
              <a:solidFill>
                <a:schemeClr val="lt1"/>
              </a:solidFill>
              <a:latin typeface="Lexend"/>
              <a:ea typeface="Lexend"/>
              <a:cs typeface="Lexend"/>
              <a:sym typeface="Lexend"/>
            </a:endParaRPr>
          </a:p>
        </p:txBody>
      </p:sp>
      <p:sp>
        <p:nvSpPr>
          <p:cNvPr id="233" name="Google Shape;233;p26"/>
          <p:cNvSpPr txBox="1"/>
          <p:nvPr/>
        </p:nvSpPr>
        <p:spPr>
          <a:xfrm>
            <a:off x="354650" y="579600"/>
            <a:ext cx="6458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Lexend Light"/>
                <a:ea typeface="Lexend Light"/>
                <a:cs typeface="Lexend Light"/>
                <a:sym typeface="Lexend Light"/>
              </a:rPr>
              <a:t>M&amp;S embraces emotional storytelling through social media</a:t>
            </a:r>
            <a:endParaRPr>
              <a:solidFill>
                <a:schemeClr val="lt1"/>
              </a:solidFill>
              <a:latin typeface="Lexend Light"/>
              <a:ea typeface="Lexend Light"/>
              <a:cs typeface="Lexend Light"/>
              <a:sym typeface="Lexend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5F0"/>
        </a:solidFill>
        <a:effectLst/>
      </p:bgPr>
    </p:bg>
    <p:spTree>
      <p:nvGrpSpPr>
        <p:cNvPr id="1" name="Shape 237"/>
        <p:cNvGrpSpPr/>
        <p:nvPr/>
      </p:nvGrpSpPr>
      <p:grpSpPr>
        <a:xfrm>
          <a:off x="0" y="0"/>
          <a:ext cx="0" cy="0"/>
          <a:chOff x="0" y="0"/>
          <a:chExt cx="0" cy="0"/>
        </a:xfrm>
      </p:grpSpPr>
      <p:pic>
        <p:nvPicPr>
          <p:cNvPr id="238" name="Google Shape;238;p27"/>
          <p:cNvPicPr preferRelativeResize="0"/>
          <p:nvPr/>
        </p:nvPicPr>
        <p:blipFill>
          <a:blip r:embed="rId3">
            <a:alphaModFix/>
          </a:blip>
          <a:stretch>
            <a:fillRect/>
          </a:stretch>
        </p:blipFill>
        <p:spPr>
          <a:xfrm>
            <a:off x="542025" y="1316425"/>
            <a:ext cx="3053725" cy="1789076"/>
          </a:xfrm>
          <a:prstGeom prst="rect">
            <a:avLst/>
          </a:prstGeom>
          <a:noFill/>
          <a:ln>
            <a:noFill/>
          </a:ln>
          <a:effectLst>
            <a:outerShdw blurRad="57150" dist="19050" dir="5400000" algn="bl" rotWithShape="0">
              <a:srgbClr val="000000">
                <a:alpha val="50000"/>
              </a:srgbClr>
            </a:outerShdw>
          </a:effectLst>
        </p:spPr>
      </p:pic>
      <p:pic>
        <p:nvPicPr>
          <p:cNvPr id="239" name="Google Shape;239;p27" descr="Start earning today with your photos, videos or audio content &#10;Create, submit and earn:  https://submit.shutterstock.com/?rid=410154257&amp;language=en&#10;&#10;Brand: Aldi&#10;Year: 2023&#10;Country: 🇬🇧&#10;Like Brands Cake" title="Aldi x M&amp;S caterpillar cake war - Like Brands, Only Cheaper Advert">
            <a:hlinkClick r:id="rId4"/>
          </p:cNvPr>
          <p:cNvPicPr preferRelativeResize="0"/>
          <p:nvPr/>
        </p:nvPicPr>
        <p:blipFill>
          <a:blip r:embed="rId5">
            <a:alphaModFix/>
          </a:blip>
          <a:stretch>
            <a:fillRect/>
          </a:stretch>
        </p:blipFill>
        <p:spPr>
          <a:xfrm>
            <a:off x="4135625" y="1778675"/>
            <a:ext cx="4330275" cy="2435775"/>
          </a:xfrm>
          <a:prstGeom prst="rect">
            <a:avLst/>
          </a:prstGeom>
          <a:noFill/>
          <a:ln>
            <a:noFill/>
          </a:ln>
          <a:effectLst>
            <a:outerShdw blurRad="57150" dist="19050" dir="5400000" algn="bl" rotWithShape="0">
              <a:srgbClr val="000000">
                <a:alpha val="50000"/>
              </a:srgbClr>
            </a:outerShdw>
          </a:effectLst>
        </p:spPr>
      </p:pic>
      <p:pic>
        <p:nvPicPr>
          <p:cNvPr id="240" name="Google Shape;240;p27"/>
          <p:cNvPicPr preferRelativeResize="0"/>
          <p:nvPr/>
        </p:nvPicPr>
        <p:blipFill>
          <a:blip r:embed="rId6">
            <a:alphaModFix/>
          </a:blip>
          <a:stretch>
            <a:fillRect/>
          </a:stretch>
        </p:blipFill>
        <p:spPr>
          <a:xfrm>
            <a:off x="542025" y="3279356"/>
            <a:ext cx="3053723" cy="1698444"/>
          </a:xfrm>
          <a:prstGeom prst="rect">
            <a:avLst/>
          </a:prstGeom>
          <a:noFill/>
          <a:ln>
            <a:noFill/>
          </a:ln>
          <a:effectLst>
            <a:outerShdw blurRad="57150" dist="19050" dir="5400000" algn="bl" rotWithShape="0">
              <a:srgbClr val="000000">
                <a:alpha val="50000"/>
              </a:srgbClr>
            </a:outerShdw>
          </a:effectLst>
        </p:spPr>
      </p:pic>
      <p:sp>
        <p:nvSpPr>
          <p:cNvPr id="241" name="Google Shape;241;p27"/>
          <p:cNvSpPr txBox="1"/>
          <p:nvPr/>
        </p:nvSpPr>
        <p:spPr>
          <a:xfrm>
            <a:off x="354650" y="274800"/>
            <a:ext cx="6458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rgbClr val="1155CC"/>
                </a:solidFill>
                <a:latin typeface="Lexend"/>
                <a:ea typeface="Lexend"/>
                <a:cs typeface="Lexend"/>
                <a:sym typeface="Lexend"/>
              </a:rPr>
              <a:t>Where are they now?</a:t>
            </a:r>
            <a:r>
              <a:rPr lang="en" sz="2000" b="1">
                <a:solidFill>
                  <a:schemeClr val="lt1"/>
                </a:solidFill>
                <a:latin typeface="Lexend"/>
                <a:ea typeface="Lexend"/>
                <a:cs typeface="Lexend"/>
                <a:sym typeface="Lexend"/>
              </a:rPr>
              <a:t> </a:t>
            </a:r>
            <a:endParaRPr sz="2000" b="1">
              <a:solidFill>
                <a:schemeClr val="lt1"/>
              </a:solidFill>
              <a:latin typeface="Lexend"/>
              <a:ea typeface="Lexend"/>
              <a:cs typeface="Lexend"/>
              <a:sym typeface="Lexend"/>
            </a:endParaRPr>
          </a:p>
        </p:txBody>
      </p:sp>
      <p:sp>
        <p:nvSpPr>
          <p:cNvPr id="242" name="Google Shape;242;p27"/>
          <p:cNvSpPr txBox="1"/>
          <p:nvPr/>
        </p:nvSpPr>
        <p:spPr>
          <a:xfrm>
            <a:off x="354650" y="579600"/>
            <a:ext cx="8393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1155CC"/>
                </a:solidFill>
                <a:latin typeface="Lexend Light"/>
                <a:ea typeface="Lexend Light"/>
                <a:cs typeface="Lexend Light"/>
                <a:sym typeface="Lexend Light"/>
              </a:rPr>
              <a:t>Aldi continues to reference the caterpillar cake battle in various communications, but has respected the settlement and changed Cuthbert’s design and packaging</a:t>
            </a:r>
            <a:endParaRPr>
              <a:solidFill>
                <a:srgbClr val="1155CC"/>
              </a:solidFill>
              <a:latin typeface="Lexend Light"/>
              <a:ea typeface="Lexend Light"/>
              <a:cs typeface="Lexend Light"/>
              <a:sym typeface="Lexend Light"/>
            </a:endParaRPr>
          </a:p>
        </p:txBody>
      </p:sp>
      <p:sp>
        <p:nvSpPr>
          <p:cNvPr id="243" name="Google Shape;243;p27"/>
          <p:cNvSpPr txBox="1"/>
          <p:nvPr/>
        </p:nvSpPr>
        <p:spPr>
          <a:xfrm>
            <a:off x="4135625" y="1195200"/>
            <a:ext cx="4330200" cy="52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1155CC"/>
                </a:solidFill>
                <a:latin typeface="Lexend"/>
                <a:ea typeface="Lexend"/>
                <a:cs typeface="Lexend"/>
                <a:sym typeface="Lexend"/>
              </a:rPr>
              <a:t>“Like Brands, Only Cheaper” </a:t>
            </a:r>
            <a:endParaRPr b="1">
              <a:solidFill>
                <a:srgbClr val="1155CC"/>
              </a:solidFill>
              <a:latin typeface="Lexend"/>
              <a:ea typeface="Lexend"/>
              <a:cs typeface="Lexend"/>
              <a:sym typeface="Lexend"/>
            </a:endParaRPr>
          </a:p>
          <a:p>
            <a:pPr marL="0" lvl="0" indent="0" algn="ctr" rtl="0">
              <a:spcBef>
                <a:spcPts val="0"/>
              </a:spcBef>
              <a:spcAft>
                <a:spcPts val="0"/>
              </a:spcAft>
              <a:buNone/>
            </a:pPr>
            <a:r>
              <a:rPr lang="en" b="1">
                <a:solidFill>
                  <a:srgbClr val="1155CC"/>
                </a:solidFill>
                <a:latin typeface="Lexend"/>
                <a:ea typeface="Lexend"/>
                <a:cs typeface="Lexend"/>
                <a:sym typeface="Lexend"/>
              </a:rPr>
              <a:t>featuring Colin &amp; Cuthbert, April 2023</a:t>
            </a:r>
            <a:endParaRPr b="1">
              <a:solidFill>
                <a:srgbClr val="1155CC"/>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9"/>
                                        </p:tgtEl>
                                        <p:attrNameLst>
                                          <p:attrName>style.visibility</p:attrName>
                                        </p:attrNameLst>
                                      </p:cBhvr>
                                      <p:to>
                                        <p:strVal val="visible"/>
                                      </p:to>
                                    </p:set>
                                    <p:animEffect transition="in" filter="fade">
                                      <p:cBhvr>
                                        <p:cTn id="7" dur="1000"/>
                                        <p:tgtEl>
                                          <p:spTgt spid="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28"/>
          <p:cNvPicPr preferRelativeResize="0"/>
          <p:nvPr/>
        </p:nvPicPr>
        <p:blipFill>
          <a:blip r:embed="rId3">
            <a:alphaModFix/>
          </a:blip>
          <a:stretch>
            <a:fillRect/>
          </a:stretch>
        </p:blipFill>
        <p:spPr>
          <a:xfrm>
            <a:off x="0" y="0"/>
            <a:ext cx="9144000" cy="5143506"/>
          </a:xfrm>
          <a:prstGeom prst="rect">
            <a:avLst/>
          </a:prstGeom>
          <a:noFill/>
          <a:ln>
            <a:noFill/>
          </a:ln>
        </p:spPr>
      </p:pic>
      <p:sp>
        <p:nvSpPr>
          <p:cNvPr id="249" name="Google Shape;249;p28"/>
          <p:cNvSpPr/>
          <p:nvPr/>
        </p:nvSpPr>
        <p:spPr>
          <a:xfrm>
            <a:off x="25" y="4337925"/>
            <a:ext cx="9144000" cy="805500"/>
          </a:xfrm>
          <a:prstGeom prst="rect">
            <a:avLst/>
          </a:prstGeom>
          <a:solidFill>
            <a:srgbClr val="2C814A"/>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dirty="0">
                <a:solidFill>
                  <a:schemeClr val="lt1"/>
                </a:solidFill>
                <a:latin typeface="Lexend SemiBold"/>
                <a:ea typeface="Lexend SemiBold"/>
                <a:cs typeface="Lexend SemiBold"/>
                <a:sym typeface="Lexend SemiBold"/>
              </a:rPr>
              <a:t>Thank you for participating!</a:t>
            </a:r>
            <a:endParaRPr sz="1200" b="1" dirty="0">
              <a:solidFill>
                <a:schemeClr val="lt1"/>
              </a:solidFill>
              <a:latin typeface="Lexend SemiBold"/>
              <a:ea typeface="Lexend SemiBold"/>
              <a:cs typeface="Lexend SemiBold"/>
              <a:sym typeface="Lexend SemiBo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2037</Words>
  <Application>Microsoft Macintosh PowerPoint</Application>
  <PresentationFormat>On-screen Show (16:9)</PresentationFormat>
  <Paragraphs>142</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Lexend</vt:lpstr>
      <vt:lpstr>Times New Roman</vt:lpstr>
      <vt:lpstr>Lexend SemiBold</vt:lpstr>
      <vt:lpstr>Lexend Light</vt:lpstr>
      <vt:lpstr>Roboto</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Aleksandra Miteva</cp:lastModifiedBy>
  <cp:revision>1</cp:revision>
  <dcterms:modified xsi:type="dcterms:W3CDTF">2025-03-05T12:34:27Z</dcterms:modified>
</cp:coreProperties>
</file>