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6858000"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3570" y="108"/>
      </p:cViewPr>
      <p:guideLst/>
    </p:cSldViewPr>
  </p:slideViewPr>
  <p:notesTextViewPr>
    <p:cViewPr>
      <p:scale>
        <a:sx n="300" d="100"/>
        <a:sy n="3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29CF8F-5FF9-4E4D-8880-D802F057DB0F}" type="datetimeFigureOut">
              <a:rPr lang="en-SE" smtClean="0"/>
              <a:t>2024-04-03</a:t>
            </a:fld>
            <a:endParaRPr lang="en-SE"/>
          </a:p>
        </p:txBody>
      </p:sp>
      <p:sp>
        <p:nvSpPr>
          <p:cNvPr id="4" name="Slide Image Placeholder 3"/>
          <p:cNvSpPr>
            <a:spLocks noGrp="1" noRot="1" noChangeAspect="1"/>
          </p:cNvSpPr>
          <p:nvPr>
            <p:ph type="sldImg" idx="2"/>
          </p:nvPr>
        </p:nvSpPr>
        <p:spPr>
          <a:xfrm>
            <a:off x="2560638" y="1143000"/>
            <a:ext cx="1736725" cy="3086100"/>
          </a:xfrm>
          <a:prstGeom prst="rect">
            <a:avLst/>
          </a:prstGeom>
          <a:noFill/>
          <a:ln w="12700">
            <a:solidFill>
              <a:prstClr val="black"/>
            </a:solidFill>
          </a:ln>
        </p:spPr>
        <p:txBody>
          <a:bodyPr vert="horz" lIns="91440" tIns="45720" rIns="91440" bIns="45720" rtlCol="0" anchor="ctr"/>
          <a:lstStyle/>
          <a:p>
            <a:endParaRPr lang="en-S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B34A3A-F844-4852-8FA3-736BD97545FA}" type="slidenum">
              <a:rPr lang="en-SE" smtClean="0"/>
              <a:t>‹#›</a:t>
            </a:fld>
            <a:endParaRPr lang="en-SE"/>
          </a:p>
        </p:txBody>
      </p:sp>
    </p:spTree>
    <p:extLst>
      <p:ext uri="{BB962C8B-B14F-4D97-AF65-F5344CB8AC3E}">
        <p14:creationId xmlns:p14="http://schemas.microsoft.com/office/powerpoint/2010/main" val="15662061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sz="quarter" idx="5"/>
          </p:nvPr>
        </p:nvSpPr>
        <p:spPr/>
        <p:txBody>
          <a:bodyPr/>
          <a:lstStyle/>
          <a:p>
            <a:fld id="{07B34A3A-F844-4852-8FA3-736BD97545FA}" type="slidenum">
              <a:rPr lang="en-SE" smtClean="0"/>
              <a:t>1</a:t>
            </a:fld>
            <a:endParaRPr lang="en-SE"/>
          </a:p>
        </p:txBody>
      </p:sp>
    </p:spTree>
    <p:extLst>
      <p:ext uri="{BB962C8B-B14F-4D97-AF65-F5344CB8AC3E}">
        <p14:creationId xmlns:p14="http://schemas.microsoft.com/office/powerpoint/2010/main" val="17534014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1EED174-94F0-481B-9D8C-6F6FB79DEC37}" type="datetimeFigureOut">
              <a:rPr lang="en-SE" smtClean="0"/>
              <a:t>2024-04-03</a:t>
            </a:fld>
            <a:endParaRPr lang="en-SE"/>
          </a:p>
        </p:txBody>
      </p:sp>
      <p:sp>
        <p:nvSpPr>
          <p:cNvPr id="5" name="Footer Placeholder 4"/>
          <p:cNvSpPr>
            <a:spLocks noGrp="1"/>
          </p:cNvSpPr>
          <p:nvPr>
            <p:ph type="ftr" sz="quarter" idx="11"/>
          </p:nvPr>
        </p:nvSpPr>
        <p:spPr/>
        <p:txBody>
          <a:bodyPr/>
          <a:lstStyle/>
          <a:p>
            <a:endParaRPr lang="en-SE"/>
          </a:p>
        </p:txBody>
      </p:sp>
      <p:sp>
        <p:nvSpPr>
          <p:cNvPr id="6" name="Slide Number Placeholder 5"/>
          <p:cNvSpPr>
            <a:spLocks noGrp="1"/>
          </p:cNvSpPr>
          <p:nvPr>
            <p:ph type="sldNum" sz="quarter" idx="12"/>
          </p:nvPr>
        </p:nvSpPr>
        <p:spPr/>
        <p:txBody>
          <a:bodyPr/>
          <a:lstStyle/>
          <a:p>
            <a:fld id="{613529EA-B83C-4106-94AF-B29C158353A1}" type="slidenum">
              <a:rPr lang="en-SE" smtClean="0"/>
              <a:t>‹#›</a:t>
            </a:fld>
            <a:endParaRPr lang="en-SE"/>
          </a:p>
        </p:txBody>
      </p:sp>
    </p:spTree>
    <p:extLst>
      <p:ext uri="{BB962C8B-B14F-4D97-AF65-F5344CB8AC3E}">
        <p14:creationId xmlns:p14="http://schemas.microsoft.com/office/powerpoint/2010/main" val="909029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EED174-94F0-481B-9D8C-6F6FB79DEC37}" type="datetimeFigureOut">
              <a:rPr lang="en-SE" smtClean="0"/>
              <a:t>2024-04-03</a:t>
            </a:fld>
            <a:endParaRPr lang="en-SE"/>
          </a:p>
        </p:txBody>
      </p:sp>
      <p:sp>
        <p:nvSpPr>
          <p:cNvPr id="5" name="Footer Placeholder 4"/>
          <p:cNvSpPr>
            <a:spLocks noGrp="1"/>
          </p:cNvSpPr>
          <p:nvPr>
            <p:ph type="ftr" sz="quarter" idx="11"/>
          </p:nvPr>
        </p:nvSpPr>
        <p:spPr/>
        <p:txBody>
          <a:bodyPr/>
          <a:lstStyle/>
          <a:p>
            <a:endParaRPr lang="en-SE"/>
          </a:p>
        </p:txBody>
      </p:sp>
      <p:sp>
        <p:nvSpPr>
          <p:cNvPr id="6" name="Slide Number Placeholder 5"/>
          <p:cNvSpPr>
            <a:spLocks noGrp="1"/>
          </p:cNvSpPr>
          <p:nvPr>
            <p:ph type="sldNum" sz="quarter" idx="12"/>
          </p:nvPr>
        </p:nvSpPr>
        <p:spPr/>
        <p:txBody>
          <a:bodyPr/>
          <a:lstStyle/>
          <a:p>
            <a:fld id="{613529EA-B83C-4106-94AF-B29C158353A1}" type="slidenum">
              <a:rPr lang="en-SE" smtClean="0"/>
              <a:t>‹#›</a:t>
            </a:fld>
            <a:endParaRPr lang="en-SE"/>
          </a:p>
        </p:txBody>
      </p:sp>
    </p:spTree>
    <p:extLst>
      <p:ext uri="{BB962C8B-B14F-4D97-AF65-F5344CB8AC3E}">
        <p14:creationId xmlns:p14="http://schemas.microsoft.com/office/powerpoint/2010/main" val="4675773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EED174-94F0-481B-9D8C-6F6FB79DEC37}" type="datetimeFigureOut">
              <a:rPr lang="en-SE" smtClean="0"/>
              <a:t>2024-04-03</a:t>
            </a:fld>
            <a:endParaRPr lang="en-SE"/>
          </a:p>
        </p:txBody>
      </p:sp>
      <p:sp>
        <p:nvSpPr>
          <p:cNvPr id="5" name="Footer Placeholder 4"/>
          <p:cNvSpPr>
            <a:spLocks noGrp="1"/>
          </p:cNvSpPr>
          <p:nvPr>
            <p:ph type="ftr" sz="quarter" idx="11"/>
          </p:nvPr>
        </p:nvSpPr>
        <p:spPr/>
        <p:txBody>
          <a:bodyPr/>
          <a:lstStyle/>
          <a:p>
            <a:endParaRPr lang="en-SE"/>
          </a:p>
        </p:txBody>
      </p:sp>
      <p:sp>
        <p:nvSpPr>
          <p:cNvPr id="6" name="Slide Number Placeholder 5"/>
          <p:cNvSpPr>
            <a:spLocks noGrp="1"/>
          </p:cNvSpPr>
          <p:nvPr>
            <p:ph type="sldNum" sz="quarter" idx="12"/>
          </p:nvPr>
        </p:nvSpPr>
        <p:spPr/>
        <p:txBody>
          <a:bodyPr/>
          <a:lstStyle/>
          <a:p>
            <a:fld id="{613529EA-B83C-4106-94AF-B29C158353A1}" type="slidenum">
              <a:rPr lang="en-SE" smtClean="0"/>
              <a:t>‹#›</a:t>
            </a:fld>
            <a:endParaRPr lang="en-SE"/>
          </a:p>
        </p:txBody>
      </p:sp>
    </p:spTree>
    <p:extLst>
      <p:ext uri="{BB962C8B-B14F-4D97-AF65-F5344CB8AC3E}">
        <p14:creationId xmlns:p14="http://schemas.microsoft.com/office/powerpoint/2010/main" val="124402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EED174-94F0-481B-9D8C-6F6FB79DEC37}" type="datetimeFigureOut">
              <a:rPr lang="en-SE" smtClean="0"/>
              <a:t>2024-04-03</a:t>
            </a:fld>
            <a:endParaRPr lang="en-SE"/>
          </a:p>
        </p:txBody>
      </p:sp>
      <p:sp>
        <p:nvSpPr>
          <p:cNvPr id="6" name="Footer Placeholder 5"/>
          <p:cNvSpPr>
            <a:spLocks noGrp="1"/>
          </p:cNvSpPr>
          <p:nvPr>
            <p:ph type="ftr" sz="quarter" idx="11"/>
          </p:nvPr>
        </p:nvSpPr>
        <p:spPr/>
        <p:txBody>
          <a:bodyPr/>
          <a:lstStyle/>
          <a:p>
            <a:endParaRPr lang="en-SE"/>
          </a:p>
        </p:txBody>
      </p:sp>
      <p:sp>
        <p:nvSpPr>
          <p:cNvPr id="7" name="Slide Number Placeholder 6"/>
          <p:cNvSpPr>
            <a:spLocks noGrp="1"/>
          </p:cNvSpPr>
          <p:nvPr>
            <p:ph type="sldNum" sz="quarter" idx="12"/>
          </p:nvPr>
        </p:nvSpPr>
        <p:spPr/>
        <p:txBody>
          <a:bodyPr/>
          <a:lstStyle/>
          <a:p>
            <a:fld id="{613529EA-B83C-4106-94AF-B29C158353A1}" type="slidenum">
              <a:rPr lang="en-SE" smtClean="0"/>
              <a:t>‹#›</a:t>
            </a:fld>
            <a:endParaRPr lang="en-SE"/>
          </a:p>
        </p:txBody>
      </p:sp>
    </p:spTree>
    <p:extLst>
      <p:ext uri="{BB962C8B-B14F-4D97-AF65-F5344CB8AC3E}">
        <p14:creationId xmlns:p14="http://schemas.microsoft.com/office/powerpoint/2010/main" val="1704481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4453467"/>
            <a:ext cx="2901255"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4453467"/>
            <a:ext cx="2915543"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1EED174-94F0-481B-9D8C-6F6FB79DEC37}" type="datetimeFigureOut">
              <a:rPr lang="en-SE" smtClean="0"/>
              <a:t>2024-04-03</a:t>
            </a:fld>
            <a:endParaRPr lang="en-SE"/>
          </a:p>
        </p:txBody>
      </p:sp>
      <p:sp>
        <p:nvSpPr>
          <p:cNvPr id="8" name="Footer Placeholder 7"/>
          <p:cNvSpPr>
            <a:spLocks noGrp="1"/>
          </p:cNvSpPr>
          <p:nvPr>
            <p:ph type="ftr" sz="quarter" idx="11"/>
          </p:nvPr>
        </p:nvSpPr>
        <p:spPr/>
        <p:txBody>
          <a:bodyPr/>
          <a:lstStyle/>
          <a:p>
            <a:endParaRPr lang="en-SE"/>
          </a:p>
        </p:txBody>
      </p:sp>
      <p:sp>
        <p:nvSpPr>
          <p:cNvPr id="9" name="Slide Number Placeholder 8"/>
          <p:cNvSpPr>
            <a:spLocks noGrp="1"/>
          </p:cNvSpPr>
          <p:nvPr>
            <p:ph type="sldNum" sz="quarter" idx="12"/>
          </p:nvPr>
        </p:nvSpPr>
        <p:spPr/>
        <p:txBody>
          <a:bodyPr/>
          <a:lstStyle/>
          <a:p>
            <a:fld id="{613529EA-B83C-4106-94AF-B29C158353A1}" type="slidenum">
              <a:rPr lang="en-SE" smtClean="0"/>
              <a:t>‹#›</a:t>
            </a:fld>
            <a:endParaRPr lang="en-SE"/>
          </a:p>
        </p:txBody>
      </p:sp>
    </p:spTree>
    <p:extLst>
      <p:ext uri="{BB962C8B-B14F-4D97-AF65-F5344CB8AC3E}">
        <p14:creationId xmlns:p14="http://schemas.microsoft.com/office/powerpoint/2010/main" val="3809083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EED174-94F0-481B-9D8C-6F6FB79DEC37}" type="datetimeFigureOut">
              <a:rPr lang="en-SE" smtClean="0"/>
              <a:t>2024-04-03</a:t>
            </a:fld>
            <a:endParaRPr lang="en-SE"/>
          </a:p>
        </p:txBody>
      </p:sp>
      <p:sp>
        <p:nvSpPr>
          <p:cNvPr id="4" name="Footer Placeholder 3"/>
          <p:cNvSpPr>
            <a:spLocks noGrp="1"/>
          </p:cNvSpPr>
          <p:nvPr>
            <p:ph type="ftr" sz="quarter" idx="11"/>
          </p:nvPr>
        </p:nvSpPr>
        <p:spPr/>
        <p:txBody>
          <a:bodyPr/>
          <a:lstStyle/>
          <a:p>
            <a:endParaRPr lang="en-SE"/>
          </a:p>
        </p:txBody>
      </p:sp>
      <p:sp>
        <p:nvSpPr>
          <p:cNvPr id="5" name="Slide Number Placeholder 4"/>
          <p:cNvSpPr>
            <a:spLocks noGrp="1"/>
          </p:cNvSpPr>
          <p:nvPr>
            <p:ph type="sldNum" sz="quarter" idx="12"/>
          </p:nvPr>
        </p:nvSpPr>
        <p:spPr/>
        <p:txBody>
          <a:bodyPr/>
          <a:lstStyle/>
          <a:p>
            <a:fld id="{613529EA-B83C-4106-94AF-B29C158353A1}" type="slidenum">
              <a:rPr lang="en-SE" smtClean="0"/>
              <a:t>‹#›</a:t>
            </a:fld>
            <a:endParaRPr lang="en-SE"/>
          </a:p>
        </p:txBody>
      </p:sp>
    </p:spTree>
    <p:extLst>
      <p:ext uri="{BB962C8B-B14F-4D97-AF65-F5344CB8AC3E}">
        <p14:creationId xmlns:p14="http://schemas.microsoft.com/office/powerpoint/2010/main" val="715746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EED174-94F0-481B-9D8C-6F6FB79DEC37}" type="datetimeFigureOut">
              <a:rPr lang="en-SE" smtClean="0"/>
              <a:t>2024-04-03</a:t>
            </a:fld>
            <a:endParaRPr lang="en-SE"/>
          </a:p>
        </p:txBody>
      </p:sp>
      <p:sp>
        <p:nvSpPr>
          <p:cNvPr id="3" name="Footer Placeholder 2"/>
          <p:cNvSpPr>
            <a:spLocks noGrp="1"/>
          </p:cNvSpPr>
          <p:nvPr>
            <p:ph type="ftr" sz="quarter" idx="11"/>
          </p:nvPr>
        </p:nvSpPr>
        <p:spPr/>
        <p:txBody>
          <a:bodyPr/>
          <a:lstStyle/>
          <a:p>
            <a:endParaRPr lang="en-SE"/>
          </a:p>
        </p:txBody>
      </p:sp>
      <p:sp>
        <p:nvSpPr>
          <p:cNvPr id="4" name="Slide Number Placeholder 3"/>
          <p:cNvSpPr>
            <a:spLocks noGrp="1"/>
          </p:cNvSpPr>
          <p:nvPr>
            <p:ph type="sldNum" sz="quarter" idx="12"/>
          </p:nvPr>
        </p:nvSpPr>
        <p:spPr/>
        <p:txBody>
          <a:bodyPr/>
          <a:lstStyle/>
          <a:p>
            <a:fld id="{613529EA-B83C-4106-94AF-B29C158353A1}" type="slidenum">
              <a:rPr lang="en-SE" smtClean="0"/>
              <a:t>‹#›</a:t>
            </a:fld>
            <a:endParaRPr lang="en-SE"/>
          </a:p>
        </p:txBody>
      </p:sp>
    </p:spTree>
    <p:extLst>
      <p:ext uri="{BB962C8B-B14F-4D97-AF65-F5344CB8AC3E}">
        <p14:creationId xmlns:p14="http://schemas.microsoft.com/office/powerpoint/2010/main" val="3562590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1EED174-94F0-481B-9D8C-6F6FB79DEC37}" type="datetimeFigureOut">
              <a:rPr lang="en-SE" smtClean="0"/>
              <a:t>2024-04-03</a:t>
            </a:fld>
            <a:endParaRPr lang="en-SE"/>
          </a:p>
        </p:txBody>
      </p:sp>
      <p:sp>
        <p:nvSpPr>
          <p:cNvPr id="6" name="Footer Placeholder 5"/>
          <p:cNvSpPr>
            <a:spLocks noGrp="1"/>
          </p:cNvSpPr>
          <p:nvPr>
            <p:ph type="ftr" sz="quarter" idx="11"/>
          </p:nvPr>
        </p:nvSpPr>
        <p:spPr/>
        <p:txBody>
          <a:bodyPr/>
          <a:lstStyle/>
          <a:p>
            <a:endParaRPr lang="en-SE"/>
          </a:p>
        </p:txBody>
      </p:sp>
      <p:sp>
        <p:nvSpPr>
          <p:cNvPr id="7" name="Slide Number Placeholder 6"/>
          <p:cNvSpPr>
            <a:spLocks noGrp="1"/>
          </p:cNvSpPr>
          <p:nvPr>
            <p:ph type="sldNum" sz="quarter" idx="12"/>
          </p:nvPr>
        </p:nvSpPr>
        <p:spPr/>
        <p:txBody>
          <a:bodyPr/>
          <a:lstStyle/>
          <a:p>
            <a:fld id="{613529EA-B83C-4106-94AF-B29C158353A1}" type="slidenum">
              <a:rPr lang="en-SE" smtClean="0"/>
              <a:t>‹#›</a:t>
            </a:fld>
            <a:endParaRPr lang="en-SE"/>
          </a:p>
        </p:txBody>
      </p:sp>
    </p:spTree>
    <p:extLst>
      <p:ext uri="{BB962C8B-B14F-4D97-AF65-F5344CB8AC3E}">
        <p14:creationId xmlns:p14="http://schemas.microsoft.com/office/powerpoint/2010/main" val="4227288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1EED174-94F0-481B-9D8C-6F6FB79DEC37}" type="datetimeFigureOut">
              <a:rPr lang="en-SE" smtClean="0"/>
              <a:t>2024-04-03</a:t>
            </a:fld>
            <a:endParaRPr lang="en-SE"/>
          </a:p>
        </p:txBody>
      </p:sp>
      <p:sp>
        <p:nvSpPr>
          <p:cNvPr id="6" name="Footer Placeholder 5"/>
          <p:cNvSpPr>
            <a:spLocks noGrp="1"/>
          </p:cNvSpPr>
          <p:nvPr>
            <p:ph type="ftr" sz="quarter" idx="11"/>
          </p:nvPr>
        </p:nvSpPr>
        <p:spPr/>
        <p:txBody>
          <a:bodyPr/>
          <a:lstStyle/>
          <a:p>
            <a:endParaRPr lang="en-SE"/>
          </a:p>
        </p:txBody>
      </p:sp>
      <p:sp>
        <p:nvSpPr>
          <p:cNvPr id="7" name="Slide Number Placeholder 6"/>
          <p:cNvSpPr>
            <a:spLocks noGrp="1"/>
          </p:cNvSpPr>
          <p:nvPr>
            <p:ph type="sldNum" sz="quarter" idx="12"/>
          </p:nvPr>
        </p:nvSpPr>
        <p:spPr/>
        <p:txBody>
          <a:bodyPr/>
          <a:lstStyle/>
          <a:p>
            <a:fld id="{613529EA-B83C-4106-94AF-B29C158353A1}" type="slidenum">
              <a:rPr lang="en-SE" smtClean="0"/>
              <a:t>‹#›</a:t>
            </a:fld>
            <a:endParaRPr lang="en-SE"/>
          </a:p>
        </p:txBody>
      </p:sp>
    </p:spTree>
    <p:extLst>
      <p:ext uri="{BB962C8B-B14F-4D97-AF65-F5344CB8AC3E}">
        <p14:creationId xmlns:p14="http://schemas.microsoft.com/office/powerpoint/2010/main" val="3858695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EED174-94F0-481B-9D8C-6F6FB79DEC37}" type="datetimeFigureOut">
              <a:rPr lang="en-SE" smtClean="0"/>
              <a:t>2024-04-03</a:t>
            </a:fld>
            <a:endParaRPr lang="en-SE"/>
          </a:p>
        </p:txBody>
      </p:sp>
      <p:sp>
        <p:nvSpPr>
          <p:cNvPr id="5" name="Footer Placeholder 4"/>
          <p:cNvSpPr>
            <a:spLocks noGrp="1"/>
          </p:cNvSpPr>
          <p:nvPr>
            <p:ph type="ftr" sz="quarter" idx="11"/>
          </p:nvPr>
        </p:nvSpPr>
        <p:spPr/>
        <p:txBody>
          <a:bodyPr/>
          <a:lstStyle/>
          <a:p>
            <a:endParaRPr lang="en-SE"/>
          </a:p>
        </p:txBody>
      </p:sp>
      <p:sp>
        <p:nvSpPr>
          <p:cNvPr id="6" name="Slide Number Placeholder 5"/>
          <p:cNvSpPr>
            <a:spLocks noGrp="1"/>
          </p:cNvSpPr>
          <p:nvPr>
            <p:ph type="sldNum" sz="quarter" idx="12"/>
          </p:nvPr>
        </p:nvSpPr>
        <p:spPr/>
        <p:txBody>
          <a:bodyPr/>
          <a:lstStyle/>
          <a:p>
            <a:fld id="{613529EA-B83C-4106-94AF-B29C158353A1}" type="slidenum">
              <a:rPr lang="en-SE" smtClean="0"/>
              <a:t>‹#›</a:t>
            </a:fld>
            <a:endParaRPr lang="en-SE"/>
          </a:p>
        </p:txBody>
      </p:sp>
    </p:spTree>
    <p:extLst>
      <p:ext uri="{BB962C8B-B14F-4D97-AF65-F5344CB8AC3E}">
        <p14:creationId xmlns:p14="http://schemas.microsoft.com/office/powerpoint/2010/main" val="7891043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EED174-94F0-481B-9D8C-6F6FB79DEC37}" type="datetimeFigureOut">
              <a:rPr lang="en-SE" smtClean="0"/>
              <a:t>2024-04-03</a:t>
            </a:fld>
            <a:endParaRPr lang="en-SE"/>
          </a:p>
        </p:txBody>
      </p:sp>
      <p:sp>
        <p:nvSpPr>
          <p:cNvPr id="5" name="Footer Placeholder 4"/>
          <p:cNvSpPr>
            <a:spLocks noGrp="1"/>
          </p:cNvSpPr>
          <p:nvPr>
            <p:ph type="ftr" sz="quarter" idx="11"/>
          </p:nvPr>
        </p:nvSpPr>
        <p:spPr/>
        <p:txBody>
          <a:bodyPr/>
          <a:lstStyle/>
          <a:p>
            <a:endParaRPr lang="en-SE"/>
          </a:p>
        </p:txBody>
      </p:sp>
      <p:sp>
        <p:nvSpPr>
          <p:cNvPr id="6" name="Slide Number Placeholder 5"/>
          <p:cNvSpPr>
            <a:spLocks noGrp="1"/>
          </p:cNvSpPr>
          <p:nvPr>
            <p:ph type="sldNum" sz="quarter" idx="12"/>
          </p:nvPr>
        </p:nvSpPr>
        <p:spPr/>
        <p:txBody>
          <a:bodyPr/>
          <a:lstStyle/>
          <a:p>
            <a:fld id="{613529EA-B83C-4106-94AF-B29C158353A1}" type="slidenum">
              <a:rPr lang="en-SE" smtClean="0"/>
              <a:t>‹#›</a:t>
            </a:fld>
            <a:endParaRPr lang="en-SE"/>
          </a:p>
        </p:txBody>
      </p:sp>
    </p:spTree>
    <p:extLst>
      <p:ext uri="{BB962C8B-B14F-4D97-AF65-F5344CB8AC3E}">
        <p14:creationId xmlns:p14="http://schemas.microsoft.com/office/powerpoint/2010/main" val="992158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82000"/>
                  </a:schemeClr>
                </a:solidFill>
              </a:defRPr>
            </a:lvl1pPr>
          </a:lstStyle>
          <a:p>
            <a:fld id="{71EED174-94F0-481B-9D8C-6F6FB79DEC37}" type="datetimeFigureOut">
              <a:rPr lang="en-SE" smtClean="0"/>
              <a:t>2024-04-03</a:t>
            </a:fld>
            <a:endParaRPr lang="en-SE"/>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SE"/>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82000"/>
                  </a:schemeClr>
                </a:solidFill>
              </a:defRPr>
            </a:lvl1pPr>
          </a:lstStyle>
          <a:p>
            <a:fld id="{613529EA-B83C-4106-94AF-B29C158353A1}" type="slidenum">
              <a:rPr lang="en-SE" smtClean="0"/>
              <a:t>‹#›</a:t>
            </a:fld>
            <a:endParaRPr lang="en-SE"/>
          </a:p>
        </p:txBody>
      </p:sp>
    </p:spTree>
    <p:extLst>
      <p:ext uri="{BB962C8B-B14F-4D97-AF65-F5344CB8AC3E}">
        <p14:creationId xmlns:p14="http://schemas.microsoft.com/office/powerpoint/2010/main" val="29978872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3B322-82BB-1621-1B54-D1F35F8BB40E}"/>
              </a:ext>
            </a:extLst>
          </p:cNvPr>
          <p:cNvSpPr>
            <a:spLocks noGrp="1"/>
          </p:cNvSpPr>
          <p:nvPr>
            <p:ph type="title"/>
          </p:nvPr>
        </p:nvSpPr>
        <p:spPr>
          <a:xfrm>
            <a:off x="635282" y="194622"/>
            <a:ext cx="5587436" cy="820457"/>
          </a:xfrm>
        </p:spPr>
        <p:txBody>
          <a:bodyPr>
            <a:normAutofit/>
          </a:bodyPr>
          <a:lstStyle/>
          <a:p>
            <a:r>
              <a:rPr lang="en-GB" sz="2400" b="1" dirty="0">
                <a:latin typeface="Garamond" panose="02020404030301010803" pitchFamily="18" charset="0"/>
              </a:rPr>
              <a:t>Precursors to the South Atlantic Anomaly</a:t>
            </a:r>
            <a:endParaRPr lang="en-SE" sz="2400" b="1" dirty="0">
              <a:latin typeface="Garamond" panose="02020404030301010803" pitchFamily="18" charset="0"/>
            </a:endParaRPr>
          </a:p>
        </p:txBody>
      </p:sp>
      <p:sp>
        <p:nvSpPr>
          <p:cNvPr id="3" name="Subtitle 2">
            <a:extLst>
              <a:ext uri="{FF2B5EF4-FFF2-40B4-BE49-F238E27FC236}">
                <a16:creationId xmlns:a16="http://schemas.microsoft.com/office/drawing/2014/main" id="{A0F1E23C-8797-59CF-5BC2-9DC46E5120EC}"/>
              </a:ext>
            </a:extLst>
          </p:cNvPr>
          <p:cNvSpPr>
            <a:spLocks noGrp="1"/>
          </p:cNvSpPr>
          <p:nvPr>
            <p:ph sz="half" idx="1"/>
          </p:nvPr>
        </p:nvSpPr>
        <p:spPr>
          <a:xfrm>
            <a:off x="195943" y="1399654"/>
            <a:ext cx="2914650" cy="3155244"/>
          </a:xfrm>
        </p:spPr>
        <p:txBody>
          <a:bodyPr>
            <a:noAutofit/>
          </a:bodyPr>
          <a:lstStyle/>
          <a:p>
            <a:pPr marL="0" indent="0">
              <a:buNone/>
            </a:pPr>
            <a:r>
              <a:rPr lang="en-GB" sz="1600" b="1" u="sng" dirty="0">
                <a:latin typeface="Garamond" panose="02020404030301010803" pitchFamily="18" charset="0"/>
              </a:rPr>
              <a:t>Introduction</a:t>
            </a:r>
          </a:p>
          <a:p>
            <a:pPr marL="0" indent="0">
              <a:buNone/>
            </a:pPr>
            <a:r>
              <a:rPr lang="en-GB" sz="1600" dirty="0">
                <a:latin typeface="Garamond" panose="02020404030301010803" pitchFamily="18" charset="0"/>
              </a:rPr>
              <a:t>After centuries of direct measurements, the Earth’s magnetic field can accurately be described as a dipolar field. However, this dipole model can only account for about 90% of the field, as in the south Atlantic a significantly weaker area has been steadily growing over several centuries, the South Atlantic Anomaly. This thesis aims to find out if this is the first time this anomaly has appeared during the Holocene or if it’s part of a larger pattern.</a:t>
            </a:r>
            <a:endParaRPr lang="en-SE" sz="1600" dirty="0">
              <a:latin typeface="Garamond" panose="02020404030301010803" pitchFamily="18" charset="0"/>
            </a:endParaRPr>
          </a:p>
        </p:txBody>
      </p:sp>
      <p:sp>
        <p:nvSpPr>
          <p:cNvPr id="5" name="TextBox 4">
            <a:extLst>
              <a:ext uri="{FF2B5EF4-FFF2-40B4-BE49-F238E27FC236}">
                <a16:creationId xmlns:a16="http://schemas.microsoft.com/office/drawing/2014/main" id="{4BBEA8F3-47AE-F9E2-C85E-25474085CBFF}"/>
              </a:ext>
            </a:extLst>
          </p:cNvPr>
          <p:cNvSpPr txBox="1"/>
          <p:nvPr/>
        </p:nvSpPr>
        <p:spPr>
          <a:xfrm>
            <a:off x="1110321" y="722691"/>
            <a:ext cx="4551631" cy="584775"/>
          </a:xfrm>
          <a:prstGeom prst="rect">
            <a:avLst/>
          </a:prstGeom>
          <a:noFill/>
        </p:spPr>
        <p:txBody>
          <a:bodyPr wrap="none" rtlCol="0">
            <a:spAutoFit/>
          </a:bodyPr>
          <a:lstStyle/>
          <a:p>
            <a:r>
              <a:rPr lang="en-GB" sz="1400" b="1" dirty="0">
                <a:latin typeface="Garamond" panose="02020404030301010803" pitchFamily="18" charset="0"/>
              </a:rPr>
              <a:t>Magnetic field variations in Lake </a:t>
            </a:r>
            <a:r>
              <a:rPr lang="en-GB" sz="1400" b="1" dirty="0" err="1">
                <a:latin typeface="Garamond" panose="02020404030301010803" pitchFamily="18" charset="0"/>
              </a:rPr>
              <a:t>Eilandvlei</a:t>
            </a:r>
            <a:r>
              <a:rPr lang="en-GB" sz="1400" b="1" dirty="0">
                <a:latin typeface="Garamond" panose="02020404030301010803" pitchFamily="18" charset="0"/>
              </a:rPr>
              <a:t>, South Africa</a:t>
            </a:r>
            <a:endParaRPr lang="en-SE" sz="1400" b="1" dirty="0">
              <a:latin typeface="Garamond" panose="02020404030301010803" pitchFamily="18" charset="0"/>
            </a:endParaRPr>
          </a:p>
          <a:p>
            <a:endParaRPr lang="en-SE" dirty="0">
              <a:latin typeface="Garamond" panose="02020404030301010803" pitchFamily="18" charset="0"/>
            </a:endParaRPr>
          </a:p>
        </p:txBody>
      </p:sp>
      <p:pic>
        <p:nvPicPr>
          <p:cNvPr id="6" name="Content Placeholder 5">
            <a:extLst>
              <a:ext uri="{FF2B5EF4-FFF2-40B4-BE49-F238E27FC236}">
                <a16:creationId xmlns:a16="http://schemas.microsoft.com/office/drawing/2014/main" id="{327D06E1-DD54-2D1A-EE02-7756608D245A}"/>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471865" y="1464214"/>
            <a:ext cx="2914650" cy="1661513"/>
          </a:xfrm>
          <a:prstGeom prst="rect">
            <a:avLst/>
          </a:prstGeom>
        </p:spPr>
      </p:pic>
      <p:sp>
        <p:nvSpPr>
          <p:cNvPr id="7" name="Subtitle 2">
            <a:extLst>
              <a:ext uri="{FF2B5EF4-FFF2-40B4-BE49-F238E27FC236}">
                <a16:creationId xmlns:a16="http://schemas.microsoft.com/office/drawing/2014/main" id="{C4EF34CD-AE2B-2F70-490D-5A6F935F6068}"/>
              </a:ext>
            </a:extLst>
          </p:cNvPr>
          <p:cNvSpPr txBox="1">
            <a:spLocks/>
          </p:cNvSpPr>
          <p:nvPr/>
        </p:nvSpPr>
        <p:spPr>
          <a:xfrm>
            <a:off x="3429000" y="3116368"/>
            <a:ext cx="3233057" cy="1814861"/>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GB" sz="1600" b="1" u="sng" dirty="0">
                <a:latin typeface="Garamond" panose="02020404030301010803" pitchFamily="18" charset="0"/>
              </a:rPr>
              <a:t>Area of study</a:t>
            </a:r>
          </a:p>
          <a:p>
            <a:pPr marL="0" indent="0">
              <a:buFont typeface="Arial" panose="020B0604020202020204" pitchFamily="34" charset="0"/>
              <a:buNone/>
            </a:pPr>
            <a:r>
              <a:rPr lang="en-GB" sz="1600" dirty="0">
                <a:latin typeface="Garamond" panose="02020404030301010803" pitchFamily="18" charset="0"/>
              </a:rPr>
              <a:t>By analysing a high-resolution sediment core from the coastal Lake </a:t>
            </a:r>
            <a:r>
              <a:rPr lang="en-GB" sz="1600" dirty="0" err="1">
                <a:latin typeface="Garamond" panose="02020404030301010803" pitchFamily="18" charset="0"/>
              </a:rPr>
              <a:t>Eilandvlei</a:t>
            </a:r>
            <a:r>
              <a:rPr lang="en-GB" sz="1600" dirty="0">
                <a:latin typeface="Garamond" panose="02020404030301010803" pitchFamily="18" charset="0"/>
              </a:rPr>
              <a:t> using a 2G 760 U-Channel Magnetometer, we can determine the changes to magnetic inclination and declination over the Holocene. </a:t>
            </a:r>
          </a:p>
        </p:txBody>
      </p:sp>
      <p:pic>
        <p:nvPicPr>
          <p:cNvPr id="9" name="Picture 8">
            <a:extLst>
              <a:ext uri="{FF2B5EF4-FFF2-40B4-BE49-F238E27FC236}">
                <a16:creationId xmlns:a16="http://schemas.microsoft.com/office/drawing/2014/main" id="{CCC3E691-A16D-9BCE-2C6B-9E44F4F8441C}"/>
              </a:ext>
            </a:extLst>
          </p:cNvPr>
          <p:cNvPicPr>
            <a:picLocks noChangeAspect="1"/>
          </p:cNvPicPr>
          <p:nvPr/>
        </p:nvPicPr>
        <p:blipFill>
          <a:blip r:embed="rId4">
            <a:extLst>
              <a:ext uri="{28A0092B-C50C-407E-A947-70E740481C1C}">
                <a14:useLocalDpi xmlns:a14="http://schemas.microsoft.com/office/drawing/2010/main" val="0"/>
              </a:ext>
            </a:extLst>
          </a:blip>
          <a:srcRect t="1386" b="1386"/>
          <a:stretch>
            <a:fillRect/>
          </a:stretch>
        </p:blipFill>
        <p:spPr bwMode="auto">
          <a:xfrm>
            <a:off x="2687696" y="5070395"/>
            <a:ext cx="4176076" cy="3044628"/>
          </a:xfrm>
          <a:prstGeom prst="rect">
            <a:avLst/>
          </a:prstGeom>
          <a:ln>
            <a:noFill/>
          </a:ln>
          <a:extLst>
            <a:ext uri="{53640926-AAD7-44D8-BBD7-CCE9431645EC}">
              <a14:shadowObscured xmlns:a14="http://schemas.microsoft.com/office/drawing/2010/main"/>
            </a:ext>
          </a:extLst>
        </p:spPr>
      </p:pic>
      <p:sp>
        <p:nvSpPr>
          <p:cNvPr id="11" name="Subtitle 2">
            <a:extLst>
              <a:ext uri="{FF2B5EF4-FFF2-40B4-BE49-F238E27FC236}">
                <a16:creationId xmlns:a16="http://schemas.microsoft.com/office/drawing/2014/main" id="{C35CF7D7-335A-5B01-F6DB-6C57C587504F}"/>
              </a:ext>
            </a:extLst>
          </p:cNvPr>
          <p:cNvSpPr txBox="1">
            <a:spLocks/>
          </p:cNvSpPr>
          <p:nvPr/>
        </p:nvSpPr>
        <p:spPr>
          <a:xfrm>
            <a:off x="185952" y="8193319"/>
            <a:ext cx="2330946" cy="1814861"/>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GB" sz="1600" b="1" u="sng" dirty="0">
                <a:latin typeface="Garamond" panose="02020404030301010803" pitchFamily="18" charset="0"/>
              </a:rPr>
              <a:t>Discussion</a:t>
            </a:r>
          </a:p>
          <a:p>
            <a:pPr marL="0" indent="0">
              <a:buFont typeface="Arial" panose="020B0604020202020204" pitchFamily="34" charset="0"/>
              <a:buNone/>
            </a:pPr>
            <a:r>
              <a:rPr lang="en-GB" sz="1600" dirty="0">
                <a:latin typeface="Garamond" panose="02020404030301010803" pitchFamily="18" charset="0"/>
              </a:rPr>
              <a:t>When the data from </a:t>
            </a:r>
            <a:r>
              <a:rPr lang="en-GB" sz="1600" dirty="0" err="1">
                <a:latin typeface="Garamond" panose="02020404030301010803" pitchFamily="18" charset="0"/>
              </a:rPr>
              <a:t>Eilandvlei</a:t>
            </a:r>
            <a:r>
              <a:rPr lang="en-GB" sz="1600" dirty="0">
                <a:latin typeface="Garamond" panose="02020404030301010803" pitchFamily="18" charset="0"/>
              </a:rPr>
              <a:t> is inserted into the pfm9k.2 model, a magnetic anomaly appears 4000 years ago in the same location as the SAA, see B to the right. Furthermore, a 0,09°/year western drift was identified when the data was projected as an eccentric dipole, see the horizontal dotted line.</a:t>
            </a:r>
          </a:p>
        </p:txBody>
      </p:sp>
      <p:pic>
        <p:nvPicPr>
          <p:cNvPr id="12" name="Picture 11" descr="A map of the world&#10;&#10;Description automatically generated">
            <a:extLst>
              <a:ext uri="{FF2B5EF4-FFF2-40B4-BE49-F238E27FC236}">
                <a16:creationId xmlns:a16="http://schemas.microsoft.com/office/drawing/2014/main" id="{9CA2662B-702B-7662-299F-4D96E9ECD74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07292" y="8254189"/>
            <a:ext cx="1917146" cy="2164186"/>
          </a:xfrm>
          <a:prstGeom prst="rect">
            <a:avLst/>
          </a:prstGeom>
        </p:spPr>
      </p:pic>
      <p:sp>
        <p:nvSpPr>
          <p:cNvPr id="14" name="Subtitle 2">
            <a:extLst>
              <a:ext uri="{FF2B5EF4-FFF2-40B4-BE49-F238E27FC236}">
                <a16:creationId xmlns:a16="http://schemas.microsoft.com/office/drawing/2014/main" id="{6DBE5E70-5FE2-CFB9-33B5-A89D36382AEA}"/>
              </a:ext>
            </a:extLst>
          </p:cNvPr>
          <p:cNvSpPr txBox="1">
            <a:spLocks/>
          </p:cNvSpPr>
          <p:nvPr/>
        </p:nvSpPr>
        <p:spPr>
          <a:xfrm>
            <a:off x="195943" y="5171109"/>
            <a:ext cx="2330947" cy="3099059"/>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600" b="1" u="sng" dirty="0">
                <a:latin typeface="Garamond" panose="02020404030301010803" pitchFamily="18" charset="0"/>
              </a:rPr>
              <a:t>Results</a:t>
            </a:r>
          </a:p>
          <a:p>
            <a:pPr marL="0" indent="0">
              <a:buNone/>
            </a:pPr>
            <a:r>
              <a:rPr lang="en-GB" sz="1600" dirty="0">
                <a:latin typeface="Garamond" panose="02020404030301010803" pitchFamily="18" charset="0"/>
              </a:rPr>
              <a:t>Unfortunately, the bottom 20 m was of insufficient quality, leaving the top 12 m as the basis for this thesis. The graph above shows this data against a timeline as dated by </a:t>
            </a:r>
            <a:r>
              <a:rPr lang="en-GB" sz="1600" dirty="0" err="1">
                <a:latin typeface="Garamond" panose="02020404030301010803" pitchFamily="18" charset="0"/>
              </a:rPr>
              <a:t>Wündsch</a:t>
            </a:r>
            <a:r>
              <a:rPr lang="en-GB" sz="1600" dirty="0">
                <a:latin typeface="Garamond" panose="02020404030301010803" pitchFamily="18" charset="0"/>
              </a:rPr>
              <a:t> et al (2016). Overall, most of the data follow pfm9k.2 model predictions and constitute a reasonable development.</a:t>
            </a:r>
          </a:p>
          <a:p>
            <a:pPr marL="0" indent="0">
              <a:buNone/>
            </a:pPr>
            <a:endParaRPr lang="en-GB" sz="1600" dirty="0">
              <a:latin typeface="Garamond" panose="02020404030301010803" pitchFamily="18" charset="0"/>
            </a:endParaRPr>
          </a:p>
        </p:txBody>
      </p:sp>
      <p:pic>
        <p:nvPicPr>
          <p:cNvPr id="15" name="Picture 14" descr="A diagram of a map&#10;&#10;Description automatically generated with medium confidence">
            <a:extLst>
              <a:ext uri="{FF2B5EF4-FFF2-40B4-BE49-F238E27FC236}">
                <a16:creationId xmlns:a16="http://schemas.microsoft.com/office/drawing/2014/main" id="{C48ED85F-75AB-5DB1-10F7-EEEBAC75DC9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04840" y="8273417"/>
            <a:ext cx="2206218" cy="1654664"/>
          </a:xfrm>
          <a:prstGeom prst="rect">
            <a:avLst/>
          </a:prstGeom>
        </p:spPr>
      </p:pic>
      <p:sp>
        <p:nvSpPr>
          <p:cNvPr id="16" name="Subtitle 2">
            <a:extLst>
              <a:ext uri="{FF2B5EF4-FFF2-40B4-BE49-F238E27FC236}">
                <a16:creationId xmlns:a16="http://schemas.microsoft.com/office/drawing/2014/main" id="{1FD17060-D2B2-0EA0-71AB-30A6A26F39A1}"/>
              </a:ext>
            </a:extLst>
          </p:cNvPr>
          <p:cNvSpPr txBox="1">
            <a:spLocks/>
          </p:cNvSpPr>
          <p:nvPr/>
        </p:nvSpPr>
        <p:spPr>
          <a:xfrm>
            <a:off x="2598244" y="10445055"/>
            <a:ext cx="4063813" cy="1425588"/>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GB" sz="1600" b="1" u="sng" dirty="0">
                <a:latin typeface="Garamond" panose="02020404030301010803" pitchFamily="18" charset="0"/>
              </a:rPr>
              <a:t>Conclusions</a:t>
            </a:r>
          </a:p>
          <a:p>
            <a:pPr marL="0" indent="0">
              <a:buFont typeface="Arial" panose="020B0604020202020204" pitchFamily="34" charset="0"/>
              <a:buNone/>
            </a:pPr>
            <a:r>
              <a:rPr lang="en-GB" sz="1600" dirty="0">
                <a:latin typeface="Garamond" panose="02020404030301010803" pitchFamily="18" charset="0"/>
              </a:rPr>
              <a:t>4000 years ago, a magnetic anomaly appeared in the same region as the SAA with similar characteristics, exhibiting a near constant western drift of 0,09°/year. This suggests that the SAA follows a repetitive pattern of 4000 years, but further study is needed to support this theory.</a:t>
            </a:r>
          </a:p>
        </p:txBody>
      </p:sp>
      <p:sp>
        <p:nvSpPr>
          <p:cNvPr id="17" name="TextBox 16">
            <a:extLst>
              <a:ext uri="{FF2B5EF4-FFF2-40B4-BE49-F238E27FC236}">
                <a16:creationId xmlns:a16="http://schemas.microsoft.com/office/drawing/2014/main" id="{A78A70FE-AF36-FE75-219B-584B4C6E7778}"/>
              </a:ext>
            </a:extLst>
          </p:cNvPr>
          <p:cNvSpPr txBox="1"/>
          <p:nvPr/>
        </p:nvSpPr>
        <p:spPr>
          <a:xfrm>
            <a:off x="2728713" y="947241"/>
            <a:ext cx="1486304" cy="369332"/>
          </a:xfrm>
          <a:prstGeom prst="rect">
            <a:avLst/>
          </a:prstGeom>
          <a:noFill/>
        </p:spPr>
        <p:txBody>
          <a:bodyPr wrap="none" rtlCol="0">
            <a:spAutoFit/>
          </a:bodyPr>
          <a:lstStyle/>
          <a:p>
            <a:r>
              <a:rPr lang="en-GB" dirty="0">
                <a:latin typeface="Garamond" panose="02020404030301010803" pitchFamily="18" charset="0"/>
              </a:rPr>
              <a:t>By Simon Eng</a:t>
            </a:r>
            <a:endParaRPr lang="en-SE" dirty="0">
              <a:latin typeface="Garamond" panose="02020404030301010803" pitchFamily="18" charset="0"/>
            </a:endParaRPr>
          </a:p>
        </p:txBody>
      </p:sp>
      <p:pic>
        <p:nvPicPr>
          <p:cNvPr id="19" name="Picture 18" descr="A person wearing glasses and a hat&#10;&#10;Description automatically generated">
            <a:extLst>
              <a:ext uri="{FF2B5EF4-FFF2-40B4-BE49-F238E27FC236}">
                <a16:creationId xmlns:a16="http://schemas.microsoft.com/office/drawing/2014/main" id="{0644F8D3-2F00-2FC8-2651-D67A25B819B2}"/>
              </a:ext>
            </a:extLst>
          </p:cNvPr>
          <p:cNvPicPr>
            <a:picLocks noChangeAspect="1"/>
          </p:cNvPicPr>
          <p:nvPr/>
        </p:nvPicPr>
        <p:blipFill rotWithShape="1">
          <a:blip r:embed="rId7">
            <a:extLst>
              <a:ext uri="{28A0092B-C50C-407E-A947-70E740481C1C}">
                <a14:useLocalDpi xmlns:a14="http://schemas.microsoft.com/office/drawing/2010/main" val="0"/>
              </a:ext>
            </a:extLst>
          </a:blip>
          <a:srcRect l="10398" t="20778" r="15021" b="17995"/>
          <a:stretch/>
        </p:blipFill>
        <p:spPr>
          <a:xfrm>
            <a:off x="241355" y="11389548"/>
            <a:ext cx="393927" cy="473585"/>
          </a:xfrm>
          <a:prstGeom prst="rect">
            <a:avLst/>
          </a:prstGeom>
        </p:spPr>
      </p:pic>
      <p:sp>
        <p:nvSpPr>
          <p:cNvPr id="20" name="Subtitle 2">
            <a:extLst>
              <a:ext uri="{FF2B5EF4-FFF2-40B4-BE49-F238E27FC236}">
                <a16:creationId xmlns:a16="http://schemas.microsoft.com/office/drawing/2014/main" id="{CCD64D93-E09E-8C58-F92E-72601D699D44}"/>
              </a:ext>
            </a:extLst>
          </p:cNvPr>
          <p:cNvSpPr txBox="1">
            <a:spLocks/>
          </p:cNvSpPr>
          <p:nvPr/>
        </p:nvSpPr>
        <p:spPr>
          <a:xfrm>
            <a:off x="635282" y="11262569"/>
            <a:ext cx="827758" cy="279103"/>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GB" sz="1000" dirty="0">
                <a:latin typeface="Garamond" panose="02020404030301010803" pitchFamily="18" charset="0"/>
              </a:rPr>
              <a:t>Master thesis Simon Eng</a:t>
            </a:r>
          </a:p>
          <a:p>
            <a:pPr marL="0" indent="0">
              <a:buFont typeface="Arial" panose="020B0604020202020204" pitchFamily="34" charset="0"/>
              <a:buNone/>
            </a:pPr>
            <a:r>
              <a:rPr lang="en-GB" sz="1000" dirty="0">
                <a:latin typeface="Garamond" panose="02020404030301010803" pitchFamily="18" charset="0"/>
              </a:rPr>
              <a:t>Supervisor: Andreas Nilsson</a:t>
            </a:r>
          </a:p>
        </p:txBody>
      </p:sp>
      <p:pic>
        <p:nvPicPr>
          <p:cNvPr id="1026" name="Picture 2" descr="Lund University - Wikipedia">
            <a:extLst>
              <a:ext uri="{FF2B5EF4-FFF2-40B4-BE49-F238E27FC236}">
                <a16:creationId xmlns:a16="http://schemas.microsoft.com/office/drawing/2014/main" id="{439B6C22-1734-EF4C-E4C9-99944BB260D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67135" y="11223260"/>
            <a:ext cx="746517" cy="899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15200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82</TotalTime>
  <Words>324</Words>
  <Application>Microsoft Office PowerPoint</Application>
  <PresentationFormat>Widescreen</PresentationFormat>
  <Paragraphs>16</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Aptos Display</vt:lpstr>
      <vt:lpstr>Arial</vt:lpstr>
      <vt:lpstr>Garamond</vt:lpstr>
      <vt:lpstr>Office Theme</vt:lpstr>
      <vt:lpstr>Precursors to the South Atlantic Anomaly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Precursors to the South Atlantic Anomaly</dc:title>
  <dc:creator>Simon Eng</dc:creator>
  <cp:lastModifiedBy>Simon Eng</cp:lastModifiedBy>
  <cp:revision>2</cp:revision>
  <dcterms:created xsi:type="dcterms:W3CDTF">2024-04-03T05:42:50Z</dcterms:created>
  <dcterms:modified xsi:type="dcterms:W3CDTF">2024-04-03T07:05:36Z</dcterms:modified>
</cp:coreProperties>
</file>