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4630400" cy="8229600"/>
  <p:notesSz cx="8229600" cy="14630400"/>
  <p:embeddedFontLst>
    <p:embeddedFont>
      <p:font typeface="Inter"/>
      <p:regular r:id="rId26"/>
    </p:embeddedFont>
    <p:embeddedFont>
      <p:font typeface="Inter"/>
      <p:regular r:id="rId27"/>
    </p:embeddedFont>
    <p:embeddedFont>
      <p:font typeface="Inter"/>
      <p:regular r:id="rId28"/>
    </p:embeddedFont>
    <p:embeddedFont>
      <p:font typeface="Inter"/>
      <p:regular r:id="rId29"/>
    </p:embeddedFont>
    <p:embeddedFont>
      <p:font typeface="Inter"/>
      <p:regular r:id="rId30"/>
    </p:embeddedFont>
    <p:embeddedFont>
      <p:font typeface="Inter"/>
      <p:regular r:id="rId31"/>
    </p:embeddedFont>
    <p:embeddedFont>
      <p:font typeface="Inter"/>
      <p:regular r:id="rId32"/>
    </p:embeddedFont>
    <p:embeddedFont>
      <p:font typeface="Inter"/>
      <p:regular r:id="rId3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6" Type="http://schemas.openxmlformats.org/officeDocument/2006/relationships/font" Target="fonts/font1.fntdata"/><Relationship Id="rId27" Type="http://schemas.openxmlformats.org/officeDocument/2006/relationships/font" Target="fonts/font2.fntdata"/><Relationship Id="rId28" Type="http://schemas.openxmlformats.org/officeDocument/2006/relationships/font" Target="fonts/font3.fntdata"/><Relationship Id="rId29" Type="http://schemas.openxmlformats.org/officeDocument/2006/relationships/font" Target="fonts/font4.fntdata"/><Relationship Id="rId30" Type="http://schemas.openxmlformats.org/officeDocument/2006/relationships/font" Target="fonts/font5.fntdata"/><Relationship Id="rId31" Type="http://schemas.openxmlformats.org/officeDocument/2006/relationships/font" Target="fonts/font6.fntdata"/><Relationship Id="rId32" Type="http://schemas.openxmlformats.org/officeDocument/2006/relationships/font" Target="fonts/font7.fntdata"/><Relationship Id="rId33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a3811tr-s@student.lu.se" TargetMode="External"/><Relationship Id="rId3" Type="http://schemas.openxmlformats.org/officeDocument/2006/relationships/hyperlink" Target="mailto:mi8763gr-s@student.lu.se" TargetMode="External"/><Relationship Id="rId1" Type="http://schemas.openxmlformats.org/officeDocument/2006/relationships/image" Target="../media/image-1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4.png"/><Relationship Id="rId5" Type="http://schemas.openxmlformats.org/officeDocument/2006/relationships/image" Target="../media/image-6-5.svg"/><Relationship Id="rId6" Type="http://schemas.openxmlformats.org/officeDocument/2006/relationships/image" Target="../media/image-6-6.png"/><Relationship Id="rId7" Type="http://schemas.openxmlformats.org/officeDocument/2006/relationships/image" Target="../media/image-6-7.svg"/><Relationship Id="rId8" Type="http://schemas.openxmlformats.org/officeDocument/2006/relationships/slideLayout" Target="../slideLayouts/slideLayout7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8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svg"/><Relationship Id="rId4" Type="http://schemas.openxmlformats.org/officeDocument/2006/relationships/image" Target="../media/image-14-4.png"/><Relationship Id="rId5" Type="http://schemas.openxmlformats.org/officeDocument/2006/relationships/image" Target="../media/image-14-5.svg"/><Relationship Id="rId6" Type="http://schemas.openxmlformats.org/officeDocument/2006/relationships/slideLayout" Target="../slideLayouts/slideLayout15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6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7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sv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sv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sv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sv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svg"/><Relationship Id="rId16" Type="http://schemas.openxmlformats.org/officeDocument/2006/relationships/slideLayout" Target="../slideLayouts/slideLayout18.xml"/><Relationship Id="rId1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image" Target="../media/image-18-3.png"/><Relationship Id="rId4" Type="http://schemas.openxmlformats.org/officeDocument/2006/relationships/image" Target="../media/image-18-4.svg"/><Relationship Id="rId5" Type="http://schemas.openxmlformats.org/officeDocument/2006/relationships/image" Target="../media/image-18-5.png"/><Relationship Id="rId6" Type="http://schemas.openxmlformats.org/officeDocument/2006/relationships/image" Target="../media/image-18-6.sv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9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20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965841"/>
            <a:ext cx="5384363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Through the Glass Door: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2623542"/>
            <a:ext cx="7556421" cy="1700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Bridging the Identity – Reputation Gap via </a:t>
            </a:r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4950BC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Crowdsourced Employee Ratings</a:t>
            </a:r>
            <a:endParaRPr lang="en-US" sz="3550" dirty="0"/>
          </a:p>
        </p:txBody>
      </p:sp>
      <p:sp>
        <p:nvSpPr>
          <p:cNvPr id="5" name="Text 2"/>
          <p:cNvSpPr/>
          <p:nvPr/>
        </p:nvSpPr>
        <p:spPr>
          <a:xfrm>
            <a:off x="793790" y="4664631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5282684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Canh Yen Nhi Tran (</a:t>
            </a:r>
            <a:pPr algn="l" indent="0" marL="0">
              <a:lnSpc>
                <a:spcPts val="2850"/>
              </a:lnSpc>
              <a:buNone/>
            </a:pPr>
            <a:r>
              <a:rPr lang="en-US" sz="1750" i="1" u="sng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ca3811tr-s@student.lu.se</a:t>
            </a:r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5900738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Mia Bernadette Griffith (</a:t>
            </a:r>
            <a:pPr algn="l" indent="0" marL="0">
              <a:lnSpc>
                <a:spcPts val="2850"/>
              </a:lnSpc>
              <a:buNone/>
            </a:pPr>
            <a:r>
              <a:rPr lang="en-US" sz="1750" i="1" u="sng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mi8763gr-s@student.lu.se</a:t>
            </a:r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67589"/>
            <a:ext cx="7556421" cy="3969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800"/>
              </a:lnSpc>
              <a:buNone/>
            </a:pPr>
            <a:r>
              <a:rPr lang="en-US" sz="62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It takes 20 years to build a reputation and five minutes to ruin it.</a:t>
            </a:r>
            <a:endParaRPr lang="en-US" sz="6250" dirty="0"/>
          </a:p>
        </p:txBody>
      </p:sp>
      <p:sp>
        <p:nvSpPr>
          <p:cNvPr id="4" name="Text 1"/>
          <p:cNvSpPr/>
          <p:nvPr/>
        </p:nvSpPr>
        <p:spPr>
          <a:xfrm>
            <a:off x="793790" y="5875258"/>
            <a:ext cx="7556421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Warren Buffett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6307931"/>
            <a:ext cx="7556421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73152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688" y="867251"/>
            <a:ext cx="6748105" cy="649509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3790" y="1215866"/>
            <a:ext cx="3844528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Theoretical Foundation</a:t>
            </a:r>
            <a:endParaRPr lang="en-US" sz="2650" dirty="0"/>
          </a:p>
        </p:txBody>
      </p:sp>
      <p:sp>
        <p:nvSpPr>
          <p:cNvPr id="5" name="Shape 1"/>
          <p:cNvSpPr/>
          <p:nvPr/>
        </p:nvSpPr>
        <p:spPr>
          <a:xfrm>
            <a:off x="793790" y="1981319"/>
            <a:ext cx="5727621" cy="1367909"/>
          </a:xfrm>
          <a:prstGeom prst="roundRect">
            <a:avLst>
              <a:gd name="adj" fmla="val 6964"/>
            </a:avLst>
          </a:prstGeom>
          <a:solidFill>
            <a:srgbClr val="FFFFFF"/>
          </a:solidFill>
          <a:ln w="30480">
            <a:solidFill>
              <a:srgbClr val="C0C1D7"/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824270" y="2011799"/>
            <a:ext cx="907256" cy="1306949"/>
          </a:xfrm>
          <a:prstGeom prst="roundRect">
            <a:avLst>
              <a:gd name="adj" fmla="val 6469"/>
            </a:avLst>
          </a:prstGeom>
          <a:solidFill>
            <a:srgbClr val="DADBF1"/>
          </a:solidFill>
          <a:ln/>
        </p:spPr>
      </p:sp>
      <p:sp>
        <p:nvSpPr>
          <p:cNvPr id="7" name="Text 3"/>
          <p:cNvSpPr/>
          <p:nvPr/>
        </p:nvSpPr>
        <p:spPr>
          <a:xfrm>
            <a:off x="1103948" y="245256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4"/>
          <p:cNvSpPr/>
          <p:nvPr/>
        </p:nvSpPr>
        <p:spPr>
          <a:xfrm>
            <a:off x="1958340" y="22386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Kapferer (2012)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1958340" y="2729032"/>
            <a:ext cx="43057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Brand Identity Prism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793790" y="3576042"/>
            <a:ext cx="5727621" cy="1730812"/>
          </a:xfrm>
          <a:prstGeom prst="roundRect">
            <a:avLst>
              <a:gd name="adj" fmla="val 5504"/>
            </a:avLst>
          </a:prstGeom>
          <a:solidFill>
            <a:srgbClr val="FFFFFF"/>
          </a:solidFill>
          <a:ln w="30480">
            <a:solidFill>
              <a:srgbClr val="C0C1D7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824270" y="3606522"/>
            <a:ext cx="907256" cy="1669852"/>
          </a:xfrm>
          <a:prstGeom prst="roundRect">
            <a:avLst>
              <a:gd name="adj" fmla="val 6469"/>
            </a:avLst>
          </a:prstGeom>
          <a:solidFill>
            <a:srgbClr val="DADBF1"/>
          </a:solidFill>
          <a:ln/>
        </p:spPr>
      </p:sp>
      <p:sp>
        <p:nvSpPr>
          <p:cNvPr id="12" name="Text 8"/>
          <p:cNvSpPr/>
          <p:nvPr/>
        </p:nvSpPr>
        <p:spPr>
          <a:xfrm>
            <a:off x="1103948" y="4228743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9"/>
          <p:cNvSpPr/>
          <p:nvPr/>
        </p:nvSpPr>
        <p:spPr>
          <a:xfrm>
            <a:off x="1958340" y="3833336"/>
            <a:ext cx="305038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Urde &amp; Greyser (2014)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1958340" y="4323755"/>
            <a:ext cx="43057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Corporate Brand Identity–Reputation Matrix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1750" dirty="0"/>
          </a:p>
        </p:txBody>
      </p:sp>
      <p:sp>
        <p:nvSpPr>
          <p:cNvPr id="15" name="Text 11"/>
          <p:cNvSpPr/>
          <p:nvPr/>
        </p:nvSpPr>
        <p:spPr>
          <a:xfrm>
            <a:off x="793790" y="5562005"/>
            <a:ext cx="57276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These models are foundational, but leave open one key question —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do we measure the actual alignment between what companies communicate and what employees experience?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13153"/>
            <a:ext cx="5155406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Research Question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6620351" y="2660452"/>
            <a:ext cx="7216259" cy="2834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4950BC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How and to what extent can Glassdoor be utilised as a Strategic Brand Management tool to close the identity –reputation gap?</a:t>
            </a:r>
            <a:endParaRPr lang="en-US" sz="3550" dirty="0"/>
          </a:p>
        </p:txBody>
      </p:sp>
      <p:sp>
        <p:nvSpPr>
          <p:cNvPr id="5" name="Shape 2"/>
          <p:cNvSpPr/>
          <p:nvPr/>
        </p:nvSpPr>
        <p:spPr>
          <a:xfrm>
            <a:off x="6280190" y="2320290"/>
            <a:ext cx="30480" cy="3515201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6" name="Text 3"/>
          <p:cNvSpPr/>
          <p:nvPr/>
        </p:nvSpPr>
        <p:spPr>
          <a:xfrm>
            <a:off x="6280190" y="609064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question guides the study — not just whether Glassdoor </a:t>
            </a:r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matters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but </a:t>
            </a:r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much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</a:t>
            </a:r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what ways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it can be strategically applied.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20936"/>
            <a:ext cx="75564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Crowdsourced Employer Branding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6280190" y="229504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2650093"/>
            <a:ext cx="3664744" cy="30480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6" name="Text 3"/>
          <p:cNvSpPr/>
          <p:nvPr/>
        </p:nvSpPr>
        <p:spPr>
          <a:xfrm>
            <a:off x="6280190" y="28244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Power Shift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280190" y="3314819"/>
            <a:ext cx="3664744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 over employer brand narratives has moved from corporate communications to employees who share authentic experiences.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0171748" y="229504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10171748" y="2650093"/>
            <a:ext cx="3664863" cy="30480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10" name="Text 7"/>
          <p:cNvSpPr/>
          <p:nvPr/>
        </p:nvSpPr>
        <p:spPr>
          <a:xfrm>
            <a:off x="10171748" y="2824401"/>
            <a:ext cx="345209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Transparency Revolution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171748" y="3314819"/>
            <a:ext cx="366486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Platforms like Glassdoor provide unprecedented visibility into organizational culture.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6620351" y="5809655"/>
            <a:ext cx="721625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"Employees, through their attitudes and behaviours, can make or break a corporate brand."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6620351" y="6790611"/>
            <a:ext cx="721625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Roper &amp; Fill (2012)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280190" y="5554504"/>
            <a:ext cx="30480" cy="1854160"/>
          </a:xfrm>
          <a:prstGeom prst="rect">
            <a:avLst/>
          </a:prstGeom>
          <a:solidFill>
            <a:srgbClr val="4950BC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5517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522940"/>
            <a:ext cx="7459504" cy="637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Glassdoor: Platform Overview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93790" y="4773097"/>
            <a:ext cx="4211479" cy="2485311"/>
          </a:xfrm>
          <a:prstGeom prst="roundRect">
            <a:avLst>
              <a:gd name="adj" fmla="val 4415"/>
            </a:avLst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793790" y="4750237"/>
            <a:ext cx="4211479" cy="91440"/>
          </a:xfrm>
          <a:prstGeom prst="roundRect">
            <a:avLst>
              <a:gd name="adj" fmla="val 93767"/>
            </a:avLst>
          </a:prstGeom>
          <a:solidFill>
            <a:srgbClr val="4950BC"/>
          </a:solidFill>
          <a:ln/>
        </p:spPr>
      </p:sp>
      <p:sp>
        <p:nvSpPr>
          <p:cNvPr id="6" name="Shape 3"/>
          <p:cNvSpPr/>
          <p:nvPr/>
        </p:nvSpPr>
        <p:spPr>
          <a:xfrm>
            <a:off x="2593360" y="4466987"/>
            <a:ext cx="612338" cy="612338"/>
          </a:xfrm>
          <a:prstGeom prst="roundRect">
            <a:avLst>
              <a:gd name="adj" fmla="val 149329"/>
            </a:avLst>
          </a:prstGeom>
          <a:solidFill>
            <a:srgbClr val="4950BC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77073" y="4650700"/>
            <a:ext cx="244912" cy="2449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20723" y="5283398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Leading Platform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1020723" y="5724644"/>
            <a:ext cx="3757613" cy="1306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Launched in 2008, Glassdoor is the largest job platform, offering over 100 million company reviews to connect users with jobs they love.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209342" y="4773097"/>
            <a:ext cx="4211598" cy="2485311"/>
          </a:xfrm>
          <a:prstGeom prst="roundRect">
            <a:avLst>
              <a:gd name="adj" fmla="val 4415"/>
            </a:avLst>
          </a:prstGeom>
          <a:solidFill>
            <a:srgbClr val="FFFFFF"/>
          </a:solidFill>
          <a:ln/>
        </p:spPr>
      </p:sp>
      <p:sp>
        <p:nvSpPr>
          <p:cNvPr id="11" name="Shape 7"/>
          <p:cNvSpPr/>
          <p:nvPr/>
        </p:nvSpPr>
        <p:spPr>
          <a:xfrm>
            <a:off x="5209342" y="4750237"/>
            <a:ext cx="4211598" cy="91440"/>
          </a:xfrm>
          <a:prstGeom prst="roundRect">
            <a:avLst>
              <a:gd name="adj" fmla="val 93767"/>
            </a:avLst>
          </a:prstGeom>
          <a:solidFill>
            <a:srgbClr val="4950BC"/>
          </a:solidFill>
          <a:ln/>
        </p:spPr>
      </p:sp>
      <p:sp>
        <p:nvSpPr>
          <p:cNvPr id="12" name="Shape 8"/>
          <p:cNvSpPr/>
          <p:nvPr/>
        </p:nvSpPr>
        <p:spPr>
          <a:xfrm>
            <a:off x="7008912" y="4466987"/>
            <a:ext cx="612338" cy="612338"/>
          </a:xfrm>
          <a:prstGeom prst="roundRect">
            <a:avLst>
              <a:gd name="adj" fmla="val 149329"/>
            </a:avLst>
          </a:prstGeom>
          <a:solidFill>
            <a:srgbClr val="4950BC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92625" y="4650700"/>
            <a:ext cx="244912" cy="2449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436275" y="5283398"/>
            <a:ext cx="2969776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Comprehensive Ratings</a:t>
            </a:r>
            <a:endParaRPr lang="en-US" sz="2000" dirty="0"/>
          </a:p>
        </p:txBody>
      </p:sp>
      <p:sp>
        <p:nvSpPr>
          <p:cNvPr id="15" name="Text 10"/>
          <p:cNvSpPr/>
          <p:nvPr/>
        </p:nvSpPr>
        <p:spPr>
          <a:xfrm>
            <a:off x="5436275" y="5724644"/>
            <a:ext cx="3757732" cy="1306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platform provides detailed 1-5 star ratings for overall company score, CEO approval, work-life balance, culture, and compensation.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9625013" y="4773097"/>
            <a:ext cx="4211598" cy="2485311"/>
          </a:xfrm>
          <a:prstGeom prst="roundRect">
            <a:avLst>
              <a:gd name="adj" fmla="val 4415"/>
            </a:avLst>
          </a:prstGeom>
          <a:solidFill>
            <a:srgbClr val="FFFFFF"/>
          </a:solidFill>
          <a:ln/>
        </p:spPr>
      </p:sp>
      <p:sp>
        <p:nvSpPr>
          <p:cNvPr id="17" name="Shape 12"/>
          <p:cNvSpPr/>
          <p:nvPr/>
        </p:nvSpPr>
        <p:spPr>
          <a:xfrm>
            <a:off x="9625013" y="4750237"/>
            <a:ext cx="4211598" cy="91440"/>
          </a:xfrm>
          <a:prstGeom prst="roundRect">
            <a:avLst>
              <a:gd name="adj" fmla="val 93767"/>
            </a:avLst>
          </a:prstGeom>
          <a:solidFill>
            <a:srgbClr val="4950BC"/>
          </a:solidFill>
          <a:ln/>
        </p:spPr>
      </p:sp>
      <p:sp>
        <p:nvSpPr>
          <p:cNvPr id="18" name="Shape 13"/>
          <p:cNvSpPr/>
          <p:nvPr/>
        </p:nvSpPr>
        <p:spPr>
          <a:xfrm>
            <a:off x="11424583" y="4466987"/>
            <a:ext cx="612338" cy="612338"/>
          </a:xfrm>
          <a:prstGeom prst="roundRect">
            <a:avLst>
              <a:gd name="adj" fmla="val 149329"/>
            </a:avLst>
          </a:prstGeom>
          <a:solidFill>
            <a:srgbClr val="4950BC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08296" y="4650700"/>
            <a:ext cx="244912" cy="24491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851946" y="5283398"/>
            <a:ext cx="3564731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Authentic Employee Insights</a:t>
            </a:r>
            <a:endParaRPr lang="en-US" sz="2000" dirty="0"/>
          </a:p>
        </p:txBody>
      </p:sp>
      <p:sp>
        <p:nvSpPr>
          <p:cNvPr id="21" name="Text 15"/>
          <p:cNvSpPr/>
          <p:nvPr/>
        </p:nvSpPr>
        <p:spPr>
          <a:xfrm>
            <a:off x="9851946" y="5724644"/>
            <a:ext cx="3757732" cy="1306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Employees share candid feedback on career growth, leadership, challenges, and offer direct advice for company leaders.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5263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Research Design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356723"/>
            <a:ext cx="4069199" cy="27841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3960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Survey 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977176"/>
            <a:ext cx="4069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100+ career professionals 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011" y="2356723"/>
            <a:ext cx="3933349" cy="26911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424011" y="53030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Case Study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424011" y="5884188"/>
            <a:ext cx="393334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Google &amp; Amazon 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8383" y="2356723"/>
            <a:ext cx="3933349" cy="269117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918383" y="53030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Secondary data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918383" y="5884188"/>
            <a:ext cx="393334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Glassdoor reviews, company identity materials, mission statements, company sites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2682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923103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Survey Overview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3943707"/>
            <a:ext cx="2721888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Research Purpose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793790" y="4465320"/>
            <a:ext cx="6165175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Assess Glassdoor's credibility, usage patterns, and influence on employer reputation among working professionals.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793790" y="5227320"/>
            <a:ext cx="2721888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Key Demographics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793790" y="5748933"/>
            <a:ext cx="6165175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114 valid respondents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93790" y="6102668"/>
            <a:ext cx="6165175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Geographic diversity: Europe, North America, Asia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93790" y="6456402"/>
            <a:ext cx="6165175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71% mid-senior professionals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93790" y="6810137"/>
            <a:ext cx="6165175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Sectors: technology, finance, marketing, education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409259" y="3943707"/>
            <a:ext cx="2721888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Respondent Profile</a:t>
            </a:r>
            <a:endParaRPr lang="en-US" sz="21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259" y="4487942"/>
            <a:ext cx="5147786" cy="267081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9048631" y="7189232"/>
            <a:ext cx="181451" cy="181451"/>
          </a:xfrm>
          <a:prstGeom prst="roundRect">
            <a:avLst>
              <a:gd name="adj" fmla="val 10079"/>
            </a:avLst>
          </a:prstGeom>
          <a:solidFill>
            <a:srgbClr val="151738"/>
          </a:solidFill>
          <a:ln/>
        </p:spPr>
      </p:sp>
      <p:sp>
        <p:nvSpPr>
          <p:cNvPr id="14" name="Text 10"/>
          <p:cNvSpPr/>
          <p:nvPr/>
        </p:nvSpPr>
        <p:spPr>
          <a:xfrm>
            <a:off x="9291042" y="7189232"/>
            <a:ext cx="615910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Female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10059353" y="7189232"/>
            <a:ext cx="181451" cy="181451"/>
          </a:xfrm>
          <a:prstGeom prst="roundRect">
            <a:avLst>
              <a:gd name="adj" fmla="val 10079"/>
            </a:avLst>
          </a:prstGeom>
          <a:solidFill>
            <a:srgbClr val="4C53BD"/>
          </a:solidFill>
          <a:ln/>
        </p:spPr>
      </p:sp>
      <p:sp>
        <p:nvSpPr>
          <p:cNvPr id="16" name="Text 12"/>
          <p:cNvSpPr/>
          <p:nvPr/>
        </p:nvSpPr>
        <p:spPr>
          <a:xfrm>
            <a:off x="10301764" y="7189232"/>
            <a:ext cx="415290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Male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071" y="595551"/>
            <a:ext cx="3519726" cy="4399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User behaviours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758071" y="1316950"/>
            <a:ext cx="13114258" cy="225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Platform usage patterns reveal Glassdoor serves as a comprehensive transparency tool extending beyond traditional recruitment functions.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58071" y="1770817"/>
            <a:ext cx="4254103" cy="464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50"/>
              </a:lnSpc>
              <a:buNone/>
            </a:pPr>
            <a:r>
              <a:rPr lang="en-US" sz="3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40%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2005132" y="2411254"/>
            <a:ext cx="1759863" cy="219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Active Users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58071" y="2715578"/>
            <a:ext cx="4254103" cy="225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Glassdoor when researching potential employers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188148" y="1770817"/>
            <a:ext cx="4254103" cy="464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50"/>
              </a:lnSpc>
              <a:buNone/>
            </a:pPr>
            <a:r>
              <a:rPr lang="en-US" sz="3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75.6%</a:t>
            </a:r>
            <a:endParaRPr lang="en-US" sz="3650" dirty="0"/>
          </a:p>
        </p:txBody>
      </p:sp>
      <p:sp>
        <p:nvSpPr>
          <p:cNvPr id="8" name="Text 6"/>
          <p:cNvSpPr/>
          <p:nvPr/>
        </p:nvSpPr>
        <p:spPr>
          <a:xfrm>
            <a:off x="6435209" y="2411254"/>
            <a:ext cx="1759863" cy="219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Review Readers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188148" y="2715578"/>
            <a:ext cx="4254103" cy="225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activity: reading employee reviews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618226" y="1770817"/>
            <a:ext cx="4254103" cy="464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50"/>
              </a:lnSpc>
              <a:buNone/>
            </a:pPr>
            <a:r>
              <a:rPr lang="en-US" sz="3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62.2%</a:t>
            </a:r>
            <a:endParaRPr lang="en-US" sz="3650" dirty="0"/>
          </a:p>
        </p:txBody>
      </p:sp>
      <p:sp>
        <p:nvSpPr>
          <p:cNvPr id="11" name="Text 9"/>
          <p:cNvSpPr/>
          <p:nvPr/>
        </p:nvSpPr>
        <p:spPr>
          <a:xfrm>
            <a:off x="10865287" y="2411254"/>
            <a:ext cx="1759863" cy="219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Salary Checkers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9618226" y="2715578"/>
            <a:ext cx="4254103" cy="225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platform for compensation benchmarking</a:t>
            </a:r>
            <a:endParaRPr lang="en-US" sz="11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071" y="3099078"/>
            <a:ext cx="8524161" cy="47734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34364"/>
            <a:ext cx="853011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Perceived Credibility and Trust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10119"/>
            <a:ext cx="41586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51%</a:t>
            </a:r>
            <a:endParaRPr lang="en-US" sz="5850" dirty="0"/>
          </a:p>
        </p:txBody>
      </p:sp>
      <p:sp>
        <p:nvSpPr>
          <p:cNvPr id="4" name="Text 2"/>
          <p:cNvSpPr/>
          <p:nvPr/>
        </p:nvSpPr>
        <p:spPr>
          <a:xfrm>
            <a:off x="1455420" y="48419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Reflect Culture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5332333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Agree reviews are accurate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235893" y="3810119"/>
            <a:ext cx="41586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6.7</a:t>
            </a:r>
            <a:endParaRPr lang="en-US" sz="5850" dirty="0"/>
          </a:p>
        </p:txBody>
      </p:sp>
      <p:sp>
        <p:nvSpPr>
          <p:cNvPr id="7" name="Text 5"/>
          <p:cNvSpPr/>
          <p:nvPr/>
        </p:nvSpPr>
        <p:spPr>
          <a:xfrm>
            <a:off x="5897523" y="48419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Trust Score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235893" y="5332333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Average rating out of 10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677995" y="3810119"/>
            <a:ext cx="41586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40%</a:t>
            </a:r>
            <a:endParaRPr lang="en-US" sz="5850" dirty="0"/>
          </a:p>
        </p:txBody>
      </p:sp>
      <p:sp>
        <p:nvSpPr>
          <p:cNvPr id="10" name="Text 8"/>
          <p:cNvSpPr/>
          <p:nvPr/>
        </p:nvSpPr>
        <p:spPr>
          <a:xfrm>
            <a:off x="10339626" y="48419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Value Former Staff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677995" y="5332333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Most honest perspective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52845"/>
            <a:ext cx="7556421" cy="992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Influence on Reputation and Decision-Making</a:t>
            </a:r>
            <a:endParaRPr lang="en-US" sz="3100" dirty="0"/>
          </a:p>
        </p:txBody>
      </p:sp>
      <p:sp>
        <p:nvSpPr>
          <p:cNvPr id="4" name="Shape 1"/>
          <p:cNvSpPr/>
          <p:nvPr/>
        </p:nvSpPr>
        <p:spPr>
          <a:xfrm>
            <a:off x="793790" y="2083237"/>
            <a:ext cx="3698796" cy="2013704"/>
          </a:xfrm>
          <a:prstGeom prst="roundRect">
            <a:avLst>
              <a:gd name="adj" fmla="val 3312"/>
            </a:avLst>
          </a:prstGeom>
          <a:solidFill>
            <a:srgbClr val="4950BC"/>
          </a:solidFill>
          <a:ln w="7620">
            <a:solidFill>
              <a:srgbClr val="6269D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60120" y="2249567"/>
            <a:ext cx="3366135" cy="684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35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91.1%</a:t>
            </a:r>
            <a:endParaRPr lang="en-US" sz="4300" dirty="0"/>
          </a:p>
        </p:txBody>
      </p:sp>
      <p:sp>
        <p:nvSpPr>
          <p:cNvPr id="6" name="Text 3"/>
          <p:cNvSpPr/>
          <p:nvPr/>
        </p:nvSpPr>
        <p:spPr>
          <a:xfrm>
            <a:off x="960120" y="3029545"/>
            <a:ext cx="2381607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Perception Impact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960120" y="3422452"/>
            <a:ext cx="3366135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Glassdoor affects their view of employer reputation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4651296" y="2083237"/>
            <a:ext cx="3698915" cy="2013704"/>
          </a:xfrm>
          <a:prstGeom prst="roundRect">
            <a:avLst>
              <a:gd name="adj" fmla="val 3312"/>
            </a:avLst>
          </a:prstGeom>
          <a:solidFill>
            <a:srgbClr val="4950BC"/>
          </a:solidFill>
          <a:ln w="7620">
            <a:solidFill>
              <a:srgbClr val="6269D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17626" y="2249567"/>
            <a:ext cx="3366254" cy="684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35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93.4%</a:t>
            </a:r>
            <a:endParaRPr lang="en-US" sz="4300" dirty="0"/>
          </a:p>
        </p:txBody>
      </p:sp>
      <p:sp>
        <p:nvSpPr>
          <p:cNvPr id="10" name="Text 7"/>
          <p:cNvSpPr/>
          <p:nvPr/>
        </p:nvSpPr>
        <p:spPr>
          <a:xfrm>
            <a:off x="4817626" y="3029545"/>
            <a:ext cx="261937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Application Avoidance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4817626" y="3422452"/>
            <a:ext cx="336625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Would not apply due to poor reviews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793790" y="4255651"/>
            <a:ext cx="7556421" cy="1759625"/>
          </a:xfrm>
          <a:prstGeom prst="roundRect">
            <a:avLst>
              <a:gd name="adj" fmla="val 3790"/>
            </a:avLst>
          </a:prstGeom>
          <a:solidFill>
            <a:srgbClr val="4950BC"/>
          </a:solidFill>
          <a:ln w="7620">
            <a:solidFill>
              <a:srgbClr val="6269D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60120" y="4421981"/>
            <a:ext cx="5477828" cy="684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35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70.2%</a:t>
            </a:r>
            <a:endParaRPr lang="en-US" sz="4300" dirty="0"/>
          </a:p>
        </p:txBody>
      </p:sp>
      <p:sp>
        <p:nvSpPr>
          <p:cNvPr id="14" name="Text 11"/>
          <p:cNvSpPr/>
          <p:nvPr/>
        </p:nvSpPr>
        <p:spPr>
          <a:xfrm>
            <a:off x="960120" y="5201960"/>
            <a:ext cx="2381607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Source Importance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960120" y="5594866"/>
            <a:ext cx="7223760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Rate Glassdoor equal to or more important than LinkedIn, referrals, websites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93790" y="6193869"/>
            <a:ext cx="7556421" cy="1182767"/>
          </a:xfrm>
          <a:prstGeom prst="roundRect">
            <a:avLst>
              <a:gd name="adj" fmla="val 5638"/>
            </a:avLst>
          </a:prstGeom>
          <a:solidFill>
            <a:srgbClr val="C7C9EA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6436162"/>
            <a:ext cx="198358" cy="15871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309568" y="6392228"/>
            <a:ext cx="6881932" cy="762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Critical Finding: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Online transparency platforms significantly shape career decisions, with overwhelming majorities citing Glassdoor as a decisive factor in employer evaluation and application behavior.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83444"/>
            <a:ext cx="10904220" cy="637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Case Study 1: Google – Authentic Alignment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93790" y="2031563"/>
            <a:ext cx="3062168" cy="3827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Rating Overview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93790" y="2618423"/>
            <a:ext cx="6272451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Overall Rating:</a:t>
            </a:r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4.4 ★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93790" y="3128843"/>
            <a:ext cx="6272451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Recommendation:</a:t>
            </a:r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86% would recommend to a friend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93790" y="3639264"/>
            <a:ext cx="6272451" cy="1306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Google exemplifies strong alignment between employer identity and employee-reported reputation. The company's commitment to innovation, flexibility, and inclusivity resonates consistently across all evaluation dimensions.</a:t>
            </a:r>
            <a:endParaRPr lang="en-US" sz="16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1780" y="2057043"/>
            <a:ext cx="5645110" cy="316122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99899" y="5906929"/>
            <a:ext cx="12736711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"Google's culture of innovation and psychological safety creates an environment where employees genuinely thrive and feel valued."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93790" y="5677376"/>
            <a:ext cx="22860" cy="1112520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10" name="Text 7"/>
          <p:cNvSpPr/>
          <p:nvPr/>
        </p:nvSpPr>
        <p:spPr>
          <a:xfrm>
            <a:off x="793790" y="7019449"/>
            <a:ext cx="13042821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Sources: Beltrán &amp; Gulc (2021)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59894"/>
            <a:ext cx="10806351" cy="602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Case Study 2: Amazon – Critical Misalignment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793790" y="2144316"/>
            <a:ext cx="2892028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Rating Overview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793790" y="2698552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Overall Rating:</a:t>
            </a:r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3.6 ★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93790" y="3180398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Recommendation:</a:t>
            </a:r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63% would recommend to a friend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93790" y="3662243"/>
            <a:ext cx="6286262" cy="1233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Amazon demonstrates a significant identity-reputation gap. While the company projects itself as "Best Employer," employee experiences reveal high-pressure environments and work-life balance challenges.</a:t>
            </a:r>
            <a:endParaRPr lang="en-US" sz="15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7968" y="2168366"/>
            <a:ext cx="5343287" cy="29921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82993" y="5810964"/>
            <a:ext cx="12753618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"The disconnect between Amazon's public messaging and internal reality creates significant challenges for employee wellbeing and organizational trust."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793790" y="5594152"/>
            <a:ext cx="22860" cy="1050369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10" name="Text 7"/>
          <p:cNvSpPr/>
          <p:nvPr/>
        </p:nvSpPr>
        <p:spPr>
          <a:xfrm>
            <a:off x="793790" y="6861334"/>
            <a:ext cx="13042821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Sources: Boewe &amp; Schulten (2019)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384" y="616268"/>
            <a:ext cx="5124807" cy="525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Summary of Key Insights</a:t>
            </a:r>
            <a:endParaRPr lang="en-US" sz="3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384" y="1582698"/>
            <a:ext cx="4744283" cy="474428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27846" y="1561624"/>
            <a:ext cx="4420433" cy="420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Dual Role of Glassdoor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7527846" y="2423041"/>
            <a:ext cx="6325791" cy="1632109"/>
          </a:xfrm>
          <a:prstGeom prst="roundRect">
            <a:avLst>
              <a:gd name="adj" fmla="val 6723"/>
            </a:avLst>
          </a:prstGeom>
          <a:solidFill>
            <a:srgbClr val="FFFFFF"/>
          </a:solidFill>
          <a:ln/>
        </p:spPr>
      </p:sp>
      <p:sp>
        <p:nvSpPr>
          <p:cNvPr id="6" name="Shape 3"/>
          <p:cNvSpPr/>
          <p:nvPr/>
        </p:nvSpPr>
        <p:spPr>
          <a:xfrm>
            <a:off x="7527846" y="2400181"/>
            <a:ext cx="6325791" cy="91440"/>
          </a:xfrm>
          <a:prstGeom prst="roundRect">
            <a:avLst>
              <a:gd name="adj" fmla="val 77210"/>
            </a:avLst>
          </a:prstGeom>
          <a:solidFill>
            <a:srgbClr val="4950BC"/>
          </a:solidFill>
          <a:ln/>
        </p:spPr>
      </p:sp>
      <p:sp>
        <p:nvSpPr>
          <p:cNvPr id="7" name="Shape 4"/>
          <p:cNvSpPr/>
          <p:nvPr/>
        </p:nvSpPr>
        <p:spPr>
          <a:xfrm>
            <a:off x="10438626" y="2170986"/>
            <a:ext cx="504230" cy="504230"/>
          </a:xfrm>
          <a:prstGeom prst="roundRect">
            <a:avLst>
              <a:gd name="adj" fmla="val 181346"/>
            </a:avLst>
          </a:prstGeom>
          <a:solidFill>
            <a:srgbClr val="4950BC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9835" y="2322195"/>
            <a:ext cx="201692" cy="20169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718703" y="2843213"/>
            <a:ext cx="2521387" cy="315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Mirror Function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7718703" y="3326368"/>
            <a:ext cx="5944076" cy="537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Reflects authentic workplace culture and employee experiences back to organizations and job seekers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7527846" y="4475202"/>
            <a:ext cx="6325791" cy="1632109"/>
          </a:xfrm>
          <a:prstGeom prst="roundRect">
            <a:avLst>
              <a:gd name="adj" fmla="val 6723"/>
            </a:avLst>
          </a:prstGeom>
          <a:solidFill>
            <a:srgbClr val="FFFFFF"/>
          </a:solidFill>
          <a:ln/>
        </p:spPr>
      </p:sp>
      <p:sp>
        <p:nvSpPr>
          <p:cNvPr id="12" name="Shape 8"/>
          <p:cNvSpPr/>
          <p:nvPr/>
        </p:nvSpPr>
        <p:spPr>
          <a:xfrm>
            <a:off x="7527846" y="4452342"/>
            <a:ext cx="6325791" cy="91440"/>
          </a:xfrm>
          <a:prstGeom prst="roundRect">
            <a:avLst>
              <a:gd name="adj" fmla="val 77210"/>
            </a:avLst>
          </a:prstGeom>
          <a:solidFill>
            <a:srgbClr val="4950BC"/>
          </a:solidFill>
          <a:ln/>
        </p:spPr>
      </p:sp>
      <p:sp>
        <p:nvSpPr>
          <p:cNvPr id="13" name="Shape 9"/>
          <p:cNvSpPr/>
          <p:nvPr/>
        </p:nvSpPr>
        <p:spPr>
          <a:xfrm>
            <a:off x="10438626" y="4223147"/>
            <a:ext cx="504230" cy="504230"/>
          </a:xfrm>
          <a:prstGeom prst="roundRect">
            <a:avLst>
              <a:gd name="adj" fmla="val 181346"/>
            </a:avLst>
          </a:prstGeom>
          <a:solidFill>
            <a:srgbClr val="4950BC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9835" y="4374356"/>
            <a:ext cx="201692" cy="20169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718703" y="4895374"/>
            <a:ext cx="2601516" cy="315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Megaphone Function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7718703" y="5378529"/>
            <a:ext cx="5944076" cy="537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Amplifies employer reputation signals across professional networks and talent markets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3039308" y="6768108"/>
            <a:ext cx="8551783" cy="420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300"/>
              </a:lnSpc>
              <a:buNone/>
            </a:pPr>
            <a:r>
              <a:rPr lang="en-US" sz="2600" b="1" dirty="0">
                <a:solidFill>
                  <a:srgbClr val="4950BC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“Reviews are the heartbeat of your employer brand. </a:t>
            </a:r>
            <a:endParaRPr lang="en-US" sz="2600" dirty="0"/>
          </a:p>
        </p:txBody>
      </p:sp>
      <p:sp>
        <p:nvSpPr>
          <p:cNvPr id="18" name="Text 13"/>
          <p:cNvSpPr/>
          <p:nvPr/>
        </p:nvSpPr>
        <p:spPr>
          <a:xfrm>
            <a:off x="4064913" y="7255550"/>
            <a:ext cx="6500574" cy="420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300"/>
              </a:lnSpc>
              <a:buNone/>
            </a:pPr>
            <a:r>
              <a:rPr lang="en-US" sz="2600" b="1" dirty="0">
                <a:solidFill>
                  <a:srgbClr val="4950BC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Glassdoor keeps the pulse” - Glassdoor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72659"/>
            <a:ext cx="11135916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Mapping Theory to Data: CBIRM Meets Glassdoor Metrics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793790" y="2086332"/>
            <a:ext cx="13042821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study extends Urde &amp; Greyser's (2014) Corporate Brand Identity and Reputation Matrix by transforming qualitative reputation dimensions into quantifiable, actionable metrics through Glassdoor's employee feedback platform.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93790" y="2773085"/>
            <a:ext cx="13042821" cy="3076575"/>
          </a:xfrm>
          <a:prstGeom prst="roundRect">
            <a:avLst>
              <a:gd name="adj" fmla="val 2168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1410" y="2780705"/>
            <a:ext cx="13027581" cy="4598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960358" y="2883575"/>
            <a:ext cx="293560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CBIRM Element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4221004" y="2883575"/>
            <a:ext cx="293179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Glassdoor Attribute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7477839" y="2883575"/>
            <a:ext cx="293179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Measurement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0734675" y="2883575"/>
            <a:ext cx="293560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Strategic Insight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01410" y="3240524"/>
            <a:ext cx="13027581" cy="71389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960358" y="3343394"/>
            <a:ext cx="293560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Performance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221004" y="3343394"/>
            <a:ext cx="2931795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Compensation &amp; Benefits, Career Opportunities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7477839" y="3343394"/>
            <a:ext cx="293179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Rating scores and growth trajectory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0734675" y="3343394"/>
            <a:ext cx="2935605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Drives employer appeal and talent retention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01410" y="3954423"/>
            <a:ext cx="13027581" cy="7138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960358" y="4057293"/>
            <a:ext cx="293560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Trustworthiness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221004" y="4057293"/>
            <a:ext cx="2931795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Employee Reviews 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(Tone &amp; Sentiment)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7477839" y="4057293"/>
            <a:ext cx="2931795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Positive language consistency over time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10734675" y="4057293"/>
            <a:ext cx="2935605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Reflects authentic experience and organizational credibility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801410" y="4668322"/>
            <a:ext cx="13027581" cy="4598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960358" y="4771192"/>
            <a:ext cx="293560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Responsibility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221004" y="4771192"/>
            <a:ext cx="293179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Culture &amp; Values, Diversity &amp; Inclusion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7477839" y="4771192"/>
            <a:ext cx="293179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Ratings and value alignment scores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0734675" y="4771192"/>
            <a:ext cx="293560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Demonstrates commitment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801410" y="5128141"/>
            <a:ext cx="13027581" cy="7138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960358" y="5231011"/>
            <a:ext cx="293560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Credibility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4221004" y="5231011"/>
            <a:ext cx="293179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Trends in Reviews &amp; Ratings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7477839" y="5231011"/>
            <a:ext cx="293179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Stability across rating categories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10734675" y="5231011"/>
            <a:ext cx="2935605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Evidences reliability and sustained reputation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793790" y="6028253"/>
            <a:ext cx="13042821" cy="928687"/>
          </a:xfrm>
          <a:prstGeom prst="roundRect">
            <a:avLst>
              <a:gd name="adj" fmla="val 7181"/>
            </a:avLst>
          </a:prstGeom>
          <a:solidFill>
            <a:srgbClr val="C7C9EA"/>
          </a:solidFill>
          <a:ln/>
        </p:spPr>
      </p:sp>
      <p:pic>
        <p:nvPicPr>
          <p:cNvPr id="3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00" y="6270546"/>
            <a:ext cx="198358" cy="158710"/>
          </a:xfrm>
          <a:prstGeom prst="rect">
            <a:avLst/>
          </a:prstGeom>
        </p:spPr>
      </p:pic>
      <p:sp>
        <p:nvSpPr>
          <p:cNvPr id="32" name="Text 29"/>
          <p:cNvSpPr/>
          <p:nvPr/>
        </p:nvSpPr>
        <p:spPr>
          <a:xfrm>
            <a:off x="1309568" y="6226612"/>
            <a:ext cx="12368332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Theoretical Contribution: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By quantifying CBIRM's abstract elements with real-time Glassdoor data, this research transforms theoretical frameworks into practical, measurable tools for strategic brand management and organizational diagnosis.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67596" y="721757"/>
            <a:ext cx="7381042" cy="383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Identity–Reputation Alignment (I.R.A.) Matrix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767596" y="1335762"/>
            <a:ext cx="13095208" cy="245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introduce a diagnostic tool to assess the degree of alignment between internal organizational identity and external reputation as mediated through employee feedback platforms.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767596" y="1926550"/>
            <a:ext cx="5013246" cy="1237059"/>
          </a:xfrm>
          <a:prstGeom prst="roundRect">
            <a:avLst>
              <a:gd name="adj" fmla="val 5212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43928" y="2102882"/>
            <a:ext cx="1918930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High Alignment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43928" y="2496264"/>
            <a:ext cx="4660583" cy="491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Internal culture and external reputation are congruent. Employee reviews reinforce corporate messaging.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767596" y="3317081"/>
            <a:ext cx="5013246" cy="1237059"/>
          </a:xfrm>
          <a:prstGeom prst="roundRect">
            <a:avLst>
              <a:gd name="adj" fmla="val 5212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43928" y="3493413"/>
            <a:ext cx="1918930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Reputation Risk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943928" y="3886795"/>
            <a:ext cx="4660583" cy="491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Misalignment between aspirational identity and employee-reported reality creates vulnerability.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767596" y="4707612"/>
            <a:ext cx="5013246" cy="1237059"/>
          </a:xfrm>
          <a:prstGeom prst="roundRect">
            <a:avLst>
              <a:gd name="adj" fmla="val 5212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43928" y="4883944"/>
            <a:ext cx="1918930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Hidden Strength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943928" y="5277326"/>
            <a:ext cx="4660583" cy="491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Strong internal culture undersold externally. Opportunity to amplify positive employee experiences.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767596" y="6098143"/>
            <a:ext cx="5013246" cy="1237059"/>
          </a:xfrm>
          <a:prstGeom prst="roundRect">
            <a:avLst>
              <a:gd name="adj" fmla="val 5212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43928" y="6274475"/>
            <a:ext cx="1918930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Identity Crisis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943928" y="6667857"/>
            <a:ext cx="4660583" cy="491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Both internal culture and external reputation are weak or unclear. Requires fundamental organizational change.</a:t>
            </a:r>
            <a:endParaRPr lang="en-US" sz="120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590" y="1926550"/>
            <a:ext cx="4120039" cy="373892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6163032" y="5838111"/>
            <a:ext cx="7707273" cy="245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45562" y="990124"/>
            <a:ext cx="7539276" cy="637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Glassdoor Feedback Loop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2403158" y="2631519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Monitor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93790" y="3072765"/>
            <a:ext cx="4161115" cy="980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Track employee feedback on Glassdoor including ratings, reviews, trends, and emerging themes across departments.</a:t>
            </a:r>
            <a:endParaRPr lang="en-US" sz="1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1015" y="2583656"/>
            <a:ext cx="4108371" cy="4108371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61723" y="3452455"/>
            <a:ext cx="305395" cy="3053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75495" y="2036326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Interpret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9675495" y="2477572"/>
            <a:ext cx="4161115" cy="1306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Analyse key patterns across employer value propositions, identifying gaps between stated identity and Glassdoor's review.</a:t>
            </a:r>
            <a:endParaRPr lang="en-US" sz="16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1015" y="2583656"/>
            <a:ext cx="4108371" cy="4108371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35265" y="3214211"/>
            <a:ext cx="305395" cy="30539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77651" y="4090511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Act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9777651" y="4531757"/>
            <a:ext cx="4058960" cy="980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Implement internal improvements addressing low-rated attributes such as leadership or culture, based on insights.</a:t>
            </a:r>
            <a:endParaRPr lang="en-US" sz="16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1015" y="2583656"/>
            <a:ext cx="4108371" cy="4108371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78929" y="4732258"/>
            <a:ext cx="305395" cy="305395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675495" y="5817989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Communicate</a:t>
            </a:r>
            <a:endParaRPr lang="en-US" sz="2000" dirty="0"/>
          </a:p>
        </p:txBody>
      </p:sp>
      <p:sp>
        <p:nvSpPr>
          <p:cNvPr id="16" name="Text 8"/>
          <p:cNvSpPr/>
          <p:nvPr/>
        </p:nvSpPr>
        <p:spPr>
          <a:xfrm>
            <a:off x="9675495" y="6259235"/>
            <a:ext cx="4161115" cy="980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Reflect through external employer branding campaigns and internal messaging that acknowledges changes.</a:t>
            </a:r>
            <a:endParaRPr lang="en-US" sz="16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1015" y="2583656"/>
            <a:ext cx="4108371" cy="4108371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64968" y="5908596"/>
            <a:ext cx="305395" cy="305395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2403158" y="5222677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Re-measure</a:t>
            </a:r>
            <a:endParaRPr lang="en-US" sz="2000" dirty="0"/>
          </a:p>
        </p:txBody>
      </p:sp>
      <p:sp>
        <p:nvSpPr>
          <p:cNvPr id="20" name="Text 10"/>
          <p:cNvSpPr/>
          <p:nvPr/>
        </p:nvSpPr>
        <p:spPr>
          <a:xfrm>
            <a:off x="793790" y="5663922"/>
            <a:ext cx="4161115" cy="1306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Observe changes in employee perception through updated Glassdoor metrics, then restart the loop for continuous improvement.</a:t>
            </a:r>
            <a:endParaRPr lang="en-US" sz="160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61015" y="2583656"/>
            <a:ext cx="4108371" cy="4108371"/>
          </a:xfrm>
          <a:prstGeom prst="rect">
            <a:avLst/>
          </a:prstGeom>
        </p:spPr>
      </p:pic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871091" y="5117663"/>
            <a:ext cx="305395" cy="3053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00864"/>
            <a:ext cx="7530108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Answering the Research Question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1065967" y="2334816"/>
            <a:ext cx="127706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and to what extent can Glassdoor be used as a strategic brand tool to close the identity–reputation gap?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2130743"/>
            <a:ext cx="22860" cy="771049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5" name="Shape 3"/>
          <p:cNvSpPr/>
          <p:nvPr/>
        </p:nvSpPr>
        <p:spPr>
          <a:xfrm>
            <a:off x="793790" y="3105864"/>
            <a:ext cx="4226600" cy="2657356"/>
          </a:xfrm>
          <a:prstGeom prst="roundRect">
            <a:avLst>
              <a:gd name="adj" fmla="val 2868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82861" y="3294936"/>
            <a:ext cx="544354" cy="544354"/>
          </a:xfrm>
          <a:prstGeom prst="roundRect">
            <a:avLst>
              <a:gd name="adj" fmla="val 16796213"/>
            </a:avLst>
          </a:prstGeom>
          <a:solidFill>
            <a:srgbClr val="4950B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2523" y="3444597"/>
            <a:ext cx="244912" cy="2449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82861" y="4020741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Real-Time Mirror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982861" y="4413052"/>
            <a:ext cx="3848457" cy="1161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Glassdoor functions as a continuous feedback mechanism, revealing both alignment and dissonance between internal culture and external perception in real-time.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201841" y="3105864"/>
            <a:ext cx="4226600" cy="2657356"/>
          </a:xfrm>
          <a:prstGeom prst="roundRect">
            <a:avLst>
              <a:gd name="adj" fmla="val 2868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390912" y="3294936"/>
            <a:ext cx="544354" cy="544354"/>
          </a:xfrm>
          <a:prstGeom prst="roundRect">
            <a:avLst>
              <a:gd name="adj" fmla="val 16796213"/>
            </a:avLst>
          </a:prstGeom>
          <a:solidFill>
            <a:srgbClr val="4950B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0573" y="3444597"/>
            <a:ext cx="244912" cy="2449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90912" y="4020741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Empirical Evidence</a:t>
            </a:r>
            <a:endParaRPr lang="en-US" sz="1750" dirty="0"/>
          </a:p>
        </p:txBody>
      </p:sp>
      <p:sp>
        <p:nvSpPr>
          <p:cNvPr id="14" name="Text 10"/>
          <p:cNvSpPr/>
          <p:nvPr/>
        </p:nvSpPr>
        <p:spPr>
          <a:xfrm>
            <a:off x="5390912" y="4413052"/>
            <a:ext cx="3848457" cy="1161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Survey data demonstrates profound impact: 91% of stakeholders report perception influence, while 93% indicate behavioral change based on Glassdoor ratings.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9609892" y="3105864"/>
            <a:ext cx="4226719" cy="2657356"/>
          </a:xfrm>
          <a:prstGeom prst="roundRect">
            <a:avLst>
              <a:gd name="adj" fmla="val 2868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9798963" y="3294936"/>
            <a:ext cx="544354" cy="544354"/>
          </a:xfrm>
          <a:prstGeom prst="roundRect">
            <a:avLst>
              <a:gd name="adj" fmla="val 16796213"/>
            </a:avLst>
          </a:prstGeom>
          <a:solidFill>
            <a:srgbClr val="4950BC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48624" y="3444597"/>
            <a:ext cx="244912" cy="24491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798963" y="4020741"/>
            <a:ext cx="2491026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Actionable Framework</a:t>
            </a:r>
            <a:endParaRPr lang="en-US" sz="1750" dirty="0"/>
          </a:p>
        </p:txBody>
      </p:sp>
      <p:sp>
        <p:nvSpPr>
          <p:cNvPr id="19" name="Text 14"/>
          <p:cNvSpPr/>
          <p:nvPr/>
        </p:nvSpPr>
        <p:spPr>
          <a:xfrm>
            <a:off x="9798963" y="4413052"/>
            <a:ext cx="3848576" cy="1161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I.R.A. Matrix and Feedback Loop provide systematic methodologies to diagnose gaps and implement proactive reputation management strategies.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793790" y="5967293"/>
            <a:ext cx="13042821" cy="1061323"/>
          </a:xfrm>
          <a:prstGeom prst="roundRect">
            <a:avLst>
              <a:gd name="adj" fmla="val 7181"/>
            </a:avLst>
          </a:prstGeom>
          <a:solidFill>
            <a:srgbClr val="C7C9EA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241" y="6241018"/>
            <a:ext cx="226814" cy="18145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383506" y="6194108"/>
            <a:ext cx="12271653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Conclusion: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Glassdoor can effectively serve as a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strategic brand management tool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transforming employee feedback into actionable organizational insight—successfully bridging the gap between corporate identity claims and authentic stakeholder perceptions.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58679"/>
            <a:ext cx="6663333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Limitations and Future Research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6280190" y="1815465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Current Limitations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6280190" y="2325648"/>
            <a:ext cx="3570684" cy="1365885"/>
          </a:xfrm>
          <a:prstGeom prst="roundRect">
            <a:avLst>
              <a:gd name="adj" fmla="val 5231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73071" y="2518529"/>
            <a:ext cx="212645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Geographic Bias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6473071" y="2954298"/>
            <a:ext cx="3184922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Sample concentrated in European markets, limiting global generalizability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280190" y="3861554"/>
            <a:ext cx="3570684" cy="1638062"/>
          </a:xfrm>
          <a:prstGeom prst="roundRect">
            <a:avLst>
              <a:gd name="adj" fmla="val 4362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73071" y="4054435"/>
            <a:ext cx="212645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Single Platform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6473071" y="4490204"/>
            <a:ext cx="3184922" cy="816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Analysis restricted to Glassdoor data, excluding other employee review ecosystems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280190" y="5669637"/>
            <a:ext cx="3570684" cy="1365885"/>
          </a:xfrm>
          <a:prstGeom prst="roundRect">
            <a:avLst>
              <a:gd name="adj" fmla="val 5231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73071" y="5862518"/>
            <a:ext cx="2934533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Partial Framework Coverage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6473071" y="6298287"/>
            <a:ext cx="3184922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Only 4 of 8 CBIRM reputation elements quantitatively assessed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10273546" y="1815465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Research Roadmap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0273546" y="2325648"/>
            <a:ext cx="170021" cy="21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0273546" y="2591872"/>
            <a:ext cx="3570684" cy="22860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17" name="Text 14"/>
          <p:cNvSpPr/>
          <p:nvPr/>
        </p:nvSpPr>
        <p:spPr>
          <a:xfrm>
            <a:off x="10273546" y="2722602"/>
            <a:ext cx="2402562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Cross-Industry Testing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10273546" y="3158371"/>
            <a:ext cx="3570684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Extend analysis to healthcare, legal, and public sector organizations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0273546" y="4000262"/>
            <a:ext cx="170021" cy="21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10273546" y="4266486"/>
            <a:ext cx="3570684" cy="22860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21" name="Text 18"/>
          <p:cNvSpPr/>
          <p:nvPr/>
        </p:nvSpPr>
        <p:spPr>
          <a:xfrm>
            <a:off x="10273546" y="4397216"/>
            <a:ext cx="2692003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Multi-Platform Integration</a:t>
            </a:r>
            <a:endParaRPr lang="en-US" sz="1650" dirty="0"/>
          </a:p>
        </p:txBody>
      </p:sp>
      <p:sp>
        <p:nvSpPr>
          <p:cNvPr id="22" name="Text 19"/>
          <p:cNvSpPr/>
          <p:nvPr/>
        </p:nvSpPr>
        <p:spPr>
          <a:xfrm>
            <a:off x="10273546" y="4832985"/>
            <a:ext cx="3570684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Incorporate LinkedIn, Indeed, and Reddit data for comprehensive reputation mapping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10273546" y="5674876"/>
            <a:ext cx="170021" cy="21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03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10273546" y="5941100"/>
            <a:ext cx="3570684" cy="22860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25" name="Text 22"/>
          <p:cNvSpPr/>
          <p:nvPr/>
        </p:nvSpPr>
        <p:spPr>
          <a:xfrm>
            <a:off x="10273546" y="6071830"/>
            <a:ext cx="3278862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Complete CBIRM Quantification</a:t>
            </a:r>
            <a:endParaRPr lang="en-US" sz="1650" dirty="0"/>
          </a:p>
        </p:txBody>
      </p:sp>
      <p:sp>
        <p:nvSpPr>
          <p:cNvPr id="26" name="Text 23"/>
          <p:cNvSpPr/>
          <p:nvPr/>
        </p:nvSpPr>
        <p:spPr>
          <a:xfrm>
            <a:off x="10273546" y="6507599"/>
            <a:ext cx="3570684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 metrics for all eight reputation elements in the framework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2025-11-09T10:38:11Z</dcterms:created>
  <dcterms:modified xsi:type="dcterms:W3CDTF">2025-11-09T10:38:11Z</dcterms:modified>
</cp:coreProperties>
</file>