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ink/ink1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notesMasterIdLst>
    <p:notesMasterId r:id="rId27"/>
  </p:notesMasterIdLst>
  <p:sldIdLst>
    <p:sldId id="277" r:id="rId2"/>
    <p:sldId id="299" r:id="rId3"/>
    <p:sldId id="331" r:id="rId4"/>
    <p:sldId id="315" r:id="rId5"/>
    <p:sldId id="376" r:id="rId6"/>
    <p:sldId id="340" r:id="rId7"/>
    <p:sldId id="344" r:id="rId8"/>
    <p:sldId id="368" r:id="rId9"/>
    <p:sldId id="374" r:id="rId10"/>
    <p:sldId id="373" r:id="rId11"/>
    <p:sldId id="370" r:id="rId12"/>
    <p:sldId id="350" r:id="rId13"/>
    <p:sldId id="323" r:id="rId14"/>
    <p:sldId id="318" r:id="rId15"/>
    <p:sldId id="352" r:id="rId16"/>
    <p:sldId id="358" r:id="rId17"/>
    <p:sldId id="356" r:id="rId18"/>
    <p:sldId id="355" r:id="rId19"/>
    <p:sldId id="357" r:id="rId20"/>
    <p:sldId id="377" r:id="rId21"/>
    <p:sldId id="378" r:id="rId22"/>
    <p:sldId id="379" r:id="rId23"/>
    <p:sldId id="353" r:id="rId24"/>
    <p:sldId id="354" r:id="rId25"/>
    <p:sldId id="359" r:id="rId2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0103"/>
    <a:srgbClr val="005391"/>
    <a:srgbClr val="F2F2F2"/>
    <a:srgbClr val="FCF2FE"/>
    <a:srgbClr val="FEFCFC"/>
    <a:srgbClr val="F7EFFE"/>
    <a:srgbClr val="F4F2FE"/>
    <a:srgbClr val="FEF9FD"/>
    <a:srgbClr val="FF74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llanmörkt forma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Mörkt forma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Mörkt format 1 - Dekorfärg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Ljust forma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just format 3 - Dekorfärg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Ljust format 3 - Dekorfärg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2DE63D5-997A-4646-A377-4702673A728D}" styleName="Ljust format 2 - Dekorfärg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just forma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just forma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just format 1 - Dekorfärg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llanmörkt format 1 - Dekorfärg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llanmörkt format 3 - Dekorfärg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Mellanmörkt forma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Mellanmörkt format 4 - Dekorfärg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llanmörkt format 4 - Dekorfärg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E25E649-3F16-4E02-A733-19D2CDBF48F0}" styleName="Mellanmörkt format 3 - Dekorfärg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llanmörkt format 3 - Dekorfärg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Inget format, tabellrutnä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27102A9-8310-4765-A935-A1911B00CA55}" styleName="Ljust format 1 - Dekorfärg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llanmörkt forma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79" autoAdjust="0"/>
    <p:restoredTop sz="86454"/>
  </p:normalViewPr>
  <p:slideViewPr>
    <p:cSldViewPr snapToGrid="0">
      <p:cViewPr varScale="1">
        <p:scale>
          <a:sx n="97" d="100"/>
          <a:sy n="97" d="100"/>
        </p:scale>
        <p:origin x="256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2720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Homicide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Sheet1!$A$2:$A$9</c:f>
              <c:strCache>
                <c:ptCount val="7"/>
                <c:pt idx="0">
                  <c:v>Heart</c:v>
                </c:pt>
                <c:pt idx="1">
                  <c:v>Vessel</c:v>
                </c:pt>
                <c:pt idx="2">
                  <c:v>Lung(s)</c:v>
                </c:pt>
                <c:pt idx="3">
                  <c:v>Diaphragm</c:v>
                </c:pt>
                <c:pt idx="4">
                  <c:v>Liver</c:v>
                </c:pt>
                <c:pt idx="5">
                  <c:v>Pankreas</c:v>
                </c:pt>
                <c:pt idx="6">
                  <c:v>Stomach and intestines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47</c:v>
                </c:pt>
                <c:pt idx="1">
                  <c:v>52</c:v>
                </c:pt>
                <c:pt idx="2">
                  <c:v>50</c:v>
                </c:pt>
                <c:pt idx="3">
                  <c:v>18</c:v>
                </c:pt>
                <c:pt idx="4">
                  <c:v>14</c:v>
                </c:pt>
                <c:pt idx="5">
                  <c:v>2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59-4A20-9724-E20E63DC1D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Suicide</c:v>
                </c:pt>
              </c:strCache>
            </c:strRef>
          </c:tx>
          <c:spPr>
            <a:solidFill>
              <a:srgbClr val="005391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Sheet1!$A$2:$A$9</c:f>
              <c:strCache>
                <c:ptCount val="7"/>
                <c:pt idx="0">
                  <c:v>Heart</c:v>
                </c:pt>
                <c:pt idx="1">
                  <c:v>Vessel</c:v>
                </c:pt>
                <c:pt idx="2">
                  <c:v>Lung(s)</c:v>
                </c:pt>
                <c:pt idx="3">
                  <c:v>Diaphragm</c:v>
                </c:pt>
                <c:pt idx="4">
                  <c:v>Liver</c:v>
                </c:pt>
                <c:pt idx="5">
                  <c:v>Pankreas</c:v>
                </c:pt>
                <c:pt idx="6">
                  <c:v>Stomach and intestines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69</c:v>
                </c:pt>
                <c:pt idx="1">
                  <c:v>9</c:v>
                </c:pt>
                <c:pt idx="2">
                  <c:v>38</c:v>
                </c:pt>
                <c:pt idx="3">
                  <c:v>24</c:v>
                </c:pt>
                <c:pt idx="4">
                  <c:v>11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59-4A20-9724-E20E63DC1D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88014424"/>
        <c:axId val="588004624"/>
        <c:axId val="0"/>
      </c:bar3DChart>
      <c:catAx>
        <c:axId val="588014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88004624"/>
        <c:crosses val="autoZero"/>
        <c:auto val="1"/>
        <c:lblAlgn val="ctr"/>
        <c:lblOffset val="100"/>
        <c:noMultiLvlLbl val="0"/>
      </c:catAx>
      <c:valAx>
        <c:axId val="58800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88014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</c:legendEntry>
      <c:layout>
        <c:manualLayout>
          <c:xMode val="edge"/>
          <c:yMode val="edge"/>
          <c:x val="0.37132327209098864"/>
          <c:y val="4.3428481078693494E-2"/>
          <c:w val="0.25614572634942373"/>
          <c:h val="0.121839765148099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Homicide</c:v>
                </c:pt>
              </c:strCache>
            </c:strRef>
          </c:tx>
          <c:spPr>
            <a:solidFill>
              <a:srgbClr val="A3010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4"/>
                <c:pt idx="0">
                  <c:v>Minor (NISS 1-8) (%)</c:v>
                </c:pt>
                <c:pt idx="1">
                  <c:v>Moderate (NISS 9-15) (%)</c:v>
                </c:pt>
                <c:pt idx="2">
                  <c:v>Severe (NISS 16-24) (%)</c:v>
                </c:pt>
                <c:pt idx="3">
                  <c:v>Critical (NISS 25-75) (%)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26-4BE9-9B2F-F7FD125AC5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Suicide</c:v>
                </c:pt>
              </c:strCache>
            </c:strRef>
          </c:tx>
          <c:spPr>
            <a:solidFill>
              <a:srgbClr val="00539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4"/>
                <c:pt idx="0">
                  <c:v>Minor (NISS 1-8) (%)</c:v>
                </c:pt>
                <c:pt idx="1">
                  <c:v>Moderate (NISS 9-15) (%)</c:v>
                </c:pt>
                <c:pt idx="2">
                  <c:v>Severe (NISS 16-24) (%)</c:v>
                </c:pt>
                <c:pt idx="3">
                  <c:v>Critical (NISS 25-75) (%)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9</c:v>
                </c:pt>
                <c:pt idx="1">
                  <c:v>2</c:v>
                </c:pt>
                <c:pt idx="2">
                  <c:v>7</c:v>
                </c:pt>
                <c:pt idx="3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26-4BE9-9B2F-F7FD125AC5F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"/>
        <c:axId val="588007760"/>
        <c:axId val="588015992"/>
      </c:barChart>
      <c:catAx>
        <c:axId val="588007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88015992"/>
        <c:crosses val="autoZero"/>
        <c:auto val="1"/>
        <c:lblAlgn val="ctr"/>
        <c:lblOffset val="100"/>
        <c:noMultiLvlLbl val="0"/>
      </c:catAx>
      <c:valAx>
        <c:axId val="58801599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88007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B09F90-3521-B541-94B6-1284E8710AD8}" type="doc">
      <dgm:prSet loTypeId="urn:microsoft.com/office/officeart/2005/8/layout/orgChart1" loCatId="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sv-SE"/>
        </a:p>
      </dgm:t>
    </dgm:pt>
    <dgm:pt modelId="{6D169E5B-8ECC-5E43-8A12-8120F83BFF36}">
      <dgm:prSet phldrT="[Text]" custT="1"/>
      <dgm:spPr/>
      <dgm:t>
        <a:bodyPr/>
        <a:lstStyle/>
        <a:p>
          <a:r>
            <a:rPr lang="sv-SE" sz="24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Autopsies</a:t>
          </a:r>
          <a:r>
            <a:rPr lang="sv-SE" sz="24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v-SE" sz="24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selected</a:t>
          </a:r>
          <a:r>
            <a:rPr lang="sv-SE" sz="2400" b="0" dirty="0">
              <a:latin typeface="Times New Roman" panose="02020603050405020304" pitchFamily="18" charset="0"/>
              <a:cs typeface="Times New Roman" panose="02020603050405020304" pitchFamily="18" charset="0"/>
            </a:rPr>
            <a:t> by </a:t>
          </a:r>
          <a:r>
            <a:rPr lang="sv-SE" sz="24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coding</a:t>
          </a:r>
          <a:r>
            <a:rPr lang="sv-SE" sz="2400" b="0" dirty="0">
              <a:latin typeface="Times New Roman" panose="02020603050405020304" pitchFamily="18" charset="0"/>
              <a:cs typeface="Times New Roman" panose="02020603050405020304" pitchFamily="18" charset="0"/>
            </a:rPr>
            <a:t> system </a:t>
          </a:r>
          <a:r>
            <a:rPr lang="sv-SE" sz="24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during</a:t>
          </a:r>
          <a:r>
            <a:rPr lang="sv-SE" sz="24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r>
            <a:rPr lang="sv-SE" sz="2400" b="0" dirty="0">
              <a:latin typeface="Times New Roman" panose="02020603050405020304" pitchFamily="18" charset="0"/>
              <a:cs typeface="Times New Roman" panose="02020603050405020304" pitchFamily="18" charset="0"/>
            </a:rPr>
            <a:t>2010-2021 (n = 474) </a:t>
          </a:r>
        </a:p>
      </dgm:t>
    </dgm:pt>
    <dgm:pt modelId="{5E4AFE4A-D42A-3D49-8095-8DBA662AA9FB}" type="parTrans" cxnId="{A0EB7B77-5656-F74B-82E3-B13BC1657C8B}">
      <dgm:prSet/>
      <dgm:spPr/>
      <dgm:t>
        <a:bodyPr/>
        <a:lstStyle/>
        <a:p>
          <a:endParaRPr lang="sv-SE"/>
        </a:p>
      </dgm:t>
    </dgm:pt>
    <dgm:pt modelId="{CAAAB269-CECC-324B-AAFF-BF503356FA7A}" type="sibTrans" cxnId="{A0EB7B77-5656-F74B-82E3-B13BC1657C8B}">
      <dgm:prSet/>
      <dgm:spPr/>
      <dgm:t>
        <a:bodyPr/>
        <a:lstStyle/>
        <a:p>
          <a:endParaRPr lang="sv-SE"/>
        </a:p>
      </dgm:t>
    </dgm:pt>
    <dgm:pt modelId="{12CC5232-E7C4-AA46-9611-FB103EA3642C}">
      <dgm:prSet phldrT="[Text]" custT="1"/>
      <dgm:spPr/>
      <dgm:t>
        <a:bodyPr/>
        <a:lstStyle/>
        <a:p>
          <a:r>
            <a:rPr lang="sv-SE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Included</a:t>
          </a:r>
          <a:r>
            <a:rPr lang="sv-SE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(n = 139)</a:t>
          </a:r>
        </a:p>
      </dgm:t>
    </dgm:pt>
    <dgm:pt modelId="{5BDCCFA7-B95A-C94B-BB9A-89E2126A124E}" type="parTrans" cxnId="{E8CA56C8-380C-DE45-AC03-58F887C347F8}">
      <dgm:prSet/>
      <dgm:spPr/>
      <dgm:t>
        <a:bodyPr/>
        <a:lstStyle/>
        <a:p>
          <a:endParaRPr lang="sv-SE"/>
        </a:p>
      </dgm:t>
    </dgm:pt>
    <dgm:pt modelId="{B58AA914-2ACA-5F45-A1AB-A6977C8B7970}" type="sibTrans" cxnId="{E8CA56C8-380C-DE45-AC03-58F887C347F8}">
      <dgm:prSet/>
      <dgm:spPr/>
      <dgm:t>
        <a:bodyPr/>
        <a:lstStyle/>
        <a:p>
          <a:endParaRPr lang="sv-SE"/>
        </a:p>
      </dgm:t>
    </dgm:pt>
    <dgm:pt modelId="{D9953AA2-A91C-944A-BF05-2B30F0C05434}">
      <dgm:prSet custT="1"/>
      <dgm:spPr/>
      <dgm:t>
        <a:bodyPr/>
        <a:lstStyle/>
        <a:p>
          <a:r>
            <a:rPr lang="sv-SE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Suicidal </a:t>
          </a:r>
          <a:r>
            <a:rPr lang="sv-SE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death</a:t>
          </a:r>
          <a:r>
            <a:rPr lang="sv-SE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         (n = 45)</a:t>
          </a:r>
        </a:p>
      </dgm:t>
    </dgm:pt>
    <dgm:pt modelId="{6D22D91B-9188-EF47-B436-8B63B4D59CFA}" type="parTrans" cxnId="{6C7A98FD-24FD-D24C-9EF5-530601C5C08A}">
      <dgm:prSet/>
      <dgm:spPr/>
      <dgm:t>
        <a:bodyPr/>
        <a:lstStyle/>
        <a:p>
          <a:endParaRPr lang="sv-SE"/>
        </a:p>
      </dgm:t>
    </dgm:pt>
    <dgm:pt modelId="{7F36E5B3-E2EB-CE4E-8681-D539A750C1DA}" type="sibTrans" cxnId="{6C7A98FD-24FD-D24C-9EF5-530601C5C08A}">
      <dgm:prSet/>
      <dgm:spPr/>
      <dgm:t>
        <a:bodyPr/>
        <a:lstStyle/>
        <a:p>
          <a:endParaRPr lang="sv-SE"/>
        </a:p>
      </dgm:t>
    </dgm:pt>
    <dgm:pt modelId="{48A82084-A3A6-D744-A4DB-29B007B5FA19}">
      <dgm:prSet custT="1"/>
      <dgm:spPr/>
      <dgm:t>
        <a:bodyPr/>
        <a:lstStyle/>
        <a:p>
          <a:r>
            <a:rPr lang="sv-SE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Homicidal</a:t>
          </a:r>
          <a:r>
            <a:rPr lang="sv-SE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v-SE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death</a:t>
          </a:r>
          <a:r>
            <a:rPr lang="sv-SE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(n = 94)</a:t>
          </a:r>
        </a:p>
      </dgm:t>
    </dgm:pt>
    <dgm:pt modelId="{786B4107-0426-4B40-B5BE-362A3E4C5D9F}" type="parTrans" cxnId="{52FA31C8-7E41-2646-AD30-8E58FC6AC26A}">
      <dgm:prSet/>
      <dgm:spPr/>
      <dgm:t>
        <a:bodyPr/>
        <a:lstStyle/>
        <a:p>
          <a:endParaRPr lang="sv-SE"/>
        </a:p>
      </dgm:t>
    </dgm:pt>
    <dgm:pt modelId="{CF161C75-2F27-BD41-AAE3-4CDCC3A051B4}" type="sibTrans" cxnId="{52FA31C8-7E41-2646-AD30-8E58FC6AC26A}">
      <dgm:prSet/>
      <dgm:spPr/>
      <dgm:t>
        <a:bodyPr/>
        <a:lstStyle/>
        <a:p>
          <a:endParaRPr lang="sv-SE"/>
        </a:p>
      </dgm:t>
    </dgm:pt>
    <dgm:pt modelId="{0F8DB653-08ED-6248-8DCD-787D9F0AB7CD}">
      <dgm:prSet phldrT="[Text]" custT="1"/>
      <dgm:spPr/>
      <dgm:t>
        <a:bodyPr/>
        <a:lstStyle/>
        <a:p>
          <a:r>
            <a:rPr lang="sv-SE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Excluded</a:t>
          </a:r>
          <a:r>
            <a:rPr lang="sv-SE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(n =335)</a:t>
          </a:r>
        </a:p>
      </dgm:t>
    </dgm:pt>
    <dgm:pt modelId="{EF755948-5155-954A-88A4-5B558C0B3173}" type="sibTrans" cxnId="{87226D10-4509-7F40-97C3-9404AD93D969}">
      <dgm:prSet/>
      <dgm:spPr/>
      <dgm:t>
        <a:bodyPr/>
        <a:lstStyle/>
        <a:p>
          <a:endParaRPr lang="sv-SE"/>
        </a:p>
      </dgm:t>
    </dgm:pt>
    <dgm:pt modelId="{82BFE2AA-69B0-A74C-BDDF-F6C5F5BED2D3}" type="parTrans" cxnId="{87226D10-4509-7F40-97C3-9404AD93D969}">
      <dgm:prSet/>
      <dgm:spPr/>
      <dgm:t>
        <a:bodyPr/>
        <a:lstStyle/>
        <a:p>
          <a:endParaRPr lang="sv-SE"/>
        </a:p>
      </dgm:t>
    </dgm:pt>
    <dgm:pt modelId="{D8EA521C-A87A-B749-BF6C-5C619A9B215D}" type="pres">
      <dgm:prSet presAssocID="{07B09F90-3521-B541-94B6-1284E8710AD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98077BC-A592-5342-B740-ED57937B210C}" type="pres">
      <dgm:prSet presAssocID="{6D169E5B-8ECC-5E43-8A12-8120F83BFF36}" presName="hierRoot1" presStyleCnt="0">
        <dgm:presLayoutVars>
          <dgm:hierBranch val="init"/>
        </dgm:presLayoutVars>
      </dgm:prSet>
      <dgm:spPr/>
    </dgm:pt>
    <dgm:pt modelId="{0BCFE88A-F440-E646-8A9C-6D90D88BCCD3}" type="pres">
      <dgm:prSet presAssocID="{6D169E5B-8ECC-5E43-8A12-8120F83BFF36}" presName="rootComposite1" presStyleCnt="0"/>
      <dgm:spPr/>
    </dgm:pt>
    <dgm:pt modelId="{DBD4F8EB-65F7-C642-94D6-1C746D3FE726}" type="pres">
      <dgm:prSet presAssocID="{6D169E5B-8ECC-5E43-8A12-8120F83BFF36}" presName="rootText1" presStyleLbl="node0" presStyleIdx="0" presStyleCnt="1" custScaleX="255449" custScaleY="153134">
        <dgm:presLayoutVars>
          <dgm:chPref val="3"/>
        </dgm:presLayoutVars>
      </dgm:prSet>
      <dgm:spPr/>
    </dgm:pt>
    <dgm:pt modelId="{FDE7A24A-C1C0-D04C-A27A-06273C43EEF3}" type="pres">
      <dgm:prSet presAssocID="{6D169E5B-8ECC-5E43-8A12-8120F83BFF36}" presName="rootConnector1" presStyleLbl="node1" presStyleIdx="0" presStyleCnt="0"/>
      <dgm:spPr/>
    </dgm:pt>
    <dgm:pt modelId="{91A69751-2A86-3F41-BA60-BB54F2A608B1}" type="pres">
      <dgm:prSet presAssocID="{6D169E5B-8ECC-5E43-8A12-8120F83BFF36}" presName="hierChild2" presStyleCnt="0"/>
      <dgm:spPr/>
    </dgm:pt>
    <dgm:pt modelId="{857D6CA6-8582-534F-8AA2-151911C93D89}" type="pres">
      <dgm:prSet presAssocID="{82BFE2AA-69B0-A74C-BDDF-F6C5F5BED2D3}" presName="Name37" presStyleLbl="parChTrans1D2" presStyleIdx="0" presStyleCnt="2"/>
      <dgm:spPr/>
    </dgm:pt>
    <dgm:pt modelId="{5FEC70C9-5BE2-2C42-B462-BA4A73F6FDF3}" type="pres">
      <dgm:prSet presAssocID="{0F8DB653-08ED-6248-8DCD-787D9F0AB7CD}" presName="hierRoot2" presStyleCnt="0">
        <dgm:presLayoutVars>
          <dgm:hierBranch val="init"/>
        </dgm:presLayoutVars>
      </dgm:prSet>
      <dgm:spPr/>
    </dgm:pt>
    <dgm:pt modelId="{B9599DB7-2781-324C-AE45-4D3A61FA4387}" type="pres">
      <dgm:prSet presAssocID="{0F8DB653-08ED-6248-8DCD-787D9F0AB7CD}" presName="rootComposite" presStyleCnt="0"/>
      <dgm:spPr/>
    </dgm:pt>
    <dgm:pt modelId="{0AEFF8B0-62EB-3149-99F4-A54E6B364905}" type="pres">
      <dgm:prSet presAssocID="{0F8DB653-08ED-6248-8DCD-787D9F0AB7CD}" presName="rootText" presStyleLbl="node2" presStyleIdx="0" presStyleCnt="2" custScaleX="115946">
        <dgm:presLayoutVars>
          <dgm:chPref val="3"/>
        </dgm:presLayoutVars>
      </dgm:prSet>
      <dgm:spPr/>
    </dgm:pt>
    <dgm:pt modelId="{9C0D6D3E-7323-7744-A22A-2AD6EEAF70F8}" type="pres">
      <dgm:prSet presAssocID="{0F8DB653-08ED-6248-8DCD-787D9F0AB7CD}" presName="rootConnector" presStyleLbl="node2" presStyleIdx="0" presStyleCnt="2"/>
      <dgm:spPr/>
    </dgm:pt>
    <dgm:pt modelId="{05A2B27D-91C1-F843-B246-39CC99576237}" type="pres">
      <dgm:prSet presAssocID="{0F8DB653-08ED-6248-8DCD-787D9F0AB7CD}" presName="hierChild4" presStyleCnt="0"/>
      <dgm:spPr/>
    </dgm:pt>
    <dgm:pt modelId="{C00FE8A3-F2FF-9C4B-9FF4-3F41C1372995}" type="pres">
      <dgm:prSet presAssocID="{0F8DB653-08ED-6248-8DCD-787D9F0AB7CD}" presName="hierChild5" presStyleCnt="0"/>
      <dgm:spPr/>
    </dgm:pt>
    <dgm:pt modelId="{4995C13B-27CE-764D-A487-DBCDE8655857}" type="pres">
      <dgm:prSet presAssocID="{5BDCCFA7-B95A-C94B-BB9A-89E2126A124E}" presName="Name37" presStyleLbl="parChTrans1D2" presStyleIdx="1" presStyleCnt="2"/>
      <dgm:spPr/>
    </dgm:pt>
    <dgm:pt modelId="{6BFC7E72-96A0-3945-ABBB-71360423932B}" type="pres">
      <dgm:prSet presAssocID="{12CC5232-E7C4-AA46-9611-FB103EA3642C}" presName="hierRoot2" presStyleCnt="0">
        <dgm:presLayoutVars>
          <dgm:hierBranch val="init"/>
        </dgm:presLayoutVars>
      </dgm:prSet>
      <dgm:spPr/>
    </dgm:pt>
    <dgm:pt modelId="{45E6A9EE-3A2B-D94F-B386-A622C3B3A5BD}" type="pres">
      <dgm:prSet presAssocID="{12CC5232-E7C4-AA46-9611-FB103EA3642C}" presName="rootComposite" presStyleCnt="0"/>
      <dgm:spPr/>
    </dgm:pt>
    <dgm:pt modelId="{9CA6D405-70F5-7347-BED6-B454962A8A74}" type="pres">
      <dgm:prSet presAssocID="{12CC5232-E7C4-AA46-9611-FB103EA3642C}" presName="rootText" presStyleLbl="node2" presStyleIdx="1" presStyleCnt="2" custScaleX="120200">
        <dgm:presLayoutVars>
          <dgm:chPref val="3"/>
        </dgm:presLayoutVars>
      </dgm:prSet>
      <dgm:spPr/>
    </dgm:pt>
    <dgm:pt modelId="{4FEDBE70-0E7F-BB4B-A554-31BD4F9AF7E7}" type="pres">
      <dgm:prSet presAssocID="{12CC5232-E7C4-AA46-9611-FB103EA3642C}" presName="rootConnector" presStyleLbl="node2" presStyleIdx="1" presStyleCnt="2"/>
      <dgm:spPr/>
    </dgm:pt>
    <dgm:pt modelId="{A6A67B8B-8ED6-614B-84FD-F18E1DA53809}" type="pres">
      <dgm:prSet presAssocID="{12CC5232-E7C4-AA46-9611-FB103EA3642C}" presName="hierChild4" presStyleCnt="0"/>
      <dgm:spPr/>
    </dgm:pt>
    <dgm:pt modelId="{3B6A7EF3-393F-DC4C-983D-FFB708AD45BE}" type="pres">
      <dgm:prSet presAssocID="{786B4107-0426-4B40-B5BE-362A3E4C5D9F}" presName="Name37" presStyleLbl="parChTrans1D3" presStyleIdx="0" presStyleCnt="2"/>
      <dgm:spPr/>
    </dgm:pt>
    <dgm:pt modelId="{93504A63-14E2-B24A-8295-120171C8A007}" type="pres">
      <dgm:prSet presAssocID="{48A82084-A3A6-D744-A4DB-29B007B5FA19}" presName="hierRoot2" presStyleCnt="0">
        <dgm:presLayoutVars>
          <dgm:hierBranch val="init"/>
        </dgm:presLayoutVars>
      </dgm:prSet>
      <dgm:spPr/>
    </dgm:pt>
    <dgm:pt modelId="{0CA8F569-0852-7D45-8746-CED34F55710A}" type="pres">
      <dgm:prSet presAssocID="{48A82084-A3A6-D744-A4DB-29B007B5FA19}" presName="rootComposite" presStyleCnt="0"/>
      <dgm:spPr/>
    </dgm:pt>
    <dgm:pt modelId="{2B3EBCC6-6749-1344-B548-706C270A20FA}" type="pres">
      <dgm:prSet presAssocID="{48A82084-A3A6-D744-A4DB-29B007B5FA19}" presName="rootText" presStyleLbl="node3" presStyleIdx="0" presStyleCnt="2" custScaleX="101102">
        <dgm:presLayoutVars>
          <dgm:chPref val="3"/>
        </dgm:presLayoutVars>
      </dgm:prSet>
      <dgm:spPr/>
    </dgm:pt>
    <dgm:pt modelId="{A6922ACA-2DC6-B641-AAEE-863B7759DAF6}" type="pres">
      <dgm:prSet presAssocID="{48A82084-A3A6-D744-A4DB-29B007B5FA19}" presName="rootConnector" presStyleLbl="node3" presStyleIdx="0" presStyleCnt="2"/>
      <dgm:spPr/>
    </dgm:pt>
    <dgm:pt modelId="{DBCFEBDB-AA9D-A544-82A0-60DED91B0511}" type="pres">
      <dgm:prSet presAssocID="{48A82084-A3A6-D744-A4DB-29B007B5FA19}" presName="hierChild4" presStyleCnt="0"/>
      <dgm:spPr/>
    </dgm:pt>
    <dgm:pt modelId="{D8C270C0-2A6D-FC4B-B4A5-9A1946E50BC6}" type="pres">
      <dgm:prSet presAssocID="{48A82084-A3A6-D744-A4DB-29B007B5FA19}" presName="hierChild5" presStyleCnt="0"/>
      <dgm:spPr/>
    </dgm:pt>
    <dgm:pt modelId="{E2EEDB36-3C67-3743-9DED-3F80AFFC04BE}" type="pres">
      <dgm:prSet presAssocID="{6D22D91B-9188-EF47-B436-8B63B4D59CFA}" presName="Name37" presStyleLbl="parChTrans1D3" presStyleIdx="1" presStyleCnt="2"/>
      <dgm:spPr/>
    </dgm:pt>
    <dgm:pt modelId="{1EE4B102-71DB-FF4A-9246-4727BAEFFDBE}" type="pres">
      <dgm:prSet presAssocID="{D9953AA2-A91C-944A-BF05-2B30F0C05434}" presName="hierRoot2" presStyleCnt="0">
        <dgm:presLayoutVars>
          <dgm:hierBranch val="init"/>
        </dgm:presLayoutVars>
      </dgm:prSet>
      <dgm:spPr/>
    </dgm:pt>
    <dgm:pt modelId="{0F41290F-FE97-D348-9940-7069CE9A8F62}" type="pres">
      <dgm:prSet presAssocID="{D9953AA2-A91C-944A-BF05-2B30F0C05434}" presName="rootComposite" presStyleCnt="0"/>
      <dgm:spPr/>
    </dgm:pt>
    <dgm:pt modelId="{569293C9-7E57-EB45-8121-4193E7240F53}" type="pres">
      <dgm:prSet presAssocID="{D9953AA2-A91C-944A-BF05-2B30F0C05434}" presName="rootText" presStyleLbl="node3" presStyleIdx="1" presStyleCnt="2" custScaleX="102650">
        <dgm:presLayoutVars>
          <dgm:chPref val="3"/>
        </dgm:presLayoutVars>
      </dgm:prSet>
      <dgm:spPr/>
    </dgm:pt>
    <dgm:pt modelId="{E727857E-7804-9B45-AEFB-CF05B1577B90}" type="pres">
      <dgm:prSet presAssocID="{D9953AA2-A91C-944A-BF05-2B30F0C05434}" presName="rootConnector" presStyleLbl="node3" presStyleIdx="1" presStyleCnt="2"/>
      <dgm:spPr/>
    </dgm:pt>
    <dgm:pt modelId="{048B0763-015E-334E-80FC-DA8837729D98}" type="pres">
      <dgm:prSet presAssocID="{D9953AA2-A91C-944A-BF05-2B30F0C05434}" presName="hierChild4" presStyleCnt="0"/>
      <dgm:spPr/>
    </dgm:pt>
    <dgm:pt modelId="{31A7DE0D-3734-3840-9EA4-C4F7510DAC70}" type="pres">
      <dgm:prSet presAssocID="{D9953AA2-A91C-944A-BF05-2B30F0C05434}" presName="hierChild5" presStyleCnt="0"/>
      <dgm:spPr/>
    </dgm:pt>
    <dgm:pt modelId="{BC57B25E-A950-9248-AD67-6F5F0C0DF67C}" type="pres">
      <dgm:prSet presAssocID="{12CC5232-E7C4-AA46-9611-FB103EA3642C}" presName="hierChild5" presStyleCnt="0"/>
      <dgm:spPr/>
    </dgm:pt>
    <dgm:pt modelId="{B09514DF-FDB1-E648-85A2-920594F13962}" type="pres">
      <dgm:prSet presAssocID="{6D169E5B-8ECC-5E43-8A12-8120F83BFF36}" presName="hierChild3" presStyleCnt="0"/>
      <dgm:spPr/>
    </dgm:pt>
  </dgm:ptLst>
  <dgm:cxnLst>
    <dgm:cxn modelId="{AA032E04-5FB6-FD4D-BBDB-DB59F2A76357}" type="presOf" srcId="{6D22D91B-9188-EF47-B436-8B63B4D59CFA}" destId="{E2EEDB36-3C67-3743-9DED-3F80AFFC04BE}" srcOrd="0" destOrd="0" presId="urn:microsoft.com/office/officeart/2005/8/layout/orgChart1"/>
    <dgm:cxn modelId="{42BB690E-12C6-FF46-B0A2-FF1D6A3819C0}" type="presOf" srcId="{786B4107-0426-4B40-B5BE-362A3E4C5D9F}" destId="{3B6A7EF3-393F-DC4C-983D-FFB708AD45BE}" srcOrd="0" destOrd="0" presId="urn:microsoft.com/office/officeart/2005/8/layout/orgChart1"/>
    <dgm:cxn modelId="{87226D10-4509-7F40-97C3-9404AD93D969}" srcId="{6D169E5B-8ECC-5E43-8A12-8120F83BFF36}" destId="{0F8DB653-08ED-6248-8DCD-787D9F0AB7CD}" srcOrd="0" destOrd="0" parTransId="{82BFE2AA-69B0-A74C-BDDF-F6C5F5BED2D3}" sibTransId="{EF755948-5155-954A-88A4-5B558C0B3173}"/>
    <dgm:cxn modelId="{8A59AD1A-6BA5-5E4B-9225-39F4F23CF253}" type="presOf" srcId="{D9953AA2-A91C-944A-BF05-2B30F0C05434}" destId="{E727857E-7804-9B45-AEFB-CF05B1577B90}" srcOrd="1" destOrd="0" presId="urn:microsoft.com/office/officeart/2005/8/layout/orgChart1"/>
    <dgm:cxn modelId="{B1BCE023-C0D1-754F-B895-8AD1F918A0A9}" type="presOf" srcId="{48A82084-A3A6-D744-A4DB-29B007B5FA19}" destId="{A6922ACA-2DC6-B641-AAEE-863B7759DAF6}" srcOrd="1" destOrd="0" presId="urn:microsoft.com/office/officeart/2005/8/layout/orgChart1"/>
    <dgm:cxn modelId="{E61AA725-91E8-424D-B093-4142F1026E4E}" type="presOf" srcId="{D9953AA2-A91C-944A-BF05-2B30F0C05434}" destId="{569293C9-7E57-EB45-8121-4193E7240F53}" srcOrd="0" destOrd="0" presId="urn:microsoft.com/office/officeart/2005/8/layout/orgChart1"/>
    <dgm:cxn modelId="{1F8BFA28-7CFD-A44F-A534-EEFD582A9291}" type="presOf" srcId="{0F8DB653-08ED-6248-8DCD-787D9F0AB7CD}" destId="{9C0D6D3E-7323-7744-A22A-2AD6EEAF70F8}" srcOrd="1" destOrd="0" presId="urn:microsoft.com/office/officeart/2005/8/layout/orgChart1"/>
    <dgm:cxn modelId="{402C1433-5F58-4503-837D-5B49878A1660}" type="presOf" srcId="{07B09F90-3521-B541-94B6-1284E8710AD8}" destId="{D8EA521C-A87A-B749-BF6C-5C619A9B215D}" srcOrd="0" destOrd="0" presId="urn:microsoft.com/office/officeart/2005/8/layout/orgChart1"/>
    <dgm:cxn modelId="{4BE4123D-622B-9340-BC4B-F1F64923B6CA}" type="presOf" srcId="{12CC5232-E7C4-AA46-9611-FB103EA3642C}" destId="{4FEDBE70-0E7F-BB4B-A554-31BD4F9AF7E7}" srcOrd="1" destOrd="0" presId="urn:microsoft.com/office/officeart/2005/8/layout/orgChart1"/>
    <dgm:cxn modelId="{DD18A249-9FA5-D445-9FF3-D7AABB21C598}" type="presOf" srcId="{0F8DB653-08ED-6248-8DCD-787D9F0AB7CD}" destId="{0AEFF8B0-62EB-3149-99F4-A54E6B364905}" srcOrd="0" destOrd="0" presId="urn:microsoft.com/office/officeart/2005/8/layout/orgChart1"/>
    <dgm:cxn modelId="{74372659-C0A7-8842-A4FD-F87EC5B06A3B}" type="presOf" srcId="{5BDCCFA7-B95A-C94B-BB9A-89E2126A124E}" destId="{4995C13B-27CE-764D-A487-DBCDE8655857}" srcOrd="0" destOrd="0" presId="urn:microsoft.com/office/officeart/2005/8/layout/orgChart1"/>
    <dgm:cxn modelId="{A0EB7B77-5656-F74B-82E3-B13BC1657C8B}" srcId="{07B09F90-3521-B541-94B6-1284E8710AD8}" destId="{6D169E5B-8ECC-5E43-8A12-8120F83BFF36}" srcOrd="0" destOrd="0" parTransId="{5E4AFE4A-D42A-3D49-8095-8DBA662AA9FB}" sibTransId="{CAAAB269-CECC-324B-AAFF-BF503356FA7A}"/>
    <dgm:cxn modelId="{1C15A69C-2C1B-444C-9DEA-1B3A367E5B63}" type="presOf" srcId="{82BFE2AA-69B0-A74C-BDDF-F6C5F5BED2D3}" destId="{857D6CA6-8582-534F-8AA2-151911C93D89}" srcOrd="0" destOrd="0" presId="urn:microsoft.com/office/officeart/2005/8/layout/orgChart1"/>
    <dgm:cxn modelId="{52FA31C8-7E41-2646-AD30-8E58FC6AC26A}" srcId="{12CC5232-E7C4-AA46-9611-FB103EA3642C}" destId="{48A82084-A3A6-D744-A4DB-29B007B5FA19}" srcOrd="0" destOrd="0" parTransId="{786B4107-0426-4B40-B5BE-362A3E4C5D9F}" sibTransId="{CF161C75-2F27-BD41-AAE3-4CDCC3A051B4}"/>
    <dgm:cxn modelId="{E8CA56C8-380C-DE45-AC03-58F887C347F8}" srcId="{6D169E5B-8ECC-5E43-8A12-8120F83BFF36}" destId="{12CC5232-E7C4-AA46-9611-FB103EA3642C}" srcOrd="1" destOrd="0" parTransId="{5BDCCFA7-B95A-C94B-BB9A-89E2126A124E}" sibTransId="{B58AA914-2ACA-5F45-A1AB-A6977C8B7970}"/>
    <dgm:cxn modelId="{4DB23FCE-4152-0D49-AC5E-DF8278A31E5A}" type="presOf" srcId="{48A82084-A3A6-D744-A4DB-29B007B5FA19}" destId="{2B3EBCC6-6749-1344-B548-706C270A20FA}" srcOrd="0" destOrd="0" presId="urn:microsoft.com/office/officeart/2005/8/layout/orgChart1"/>
    <dgm:cxn modelId="{C87B6FD1-4151-9B4E-AA05-F40FF6763537}" type="presOf" srcId="{12CC5232-E7C4-AA46-9611-FB103EA3642C}" destId="{9CA6D405-70F5-7347-BED6-B454962A8A74}" srcOrd="0" destOrd="0" presId="urn:microsoft.com/office/officeart/2005/8/layout/orgChart1"/>
    <dgm:cxn modelId="{3E9F3FEE-2E6D-004A-A3E0-BA801946CEDB}" type="presOf" srcId="{6D169E5B-8ECC-5E43-8A12-8120F83BFF36}" destId="{DBD4F8EB-65F7-C642-94D6-1C746D3FE726}" srcOrd="0" destOrd="0" presId="urn:microsoft.com/office/officeart/2005/8/layout/orgChart1"/>
    <dgm:cxn modelId="{ACF2AEF3-8C4F-2749-A7BA-8149D5F467C8}" type="presOf" srcId="{6D169E5B-8ECC-5E43-8A12-8120F83BFF36}" destId="{FDE7A24A-C1C0-D04C-A27A-06273C43EEF3}" srcOrd="1" destOrd="0" presId="urn:microsoft.com/office/officeart/2005/8/layout/orgChart1"/>
    <dgm:cxn modelId="{6C7A98FD-24FD-D24C-9EF5-530601C5C08A}" srcId="{12CC5232-E7C4-AA46-9611-FB103EA3642C}" destId="{D9953AA2-A91C-944A-BF05-2B30F0C05434}" srcOrd="1" destOrd="0" parTransId="{6D22D91B-9188-EF47-B436-8B63B4D59CFA}" sibTransId="{7F36E5B3-E2EB-CE4E-8681-D539A750C1DA}"/>
    <dgm:cxn modelId="{7D8E527A-A832-A642-80E4-151A17035A13}" type="presParOf" srcId="{D8EA521C-A87A-B749-BF6C-5C619A9B215D}" destId="{898077BC-A592-5342-B740-ED57937B210C}" srcOrd="0" destOrd="0" presId="urn:microsoft.com/office/officeart/2005/8/layout/orgChart1"/>
    <dgm:cxn modelId="{78E6B199-3AD0-E045-980B-FA6EB0D0C690}" type="presParOf" srcId="{898077BC-A592-5342-B740-ED57937B210C}" destId="{0BCFE88A-F440-E646-8A9C-6D90D88BCCD3}" srcOrd="0" destOrd="0" presId="urn:microsoft.com/office/officeart/2005/8/layout/orgChart1"/>
    <dgm:cxn modelId="{E1A3B968-4722-D843-A159-ED34A55AA8F2}" type="presParOf" srcId="{0BCFE88A-F440-E646-8A9C-6D90D88BCCD3}" destId="{DBD4F8EB-65F7-C642-94D6-1C746D3FE726}" srcOrd="0" destOrd="0" presId="urn:microsoft.com/office/officeart/2005/8/layout/orgChart1"/>
    <dgm:cxn modelId="{20D808F6-F2DA-CE41-9BC5-C37D32CECAAA}" type="presParOf" srcId="{0BCFE88A-F440-E646-8A9C-6D90D88BCCD3}" destId="{FDE7A24A-C1C0-D04C-A27A-06273C43EEF3}" srcOrd="1" destOrd="0" presId="urn:microsoft.com/office/officeart/2005/8/layout/orgChart1"/>
    <dgm:cxn modelId="{0BBF4C9E-76EB-C94D-9AAB-14597CE2A893}" type="presParOf" srcId="{898077BC-A592-5342-B740-ED57937B210C}" destId="{91A69751-2A86-3F41-BA60-BB54F2A608B1}" srcOrd="1" destOrd="0" presId="urn:microsoft.com/office/officeart/2005/8/layout/orgChart1"/>
    <dgm:cxn modelId="{F49CE501-8AED-7747-A429-3AE0F790B122}" type="presParOf" srcId="{91A69751-2A86-3F41-BA60-BB54F2A608B1}" destId="{857D6CA6-8582-534F-8AA2-151911C93D89}" srcOrd="0" destOrd="0" presId="urn:microsoft.com/office/officeart/2005/8/layout/orgChart1"/>
    <dgm:cxn modelId="{B1474622-53A8-CA43-9021-22CCA94A5259}" type="presParOf" srcId="{91A69751-2A86-3F41-BA60-BB54F2A608B1}" destId="{5FEC70C9-5BE2-2C42-B462-BA4A73F6FDF3}" srcOrd="1" destOrd="0" presId="urn:microsoft.com/office/officeart/2005/8/layout/orgChart1"/>
    <dgm:cxn modelId="{725E35DB-A967-2946-91D0-B07EDD925019}" type="presParOf" srcId="{5FEC70C9-5BE2-2C42-B462-BA4A73F6FDF3}" destId="{B9599DB7-2781-324C-AE45-4D3A61FA4387}" srcOrd="0" destOrd="0" presId="urn:microsoft.com/office/officeart/2005/8/layout/orgChart1"/>
    <dgm:cxn modelId="{CCDAC2E3-9B54-6C4B-A42F-E8DE6989EB61}" type="presParOf" srcId="{B9599DB7-2781-324C-AE45-4D3A61FA4387}" destId="{0AEFF8B0-62EB-3149-99F4-A54E6B364905}" srcOrd="0" destOrd="0" presId="urn:microsoft.com/office/officeart/2005/8/layout/orgChart1"/>
    <dgm:cxn modelId="{362DA5CB-E083-6E48-9FC6-362551A2A70B}" type="presParOf" srcId="{B9599DB7-2781-324C-AE45-4D3A61FA4387}" destId="{9C0D6D3E-7323-7744-A22A-2AD6EEAF70F8}" srcOrd="1" destOrd="0" presId="urn:microsoft.com/office/officeart/2005/8/layout/orgChart1"/>
    <dgm:cxn modelId="{09FC2B6C-6DE2-7C4D-B54C-17D0D11F8964}" type="presParOf" srcId="{5FEC70C9-5BE2-2C42-B462-BA4A73F6FDF3}" destId="{05A2B27D-91C1-F843-B246-39CC99576237}" srcOrd="1" destOrd="0" presId="urn:microsoft.com/office/officeart/2005/8/layout/orgChart1"/>
    <dgm:cxn modelId="{39B5B074-5D58-6249-91FF-4EEA3A16E9B7}" type="presParOf" srcId="{5FEC70C9-5BE2-2C42-B462-BA4A73F6FDF3}" destId="{C00FE8A3-F2FF-9C4B-9FF4-3F41C1372995}" srcOrd="2" destOrd="0" presId="urn:microsoft.com/office/officeart/2005/8/layout/orgChart1"/>
    <dgm:cxn modelId="{1B27A11D-D290-F642-B696-CE7C209BD7C3}" type="presParOf" srcId="{91A69751-2A86-3F41-BA60-BB54F2A608B1}" destId="{4995C13B-27CE-764D-A487-DBCDE8655857}" srcOrd="2" destOrd="0" presId="urn:microsoft.com/office/officeart/2005/8/layout/orgChart1"/>
    <dgm:cxn modelId="{FCA6070B-A1F3-B244-BE18-C3C4E7BCA753}" type="presParOf" srcId="{91A69751-2A86-3F41-BA60-BB54F2A608B1}" destId="{6BFC7E72-96A0-3945-ABBB-71360423932B}" srcOrd="3" destOrd="0" presId="urn:microsoft.com/office/officeart/2005/8/layout/orgChart1"/>
    <dgm:cxn modelId="{A6F07C0B-1EEA-4A49-BEC6-FBD9CF07768B}" type="presParOf" srcId="{6BFC7E72-96A0-3945-ABBB-71360423932B}" destId="{45E6A9EE-3A2B-D94F-B386-A622C3B3A5BD}" srcOrd="0" destOrd="0" presId="urn:microsoft.com/office/officeart/2005/8/layout/orgChart1"/>
    <dgm:cxn modelId="{AB70401B-679B-664F-9129-72C9BC4C7545}" type="presParOf" srcId="{45E6A9EE-3A2B-D94F-B386-A622C3B3A5BD}" destId="{9CA6D405-70F5-7347-BED6-B454962A8A74}" srcOrd="0" destOrd="0" presId="urn:microsoft.com/office/officeart/2005/8/layout/orgChart1"/>
    <dgm:cxn modelId="{EB82C85C-A44B-7641-99DE-969851D26AD9}" type="presParOf" srcId="{45E6A9EE-3A2B-D94F-B386-A622C3B3A5BD}" destId="{4FEDBE70-0E7F-BB4B-A554-31BD4F9AF7E7}" srcOrd="1" destOrd="0" presId="urn:microsoft.com/office/officeart/2005/8/layout/orgChart1"/>
    <dgm:cxn modelId="{8DECD9BC-ECCB-A641-A8D9-823F59D7F5B3}" type="presParOf" srcId="{6BFC7E72-96A0-3945-ABBB-71360423932B}" destId="{A6A67B8B-8ED6-614B-84FD-F18E1DA53809}" srcOrd="1" destOrd="0" presId="urn:microsoft.com/office/officeart/2005/8/layout/orgChart1"/>
    <dgm:cxn modelId="{99774F1E-5B1D-1140-881C-38AF15C99BBD}" type="presParOf" srcId="{A6A67B8B-8ED6-614B-84FD-F18E1DA53809}" destId="{3B6A7EF3-393F-DC4C-983D-FFB708AD45BE}" srcOrd="0" destOrd="0" presId="urn:microsoft.com/office/officeart/2005/8/layout/orgChart1"/>
    <dgm:cxn modelId="{76BDBBFB-98AB-814F-AECF-B6F8F65D2787}" type="presParOf" srcId="{A6A67B8B-8ED6-614B-84FD-F18E1DA53809}" destId="{93504A63-14E2-B24A-8295-120171C8A007}" srcOrd="1" destOrd="0" presId="urn:microsoft.com/office/officeart/2005/8/layout/orgChart1"/>
    <dgm:cxn modelId="{F231F1E8-0CBB-1946-8E2D-C03C828F7D4B}" type="presParOf" srcId="{93504A63-14E2-B24A-8295-120171C8A007}" destId="{0CA8F569-0852-7D45-8746-CED34F55710A}" srcOrd="0" destOrd="0" presId="urn:microsoft.com/office/officeart/2005/8/layout/orgChart1"/>
    <dgm:cxn modelId="{EA4E1C74-2917-ED41-AF5D-68644BE382D8}" type="presParOf" srcId="{0CA8F569-0852-7D45-8746-CED34F55710A}" destId="{2B3EBCC6-6749-1344-B548-706C270A20FA}" srcOrd="0" destOrd="0" presId="urn:microsoft.com/office/officeart/2005/8/layout/orgChart1"/>
    <dgm:cxn modelId="{AF9701F6-FE4C-664C-A35E-483D250DCFED}" type="presParOf" srcId="{0CA8F569-0852-7D45-8746-CED34F55710A}" destId="{A6922ACA-2DC6-B641-AAEE-863B7759DAF6}" srcOrd="1" destOrd="0" presId="urn:microsoft.com/office/officeart/2005/8/layout/orgChart1"/>
    <dgm:cxn modelId="{52EDE4CE-FC87-5E4E-9089-709C18654C89}" type="presParOf" srcId="{93504A63-14E2-B24A-8295-120171C8A007}" destId="{DBCFEBDB-AA9D-A544-82A0-60DED91B0511}" srcOrd="1" destOrd="0" presId="urn:microsoft.com/office/officeart/2005/8/layout/orgChart1"/>
    <dgm:cxn modelId="{608CD9D1-8B39-2146-B549-9E79FB19774D}" type="presParOf" srcId="{93504A63-14E2-B24A-8295-120171C8A007}" destId="{D8C270C0-2A6D-FC4B-B4A5-9A1946E50BC6}" srcOrd="2" destOrd="0" presId="urn:microsoft.com/office/officeart/2005/8/layout/orgChart1"/>
    <dgm:cxn modelId="{2A8F4071-6C1F-7F45-A87B-CF6684AFD298}" type="presParOf" srcId="{A6A67B8B-8ED6-614B-84FD-F18E1DA53809}" destId="{E2EEDB36-3C67-3743-9DED-3F80AFFC04BE}" srcOrd="2" destOrd="0" presId="urn:microsoft.com/office/officeart/2005/8/layout/orgChart1"/>
    <dgm:cxn modelId="{76B86648-5BE8-0B4C-8BE3-AAB4498F0C6D}" type="presParOf" srcId="{A6A67B8B-8ED6-614B-84FD-F18E1DA53809}" destId="{1EE4B102-71DB-FF4A-9246-4727BAEFFDBE}" srcOrd="3" destOrd="0" presId="urn:microsoft.com/office/officeart/2005/8/layout/orgChart1"/>
    <dgm:cxn modelId="{762CF323-DBD9-5F48-BF3A-C26E207999BF}" type="presParOf" srcId="{1EE4B102-71DB-FF4A-9246-4727BAEFFDBE}" destId="{0F41290F-FE97-D348-9940-7069CE9A8F62}" srcOrd="0" destOrd="0" presId="urn:microsoft.com/office/officeart/2005/8/layout/orgChart1"/>
    <dgm:cxn modelId="{DFD71B12-6838-EB48-81D2-EA382F749FE8}" type="presParOf" srcId="{0F41290F-FE97-D348-9940-7069CE9A8F62}" destId="{569293C9-7E57-EB45-8121-4193E7240F53}" srcOrd="0" destOrd="0" presId="urn:microsoft.com/office/officeart/2005/8/layout/orgChart1"/>
    <dgm:cxn modelId="{E840D2C7-8A1B-3844-8A55-5A765D745148}" type="presParOf" srcId="{0F41290F-FE97-D348-9940-7069CE9A8F62}" destId="{E727857E-7804-9B45-AEFB-CF05B1577B90}" srcOrd="1" destOrd="0" presId="urn:microsoft.com/office/officeart/2005/8/layout/orgChart1"/>
    <dgm:cxn modelId="{1C4B1DA2-45C3-6347-A43F-8B65F3B7F0D8}" type="presParOf" srcId="{1EE4B102-71DB-FF4A-9246-4727BAEFFDBE}" destId="{048B0763-015E-334E-80FC-DA8837729D98}" srcOrd="1" destOrd="0" presId="urn:microsoft.com/office/officeart/2005/8/layout/orgChart1"/>
    <dgm:cxn modelId="{97872C7B-D465-1C4B-87D9-91A26F7884A0}" type="presParOf" srcId="{1EE4B102-71DB-FF4A-9246-4727BAEFFDBE}" destId="{31A7DE0D-3734-3840-9EA4-C4F7510DAC70}" srcOrd="2" destOrd="0" presId="urn:microsoft.com/office/officeart/2005/8/layout/orgChart1"/>
    <dgm:cxn modelId="{00D66CB8-4BE5-C343-B53C-57121263489F}" type="presParOf" srcId="{6BFC7E72-96A0-3945-ABBB-71360423932B}" destId="{BC57B25E-A950-9248-AD67-6F5F0C0DF67C}" srcOrd="2" destOrd="0" presId="urn:microsoft.com/office/officeart/2005/8/layout/orgChart1"/>
    <dgm:cxn modelId="{EB878B90-4A56-8E4C-877C-819050965BA6}" type="presParOf" srcId="{898077BC-A592-5342-B740-ED57937B210C}" destId="{B09514DF-FDB1-E648-85A2-920594F1396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B09F90-3521-B541-94B6-1284E8710AD8}" type="doc">
      <dgm:prSet loTypeId="urn:microsoft.com/office/officeart/2005/8/layout/orgChart1" loCatId="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sv-SE"/>
        </a:p>
      </dgm:t>
    </dgm:pt>
    <dgm:pt modelId="{6D169E5B-8ECC-5E43-8A12-8120F83BFF36}">
      <dgm:prSet phldrT="[Text]" custT="1"/>
      <dgm:spPr/>
      <dgm:t>
        <a:bodyPr/>
        <a:lstStyle/>
        <a:p>
          <a:r>
            <a:rPr lang="sv-SE" sz="10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Medicolegal</a:t>
          </a:r>
          <a:r>
            <a:rPr lang="sv-SE" sz="10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v-SE" sz="10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autopsies</a:t>
          </a:r>
          <a:r>
            <a:rPr lang="sv-SE" sz="10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v-SE" sz="10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selected</a:t>
          </a:r>
          <a:r>
            <a:rPr lang="sv-SE" sz="1000" b="0" dirty="0">
              <a:latin typeface="Times New Roman" panose="02020603050405020304" pitchFamily="18" charset="0"/>
              <a:cs typeface="Times New Roman" panose="02020603050405020304" pitchFamily="18" charset="0"/>
            </a:rPr>
            <a:t> by </a:t>
          </a:r>
          <a:r>
            <a:rPr lang="sv-SE" sz="10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coding</a:t>
          </a:r>
          <a:r>
            <a:rPr lang="sv-SE" sz="1000" b="0" dirty="0">
              <a:latin typeface="Times New Roman" panose="02020603050405020304" pitchFamily="18" charset="0"/>
              <a:cs typeface="Times New Roman" panose="02020603050405020304" pitchFamily="18" charset="0"/>
            </a:rPr>
            <a:t> system (n = 474)</a:t>
          </a:r>
        </a:p>
      </dgm:t>
    </dgm:pt>
    <dgm:pt modelId="{5E4AFE4A-D42A-3D49-8095-8DBA662AA9FB}" type="parTrans" cxnId="{A0EB7B77-5656-F74B-82E3-B13BC1657C8B}">
      <dgm:prSet/>
      <dgm:spPr/>
      <dgm:t>
        <a:bodyPr/>
        <a:lstStyle/>
        <a:p>
          <a:endParaRPr lang="sv-SE"/>
        </a:p>
      </dgm:t>
    </dgm:pt>
    <dgm:pt modelId="{CAAAB269-CECC-324B-AAFF-BF503356FA7A}" type="sibTrans" cxnId="{A0EB7B77-5656-F74B-82E3-B13BC1657C8B}">
      <dgm:prSet/>
      <dgm:spPr/>
      <dgm:t>
        <a:bodyPr/>
        <a:lstStyle/>
        <a:p>
          <a:endParaRPr lang="sv-SE"/>
        </a:p>
      </dgm:t>
    </dgm:pt>
    <dgm:pt modelId="{0F8DB653-08ED-6248-8DCD-787D9F0AB7CD}">
      <dgm:prSet phldrT="[Text]" custT="1"/>
      <dgm:spPr/>
      <dgm:t>
        <a:bodyPr/>
        <a:lstStyle/>
        <a:p>
          <a:r>
            <a:rPr lang="sv-SE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Excluded</a:t>
          </a:r>
          <a:r>
            <a:rPr lang="sv-SE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(n =335)</a:t>
          </a:r>
        </a:p>
      </dgm:t>
    </dgm:pt>
    <dgm:pt modelId="{82BFE2AA-69B0-A74C-BDDF-F6C5F5BED2D3}" type="parTrans" cxnId="{87226D10-4509-7F40-97C3-9404AD93D969}">
      <dgm:prSet/>
      <dgm:spPr/>
      <dgm:t>
        <a:bodyPr/>
        <a:lstStyle/>
        <a:p>
          <a:endParaRPr lang="sv-SE"/>
        </a:p>
      </dgm:t>
    </dgm:pt>
    <dgm:pt modelId="{EF755948-5155-954A-88A4-5B558C0B3173}" type="sibTrans" cxnId="{87226D10-4509-7F40-97C3-9404AD93D969}">
      <dgm:prSet/>
      <dgm:spPr/>
      <dgm:t>
        <a:bodyPr/>
        <a:lstStyle/>
        <a:p>
          <a:endParaRPr lang="sv-SE"/>
        </a:p>
      </dgm:t>
    </dgm:pt>
    <dgm:pt modelId="{12CC5232-E7C4-AA46-9611-FB103EA3642C}">
      <dgm:prSet phldrT="[Text]" custT="1"/>
      <dgm:spPr/>
      <dgm:t>
        <a:bodyPr/>
        <a:lstStyle/>
        <a:p>
          <a:r>
            <a:rPr lang="sv-SE" sz="1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Included</a:t>
          </a:r>
          <a:r>
            <a:rPr lang="sv-SE" sz="1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(n = 139)</a:t>
          </a:r>
        </a:p>
      </dgm:t>
    </dgm:pt>
    <dgm:pt modelId="{5BDCCFA7-B95A-C94B-BB9A-89E2126A124E}" type="parTrans" cxnId="{E8CA56C8-380C-DE45-AC03-58F887C347F8}">
      <dgm:prSet/>
      <dgm:spPr/>
      <dgm:t>
        <a:bodyPr/>
        <a:lstStyle/>
        <a:p>
          <a:endParaRPr lang="sv-SE"/>
        </a:p>
      </dgm:t>
    </dgm:pt>
    <dgm:pt modelId="{B58AA914-2ACA-5F45-A1AB-A6977C8B7970}" type="sibTrans" cxnId="{E8CA56C8-380C-DE45-AC03-58F887C347F8}">
      <dgm:prSet/>
      <dgm:spPr/>
      <dgm:t>
        <a:bodyPr/>
        <a:lstStyle/>
        <a:p>
          <a:endParaRPr lang="sv-SE"/>
        </a:p>
      </dgm:t>
    </dgm:pt>
    <dgm:pt modelId="{6FE8B178-BFF8-CF47-A119-979A71334F96}">
      <dgm:prSet phldrT="[Text]" custT="1"/>
      <dgm:spPr/>
      <dgm:t>
        <a:bodyPr/>
        <a:lstStyle/>
        <a:p>
          <a:r>
            <a:rPr lang="sv-SE" sz="900">
              <a:latin typeface="Times New Roman" panose="02020603050405020304" pitchFamily="18" charset="0"/>
              <a:cs typeface="Times New Roman" panose="02020603050405020304" pitchFamily="18" charset="0"/>
            </a:rPr>
            <a:t>More than one stab injury (n = 291)</a:t>
          </a:r>
        </a:p>
      </dgm:t>
    </dgm:pt>
    <dgm:pt modelId="{8914D506-B9FA-9245-BC34-9ABF2A6E5857}" type="parTrans" cxnId="{C3F96CB1-00A3-A449-B8D5-7914C2DF7EF9}">
      <dgm:prSet/>
      <dgm:spPr/>
      <dgm:t>
        <a:bodyPr/>
        <a:lstStyle/>
        <a:p>
          <a:endParaRPr lang="sv-SE"/>
        </a:p>
      </dgm:t>
    </dgm:pt>
    <dgm:pt modelId="{7F6FB8E9-CA80-7C45-B6C8-A8446F8EDB57}" type="sibTrans" cxnId="{C3F96CB1-00A3-A449-B8D5-7914C2DF7EF9}">
      <dgm:prSet/>
      <dgm:spPr/>
      <dgm:t>
        <a:bodyPr/>
        <a:lstStyle/>
        <a:p>
          <a:endParaRPr lang="sv-SE"/>
        </a:p>
      </dgm:t>
    </dgm:pt>
    <dgm:pt modelId="{D9953AA2-A91C-944A-BF05-2B30F0C05434}">
      <dgm:prSet custT="1"/>
      <dgm:spPr/>
      <dgm:t>
        <a:bodyPr/>
        <a:lstStyle/>
        <a:p>
          <a:r>
            <a:rPr lang="sv-SE" sz="1000" b="1" dirty="0">
              <a:latin typeface="Times New Roman" panose="02020603050405020304" pitchFamily="18" charset="0"/>
              <a:cs typeface="Times New Roman" panose="02020603050405020304" pitchFamily="18" charset="0"/>
            </a:rPr>
            <a:t>Suicidal </a:t>
          </a:r>
          <a:r>
            <a:rPr lang="sv-SE" sz="1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death</a:t>
          </a:r>
          <a:r>
            <a:rPr lang="sv-SE" sz="1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r>
            <a:rPr lang="sv-SE" sz="1000" b="1" dirty="0">
              <a:latin typeface="Times New Roman" panose="02020603050405020304" pitchFamily="18" charset="0"/>
              <a:cs typeface="Times New Roman" panose="02020603050405020304" pitchFamily="18" charset="0"/>
            </a:rPr>
            <a:t>(n = 45)</a:t>
          </a:r>
        </a:p>
      </dgm:t>
    </dgm:pt>
    <dgm:pt modelId="{6D22D91B-9188-EF47-B436-8B63B4D59CFA}" type="parTrans" cxnId="{6C7A98FD-24FD-D24C-9EF5-530601C5C08A}">
      <dgm:prSet/>
      <dgm:spPr/>
      <dgm:t>
        <a:bodyPr/>
        <a:lstStyle/>
        <a:p>
          <a:endParaRPr lang="sv-SE"/>
        </a:p>
      </dgm:t>
    </dgm:pt>
    <dgm:pt modelId="{7F36E5B3-E2EB-CE4E-8681-D539A750C1DA}" type="sibTrans" cxnId="{6C7A98FD-24FD-D24C-9EF5-530601C5C08A}">
      <dgm:prSet/>
      <dgm:spPr/>
      <dgm:t>
        <a:bodyPr/>
        <a:lstStyle/>
        <a:p>
          <a:endParaRPr lang="sv-SE"/>
        </a:p>
      </dgm:t>
    </dgm:pt>
    <dgm:pt modelId="{48A82084-A3A6-D744-A4DB-29B007B5FA19}">
      <dgm:prSet custT="1"/>
      <dgm:spPr/>
      <dgm:t>
        <a:bodyPr/>
        <a:lstStyle/>
        <a:p>
          <a:r>
            <a:rPr lang="sv-SE" sz="1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Homicidal</a:t>
          </a:r>
          <a:r>
            <a:rPr lang="sv-SE" sz="1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v-SE" sz="1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death</a:t>
          </a:r>
          <a:r>
            <a:rPr lang="sv-SE" sz="1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r>
            <a:rPr lang="sv-SE" sz="1000" b="1" dirty="0">
              <a:latin typeface="Times New Roman" panose="02020603050405020304" pitchFamily="18" charset="0"/>
              <a:cs typeface="Times New Roman" panose="02020603050405020304" pitchFamily="18" charset="0"/>
            </a:rPr>
            <a:t>(n = 94)</a:t>
          </a:r>
        </a:p>
      </dgm:t>
    </dgm:pt>
    <dgm:pt modelId="{786B4107-0426-4B40-B5BE-362A3E4C5D9F}" type="parTrans" cxnId="{52FA31C8-7E41-2646-AD30-8E58FC6AC26A}">
      <dgm:prSet/>
      <dgm:spPr/>
      <dgm:t>
        <a:bodyPr/>
        <a:lstStyle/>
        <a:p>
          <a:endParaRPr lang="sv-SE"/>
        </a:p>
      </dgm:t>
    </dgm:pt>
    <dgm:pt modelId="{CF161C75-2F27-BD41-AAE3-4CDCC3A051B4}" type="sibTrans" cxnId="{52FA31C8-7E41-2646-AD30-8E58FC6AC26A}">
      <dgm:prSet/>
      <dgm:spPr/>
      <dgm:t>
        <a:bodyPr/>
        <a:lstStyle/>
        <a:p>
          <a:endParaRPr lang="sv-SE"/>
        </a:p>
      </dgm:t>
    </dgm:pt>
    <dgm:pt modelId="{1EEFE40B-9C74-BB4B-BD30-BD8D91A39BDD}">
      <dgm:prSet phldrT="[Text]" custT="1"/>
      <dgm:spPr/>
      <dgm:t>
        <a:bodyPr/>
        <a:lstStyle/>
        <a:p>
          <a:r>
            <a:rPr lang="sv-SE" sz="900">
              <a:latin typeface="Times New Roman" panose="02020603050405020304" pitchFamily="18" charset="0"/>
              <a:cs typeface="Times New Roman" panose="02020603050405020304" pitchFamily="18" charset="0"/>
            </a:rPr>
            <a:t>No stab injury at the trunk (n = 12)</a:t>
          </a:r>
        </a:p>
      </dgm:t>
    </dgm:pt>
    <dgm:pt modelId="{44FF4942-80A8-384B-8E34-2AA4AB477702}" type="sibTrans" cxnId="{6E489FCF-7370-9F4C-B182-A32E0A181073}">
      <dgm:prSet/>
      <dgm:spPr/>
      <dgm:t>
        <a:bodyPr/>
        <a:lstStyle/>
        <a:p>
          <a:endParaRPr lang="sv-SE"/>
        </a:p>
      </dgm:t>
    </dgm:pt>
    <dgm:pt modelId="{3F55B8C0-99FC-2344-86C0-8BF9E4687EFB}" type="parTrans" cxnId="{6E489FCF-7370-9F4C-B182-A32E0A181073}">
      <dgm:prSet/>
      <dgm:spPr/>
      <dgm:t>
        <a:bodyPr/>
        <a:lstStyle/>
        <a:p>
          <a:endParaRPr lang="sv-SE"/>
        </a:p>
      </dgm:t>
    </dgm:pt>
    <dgm:pt modelId="{EC395092-8893-9548-B533-34962E1ADD41}">
      <dgm:prSet phldrT="[Text]" custT="1"/>
      <dgm:spPr/>
      <dgm:t>
        <a:bodyPr/>
        <a:lstStyle/>
        <a:p>
          <a:r>
            <a:rPr lang="sv-SE" sz="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Other</a:t>
          </a:r>
          <a:r>
            <a:rPr lang="sv-SE" sz="9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v-SE" sz="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primary</a:t>
          </a:r>
          <a:r>
            <a:rPr lang="sv-SE" sz="900" dirty="0">
              <a:latin typeface="Times New Roman" panose="02020603050405020304" pitchFamily="18" charset="0"/>
              <a:cs typeface="Times New Roman" panose="02020603050405020304" pitchFamily="18" charset="0"/>
            </a:rPr>
            <a:t> cause </a:t>
          </a:r>
          <a:r>
            <a:rPr lang="sv-SE" sz="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of</a:t>
          </a:r>
          <a:r>
            <a:rPr lang="sv-SE" sz="9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v-SE" sz="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death</a:t>
          </a:r>
          <a:r>
            <a:rPr lang="sv-SE" sz="9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v-SE" sz="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than</a:t>
          </a:r>
          <a:r>
            <a:rPr lang="sv-SE" sz="900" dirty="0">
              <a:latin typeface="Times New Roman" panose="02020603050405020304" pitchFamily="18" charset="0"/>
              <a:cs typeface="Times New Roman" panose="02020603050405020304" pitchFamily="18" charset="0"/>
            </a:rPr>
            <a:t> stab </a:t>
          </a:r>
          <a:r>
            <a:rPr lang="sv-SE" sz="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injury</a:t>
          </a:r>
          <a:r>
            <a:rPr lang="sv-SE" sz="9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r>
            <a:rPr lang="sv-SE" sz="900" dirty="0">
              <a:latin typeface="Times New Roman" panose="02020603050405020304" pitchFamily="18" charset="0"/>
              <a:cs typeface="Times New Roman" panose="02020603050405020304" pitchFamily="18" charset="0"/>
            </a:rPr>
            <a:t>(n = 11)</a:t>
          </a:r>
        </a:p>
      </dgm:t>
    </dgm:pt>
    <dgm:pt modelId="{E1B38678-BA4B-784B-A00B-BE3DAF667FEF}" type="sibTrans" cxnId="{5529B3E7-119A-2D4A-AA1A-C548ED9B3731}">
      <dgm:prSet/>
      <dgm:spPr/>
      <dgm:t>
        <a:bodyPr/>
        <a:lstStyle/>
        <a:p>
          <a:endParaRPr lang="sv-SE"/>
        </a:p>
      </dgm:t>
    </dgm:pt>
    <dgm:pt modelId="{E92524B1-8D5D-A242-9186-5EB8C00D4FC9}" type="parTrans" cxnId="{5529B3E7-119A-2D4A-AA1A-C548ED9B3731}">
      <dgm:prSet/>
      <dgm:spPr/>
      <dgm:t>
        <a:bodyPr/>
        <a:lstStyle/>
        <a:p>
          <a:endParaRPr lang="sv-SE"/>
        </a:p>
      </dgm:t>
    </dgm:pt>
    <dgm:pt modelId="{D75AE9ED-302E-6F4D-AFAB-7115DE14825B}">
      <dgm:prSet phldrT="[Text]" custT="1"/>
      <dgm:spPr/>
      <dgm:t>
        <a:bodyPr/>
        <a:lstStyle/>
        <a:p>
          <a:r>
            <a:rPr lang="sv-SE" sz="900">
              <a:latin typeface="Times New Roman" panose="02020603050405020304" pitchFamily="18" charset="0"/>
              <a:cs typeface="Times New Roman" panose="02020603050405020304" pitchFamily="18" charset="0"/>
            </a:rPr>
            <a:t>Other manner of death than suicide or homicide (n = 15)</a:t>
          </a:r>
        </a:p>
      </dgm:t>
    </dgm:pt>
    <dgm:pt modelId="{1BA3C2FF-0EDD-9B4A-ABC8-368DF2347F35}" type="sibTrans" cxnId="{48896848-0243-BF43-8DC0-C0331DBB313E}">
      <dgm:prSet/>
      <dgm:spPr/>
      <dgm:t>
        <a:bodyPr/>
        <a:lstStyle/>
        <a:p>
          <a:endParaRPr lang="sv-SE"/>
        </a:p>
      </dgm:t>
    </dgm:pt>
    <dgm:pt modelId="{F998091E-4398-E140-B7F2-715E9678E169}" type="parTrans" cxnId="{48896848-0243-BF43-8DC0-C0331DBB313E}">
      <dgm:prSet/>
      <dgm:spPr/>
      <dgm:t>
        <a:bodyPr/>
        <a:lstStyle/>
        <a:p>
          <a:endParaRPr lang="sv-SE"/>
        </a:p>
      </dgm:t>
    </dgm:pt>
    <dgm:pt modelId="{02BBBB42-7A41-420B-93A2-2A5460A20FAF}">
      <dgm:prSet phldrT="[Text]" custT="1"/>
      <dgm:spPr/>
      <dgm:t>
        <a:bodyPr/>
        <a:lstStyle/>
        <a:p>
          <a:r>
            <a:rPr lang="sv-SE" sz="900">
              <a:latin typeface="Times New Roman" panose="02020603050405020304" pitchFamily="18" charset="0"/>
              <a:cs typeface="Times New Roman" panose="02020603050405020304" pitchFamily="18" charset="0"/>
            </a:rPr>
            <a:t>The condition of the deceased (n = 3)</a:t>
          </a:r>
        </a:p>
      </dgm:t>
    </dgm:pt>
    <dgm:pt modelId="{8A75FC91-5C09-4416-920E-93E2EB7423F3}" type="parTrans" cxnId="{243D9702-9FBE-49BD-BC7A-288C1FA1ADCC}">
      <dgm:prSet/>
      <dgm:spPr/>
      <dgm:t>
        <a:bodyPr/>
        <a:lstStyle/>
        <a:p>
          <a:endParaRPr lang="sv-SE"/>
        </a:p>
      </dgm:t>
    </dgm:pt>
    <dgm:pt modelId="{AD1FEA81-4FBC-40D7-8692-FF25E867C372}" type="sibTrans" cxnId="{243D9702-9FBE-49BD-BC7A-288C1FA1ADCC}">
      <dgm:prSet/>
      <dgm:spPr/>
      <dgm:t>
        <a:bodyPr/>
        <a:lstStyle/>
        <a:p>
          <a:endParaRPr lang="sv-SE"/>
        </a:p>
      </dgm:t>
    </dgm:pt>
    <dgm:pt modelId="{9DA00991-493C-4373-9D1D-410988CCDC96}">
      <dgm:prSet phldrT="[Text]" custT="1"/>
      <dgm:spPr/>
      <dgm:t>
        <a:bodyPr/>
        <a:lstStyle/>
        <a:p>
          <a:r>
            <a:rPr lang="sv-SE" sz="900">
              <a:latin typeface="Times New Roman" panose="02020603050405020304" pitchFamily="18" charset="0"/>
              <a:cs typeface="Times New Roman" panose="02020603050405020304" pitchFamily="18" charset="0"/>
            </a:rPr>
            <a:t>Victim younger than 15 years (n=3)</a:t>
          </a:r>
        </a:p>
      </dgm:t>
    </dgm:pt>
    <dgm:pt modelId="{D4ABB53E-FF34-4966-9C2C-409A281D3A14}" type="parTrans" cxnId="{F725277B-3F46-46E5-BA70-91E60CB4A819}">
      <dgm:prSet/>
      <dgm:spPr/>
      <dgm:t>
        <a:bodyPr/>
        <a:lstStyle/>
        <a:p>
          <a:endParaRPr lang="sv-SE"/>
        </a:p>
      </dgm:t>
    </dgm:pt>
    <dgm:pt modelId="{2DF883C6-1A46-46E7-B9F8-A659E78E94E5}" type="sibTrans" cxnId="{F725277B-3F46-46E5-BA70-91E60CB4A819}">
      <dgm:prSet/>
      <dgm:spPr/>
      <dgm:t>
        <a:bodyPr/>
        <a:lstStyle/>
        <a:p>
          <a:endParaRPr lang="sv-SE"/>
        </a:p>
      </dgm:t>
    </dgm:pt>
    <dgm:pt modelId="{D8EA521C-A87A-B749-BF6C-5C619A9B215D}" type="pres">
      <dgm:prSet presAssocID="{07B09F90-3521-B541-94B6-1284E8710AD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98077BC-A592-5342-B740-ED57937B210C}" type="pres">
      <dgm:prSet presAssocID="{6D169E5B-8ECC-5E43-8A12-8120F83BFF36}" presName="hierRoot1" presStyleCnt="0">
        <dgm:presLayoutVars>
          <dgm:hierBranch val="init"/>
        </dgm:presLayoutVars>
      </dgm:prSet>
      <dgm:spPr/>
    </dgm:pt>
    <dgm:pt modelId="{0BCFE88A-F440-E646-8A9C-6D90D88BCCD3}" type="pres">
      <dgm:prSet presAssocID="{6D169E5B-8ECC-5E43-8A12-8120F83BFF36}" presName="rootComposite1" presStyleCnt="0"/>
      <dgm:spPr/>
    </dgm:pt>
    <dgm:pt modelId="{DBD4F8EB-65F7-C642-94D6-1C746D3FE726}" type="pres">
      <dgm:prSet presAssocID="{6D169E5B-8ECC-5E43-8A12-8120F83BFF36}" presName="rootText1" presStyleLbl="node0" presStyleIdx="0" presStyleCnt="1" custScaleX="184768">
        <dgm:presLayoutVars>
          <dgm:chPref val="3"/>
        </dgm:presLayoutVars>
      </dgm:prSet>
      <dgm:spPr/>
    </dgm:pt>
    <dgm:pt modelId="{FDE7A24A-C1C0-D04C-A27A-06273C43EEF3}" type="pres">
      <dgm:prSet presAssocID="{6D169E5B-8ECC-5E43-8A12-8120F83BFF36}" presName="rootConnector1" presStyleLbl="node1" presStyleIdx="0" presStyleCnt="0"/>
      <dgm:spPr/>
    </dgm:pt>
    <dgm:pt modelId="{91A69751-2A86-3F41-BA60-BB54F2A608B1}" type="pres">
      <dgm:prSet presAssocID="{6D169E5B-8ECC-5E43-8A12-8120F83BFF36}" presName="hierChild2" presStyleCnt="0"/>
      <dgm:spPr/>
    </dgm:pt>
    <dgm:pt modelId="{857D6CA6-8582-534F-8AA2-151911C93D89}" type="pres">
      <dgm:prSet presAssocID="{82BFE2AA-69B0-A74C-BDDF-F6C5F5BED2D3}" presName="Name37" presStyleLbl="parChTrans1D2" presStyleIdx="0" presStyleCnt="2"/>
      <dgm:spPr/>
    </dgm:pt>
    <dgm:pt modelId="{5FEC70C9-5BE2-2C42-B462-BA4A73F6FDF3}" type="pres">
      <dgm:prSet presAssocID="{0F8DB653-08ED-6248-8DCD-787D9F0AB7CD}" presName="hierRoot2" presStyleCnt="0">
        <dgm:presLayoutVars>
          <dgm:hierBranch val="init"/>
        </dgm:presLayoutVars>
      </dgm:prSet>
      <dgm:spPr/>
    </dgm:pt>
    <dgm:pt modelId="{B9599DB7-2781-324C-AE45-4D3A61FA4387}" type="pres">
      <dgm:prSet presAssocID="{0F8DB653-08ED-6248-8DCD-787D9F0AB7CD}" presName="rootComposite" presStyleCnt="0"/>
      <dgm:spPr/>
    </dgm:pt>
    <dgm:pt modelId="{0AEFF8B0-62EB-3149-99F4-A54E6B364905}" type="pres">
      <dgm:prSet presAssocID="{0F8DB653-08ED-6248-8DCD-787D9F0AB7CD}" presName="rootText" presStyleLbl="node2" presStyleIdx="0" presStyleCnt="2" custScaleX="115946">
        <dgm:presLayoutVars>
          <dgm:chPref val="3"/>
        </dgm:presLayoutVars>
      </dgm:prSet>
      <dgm:spPr/>
    </dgm:pt>
    <dgm:pt modelId="{9C0D6D3E-7323-7744-A22A-2AD6EEAF70F8}" type="pres">
      <dgm:prSet presAssocID="{0F8DB653-08ED-6248-8DCD-787D9F0AB7CD}" presName="rootConnector" presStyleLbl="node2" presStyleIdx="0" presStyleCnt="2"/>
      <dgm:spPr/>
    </dgm:pt>
    <dgm:pt modelId="{05A2B27D-91C1-F843-B246-39CC99576237}" type="pres">
      <dgm:prSet presAssocID="{0F8DB653-08ED-6248-8DCD-787D9F0AB7CD}" presName="hierChild4" presStyleCnt="0"/>
      <dgm:spPr/>
    </dgm:pt>
    <dgm:pt modelId="{6E59E246-F0DE-4942-AEF6-299B2F0FA6A2}" type="pres">
      <dgm:prSet presAssocID="{8914D506-B9FA-9245-BC34-9ABF2A6E5857}" presName="Name37" presStyleLbl="parChTrans1D3" presStyleIdx="0" presStyleCnt="8"/>
      <dgm:spPr/>
    </dgm:pt>
    <dgm:pt modelId="{22D03F9A-DFDB-2D48-97BA-3C293BA0460D}" type="pres">
      <dgm:prSet presAssocID="{6FE8B178-BFF8-CF47-A119-979A71334F96}" presName="hierRoot2" presStyleCnt="0">
        <dgm:presLayoutVars>
          <dgm:hierBranch val="init"/>
        </dgm:presLayoutVars>
      </dgm:prSet>
      <dgm:spPr/>
    </dgm:pt>
    <dgm:pt modelId="{36B3DFAF-4517-2B44-8763-C109893F71DA}" type="pres">
      <dgm:prSet presAssocID="{6FE8B178-BFF8-CF47-A119-979A71334F96}" presName="rootComposite" presStyleCnt="0"/>
      <dgm:spPr/>
    </dgm:pt>
    <dgm:pt modelId="{0E6AD7C7-44CE-894B-AC84-DEC71637B0D1}" type="pres">
      <dgm:prSet presAssocID="{6FE8B178-BFF8-CF47-A119-979A71334F96}" presName="rootText" presStyleLbl="node3" presStyleIdx="0" presStyleCnt="8" custScaleX="104755">
        <dgm:presLayoutVars>
          <dgm:chPref val="3"/>
        </dgm:presLayoutVars>
      </dgm:prSet>
      <dgm:spPr/>
    </dgm:pt>
    <dgm:pt modelId="{886360F1-3459-944E-9C30-D460AC3EFD44}" type="pres">
      <dgm:prSet presAssocID="{6FE8B178-BFF8-CF47-A119-979A71334F96}" presName="rootConnector" presStyleLbl="node3" presStyleIdx="0" presStyleCnt="8"/>
      <dgm:spPr/>
    </dgm:pt>
    <dgm:pt modelId="{007B0B13-6A2A-B745-BB11-D63EFC483A22}" type="pres">
      <dgm:prSet presAssocID="{6FE8B178-BFF8-CF47-A119-979A71334F96}" presName="hierChild4" presStyleCnt="0"/>
      <dgm:spPr/>
    </dgm:pt>
    <dgm:pt modelId="{4283BFAC-5AEA-624D-96CC-AF33E8DB26FE}" type="pres">
      <dgm:prSet presAssocID="{6FE8B178-BFF8-CF47-A119-979A71334F96}" presName="hierChild5" presStyleCnt="0"/>
      <dgm:spPr/>
    </dgm:pt>
    <dgm:pt modelId="{EF05E50D-8301-0444-8F5F-A8E5B404E7A6}" type="pres">
      <dgm:prSet presAssocID="{3F55B8C0-99FC-2344-86C0-8BF9E4687EFB}" presName="Name37" presStyleLbl="parChTrans1D3" presStyleIdx="1" presStyleCnt="8"/>
      <dgm:spPr/>
    </dgm:pt>
    <dgm:pt modelId="{EF5D7F26-7035-E041-A882-2BED65056ED4}" type="pres">
      <dgm:prSet presAssocID="{1EEFE40B-9C74-BB4B-BD30-BD8D91A39BDD}" presName="hierRoot2" presStyleCnt="0">
        <dgm:presLayoutVars>
          <dgm:hierBranch val="init"/>
        </dgm:presLayoutVars>
      </dgm:prSet>
      <dgm:spPr/>
    </dgm:pt>
    <dgm:pt modelId="{50768E76-28AB-8E45-A3CF-4CDC4263FA26}" type="pres">
      <dgm:prSet presAssocID="{1EEFE40B-9C74-BB4B-BD30-BD8D91A39BDD}" presName="rootComposite" presStyleCnt="0"/>
      <dgm:spPr/>
    </dgm:pt>
    <dgm:pt modelId="{BD5E0E4D-8D5F-814F-8DA4-8381B85C2AC2}" type="pres">
      <dgm:prSet presAssocID="{1EEFE40B-9C74-BB4B-BD30-BD8D91A39BDD}" presName="rootText" presStyleLbl="node3" presStyleIdx="1" presStyleCnt="8" custAng="0" custScaleX="106773">
        <dgm:presLayoutVars>
          <dgm:chPref val="3"/>
        </dgm:presLayoutVars>
      </dgm:prSet>
      <dgm:spPr/>
    </dgm:pt>
    <dgm:pt modelId="{1C3B51D6-274A-7844-918B-BA999BF485B0}" type="pres">
      <dgm:prSet presAssocID="{1EEFE40B-9C74-BB4B-BD30-BD8D91A39BDD}" presName="rootConnector" presStyleLbl="node3" presStyleIdx="1" presStyleCnt="8"/>
      <dgm:spPr/>
    </dgm:pt>
    <dgm:pt modelId="{93BDDF4A-A1D2-0B43-BBFA-2A4AA067952A}" type="pres">
      <dgm:prSet presAssocID="{1EEFE40B-9C74-BB4B-BD30-BD8D91A39BDD}" presName="hierChild4" presStyleCnt="0"/>
      <dgm:spPr/>
    </dgm:pt>
    <dgm:pt modelId="{EED43728-D66E-2244-A7C2-5E02B67CBB98}" type="pres">
      <dgm:prSet presAssocID="{1EEFE40B-9C74-BB4B-BD30-BD8D91A39BDD}" presName="hierChild5" presStyleCnt="0"/>
      <dgm:spPr/>
    </dgm:pt>
    <dgm:pt modelId="{8697D0E1-78C5-4380-B65B-5FCFF76D746E}" type="pres">
      <dgm:prSet presAssocID="{8A75FC91-5C09-4416-920E-93E2EB7423F3}" presName="Name37" presStyleLbl="parChTrans1D3" presStyleIdx="2" presStyleCnt="8"/>
      <dgm:spPr/>
    </dgm:pt>
    <dgm:pt modelId="{74F26AD0-606A-4B86-AC3F-514503428085}" type="pres">
      <dgm:prSet presAssocID="{02BBBB42-7A41-420B-93A2-2A5460A20FAF}" presName="hierRoot2" presStyleCnt="0">
        <dgm:presLayoutVars>
          <dgm:hierBranch val="init"/>
        </dgm:presLayoutVars>
      </dgm:prSet>
      <dgm:spPr/>
    </dgm:pt>
    <dgm:pt modelId="{4084055A-B744-4DF0-ABAC-17AC5F48DFC1}" type="pres">
      <dgm:prSet presAssocID="{02BBBB42-7A41-420B-93A2-2A5460A20FAF}" presName="rootComposite" presStyleCnt="0"/>
      <dgm:spPr/>
    </dgm:pt>
    <dgm:pt modelId="{F3F141C8-DB37-4D65-8066-B742782B4FEC}" type="pres">
      <dgm:prSet presAssocID="{02BBBB42-7A41-420B-93A2-2A5460A20FAF}" presName="rootText" presStyleLbl="node3" presStyleIdx="2" presStyleCnt="8" custScaleX="106773">
        <dgm:presLayoutVars>
          <dgm:chPref val="3"/>
        </dgm:presLayoutVars>
      </dgm:prSet>
      <dgm:spPr/>
    </dgm:pt>
    <dgm:pt modelId="{CE48481B-A8E0-4F16-BB5B-AB83796C23B1}" type="pres">
      <dgm:prSet presAssocID="{02BBBB42-7A41-420B-93A2-2A5460A20FAF}" presName="rootConnector" presStyleLbl="node3" presStyleIdx="2" presStyleCnt="8"/>
      <dgm:spPr/>
    </dgm:pt>
    <dgm:pt modelId="{77B85B5B-955D-43D0-A36C-0FBAA30377A0}" type="pres">
      <dgm:prSet presAssocID="{02BBBB42-7A41-420B-93A2-2A5460A20FAF}" presName="hierChild4" presStyleCnt="0"/>
      <dgm:spPr/>
    </dgm:pt>
    <dgm:pt modelId="{E9DECEC9-E72A-43D7-858E-95F941C22884}" type="pres">
      <dgm:prSet presAssocID="{02BBBB42-7A41-420B-93A2-2A5460A20FAF}" presName="hierChild5" presStyleCnt="0"/>
      <dgm:spPr/>
    </dgm:pt>
    <dgm:pt modelId="{30B998FD-E2AA-AE42-AB64-11DFB007E677}" type="pres">
      <dgm:prSet presAssocID="{E92524B1-8D5D-A242-9186-5EB8C00D4FC9}" presName="Name37" presStyleLbl="parChTrans1D3" presStyleIdx="3" presStyleCnt="8"/>
      <dgm:spPr/>
    </dgm:pt>
    <dgm:pt modelId="{EE307B07-0D5E-E94E-8095-198BCFF28C5D}" type="pres">
      <dgm:prSet presAssocID="{EC395092-8893-9548-B533-34962E1ADD41}" presName="hierRoot2" presStyleCnt="0">
        <dgm:presLayoutVars>
          <dgm:hierBranch val="init"/>
        </dgm:presLayoutVars>
      </dgm:prSet>
      <dgm:spPr/>
    </dgm:pt>
    <dgm:pt modelId="{CC183169-69B2-834E-90E9-2EC20CC135B0}" type="pres">
      <dgm:prSet presAssocID="{EC395092-8893-9548-B533-34962E1ADD41}" presName="rootComposite" presStyleCnt="0"/>
      <dgm:spPr/>
    </dgm:pt>
    <dgm:pt modelId="{4FAF3CF2-4D34-3842-924C-EC3224AEFFF7}" type="pres">
      <dgm:prSet presAssocID="{EC395092-8893-9548-B533-34962E1ADD41}" presName="rootText" presStyleLbl="node3" presStyleIdx="3" presStyleCnt="8" custScaleX="108071">
        <dgm:presLayoutVars>
          <dgm:chPref val="3"/>
        </dgm:presLayoutVars>
      </dgm:prSet>
      <dgm:spPr/>
    </dgm:pt>
    <dgm:pt modelId="{4FF3FCB1-D35F-8C4D-ACE4-B6486CBA9806}" type="pres">
      <dgm:prSet presAssocID="{EC395092-8893-9548-B533-34962E1ADD41}" presName="rootConnector" presStyleLbl="node3" presStyleIdx="3" presStyleCnt="8"/>
      <dgm:spPr/>
    </dgm:pt>
    <dgm:pt modelId="{78FB1312-13A2-0B4F-976B-62E0E59E6928}" type="pres">
      <dgm:prSet presAssocID="{EC395092-8893-9548-B533-34962E1ADD41}" presName="hierChild4" presStyleCnt="0"/>
      <dgm:spPr/>
    </dgm:pt>
    <dgm:pt modelId="{DDDC4937-0586-0C4F-BCA2-EDD9C220453B}" type="pres">
      <dgm:prSet presAssocID="{EC395092-8893-9548-B533-34962E1ADD41}" presName="hierChild5" presStyleCnt="0"/>
      <dgm:spPr/>
    </dgm:pt>
    <dgm:pt modelId="{31C3B3D8-9CDB-324E-A5FB-AE21505944D7}" type="pres">
      <dgm:prSet presAssocID="{F998091E-4398-E140-B7F2-715E9678E169}" presName="Name37" presStyleLbl="parChTrans1D3" presStyleIdx="4" presStyleCnt="8"/>
      <dgm:spPr/>
    </dgm:pt>
    <dgm:pt modelId="{EA55529F-5D7B-F445-A350-78A0ADCF05D5}" type="pres">
      <dgm:prSet presAssocID="{D75AE9ED-302E-6F4D-AFAB-7115DE14825B}" presName="hierRoot2" presStyleCnt="0">
        <dgm:presLayoutVars>
          <dgm:hierBranch val="init"/>
        </dgm:presLayoutVars>
      </dgm:prSet>
      <dgm:spPr/>
    </dgm:pt>
    <dgm:pt modelId="{47039793-2A1C-BA4E-A459-D91C89392339}" type="pres">
      <dgm:prSet presAssocID="{D75AE9ED-302E-6F4D-AFAB-7115DE14825B}" presName="rootComposite" presStyleCnt="0"/>
      <dgm:spPr/>
    </dgm:pt>
    <dgm:pt modelId="{9896A5C5-112A-5A44-A4BA-FF82C0EDB635}" type="pres">
      <dgm:prSet presAssocID="{D75AE9ED-302E-6F4D-AFAB-7115DE14825B}" presName="rootText" presStyleLbl="node3" presStyleIdx="4" presStyleCnt="8" custScaleX="109894">
        <dgm:presLayoutVars>
          <dgm:chPref val="3"/>
        </dgm:presLayoutVars>
      </dgm:prSet>
      <dgm:spPr/>
    </dgm:pt>
    <dgm:pt modelId="{CDABEB0E-0959-3149-8EF3-F94D04AB29F4}" type="pres">
      <dgm:prSet presAssocID="{D75AE9ED-302E-6F4D-AFAB-7115DE14825B}" presName="rootConnector" presStyleLbl="node3" presStyleIdx="4" presStyleCnt="8"/>
      <dgm:spPr/>
    </dgm:pt>
    <dgm:pt modelId="{2D1451E2-4235-C643-B5F9-1262EAF1293F}" type="pres">
      <dgm:prSet presAssocID="{D75AE9ED-302E-6F4D-AFAB-7115DE14825B}" presName="hierChild4" presStyleCnt="0"/>
      <dgm:spPr/>
    </dgm:pt>
    <dgm:pt modelId="{84AF1DDE-5E12-CC4B-965B-3F9AFE0772FA}" type="pres">
      <dgm:prSet presAssocID="{D75AE9ED-302E-6F4D-AFAB-7115DE14825B}" presName="hierChild5" presStyleCnt="0"/>
      <dgm:spPr/>
    </dgm:pt>
    <dgm:pt modelId="{7B531E70-F4D1-4D11-A6A8-F7BB92A7FCC6}" type="pres">
      <dgm:prSet presAssocID="{D4ABB53E-FF34-4966-9C2C-409A281D3A14}" presName="Name37" presStyleLbl="parChTrans1D3" presStyleIdx="5" presStyleCnt="8"/>
      <dgm:spPr/>
    </dgm:pt>
    <dgm:pt modelId="{75E17A50-D638-4F5A-A587-2FCBD628154A}" type="pres">
      <dgm:prSet presAssocID="{9DA00991-493C-4373-9D1D-410988CCDC96}" presName="hierRoot2" presStyleCnt="0">
        <dgm:presLayoutVars>
          <dgm:hierBranch val="init"/>
        </dgm:presLayoutVars>
      </dgm:prSet>
      <dgm:spPr/>
    </dgm:pt>
    <dgm:pt modelId="{55FE6431-3560-4550-AAFD-0A830813206B}" type="pres">
      <dgm:prSet presAssocID="{9DA00991-493C-4373-9D1D-410988CCDC96}" presName="rootComposite" presStyleCnt="0"/>
      <dgm:spPr/>
    </dgm:pt>
    <dgm:pt modelId="{5B03843F-52A2-4D4E-A673-67BF9F6BB754}" type="pres">
      <dgm:prSet presAssocID="{9DA00991-493C-4373-9D1D-410988CCDC96}" presName="rootText" presStyleLbl="node3" presStyleIdx="5" presStyleCnt="8" custScaleX="109784">
        <dgm:presLayoutVars>
          <dgm:chPref val="3"/>
        </dgm:presLayoutVars>
      </dgm:prSet>
      <dgm:spPr/>
    </dgm:pt>
    <dgm:pt modelId="{A3B1D699-1517-4B2D-A854-288F134BFBBA}" type="pres">
      <dgm:prSet presAssocID="{9DA00991-493C-4373-9D1D-410988CCDC96}" presName="rootConnector" presStyleLbl="node3" presStyleIdx="5" presStyleCnt="8"/>
      <dgm:spPr/>
    </dgm:pt>
    <dgm:pt modelId="{EC1B7FA2-3A12-4228-9301-2067612BBAB0}" type="pres">
      <dgm:prSet presAssocID="{9DA00991-493C-4373-9D1D-410988CCDC96}" presName="hierChild4" presStyleCnt="0"/>
      <dgm:spPr/>
    </dgm:pt>
    <dgm:pt modelId="{634FA040-5A68-4076-9F80-4DEB7C40F6A4}" type="pres">
      <dgm:prSet presAssocID="{9DA00991-493C-4373-9D1D-410988CCDC96}" presName="hierChild5" presStyleCnt="0"/>
      <dgm:spPr/>
    </dgm:pt>
    <dgm:pt modelId="{C00FE8A3-F2FF-9C4B-9FF4-3F41C1372995}" type="pres">
      <dgm:prSet presAssocID="{0F8DB653-08ED-6248-8DCD-787D9F0AB7CD}" presName="hierChild5" presStyleCnt="0"/>
      <dgm:spPr/>
    </dgm:pt>
    <dgm:pt modelId="{4995C13B-27CE-764D-A487-DBCDE8655857}" type="pres">
      <dgm:prSet presAssocID="{5BDCCFA7-B95A-C94B-BB9A-89E2126A124E}" presName="Name37" presStyleLbl="parChTrans1D2" presStyleIdx="1" presStyleCnt="2"/>
      <dgm:spPr/>
    </dgm:pt>
    <dgm:pt modelId="{6BFC7E72-96A0-3945-ABBB-71360423932B}" type="pres">
      <dgm:prSet presAssocID="{12CC5232-E7C4-AA46-9611-FB103EA3642C}" presName="hierRoot2" presStyleCnt="0">
        <dgm:presLayoutVars>
          <dgm:hierBranch val="init"/>
        </dgm:presLayoutVars>
      </dgm:prSet>
      <dgm:spPr/>
    </dgm:pt>
    <dgm:pt modelId="{45E6A9EE-3A2B-D94F-B386-A622C3B3A5BD}" type="pres">
      <dgm:prSet presAssocID="{12CC5232-E7C4-AA46-9611-FB103EA3642C}" presName="rootComposite" presStyleCnt="0"/>
      <dgm:spPr/>
    </dgm:pt>
    <dgm:pt modelId="{9CA6D405-70F5-7347-BED6-B454962A8A74}" type="pres">
      <dgm:prSet presAssocID="{12CC5232-E7C4-AA46-9611-FB103EA3642C}" presName="rootText" presStyleLbl="node2" presStyleIdx="1" presStyleCnt="2" custScaleX="120200">
        <dgm:presLayoutVars>
          <dgm:chPref val="3"/>
        </dgm:presLayoutVars>
      </dgm:prSet>
      <dgm:spPr/>
    </dgm:pt>
    <dgm:pt modelId="{4FEDBE70-0E7F-BB4B-A554-31BD4F9AF7E7}" type="pres">
      <dgm:prSet presAssocID="{12CC5232-E7C4-AA46-9611-FB103EA3642C}" presName="rootConnector" presStyleLbl="node2" presStyleIdx="1" presStyleCnt="2"/>
      <dgm:spPr/>
    </dgm:pt>
    <dgm:pt modelId="{A6A67B8B-8ED6-614B-84FD-F18E1DA53809}" type="pres">
      <dgm:prSet presAssocID="{12CC5232-E7C4-AA46-9611-FB103EA3642C}" presName="hierChild4" presStyleCnt="0"/>
      <dgm:spPr/>
    </dgm:pt>
    <dgm:pt modelId="{3B6A7EF3-393F-DC4C-983D-FFB708AD45BE}" type="pres">
      <dgm:prSet presAssocID="{786B4107-0426-4B40-B5BE-362A3E4C5D9F}" presName="Name37" presStyleLbl="parChTrans1D3" presStyleIdx="6" presStyleCnt="8"/>
      <dgm:spPr/>
    </dgm:pt>
    <dgm:pt modelId="{93504A63-14E2-B24A-8295-120171C8A007}" type="pres">
      <dgm:prSet presAssocID="{48A82084-A3A6-D744-A4DB-29B007B5FA19}" presName="hierRoot2" presStyleCnt="0">
        <dgm:presLayoutVars>
          <dgm:hierBranch val="init"/>
        </dgm:presLayoutVars>
      </dgm:prSet>
      <dgm:spPr/>
    </dgm:pt>
    <dgm:pt modelId="{0CA8F569-0852-7D45-8746-CED34F55710A}" type="pres">
      <dgm:prSet presAssocID="{48A82084-A3A6-D744-A4DB-29B007B5FA19}" presName="rootComposite" presStyleCnt="0"/>
      <dgm:spPr/>
    </dgm:pt>
    <dgm:pt modelId="{2B3EBCC6-6749-1344-B548-706C270A20FA}" type="pres">
      <dgm:prSet presAssocID="{48A82084-A3A6-D744-A4DB-29B007B5FA19}" presName="rootText" presStyleLbl="node3" presStyleIdx="6" presStyleCnt="8" custScaleX="101102">
        <dgm:presLayoutVars>
          <dgm:chPref val="3"/>
        </dgm:presLayoutVars>
      </dgm:prSet>
      <dgm:spPr/>
    </dgm:pt>
    <dgm:pt modelId="{A6922ACA-2DC6-B641-AAEE-863B7759DAF6}" type="pres">
      <dgm:prSet presAssocID="{48A82084-A3A6-D744-A4DB-29B007B5FA19}" presName="rootConnector" presStyleLbl="node3" presStyleIdx="6" presStyleCnt="8"/>
      <dgm:spPr/>
    </dgm:pt>
    <dgm:pt modelId="{DBCFEBDB-AA9D-A544-82A0-60DED91B0511}" type="pres">
      <dgm:prSet presAssocID="{48A82084-A3A6-D744-A4DB-29B007B5FA19}" presName="hierChild4" presStyleCnt="0"/>
      <dgm:spPr/>
    </dgm:pt>
    <dgm:pt modelId="{D8C270C0-2A6D-FC4B-B4A5-9A1946E50BC6}" type="pres">
      <dgm:prSet presAssocID="{48A82084-A3A6-D744-A4DB-29B007B5FA19}" presName="hierChild5" presStyleCnt="0"/>
      <dgm:spPr/>
    </dgm:pt>
    <dgm:pt modelId="{E2EEDB36-3C67-3743-9DED-3F80AFFC04BE}" type="pres">
      <dgm:prSet presAssocID="{6D22D91B-9188-EF47-B436-8B63B4D59CFA}" presName="Name37" presStyleLbl="parChTrans1D3" presStyleIdx="7" presStyleCnt="8"/>
      <dgm:spPr/>
    </dgm:pt>
    <dgm:pt modelId="{1EE4B102-71DB-FF4A-9246-4727BAEFFDBE}" type="pres">
      <dgm:prSet presAssocID="{D9953AA2-A91C-944A-BF05-2B30F0C05434}" presName="hierRoot2" presStyleCnt="0">
        <dgm:presLayoutVars>
          <dgm:hierBranch val="init"/>
        </dgm:presLayoutVars>
      </dgm:prSet>
      <dgm:spPr/>
    </dgm:pt>
    <dgm:pt modelId="{0F41290F-FE97-D348-9940-7069CE9A8F62}" type="pres">
      <dgm:prSet presAssocID="{D9953AA2-A91C-944A-BF05-2B30F0C05434}" presName="rootComposite" presStyleCnt="0"/>
      <dgm:spPr/>
    </dgm:pt>
    <dgm:pt modelId="{569293C9-7E57-EB45-8121-4193E7240F53}" type="pres">
      <dgm:prSet presAssocID="{D9953AA2-A91C-944A-BF05-2B30F0C05434}" presName="rootText" presStyleLbl="node3" presStyleIdx="7" presStyleCnt="8" custScaleX="102650">
        <dgm:presLayoutVars>
          <dgm:chPref val="3"/>
        </dgm:presLayoutVars>
      </dgm:prSet>
      <dgm:spPr/>
    </dgm:pt>
    <dgm:pt modelId="{E727857E-7804-9B45-AEFB-CF05B1577B90}" type="pres">
      <dgm:prSet presAssocID="{D9953AA2-A91C-944A-BF05-2B30F0C05434}" presName="rootConnector" presStyleLbl="node3" presStyleIdx="7" presStyleCnt="8"/>
      <dgm:spPr/>
    </dgm:pt>
    <dgm:pt modelId="{048B0763-015E-334E-80FC-DA8837729D98}" type="pres">
      <dgm:prSet presAssocID="{D9953AA2-A91C-944A-BF05-2B30F0C05434}" presName="hierChild4" presStyleCnt="0"/>
      <dgm:spPr/>
    </dgm:pt>
    <dgm:pt modelId="{31A7DE0D-3734-3840-9EA4-C4F7510DAC70}" type="pres">
      <dgm:prSet presAssocID="{D9953AA2-A91C-944A-BF05-2B30F0C05434}" presName="hierChild5" presStyleCnt="0"/>
      <dgm:spPr/>
    </dgm:pt>
    <dgm:pt modelId="{BC57B25E-A950-9248-AD67-6F5F0C0DF67C}" type="pres">
      <dgm:prSet presAssocID="{12CC5232-E7C4-AA46-9611-FB103EA3642C}" presName="hierChild5" presStyleCnt="0"/>
      <dgm:spPr/>
    </dgm:pt>
    <dgm:pt modelId="{B09514DF-FDB1-E648-85A2-920594F13962}" type="pres">
      <dgm:prSet presAssocID="{6D169E5B-8ECC-5E43-8A12-8120F83BFF36}" presName="hierChild3" presStyleCnt="0"/>
      <dgm:spPr/>
    </dgm:pt>
  </dgm:ptLst>
  <dgm:cxnLst>
    <dgm:cxn modelId="{243D9702-9FBE-49BD-BC7A-288C1FA1ADCC}" srcId="{0F8DB653-08ED-6248-8DCD-787D9F0AB7CD}" destId="{02BBBB42-7A41-420B-93A2-2A5460A20FAF}" srcOrd="2" destOrd="0" parTransId="{8A75FC91-5C09-4416-920E-93E2EB7423F3}" sibTransId="{AD1FEA81-4FBC-40D7-8692-FF25E867C372}"/>
    <dgm:cxn modelId="{7E010F06-EE57-4341-B453-8BC7BB00504C}" type="presOf" srcId="{6D169E5B-8ECC-5E43-8A12-8120F83BFF36}" destId="{DBD4F8EB-65F7-C642-94D6-1C746D3FE726}" srcOrd="0" destOrd="0" presId="urn:microsoft.com/office/officeart/2005/8/layout/orgChart1"/>
    <dgm:cxn modelId="{87226D10-4509-7F40-97C3-9404AD93D969}" srcId="{6D169E5B-8ECC-5E43-8A12-8120F83BFF36}" destId="{0F8DB653-08ED-6248-8DCD-787D9F0AB7CD}" srcOrd="0" destOrd="0" parTransId="{82BFE2AA-69B0-A74C-BDDF-F6C5F5BED2D3}" sibTransId="{EF755948-5155-954A-88A4-5B558C0B3173}"/>
    <dgm:cxn modelId="{0C999D17-2DD2-4446-82EE-414728CBF166}" type="presOf" srcId="{F998091E-4398-E140-B7F2-715E9678E169}" destId="{31C3B3D8-9CDB-324E-A5FB-AE21505944D7}" srcOrd="0" destOrd="0" presId="urn:microsoft.com/office/officeart/2005/8/layout/orgChart1"/>
    <dgm:cxn modelId="{9CF80219-9AF7-472B-91D8-B2EE91272C3F}" type="presOf" srcId="{3F55B8C0-99FC-2344-86C0-8BF9E4687EFB}" destId="{EF05E50D-8301-0444-8F5F-A8E5B404E7A6}" srcOrd="0" destOrd="0" presId="urn:microsoft.com/office/officeart/2005/8/layout/orgChart1"/>
    <dgm:cxn modelId="{8B28DA1D-1DA2-4250-82E6-FAC4D70AD364}" type="presOf" srcId="{6FE8B178-BFF8-CF47-A119-979A71334F96}" destId="{0E6AD7C7-44CE-894B-AC84-DEC71637B0D1}" srcOrd="0" destOrd="0" presId="urn:microsoft.com/office/officeart/2005/8/layout/orgChart1"/>
    <dgm:cxn modelId="{D5277428-7B28-4BFA-9612-3DF26834A9C7}" type="presOf" srcId="{5BDCCFA7-B95A-C94B-BB9A-89E2126A124E}" destId="{4995C13B-27CE-764D-A487-DBCDE8655857}" srcOrd="0" destOrd="0" presId="urn:microsoft.com/office/officeart/2005/8/layout/orgChart1"/>
    <dgm:cxn modelId="{23B6C428-1B7F-4321-8219-6D0B552B6CF4}" type="presOf" srcId="{82BFE2AA-69B0-A74C-BDDF-F6C5F5BED2D3}" destId="{857D6CA6-8582-534F-8AA2-151911C93D89}" srcOrd="0" destOrd="0" presId="urn:microsoft.com/office/officeart/2005/8/layout/orgChart1"/>
    <dgm:cxn modelId="{402C1433-5F58-4503-837D-5B49878A1660}" type="presOf" srcId="{07B09F90-3521-B541-94B6-1284E8710AD8}" destId="{D8EA521C-A87A-B749-BF6C-5C619A9B215D}" srcOrd="0" destOrd="0" presId="urn:microsoft.com/office/officeart/2005/8/layout/orgChart1"/>
    <dgm:cxn modelId="{E9D4493B-724F-45CF-8BCD-C81E36431C5C}" type="presOf" srcId="{D75AE9ED-302E-6F4D-AFAB-7115DE14825B}" destId="{9896A5C5-112A-5A44-A4BA-FF82C0EDB635}" srcOrd="0" destOrd="0" presId="urn:microsoft.com/office/officeart/2005/8/layout/orgChart1"/>
    <dgm:cxn modelId="{E3457F40-AFEC-4D53-B7DF-C2B0F3892D6A}" type="presOf" srcId="{786B4107-0426-4B40-B5BE-362A3E4C5D9F}" destId="{3B6A7EF3-393F-DC4C-983D-FFB708AD45BE}" srcOrd="0" destOrd="0" presId="urn:microsoft.com/office/officeart/2005/8/layout/orgChart1"/>
    <dgm:cxn modelId="{48896848-0243-BF43-8DC0-C0331DBB313E}" srcId="{0F8DB653-08ED-6248-8DCD-787D9F0AB7CD}" destId="{D75AE9ED-302E-6F4D-AFAB-7115DE14825B}" srcOrd="4" destOrd="0" parTransId="{F998091E-4398-E140-B7F2-715E9678E169}" sibTransId="{1BA3C2FF-0EDD-9B4A-ABC8-368DF2347F35}"/>
    <dgm:cxn modelId="{B91A9F53-A097-4601-9DF6-D21D4F060181}" type="presOf" srcId="{6FE8B178-BFF8-CF47-A119-979A71334F96}" destId="{886360F1-3459-944E-9C30-D460AC3EFD44}" srcOrd="1" destOrd="0" presId="urn:microsoft.com/office/officeart/2005/8/layout/orgChart1"/>
    <dgm:cxn modelId="{06913D57-2A59-4591-807E-7A073A5AED8A}" type="presOf" srcId="{12CC5232-E7C4-AA46-9611-FB103EA3642C}" destId="{9CA6D405-70F5-7347-BED6-B454962A8A74}" srcOrd="0" destOrd="0" presId="urn:microsoft.com/office/officeart/2005/8/layout/orgChart1"/>
    <dgm:cxn modelId="{0A530D5D-D4C8-4A3A-91DA-8CFC88C61246}" type="presOf" srcId="{D9953AA2-A91C-944A-BF05-2B30F0C05434}" destId="{E727857E-7804-9B45-AEFB-CF05B1577B90}" srcOrd="1" destOrd="0" presId="urn:microsoft.com/office/officeart/2005/8/layout/orgChart1"/>
    <dgm:cxn modelId="{D4152963-11E2-421E-9F71-347C37DC3546}" type="presOf" srcId="{48A82084-A3A6-D744-A4DB-29B007B5FA19}" destId="{2B3EBCC6-6749-1344-B548-706C270A20FA}" srcOrd="0" destOrd="0" presId="urn:microsoft.com/office/officeart/2005/8/layout/orgChart1"/>
    <dgm:cxn modelId="{8434966E-FF89-4567-A2C3-5A255CC3E7B4}" type="presOf" srcId="{6D169E5B-8ECC-5E43-8A12-8120F83BFF36}" destId="{FDE7A24A-C1C0-D04C-A27A-06273C43EEF3}" srcOrd="1" destOrd="0" presId="urn:microsoft.com/office/officeart/2005/8/layout/orgChart1"/>
    <dgm:cxn modelId="{A0EB7B77-5656-F74B-82E3-B13BC1657C8B}" srcId="{07B09F90-3521-B541-94B6-1284E8710AD8}" destId="{6D169E5B-8ECC-5E43-8A12-8120F83BFF36}" srcOrd="0" destOrd="0" parTransId="{5E4AFE4A-D42A-3D49-8095-8DBA662AA9FB}" sibTransId="{CAAAB269-CECC-324B-AAFF-BF503356FA7A}"/>
    <dgm:cxn modelId="{96AA9877-9466-483D-B7E6-454326FB29A4}" type="presOf" srcId="{0F8DB653-08ED-6248-8DCD-787D9F0AB7CD}" destId="{0AEFF8B0-62EB-3149-99F4-A54E6B364905}" srcOrd="0" destOrd="0" presId="urn:microsoft.com/office/officeart/2005/8/layout/orgChart1"/>
    <dgm:cxn modelId="{0EB3A378-FFAC-418F-B8D7-7456BB34E584}" type="presOf" srcId="{EC395092-8893-9548-B533-34962E1ADD41}" destId="{4FAF3CF2-4D34-3842-924C-EC3224AEFFF7}" srcOrd="0" destOrd="0" presId="urn:microsoft.com/office/officeart/2005/8/layout/orgChart1"/>
    <dgm:cxn modelId="{F725277B-3F46-46E5-BA70-91E60CB4A819}" srcId="{0F8DB653-08ED-6248-8DCD-787D9F0AB7CD}" destId="{9DA00991-493C-4373-9D1D-410988CCDC96}" srcOrd="5" destOrd="0" parTransId="{D4ABB53E-FF34-4966-9C2C-409A281D3A14}" sibTransId="{2DF883C6-1A46-46E7-B9F8-A659E78E94E5}"/>
    <dgm:cxn modelId="{664B577B-010C-454E-A548-EC6BF28B15FB}" type="presOf" srcId="{02BBBB42-7A41-420B-93A2-2A5460A20FAF}" destId="{F3F141C8-DB37-4D65-8066-B742782B4FEC}" srcOrd="0" destOrd="0" presId="urn:microsoft.com/office/officeart/2005/8/layout/orgChart1"/>
    <dgm:cxn modelId="{2FCB4382-584F-4E9B-908F-4EAB87DE7905}" type="presOf" srcId="{8914D506-B9FA-9245-BC34-9ABF2A6E5857}" destId="{6E59E246-F0DE-4942-AEF6-299B2F0FA6A2}" srcOrd="0" destOrd="0" presId="urn:microsoft.com/office/officeart/2005/8/layout/orgChart1"/>
    <dgm:cxn modelId="{7899C78B-0220-4D67-BC2E-68013E7ED8E0}" type="presOf" srcId="{D75AE9ED-302E-6F4D-AFAB-7115DE14825B}" destId="{CDABEB0E-0959-3149-8EF3-F94D04AB29F4}" srcOrd="1" destOrd="0" presId="urn:microsoft.com/office/officeart/2005/8/layout/orgChart1"/>
    <dgm:cxn modelId="{3A124B8F-CB49-4CAA-8C2D-DDEA1B3C0CA5}" type="presOf" srcId="{02BBBB42-7A41-420B-93A2-2A5460A20FAF}" destId="{CE48481B-A8E0-4F16-BB5B-AB83796C23B1}" srcOrd="1" destOrd="0" presId="urn:microsoft.com/office/officeart/2005/8/layout/orgChart1"/>
    <dgm:cxn modelId="{ED204592-974F-4260-97C9-68060C4D3EC9}" type="presOf" srcId="{6D22D91B-9188-EF47-B436-8B63B4D59CFA}" destId="{E2EEDB36-3C67-3743-9DED-3F80AFFC04BE}" srcOrd="0" destOrd="0" presId="urn:microsoft.com/office/officeart/2005/8/layout/orgChart1"/>
    <dgm:cxn modelId="{9D03159D-09DF-45CC-9455-6DAECB0224BA}" type="presOf" srcId="{E92524B1-8D5D-A242-9186-5EB8C00D4FC9}" destId="{30B998FD-E2AA-AE42-AB64-11DFB007E677}" srcOrd="0" destOrd="0" presId="urn:microsoft.com/office/officeart/2005/8/layout/orgChart1"/>
    <dgm:cxn modelId="{C2EC3DA5-C51D-45C3-9F3E-7866A86C47F4}" type="presOf" srcId="{D9953AA2-A91C-944A-BF05-2B30F0C05434}" destId="{569293C9-7E57-EB45-8121-4193E7240F53}" srcOrd="0" destOrd="0" presId="urn:microsoft.com/office/officeart/2005/8/layout/orgChart1"/>
    <dgm:cxn modelId="{F3F933AA-2D98-4173-8B2D-7DA35CF22DBF}" type="presOf" srcId="{0F8DB653-08ED-6248-8DCD-787D9F0AB7CD}" destId="{9C0D6D3E-7323-7744-A22A-2AD6EEAF70F8}" srcOrd="1" destOrd="0" presId="urn:microsoft.com/office/officeart/2005/8/layout/orgChart1"/>
    <dgm:cxn modelId="{B17318AB-00C8-4873-95D2-32FD58AE8846}" type="presOf" srcId="{8A75FC91-5C09-4416-920E-93E2EB7423F3}" destId="{8697D0E1-78C5-4380-B65B-5FCFF76D746E}" srcOrd="0" destOrd="0" presId="urn:microsoft.com/office/officeart/2005/8/layout/orgChart1"/>
    <dgm:cxn modelId="{E5E552AE-7128-4950-933A-1AE2A2167E7D}" type="presOf" srcId="{48A82084-A3A6-D744-A4DB-29B007B5FA19}" destId="{A6922ACA-2DC6-B641-AAEE-863B7759DAF6}" srcOrd="1" destOrd="0" presId="urn:microsoft.com/office/officeart/2005/8/layout/orgChart1"/>
    <dgm:cxn modelId="{C3F96CB1-00A3-A449-B8D5-7914C2DF7EF9}" srcId="{0F8DB653-08ED-6248-8DCD-787D9F0AB7CD}" destId="{6FE8B178-BFF8-CF47-A119-979A71334F96}" srcOrd="0" destOrd="0" parTransId="{8914D506-B9FA-9245-BC34-9ABF2A6E5857}" sibTransId="{7F6FB8E9-CA80-7C45-B6C8-A8446F8EDB57}"/>
    <dgm:cxn modelId="{5D9CE0B2-794A-4F7F-93B8-2938AD5DFA7D}" type="presOf" srcId="{EC395092-8893-9548-B533-34962E1ADD41}" destId="{4FF3FCB1-D35F-8C4D-ACE4-B6486CBA9806}" srcOrd="1" destOrd="0" presId="urn:microsoft.com/office/officeart/2005/8/layout/orgChart1"/>
    <dgm:cxn modelId="{DC43BDB9-2825-43EE-84BA-CD354F02FB1F}" type="presOf" srcId="{1EEFE40B-9C74-BB4B-BD30-BD8D91A39BDD}" destId="{BD5E0E4D-8D5F-814F-8DA4-8381B85C2AC2}" srcOrd="0" destOrd="0" presId="urn:microsoft.com/office/officeart/2005/8/layout/orgChart1"/>
    <dgm:cxn modelId="{F5A46BBC-D65A-4070-8DAB-2CFDD7598D89}" type="presOf" srcId="{1EEFE40B-9C74-BB4B-BD30-BD8D91A39BDD}" destId="{1C3B51D6-274A-7844-918B-BA999BF485B0}" srcOrd="1" destOrd="0" presId="urn:microsoft.com/office/officeart/2005/8/layout/orgChart1"/>
    <dgm:cxn modelId="{7EC822C7-C3AA-4AC1-BC04-2BE41262A84D}" type="presOf" srcId="{12CC5232-E7C4-AA46-9611-FB103EA3642C}" destId="{4FEDBE70-0E7F-BB4B-A554-31BD4F9AF7E7}" srcOrd="1" destOrd="0" presId="urn:microsoft.com/office/officeart/2005/8/layout/orgChart1"/>
    <dgm:cxn modelId="{3C1EF8C7-5A48-4D96-86DA-9D4889B89221}" type="presOf" srcId="{9DA00991-493C-4373-9D1D-410988CCDC96}" destId="{5B03843F-52A2-4D4E-A673-67BF9F6BB754}" srcOrd="0" destOrd="0" presId="urn:microsoft.com/office/officeart/2005/8/layout/orgChart1"/>
    <dgm:cxn modelId="{52FA31C8-7E41-2646-AD30-8E58FC6AC26A}" srcId="{12CC5232-E7C4-AA46-9611-FB103EA3642C}" destId="{48A82084-A3A6-D744-A4DB-29B007B5FA19}" srcOrd="0" destOrd="0" parTransId="{786B4107-0426-4B40-B5BE-362A3E4C5D9F}" sibTransId="{CF161C75-2F27-BD41-AAE3-4CDCC3A051B4}"/>
    <dgm:cxn modelId="{E8CA56C8-380C-DE45-AC03-58F887C347F8}" srcId="{6D169E5B-8ECC-5E43-8A12-8120F83BFF36}" destId="{12CC5232-E7C4-AA46-9611-FB103EA3642C}" srcOrd="1" destOrd="0" parTransId="{5BDCCFA7-B95A-C94B-BB9A-89E2126A124E}" sibTransId="{B58AA914-2ACA-5F45-A1AB-A6977C8B7970}"/>
    <dgm:cxn modelId="{434BA0CC-1075-4260-9636-09949E2DF509}" type="presOf" srcId="{D4ABB53E-FF34-4966-9C2C-409A281D3A14}" destId="{7B531E70-F4D1-4D11-A6A8-F7BB92A7FCC6}" srcOrd="0" destOrd="0" presId="urn:microsoft.com/office/officeart/2005/8/layout/orgChart1"/>
    <dgm:cxn modelId="{6E489FCF-7370-9F4C-B182-A32E0A181073}" srcId="{0F8DB653-08ED-6248-8DCD-787D9F0AB7CD}" destId="{1EEFE40B-9C74-BB4B-BD30-BD8D91A39BDD}" srcOrd="1" destOrd="0" parTransId="{3F55B8C0-99FC-2344-86C0-8BF9E4687EFB}" sibTransId="{44FF4942-80A8-384B-8E34-2AA4AB477702}"/>
    <dgm:cxn modelId="{4D9C93D6-2276-42FD-846C-629E78C4338D}" type="presOf" srcId="{9DA00991-493C-4373-9D1D-410988CCDC96}" destId="{A3B1D699-1517-4B2D-A854-288F134BFBBA}" srcOrd="1" destOrd="0" presId="urn:microsoft.com/office/officeart/2005/8/layout/orgChart1"/>
    <dgm:cxn modelId="{5529B3E7-119A-2D4A-AA1A-C548ED9B3731}" srcId="{0F8DB653-08ED-6248-8DCD-787D9F0AB7CD}" destId="{EC395092-8893-9548-B533-34962E1ADD41}" srcOrd="3" destOrd="0" parTransId="{E92524B1-8D5D-A242-9186-5EB8C00D4FC9}" sibTransId="{E1B38678-BA4B-784B-A00B-BE3DAF667FEF}"/>
    <dgm:cxn modelId="{6C7A98FD-24FD-D24C-9EF5-530601C5C08A}" srcId="{12CC5232-E7C4-AA46-9611-FB103EA3642C}" destId="{D9953AA2-A91C-944A-BF05-2B30F0C05434}" srcOrd="1" destOrd="0" parTransId="{6D22D91B-9188-EF47-B436-8B63B4D59CFA}" sibTransId="{7F36E5B3-E2EB-CE4E-8681-D539A750C1DA}"/>
    <dgm:cxn modelId="{30911E15-90FB-4AB6-8B69-741576C94A02}" type="presParOf" srcId="{D8EA521C-A87A-B749-BF6C-5C619A9B215D}" destId="{898077BC-A592-5342-B740-ED57937B210C}" srcOrd="0" destOrd="0" presId="urn:microsoft.com/office/officeart/2005/8/layout/orgChart1"/>
    <dgm:cxn modelId="{812E4311-075E-4549-873F-60F7A68747AA}" type="presParOf" srcId="{898077BC-A592-5342-B740-ED57937B210C}" destId="{0BCFE88A-F440-E646-8A9C-6D90D88BCCD3}" srcOrd="0" destOrd="0" presId="urn:microsoft.com/office/officeart/2005/8/layout/orgChart1"/>
    <dgm:cxn modelId="{75FD5545-145C-48EB-8E21-8C7559347296}" type="presParOf" srcId="{0BCFE88A-F440-E646-8A9C-6D90D88BCCD3}" destId="{DBD4F8EB-65F7-C642-94D6-1C746D3FE726}" srcOrd="0" destOrd="0" presId="urn:microsoft.com/office/officeart/2005/8/layout/orgChart1"/>
    <dgm:cxn modelId="{A2665EF7-34DE-4D75-817C-044D0E23A14B}" type="presParOf" srcId="{0BCFE88A-F440-E646-8A9C-6D90D88BCCD3}" destId="{FDE7A24A-C1C0-D04C-A27A-06273C43EEF3}" srcOrd="1" destOrd="0" presId="urn:microsoft.com/office/officeart/2005/8/layout/orgChart1"/>
    <dgm:cxn modelId="{036D6B85-9458-4F10-8B52-2C12293A36C0}" type="presParOf" srcId="{898077BC-A592-5342-B740-ED57937B210C}" destId="{91A69751-2A86-3F41-BA60-BB54F2A608B1}" srcOrd="1" destOrd="0" presId="urn:microsoft.com/office/officeart/2005/8/layout/orgChart1"/>
    <dgm:cxn modelId="{36F4D732-8E30-41D2-A0EA-78205977DD1E}" type="presParOf" srcId="{91A69751-2A86-3F41-BA60-BB54F2A608B1}" destId="{857D6CA6-8582-534F-8AA2-151911C93D89}" srcOrd="0" destOrd="0" presId="urn:microsoft.com/office/officeart/2005/8/layout/orgChart1"/>
    <dgm:cxn modelId="{888FB6E8-4668-4EEE-8160-153B3D643ABB}" type="presParOf" srcId="{91A69751-2A86-3F41-BA60-BB54F2A608B1}" destId="{5FEC70C9-5BE2-2C42-B462-BA4A73F6FDF3}" srcOrd="1" destOrd="0" presId="urn:microsoft.com/office/officeart/2005/8/layout/orgChart1"/>
    <dgm:cxn modelId="{4FB9A72B-DEDE-4F8D-B786-4B0AF1878DE4}" type="presParOf" srcId="{5FEC70C9-5BE2-2C42-B462-BA4A73F6FDF3}" destId="{B9599DB7-2781-324C-AE45-4D3A61FA4387}" srcOrd="0" destOrd="0" presId="urn:microsoft.com/office/officeart/2005/8/layout/orgChart1"/>
    <dgm:cxn modelId="{FF46E076-34ED-43D0-94EF-C7EB11159299}" type="presParOf" srcId="{B9599DB7-2781-324C-AE45-4D3A61FA4387}" destId="{0AEFF8B0-62EB-3149-99F4-A54E6B364905}" srcOrd="0" destOrd="0" presId="urn:microsoft.com/office/officeart/2005/8/layout/orgChart1"/>
    <dgm:cxn modelId="{31AEB7DE-172E-49BA-9757-D35E7A73ED56}" type="presParOf" srcId="{B9599DB7-2781-324C-AE45-4D3A61FA4387}" destId="{9C0D6D3E-7323-7744-A22A-2AD6EEAF70F8}" srcOrd="1" destOrd="0" presId="urn:microsoft.com/office/officeart/2005/8/layout/orgChart1"/>
    <dgm:cxn modelId="{4C4A9E3B-81B0-4F7D-86B4-AC3255536B3A}" type="presParOf" srcId="{5FEC70C9-5BE2-2C42-B462-BA4A73F6FDF3}" destId="{05A2B27D-91C1-F843-B246-39CC99576237}" srcOrd="1" destOrd="0" presId="urn:microsoft.com/office/officeart/2005/8/layout/orgChart1"/>
    <dgm:cxn modelId="{422ED6D3-2432-4EC4-B527-642755205CAB}" type="presParOf" srcId="{05A2B27D-91C1-F843-B246-39CC99576237}" destId="{6E59E246-F0DE-4942-AEF6-299B2F0FA6A2}" srcOrd="0" destOrd="0" presId="urn:microsoft.com/office/officeart/2005/8/layout/orgChart1"/>
    <dgm:cxn modelId="{B6335BEC-0F7F-44C0-8CCA-3C949BDDDB7D}" type="presParOf" srcId="{05A2B27D-91C1-F843-B246-39CC99576237}" destId="{22D03F9A-DFDB-2D48-97BA-3C293BA0460D}" srcOrd="1" destOrd="0" presId="urn:microsoft.com/office/officeart/2005/8/layout/orgChart1"/>
    <dgm:cxn modelId="{CCDE35DF-8EB0-4F3A-82B7-CFBAEF1C197B}" type="presParOf" srcId="{22D03F9A-DFDB-2D48-97BA-3C293BA0460D}" destId="{36B3DFAF-4517-2B44-8763-C109893F71DA}" srcOrd="0" destOrd="0" presId="urn:microsoft.com/office/officeart/2005/8/layout/orgChart1"/>
    <dgm:cxn modelId="{CBD3CDB1-E432-46E5-A6E0-C8BE4CF80224}" type="presParOf" srcId="{36B3DFAF-4517-2B44-8763-C109893F71DA}" destId="{0E6AD7C7-44CE-894B-AC84-DEC71637B0D1}" srcOrd="0" destOrd="0" presId="urn:microsoft.com/office/officeart/2005/8/layout/orgChart1"/>
    <dgm:cxn modelId="{9F7326B8-6A8E-4A75-B0E6-ECAFA93283CD}" type="presParOf" srcId="{36B3DFAF-4517-2B44-8763-C109893F71DA}" destId="{886360F1-3459-944E-9C30-D460AC3EFD44}" srcOrd="1" destOrd="0" presId="urn:microsoft.com/office/officeart/2005/8/layout/orgChart1"/>
    <dgm:cxn modelId="{9314ED94-6AD2-4BED-81BC-658385993EBB}" type="presParOf" srcId="{22D03F9A-DFDB-2D48-97BA-3C293BA0460D}" destId="{007B0B13-6A2A-B745-BB11-D63EFC483A22}" srcOrd="1" destOrd="0" presId="urn:microsoft.com/office/officeart/2005/8/layout/orgChart1"/>
    <dgm:cxn modelId="{D1EEC725-9977-4A4B-B61A-10668672FA0E}" type="presParOf" srcId="{22D03F9A-DFDB-2D48-97BA-3C293BA0460D}" destId="{4283BFAC-5AEA-624D-96CC-AF33E8DB26FE}" srcOrd="2" destOrd="0" presId="urn:microsoft.com/office/officeart/2005/8/layout/orgChart1"/>
    <dgm:cxn modelId="{4162E359-6D00-404C-8CA1-2D61FFD7B81D}" type="presParOf" srcId="{05A2B27D-91C1-F843-B246-39CC99576237}" destId="{EF05E50D-8301-0444-8F5F-A8E5B404E7A6}" srcOrd="2" destOrd="0" presId="urn:microsoft.com/office/officeart/2005/8/layout/orgChart1"/>
    <dgm:cxn modelId="{40FE71C1-2EB9-4AAE-98CA-6AC4BBA439CD}" type="presParOf" srcId="{05A2B27D-91C1-F843-B246-39CC99576237}" destId="{EF5D7F26-7035-E041-A882-2BED65056ED4}" srcOrd="3" destOrd="0" presId="urn:microsoft.com/office/officeart/2005/8/layout/orgChart1"/>
    <dgm:cxn modelId="{783326AB-3E71-4E3B-B062-9F448E8199E3}" type="presParOf" srcId="{EF5D7F26-7035-E041-A882-2BED65056ED4}" destId="{50768E76-28AB-8E45-A3CF-4CDC4263FA26}" srcOrd="0" destOrd="0" presId="urn:microsoft.com/office/officeart/2005/8/layout/orgChart1"/>
    <dgm:cxn modelId="{5CF0B32A-60C7-43AB-9B3E-D232BEE8AA2E}" type="presParOf" srcId="{50768E76-28AB-8E45-A3CF-4CDC4263FA26}" destId="{BD5E0E4D-8D5F-814F-8DA4-8381B85C2AC2}" srcOrd="0" destOrd="0" presId="urn:microsoft.com/office/officeart/2005/8/layout/orgChart1"/>
    <dgm:cxn modelId="{04764C3F-DFF3-4017-96D9-A538E58DC8F5}" type="presParOf" srcId="{50768E76-28AB-8E45-A3CF-4CDC4263FA26}" destId="{1C3B51D6-274A-7844-918B-BA999BF485B0}" srcOrd="1" destOrd="0" presId="urn:microsoft.com/office/officeart/2005/8/layout/orgChart1"/>
    <dgm:cxn modelId="{53DB39C5-A1C1-4D40-8C05-6E4A04C1FB6F}" type="presParOf" srcId="{EF5D7F26-7035-E041-A882-2BED65056ED4}" destId="{93BDDF4A-A1D2-0B43-BBFA-2A4AA067952A}" srcOrd="1" destOrd="0" presId="urn:microsoft.com/office/officeart/2005/8/layout/orgChart1"/>
    <dgm:cxn modelId="{4A9B4222-8600-4546-A69F-11401E2F51A6}" type="presParOf" srcId="{EF5D7F26-7035-E041-A882-2BED65056ED4}" destId="{EED43728-D66E-2244-A7C2-5E02B67CBB98}" srcOrd="2" destOrd="0" presId="urn:microsoft.com/office/officeart/2005/8/layout/orgChart1"/>
    <dgm:cxn modelId="{72469BD0-4DAD-4D76-B26C-1484AA806725}" type="presParOf" srcId="{05A2B27D-91C1-F843-B246-39CC99576237}" destId="{8697D0E1-78C5-4380-B65B-5FCFF76D746E}" srcOrd="4" destOrd="0" presId="urn:microsoft.com/office/officeart/2005/8/layout/orgChart1"/>
    <dgm:cxn modelId="{B83ABA69-98B3-46A4-88EE-043B657B63BD}" type="presParOf" srcId="{05A2B27D-91C1-F843-B246-39CC99576237}" destId="{74F26AD0-606A-4B86-AC3F-514503428085}" srcOrd="5" destOrd="0" presId="urn:microsoft.com/office/officeart/2005/8/layout/orgChart1"/>
    <dgm:cxn modelId="{E4E0F0BA-C3FA-449C-888B-77AE73E315E7}" type="presParOf" srcId="{74F26AD0-606A-4B86-AC3F-514503428085}" destId="{4084055A-B744-4DF0-ABAC-17AC5F48DFC1}" srcOrd="0" destOrd="0" presId="urn:microsoft.com/office/officeart/2005/8/layout/orgChart1"/>
    <dgm:cxn modelId="{02899ED0-FB33-4E01-971A-71B9316441F0}" type="presParOf" srcId="{4084055A-B744-4DF0-ABAC-17AC5F48DFC1}" destId="{F3F141C8-DB37-4D65-8066-B742782B4FEC}" srcOrd="0" destOrd="0" presId="urn:microsoft.com/office/officeart/2005/8/layout/orgChart1"/>
    <dgm:cxn modelId="{438C347D-423D-40AD-BED1-3DEEBD5D7AD4}" type="presParOf" srcId="{4084055A-B744-4DF0-ABAC-17AC5F48DFC1}" destId="{CE48481B-A8E0-4F16-BB5B-AB83796C23B1}" srcOrd="1" destOrd="0" presId="urn:microsoft.com/office/officeart/2005/8/layout/orgChart1"/>
    <dgm:cxn modelId="{FF1A792E-D075-424A-86FF-278C21D1521F}" type="presParOf" srcId="{74F26AD0-606A-4B86-AC3F-514503428085}" destId="{77B85B5B-955D-43D0-A36C-0FBAA30377A0}" srcOrd="1" destOrd="0" presId="urn:microsoft.com/office/officeart/2005/8/layout/orgChart1"/>
    <dgm:cxn modelId="{40455FE1-313A-471B-BA01-B48BCEE5DC4E}" type="presParOf" srcId="{74F26AD0-606A-4B86-AC3F-514503428085}" destId="{E9DECEC9-E72A-43D7-858E-95F941C22884}" srcOrd="2" destOrd="0" presId="urn:microsoft.com/office/officeart/2005/8/layout/orgChart1"/>
    <dgm:cxn modelId="{9E42573B-E52E-46EB-8D35-351495AC67F5}" type="presParOf" srcId="{05A2B27D-91C1-F843-B246-39CC99576237}" destId="{30B998FD-E2AA-AE42-AB64-11DFB007E677}" srcOrd="6" destOrd="0" presId="urn:microsoft.com/office/officeart/2005/8/layout/orgChart1"/>
    <dgm:cxn modelId="{0745F6B3-379D-4783-B360-4EABB722B8E9}" type="presParOf" srcId="{05A2B27D-91C1-F843-B246-39CC99576237}" destId="{EE307B07-0D5E-E94E-8095-198BCFF28C5D}" srcOrd="7" destOrd="0" presId="urn:microsoft.com/office/officeart/2005/8/layout/orgChart1"/>
    <dgm:cxn modelId="{377F5978-B2A5-4683-9D3B-CE1743CFD311}" type="presParOf" srcId="{EE307B07-0D5E-E94E-8095-198BCFF28C5D}" destId="{CC183169-69B2-834E-90E9-2EC20CC135B0}" srcOrd="0" destOrd="0" presId="urn:microsoft.com/office/officeart/2005/8/layout/orgChart1"/>
    <dgm:cxn modelId="{355A0FF2-E081-4987-AA3A-DC4ECBC91F9A}" type="presParOf" srcId="{CC183169-69B2-834E-90E9-2EC20CC135B0}" destId="{4FAF3CF2-4D34-3842-924C-EC3224AEFFF7}" srcOrd="0" destOrd="0" presId="urn:microsoft.com/office/officeart/2005/8/layout/orgChart1"/>
    <dgm:cxn modelId="{4B0E6688-7C61-48C3-A587-9632D23C621E}" type="presParOf" srcId="{CC183169-69B2-834E-90E9-2EC20CC135B0}" destId="{4FF3FCB1-D35F-8C4D-ACE4-B6486CBA9806}" srcOrd="1" destOrd="0" presId="urn:microsoft.com/office/officeart/2005/8/layout/orgChart1"/>
    <dgm:cxn modelId="{2604870D-A40A-4397-A8C7-A48FC806F90F}" type="presParOf" srcId="{EE307B07-0D5E-E94E-8095-198BCFF28C5D}" destId="{78FB1312-13A2-0B4F-976B-62E0E59E6928}" srcOrd="1" destOrd="0" presId="urn:microsoft.com/office/officeart/2005/8/layout/orgChart1"/>
    <dgm:cxn modelId="{ADE02871-DF2B-4D4A-A547-06B0E8CD2AE7}" type="presParOf" srcId="{EE307B07-0D5E-E94E-8095-198BCFF28C5D}" destId="{DDDC4937-0586-0C4F-BCA2-EDD9C220453B}" srcOrd="2" destOrd="0" presId="urn:microsoft.com/office/officeart/2005/8/layout/orgChart1"/>
    <dgm:cxn modelId="{D51E6641-69C8-4532-BA10-CA1FAF16320D}" type="presParOf" srcId="{05A2B27D-91C1-F843-B246-39CC99576237}" destId="{31C3B3D8-9CDB-324E-A5FB-AE21505944D7}" srcOrd="8" destOrd="0" presId="urn:microsoft.com/office/officeart/2005/8/layout/orgChart1"/>
    <dgm:cxn modelId="{D03115BA-9862-4D66-837C-2640CDDE2846}" type="presParOf" srcId="{05A2B27D-91C1-F843-B246-39CC99576237}" destId="{EA55529F-5D7B-F445-A350-78A0ADCF05D5}" srcOrd="9" destOrd="0" presId="urn:microsoft.com/office/officeart/2005/8/layout/orgChart1"/>
    <dgm:cxn modelId="{D6D0782B-3872-4C4D-82E1-46A2D5100DD2}" type="presParOf" srcId="{EA55529F-5D7B-F445-A350-78A0ADCF05D5}" destId="{47039793-2A1C-BA4E-A459-D91C89392339}" srcOrd="0" destOrd="0" presId="urn:microsoft.com/office/officeart/2005/8/layout/orgChart1"/>
    <dgm:cxn modelId="{1F358186-E666-4CAE-9540-1A6912CDD1FA}" type="presParOf" srcId="{47039793-2A1C-BA4E-A459-D91C89392339}" destId="{9896A5C5-112A-5A44-A4BA-FF82C0EDB635}" srcOrd="0" destOrd="0" presId="urn:microsoft.com/office/officeart/2005/8/layout/orgChart1"/>
    <dgm:cxn modelId="{ED6CCFDC-24E0-4583-96BA-D107C86C2274}" type="presParOf" srcId="{47039793-2A1C-BA4E-A459-D91C89392339}" destId="{CDABEB0E-0959-3149-8EF3-F94D04AB29F4}" srcOrd="1" destOrd="0" presId="urn:microsoft.com/office/officeart/2005/8/layout/orgChart1"/>
    <dgm:cxn modelId="{F15FD721-B66F-4ABB-A974-D6BF7FEB3063}" type="presParOf" srcId="{EA55529F-5D7B-F445-A350-78A0ADCF05D5}" destId="{2D1451E2-4235-C643-B5F9-1262EAF1293F}" srcOrd="1" destOrd="0" presId="urn:microsoft.com/office/officeart/2005/8/layout/orgChart1"/>
    <dgm:cxn modelId="{B87B75F4-5C64-4C33-9E1F-78A0C46A93B6}" type="presParOf" srcId="{EA55529F-5D7B-F445-A350-78A0ADCF05D5}" destId="{84AF1DDE-5E12-CC4B-965B-3F9AFE0772FA}" srcOrd="2" destOrd="0" presId="urn:microsoft.com/office/officeart/2005/8/layout/orgChart1"/>
    <dgm:cxn modelId="{EDEB416F-B22B-4CE4-9867-D17FA3AD5850}" type="presParOf" srcId="{05A2B27D-91C1-F843-B246-39CC99576237}" destId="{7B531E70-F4D1-4D11-A6A8-F7BB92A7FCC6}" srcOrd="10" destOrd="0" presId="urn:microsoft.com/office/officeart/2005/8/layout/orgChart1"/>
    <dgm:cxn modelId="{41C608C1-7575-4F2B-B1E4-66C12BC68C7F}" type="presParOf" srcId="{05A2B27D-91C1-F843-B246-39CC99576237}" destId="{75E17A50-D638-4F5A-A587-2FCBD628154A}" srcOrd="11" destOrd="0" presId="urn:microsoft.com/office/officeart/2005/8/layout/orgChart1"/>
    <dgm:cxn modelId="{163BCF8F-5249-4196-B892-48D2823D6E28}" type="presParOf" srcId="{75E17A50-D638-4F5A-A587-2FCBD628154A}" destId="{55FE6431-3560-4550-AAFD-0A830813206B}" srcOrd="0" destOrd="0" presId="urn:microsoft.com/office/officeart/2005/8/layout/orgChart1"/>
    <dgm:cxn modelId="{F45557C9-1652-4D56-A528-9111E6CE6967}" type="presParOf" srcId="{55FE6431-3560-4550-AAFD-0A830813206B}" destId="{5B03843F-52A2-4D4E-A673-67BF9F6BB754}" srcOrd="0" destOrd="0" presId="urn:microsoft.com/office/officeart/2005/8/layout/orgChart1"/>
    <dgm:cxn modelId="{1A0E6F0D-11C6-45EC-9741-529D506F4627}" type="presParOf" srcId="{55FE6431-3560-4550-AAFD-0A830813206B}" destId="{A3B1D699-1517-4B2D-A854-288F134BFBBA}" srcOrd="1" destOrd="0" presId="urn:microsoft.com/office/officeart/2005/8/layout/orgChart1"/>
    <dgm:cxn modelId="{270F04FA-8134-4FDD-A156-FC766D83E312}" type="presParOf" srcId="{75E17A50-D638-4F5A-A587-2FCBD628154A}" destId="{EC1B7FA2-3A12-4228-9301-2067612BBAB0}" srcOrd="1" destOrd="0" presId="urn:microsoft.com/office/officeart/2005/8/layout/orgChart1"/>
    <dgm:cxn modelId="{6B850A9D-13A4-464F-AF95-E292F917AEDE}" type="presParOf" srcId="{75E17A50-D638-4F5A-A587-2FCBD628154A}" destId="{634FA040-5A68-4076-9F80-4DEB7C40F6A4}" srcOrd="2" destOrd="0" presId="urn:microsoft.com/office/officeart/2005/8/layout/orgChart1"/>
    <dgm:cxn modelId="{FA29A3CA-176D-47DA-9E78-28AD2BAC6534}" type="presParOf" srcId="{5FEC70C9-5BE2-2C42-B462-BA4A73F6FDF3}" destId="{C00FE8A3-F2FF-9C4B-9FF4-3F41C1372995}" srcOrd="2" destOrd="0" presId="urn:microsoft.com/office/officeart/2005/8/layout/orgChart1"/>
    <dgm:cxn modelId="{62912849-71D8-4925-A987-203D9B393433}" type="presParOf" srcId="{91A69751-2A86-3F41-BA60-BB54F2A608B1}" destId="{4995C13B-27CE-764D-A487-DBCDE8655857}" srcOrd="2" destOrd="0" presId="urn:microsoft.com/office/officeart/2005/8/layout/orgChart1"/>
    <dgm:cxn modelId="{DC32DDCA-3470-4F97-89E5-25BE3B5FC666}" type="presParOf" srcId="{91A69751-2A86-3F41-BA60-BB54F2A608B1}" destId="{6BFC7E72-96A0-3945-ABBB-71360423932B}" srcOrd="3" destOrd="0" presId="urn:microsoft.com/office/officeart/2005/8/layout/orgChart1"/>
    <dgm:cxn modelId="{B21CEA55-1A66-488E-BB7A-8437C9869E12}" type="presParOf" srcId="{6BFC7E72-96A0-3945-ABBB-71360423932B}" destId="{45E6A9EE-3A2B-D94F-B386-A622C3B3A5BD}" srcOrd="0" destOrd="0" presId="urn:microsoft.com/office/officeart/2005/8/layout/orgChart1"/>
    <dgm:cxn modelId="{7BC453BC-A8F2-4BA6-906E-5B216B9626BD}" type="presParOf" srcId="{45E6A9EE-3A2B-D94F-B386-A622C3B3A5BD}" destId="{9CA6D405-70F5-7347-BED6-B454962A8A74}" srcOrd="0" destOrd="0" presId="urn:microsoft.com/office/officeart/2005/8/layout/orgChart1"/>
    <dgm:cxn modelId="{ABC1112F-4DBA-4B53-88B3-5BDAA707DD8A}" type="presParOf" srcId="{45E6A9EE-3A2B-D94F-B386-A622C3B3A5BD}" destId="{4FEDBE70-0E7F-BB4B-A554-31BD4F9AF7E7}" srcOrd="1" destOrd="0" presId="urn:microsoft.com/office/officeart/2005/8/layout/orgChart1"/>
    <dgm:cxn modelId="{16AC13D7-8536-471C-A4C3-FCDD2F3D6777}" type="presParOf" srcId="{6BFC7E72-96A0-3945-ABBB-71360423932B}" destId="{A6A67B8B-8ED6-614B-84FD-F18E1DA53809}" srcOrd="1" destOrd="0" presId="urn:microsoft.com/office/officeart/2005/8/layout/orgChart1"/>
    <dgm:cxn modelId="{6D722998-E755-407A-BADA-143DFACFE7EA}" type="presParOf" srcId="{A6A67B8B-8ED6-614B-84FD-F18E1DA53809}" destId="{3B6A7EF3-393F-DC4C-983D-FFB708AD45BE}" srcOrd="0" destOrd="0" presId="urn:microsoft.com/office/officeart/2005/8/layout/orgChart1"/>
    <dgm:cxn modelId="{CA362747-AF71-48DA-A421-1B9DE4FB7378}" type="presParOf" srcId="{A6A67B8B-8ED6-614B-84FD-F18E1DA53809}" destId="{93504A63-14E2-B24A-8295-120171C8A007}" srcOrd="1" destOrd="0" presId="urn:microsoft.com/office/officeart/2005/8/layout/orgChart1"/>
    <dgm:cxn modelId="{62760A35-61DA-4B69-86B7-2D4C3DA315BA}" type="presParOf" srcId="{93504A63-14E2-B24A-8295-120171C8A007}" destId="{0CA8F569-0852-7D45-8746-CED34F55710A}" srcOrd="0" destOrd="0" presId="urn:microsoft.com/office/officeart/2005/8/layout/orgChart1"/>
    <dgm:cxn modelId="{14696553-EC69-49A9-A78D-0F5DF35F53A7}" type="presParOf" srcId="{0CA8F569-0852-7D45-8746-CED34F55710A}" destId="{2B3EBCC6-6749-1344-B548-706C270A20FA}" srcOrd="0" destOrd="0" presId="urn:microsoft.com/office/officeart/2005/8/layout/orgChart1"/>
    <dgm:cxn modelId="{DC1F9EDD-01AF-4834-89D6-D2BC38AD2C79}" type="presParOf" srcId="{0CA8F569-0852-7D45-8746-CED34F55710A}" destId="{A6922ACA-2DC6-B641-AAEE-863B7759DAF6}" srcOrd="1" destOrd="0" presId="urn:microsoft.com/office/officeart/2005/8/layout/orgChart1"/>
    <dgm:cxn modelId="{9775DADE-94AE-4154-AEAC-05D328044950}" type="presParOf" srcId="{93504A63-14E2-B24A-8295-120171C8A007}" destId="{DBCFEBDB-AA9D-A544-82A0-60DED91B0511}" srcOrd="1" destOrd="0" presId="urn:microsoft.com/office/officeart/2005/8/layout/orgChart1"/>
    <dgm:cxn modelId="{19314A90-1B6E-440A-8132-DA947F3C703E}" type="presParOf" srcId="{93504A63-14E2-B24A-8295-120171C8A007}" destId="{D8C270C0-2A6D-FC4B-B4A5-9A1946E50BC6}" srcOrd="2" destOrd="0" presId="urn:microsoft.com/office/officeart/2005/8/layout/orgChart1"/>
    <dgm:cxn modelId="{BCCAAE41-C210-428C-ABC9-DD48898AF1FD}" type="presParOf" srcId="{A6A67B8B-8ED6-614B-84FD-F18E1DA53809}" destId="{E2EEDB36-3C67-3743-9DED-3F80AFFC04BE}" srcOrd="2" destOrd="0" presId="urn:microsoft.com/office/officeart/2005/8/layout/orgChart1"/>
    <dgm:cxn modelId="{6431C99B-DC93-478A-ACC7-688CB4A1C88A}" type="presParOf" srcId="{A6A67B8B-8ED6-614B-84FD-F18E1DA53809}" destId="{1EE4B102-71DB-FF4A-9246-4727BAEFFDBE}" srcOrd="3" destOrd="0" presId="urn:microsoft.com/office/officeart/2005/8/layout/orgChart1"/>
    <dgm:cxn modelId="{41B0F54C-EBF3-4463-AC15-315B75AB9ABE}" type="presParOf" srcId="{1EE4B102-71DB-FF4A-9246-4727BAEFFDBE}" destId="{0F41290F-FE97-D348-9940-7069CE9A8F62}" srcOrd="0" destOrd="0" presId="urn:microsoft.com/office/officeart/2005/8/layout/orgChart1"/>
    <dgm:cxn modelId="{64047550-2CB6-4C36-B5B0-D016C754144D}" type="presParOf" srcId="{0F41290F-FE97-D348-9940-7069CE9A8F62}" destId="{569293C9-7E57-EB45-8121-4193E7240F53}" srcOrd="0" destOrd="0" presId="urn:microsoft.com/office/officeart/2005/8/layout/orgChart1"/>
    <dgm:cxn modelId="{71726F7F-81AF-4D00-AB02-6C627EE39B5F}" type="presParOf" srcId="{0F41290F-FE97-D348-9940-7069CE9A8F62}" destId="{E727857E-7804-9B45-AEFB-CF05B1577B90}" srcOrd="1" destOrd="0" presId="urn:microsoft.com/office/officeart/2005/8/layout/orgChart1"/>
    <dgm:cxn modelId="{81B4B3AF-0420-4BE1-A195-E33A4FC87D03}" type="presParOf" srcId="{1EE4B102-71DB-FF4A-9246-4727BAEFFDBE}" destId="{048B0763-015E-334E-80FC-DA8837729D98}" srcOrd="1" destOrd="0" presId="urn:microsoft.com/office/officeart/2005/8/layout/orgChart1"/>
    <dgm:cxn modelId="{04819597-A499-44E4-A202-05FFCF840B5B}" type="presParOf" srcId="{1EE4B102-71DB-FF4A-9246-4727BAEFFDBE}" destId="{31A7DE0D-3734-3840-9EA4-C4F7510DAC70}" srcOrd="2" destOrd="0" presId="urn:microsoft.com/office/officeart/2005/8/layout/orgChart1"/>
    <dgm:cxn modelId="{77F736C9-3D5F-403B-916D-7FB7400A18E1}" type="presParOf" srcId="{6BFC7E72-96A0-3945-ABBB-71360423932B}" destId="{BC57B25E-A950-9248-AD67-6F5F0C0DF67C}" srcOrd="2" destOrd="0" presId="urn:microsoft.com/office/officeart/2005/8/layout/orgChart1"/>
    <dgm:cxn modelId="{DEC31D2B-270C-4AE7-9596-320337227FAC}" type="presParOf" srcId="{898077BC-A592-5342-B740-ED57937B210C}" destId="{B09514DF-FDB1-E648-85A2-920594F1396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EEDB36-3C67-3743-9DED-3F80AFFC04BE}">
      <dsp:nvSpPr>
        <dsp:cNvPr id="0" name=""/>
        <dsp:cNvSpPr/>
      </dsp:nvSpPr>
      <dsp:spPr>
        <a:xfrm>
          <a:off x="2994648" y="2483030"/>
          <a:ext cx="303084" cy="19667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6768"/>
              </a:lnTo>
              <a:lnTo>
                <a:pt x="303084" y="196676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6A7EF3-393F-DC4C-983D-FFB708AD45BE}">
      <dsp:nvSpPr>
        <dsp:cNvPr id="0" name=""/>
        <dsp:cNvSpPr/>
      </dsp:nvSpPr>
      <dsp:spPr>
        <a:xfrm>
          <a:off x="2994648" y="2483030"/>
          <a:ext cx="303084" cy="7732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3259"/>
              </a:lnTo>
              <a:lnTo>
                <a:pt x="303084" y="77325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95C13B-27CE-764D-A487-DBCDE8655857}">
      <dsp:nvSpPr>
        <dsp:cNvPr id="0" name=""/>
        <dsp:cNvSpPr/>
      </dsp:nvSpPr>
      <dsp:spPr>
        <a:xfrm>
          <a:off x="2651842" y="1289521"/>
          <a:ext cx="1151030" cy="3530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504"/>
              </a:lnTo>
              <a:lnTo>
                <a:pt x="1151030" y="176504"/>
              </a:lnTo>
              <a:lnTo>
                <a:pt x="1151030" y="35300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7D6CA6-8582-534F-8AA2-151911C93D89}">
      <dsp:nvSpPr>
        <dsp:cNvPr id="0" name=""/>
        <dsp:cNvSpPr/>
      </dsp:nvSpPr>
      <dsp:spPr>
        <a:xfrm>
          <a:off x="1465057" y="1289521"/>
          <a:ext cx="1186785" cy="353009"/>
        </a:xfrm>
        <a:custGeom>
          <a:avLst/>
          <a:gdLst/>
          <a:ahLst/>
          <a:cxnLst/>
          <a:rect l="0" t="0" r="0" b="0"/>
          <a:pathLst>
            <a:path>
              <a:moveTo>
                <a:pt x="1186785" y="0"/>
              </a:moveTo>
              <a:lnTo>
                <a:pt x="1186785" y="176504"/>
              </a:lnTo>
              <a:lnTo>
                <a:pt x="0" y="176504"/>
              </a:lnTo>
              <a:lnTo>
                <a:pt x="0" y="35300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D4F8EB-65F7-C642-94D6-1C746D3FE726}">
      <dsp:nvSpPr>
        <dsp:cNvPr id="0" name=""/>
        <dsp:cNvSpPr/>
      </dsp:nvSpPr>
      <dsp:spPr>
        <a:xfrm>
          <a:off x="504795" y="2430"/>
          <a:ext cx="4294094" cy="12870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4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Autopsies</a:t>
          </a:r>
          <a:r>
            <a:rPr lang="sv-SE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v-SE" sz="24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selected</a:t>
          </a:r>
          <a:r>
            <a:rPr lang="sv-SE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by </a:t>
          </a:r>
          <a:r>
            <a:rPr lang="sv-SE" sz="24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coding</a:t>
          </a:r>
          <a:r>
            <a:rPr lang="sv-SE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system </a:t>
          </a:r>
          <a:r>
            <a:rPr lang="sv-SE" sz="24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during</a:t>
          </a:r>
          <a:r>
            <a:rPr lang="sv-SE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2010-2021 (n = 474) </a:t>
          </a:r>
        </a:p>
      </dsp:txBody>
      <dsp:txXfrm>
        <a:off x="504795" y="2430"/>
        <a:ext cx="4294094" cy="1287090"/>
      </dsp:txXfrm>
    </dsp:sp>
    <dsp:sp modelId="{0AEFF8B0-62EB-3149-99F4-A54E6B364905}">
      <dsp:nvSpPr>
        <dsp:cNvPr id="0" name=""/>
        <dsp:cNvSpPr/>
      </dsp:nvSpPr>
      <dsp:spPr>
        <a:xfrm>
          <a:off x="490532" y="1642530"/>
          <a:ext cx="1949050" cy="8404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Excluded</a:t>
          </a:r>
          <a:r>
            <a:rPr lang="sv-SE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(n =335)</a:t>
          </a:r>
        </a:p>
      </dsp:txBody>
      <dsp:txXfrm>
        <a:off x="490532" y="1642530"/>
        <a:ext cx="1949050" cy="840499"/>
      </dsp:txXfrm>
    </dsp:sp>
    <dsp:sp modelId="{9CA6D405-70F5-7347-BED6-B454962A8A74}">
      <dsp:nvSpPr>
        <dsp:cNvPr id="0" name=""/>
        <dsp:cNvSpPr/>
      </dsp:nvSpPr>
      <dsp:spPr>
        <a:xfrm>
          <a:off x="2792592" y="1642530"/>
          <a:ext cx="2020560" cy="8404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Included</a:t>
          </a:r>
          <a:r>
            <a:rPr lang="sv-SE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(n = 139)</a:t>
          </a:r>
        </a:p>
      </dsp:txBody>
      <dsp:txXfrm>
        <a:off x="2792592" y="1642530"/>
        <a:ext cx="2020560" cy="840499"/>
      </dsp:txXfrm>
    </dsp:sp>
    <dsp:sp modelId="{2B3EBCC6-6749-1344-B548-706C270A20FA}">
      <dsp:nvSpPr>
        <dsp:cNvPr id="0" name=""/>
        <dsp:cNvSpPr/>
      </dsp:nvSpPr>
      <dsp:spPr>
        <a:xfrm>
          <a:off x="3297732" y="2836039"/>
          <a:ext cx="1699523" cy="8404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Homicidal</a:t>
          </a:r>
          <a:r>
            <a:rPr lang="sv-SE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v-SE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death</a:t>
          </a:r>
          <a:r>
            <a:rPr lang="sv-SE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(n = 94)</a:t>
          </a:r>
        </a:p>
      </dsp:txBody>
      <dsp:txXfrm>
        <a:off x="3297732" y="2836039"/>
        <a:ext cx="1699523" cy="840499"/>
      </dsp:txXfrm>
    </dsp:sp>
    <dsp:sp modelId="{569293C9-7E57-EB45-8121-4193E7240F53}">
      <dsp:nvSpPr>
        <dsp:cNvPr id="0" name=""/>
        <dsp:cNvSpPr/>
      </dsp:nvSpPr>
      <dsp:spPr>
        <a:xfrm>
          <a:off x="3297732" y="4029548"/>
          <a:ext cx="1725545" cy="8404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Suicidal </a:t>
          </a:r>
          <a:r>
            <a:rPr lang="sv-SE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death</a:t>
          </a:r>
          <a:r>
            <a:rPr lang="sv-SE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        (n = 45)</a:t>
          </a:r>
        </a:p>
      </dsp:txBody>
      <dsp:txXfrm>
        <a:off x="3297732" y="4029548"/>
        <a:ext cx="1725545" cy="8404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EEDB36-3C67-3743-9DED-3F80AFFC04BE}">
      <dsp:nvSpPr>
        <dsp:cNvPr id="0" name=""/>
        <dsp:cNvSpPr/>
      </dsp:nvSpPr>
      <dsp:spPr>
        <a:xfrm>
          <a:off x="5766758" y="1386603"/>
          <a:ext cx="206020" cy="13369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6902"/>
              </a:lnTo>
              <a:lnTo>
                <a:pt x="206020" y="133690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6A7EF3-393F-DC4C-983D-FFB708AD45BE}">
      <dsp:nvSpPr>
        <dsp:cNvPr id="0" name=""/>
        <dsp:cNvSpPr/>
      </dsp:nvSpPr>
      <dsp:spPr>
        <a:xfrm>
          <a:off x="5766758" y="1386603"/>
          <a:ext cx="206020" cy="5256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5619"/>
              </a:lnTo>
              <a:lnTo>
                <a:pt x="206020" y="52561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95C13B-27CE-764D-A487-DBCDE8655857}">
      <dsp:nvSpPr>
        <dsp:cNvPr id="0" name=""/>
        <dsp:cNvSpPr/>
      </dsp:nvSpPr>
      <dsp:spPr>
        <a:xfrm>
          <a:off x="5533737" y="575320"/>
          <a:ext cx="782408" cy="2399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978"/>
              </a:lnTo>
              <a:lnTo>
                <a:pt x="782408" y="119978"/>
              </a:lnTo>
              <a:lnTo>
                <a:pt x="782408" y="2399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531E70-F4D1-4D11-A6A8-F7BB92A7FCC6}">
      <dsp:nvSpPr>
        <dsp:cNvPr id="0" name=""/>
        <dsp:cNvSpPr/>
      </dsp:nvSpPr>
      <dsp:spPr>
        <a:xfrm>
          <a:off x="4197081" y="1386603"/>
          <a:ext cx="198728" cy="45820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82034"/>
              </a:lnTo>
              <a:lnTo>
                <a:pt x="198728" y="458203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C3B3D8-9CDB-324E-A5FB-AE21505944D7}">
      <dsp:nvSpPr>
        <dsp:cNvPr id="0" name=""/>
        <dsp:cNvSpPr/>
      </dsp:nvSpPr>
      <dsp:spPr>
        <a:xfrm>
          <a:off x="4197081" y="1386603"/>
          <a:ext cx="198728" cy="3770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70751"/>
              </a:lnTo>
              <a:lnTo>
                <a:pt x="198728" y="377075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B998FD-E2AA-AE42-AB64-11DFB007E677}">
      <dsp:nvSpPr>
        <dsp:cNvPr id="0" name=""/>
        <dsp:cNvSpPr/>
      </dsp:nvSpPr>
      <dsp:spPr>
        <a:xfrm>
          <a:off x="4197081" y="1386603"/>
          <a:ext cx="198728" cy="29594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59468"/>
              </a:lnTo>
              <a:lnTo>
                <a:pt x="198728" y="295946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97D0E1-78C5-4380-B65B-5FCFF76D746E}">
      <dsp:nvSpPr>
        <dsp:cNvPr id="0" name=""/>
        <dsp:cNvSpPr/>
      </dsp:nvSpPr>
      <dsp:spPr>
        <a:xfrm>
          <a:off x="4197081" y="1386603"/>
          <a:ext cx="198728" cy="21481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8185"/>
              </a:lnTo>
              <a:lnTo>
                <a:pt x="198728" y="214818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05E50D-8301-0444-8F5F-A8E5B404E7A6}">
      <dsp:nvSpPr>
        <dsp:cNvPr id="0" name=""/>
        <dsp:cNvSpPr/>
      </dsp:nvSpPr>
      <dsp:spPr>
        <a:xfrm>
          <a:off x="4197081" y="1386603"/>
          <a:ext cx="198728" cy="13369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6902"/>
              </a:lnTo>
              <a:lnTo>
                <a:pt x="198728" y="133690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59E246-F0DE-4942-AEF6-299B2F0FA6A2}">
      <dsp:nvSpPr>
        <dsp:cNvPr id="0" name=""/>
        <dsp:cNvSpPr/>
      </dsp:nvSpPr>
      <dsp:spPr>
        <a:xfrm>
          <a:off x="4197081" y="1386603"/>
          <a:ext cx="198728" cy="5256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5619"/>
              </a:lnTo>
              <a:lnTo>
                <a:pt x="198728" y="52561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7D6CA6-8582-534F-8AA2-151911C93D89}">
      <dsp:nvSpPr>
        <dsp:cNvPr id="0" name=""/>
        <dsp:cNvSpPr/>
      </dsp:nvSpPr>
      <dsp:spPr>
        <a:xfrm>
          <a:off x="4727024" y="575320"/>
          <a:ext cx="806712" cy="239956"/>
        </a:xfrm>
        <a:custGeom>
          <a:avLst/>
          <a:gdLst/>
          <a:ahLst/>
          <a:cxnLst/>
          <a:rect l="0" t="0" r="0" b="0"/>
          <a:pathLst>
            <a:path>
              <a:moveTo>
                <a:pt x="806712" y="0"/>
              </a:moveTo>
              <a:lnTo>
                <a:pt x="806712" y="119978"/>
              </a:lnTo>
              <a:lnTo>
                <a:pt x="0" y="119978"/>
              </a:lnTo>
              <a:lnTo>
                <a:pt x="0" y="2399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D4F8EB-65F7-C642-94D6-1C746D3FE726}">
      <dsp:nvSpPr>
        <dsp:cNvPr id="0" name=""/>
        <dsp:cNvSpPr/>
      </dsp:nvSpPr>
      <dsp:spPr>
        <a:xfrm>
          <a:off x="4478109" y="3994"/>
          <a:ext cx="2111255" cy="5713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Medicolegal</a:t>
          </a:r>
          <a:r>
            <a:rPr lang="sv-SE" sz="1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v-SE" sz="10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autopsies</a:t>
          </a:r>
          <a:r>
            <a:rPr lang="sv-SE" sz="1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v-SE" sz="10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selected</a:t>
          </a:r>
          <a:r>
            <a:rPr lang="sv-SE" sz="1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by </a:t>
          </a:r>
          <a:r>
            <a:rPr lang="sv-SE" sz="10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coding</a:t>
          </a:r>
          <a:r>
            <a:rPr lang="sv-SE" sz="1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system (n = 474)</a:t>
          </a:r>
        </a:p>
      </dsp:txBody>
      <dsp:txXfrm>
        <a:off x="4478109" y="3994"/>
        <a:ext cx="2111255" cy="571326"/>
      </dsp:txXfrm>
    </dsp:sp>
    <dsp:sp modelId="{0AEFF8B0-62EB-3149-99F4-A54E6B364905}">
      <dsp:nvSpPr>
        <dsp:cNvPr id="0" name=""/>
        <dsp:cNvSpPr/>
      </dsp:nvSpPr>
      <dsp:spPr>
        <a:xfrm>
          <a:off x="4064595" y="815277"/>
          <a:ext cx="1324859" cy="5713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Excluded</a:t>
          </a:r>
          <a:r>
            <a:rPr lang="sv-SE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(n =335)</a:t>
          </a:r>
        </a:p>
      </dsp:txBody>
      <dsp:txXfrm>
        <a:off x="4064595" y="815277"/>
        <a:ext cx="1324859" cy="571326"/>
      </dsp:txXfrm>
    </dsp:sp>
    <dsp:sp modelId="{0E6AD7C7-44CE-894B-AC84-DEC71637B0D1}">
      <dsp:nvSpPr>
        <dsp:cNvPr id="0" name=""/>
        <dsp:cNvSpPr/>
      </dsp:nvSpPr>
      <dsp:spPr>
        <a:xfrm>
          <a:off x="4395810" y="1626560"/>
          <a:ext cx="1196985" cy="5713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latin typeface="Times New Roman" panose="02020603050405020304" pitchFamily="18" charset="0"/>
              <a:cs typeface="Times New Roman" panose="02020603050405020304" pitchFamily="18" charset="0"/>
            </a:rPr>
            <a:t>More than one stab injury (n = 291)</a:t>
          </a:r>
        </a:p>
      </dsp:txBody>
      <dsp:txXfrm>
        <a:off x="4395810" y="1626560"/>
        <a:ext cx="1196985" cy="571326"/>
      </dsp:txXfrm>
    </dsp:sp>
    <dsp:sp modelId="{BD5E0E4D-8D5F-814F-8DA4-8381B85C2AC2}">
      <dsp:nvSpPr>
        <dsp:cNvPr id="0" name=""/>
        <dsp:cNvSpPr/>
      </dsp:nvSpPr>
      <dsp:spPr>
        <a:xfrm>
          <a:off x="4395810" y="2437843"/>
          <a:ext cx="1220043" cy="5713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latin typeface="Times New Roman" panose="02020603050405020304" pitchFamily="18" charset="0"/>
              <a:cs typeface="Times New Roman" panose="02020603050405020304" pitchFamily="18" charset="0"/>
            </a:rPr>
            <a:t>No stab injury at the trunk (n = 12)</a:t>
          </a:r>
        </a:p>
      </dsp:txBody>
      <dsp:txXfrm>
        <a:off x="4395810" y="2437843"/>
        <a:ext cx="1220043" cy="571326"/>
      </dsp:txXfrm>
    </dsp:sp>
    <dsp:sp modelId="{F3F141C8-DB37-4D65-8066-B742782B4FEC}">
      <dsp:nvSpPr>
        <dsp:cNvPr id="0" name=""/>
        <dsp:cNvSpPr/>
      </dsp:nvSpPr>
      <dsp:spPr>
        <a:xfrm>
          <a:off x="4395810" y="3249126"/>
          <a:ext cx="1220043" cy="5713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latin typeface="Times New Roman" panose="02020603050405020304" pitchFamily="18" charset="0"/>
              <a:cs typeface="Times New Roman" panose="02020603050405020304" pitchFamily="18" charset="0"/>
            </a:rPr>
            <a:t>The condition of the deceased (n = 3)</a:t>
          </a:r>
        </a:p>
      </dsp:txBody>
      <dsp:txXfrm>
        <a:off x="4395810" y="3249126"/>
        <a:ext cx="1220043" cy="571326"/>
      </dsp:txXfrm>
    </dsp:sp>
    <dsp:sp modelId="{4FAF3CF2-4D34-3842-924C-EC3224AEFFF7}">
      <dsp:nvSpPr>
        <dsp:cNvPr id="0" name=""/>
        <dsp:cNvSpPr/>
      </dsp:nvSpPr>
      <dsp:spPr>
        <a:xfrm>
          <a:off x="4395810" y="4060409"/>
          <a:ext cx="1234875" cy="5713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Other</a:t>
          </a:r>
          <a:r>
            <a:rPr lang="sv-SE" sz="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v-SE" sz="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primary</a:t>
          </a:r>
          <a:r>
            <a:rPr lang="sv-SE" sz="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cause </a:t>
          </a:r>
          <a:r>
            <a:rPr lang="sv-SE" sz="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of</a:t>
          </a:r>
          <a:r>
            <a:rPr lang="sv-SE" sz="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v-SE" sz="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death</a:t>
          </a:r>
          <a:r>
            <a:rPr lang="sv-SE" sz="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v-SE" sz="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than</a:t>
          </a:r>
          <a:r>
            <a:rPr lang="sv-SE" sz="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stab </a:t>
          </a:r>
          <a:r>
            <a:rPr lang="sv-SE" sz="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injury</a:t>
          </a:r>
          <a:r>
            <a:rPr lang="sv-SE" sz="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(n = 11)</a:t>
          </a:r>
        </a:p>
      </dsp:txBody>
      <dsp:txXfrm>
        <a:off x="4395810" y="4060409"/>
        <a:ext cx="1234875" cy="571326"/>
      </dsp:txXfrm>
    </dsp:sp>
    <dsp:sp modelId="{9896A5C5-112A-5A44-A4BA-FF82C0EDB635}">
      <dsp:nvSpPr>
        <dsp:cNvPr id="0" name=""/>
        <dsp:cNvSpPr/>
      </dsp:nvSpPr>
      <dsp:spPr>
        <a:xfrm>
          <a:off x="4395810" y="4871692"/>
          <a:ext cx="1255706" cy="5713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latin typeface="Times New Roman" panose="02020603050405020304" pitchFamily="18" charset="0"/>
              <a:cs typeface="Times New Roman" panose="02020603050405020304" pitchFamily="18" charset="0"/>
            </a:rPr>
            <a:t>Other manner of death than suicide or homicide (n = 15)</a:t>
          </a:r>
        </a:p>
      </dsp:txBody>
      <dsp:txXfrm>
        <a:off x="4395810" y="4871692"/>
        <a:ext cx="1255706" cy="571326"/>
      </dsp:txXfrm>
    </dsp:sp>
    <dsp:sp modelId="{5B03843F-52A2-4D4E-A673-67BF9F6BB754}">
      <dsp:nvSpPr>
        <dsp:cNvPr id="0" name=""/>
        <dsp:cNvSpPr/>
      </dsp:nvSpPr>
      <dsp:spPr>
        <a:xfrm>
          <a:off x="4395810" y="5682975"/>
          <a:ext cx="1254449" cy="5713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latin typeface="Times New Roman" panose="02020603050405020304" pitchFamily="18" charset="0"/>
              <a:cs typeface="Times New Roman" panose="02020603050405020304" pitchFamily="18" charset="0"/>
            </a:rPr>
            <a:t>Victim younger than 15 years (n=3)</a:t>
          </a:r>
        </a:p>
      </dsp:txBody>
      <dsp:txXfrm>
        <a:off x="4395810" y="5682975"/>
        <a:ext cx="1254449" cy="571326"/>
      </dsp:txXfrm>
    </dsp:sp>
    <dsp:sp modelId="{9CA6D405-70F5-7347-BED6-B454962A8A74}">
      <dsp:nvSpPr>
        <dsp:cNvPr id="0" name=""/>
        <dsp:cNvSpPr/>
      </dsp:nvSpPr>
      <dsp:spPr>
        <a:xfrm>
          <a:off x="5629411" y="815277"/>
          <a:ext cx="1373467" cy="5713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Included</a:t>
          </a:r>
          <a:r>
            <a:rPr lang="sv-SE" sz="1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(n = 139)</a:t>
          </a:r>
        </a:p>
      </dsp:txBody>
      <dsp:txXfrm>
        <a:off x="5629411" y="815277"/>
        <a:ext cx="1373467" cy="571326"/>
      </dsp:txXfrm>
    </dsp:sp>
    <dsp:sp modelId="{2B3EBCC6-6749-1344-B548-706C270A20FA}">
      <dsp:nvSpPr>
        <dsp:cNvPr id="0" name=""/>
        <dsp:cNvSpPr/>
      </dsp:nvSpPr>
      <dsp:spPr>
        <a:xfrm>
          <a:off x="5972778" y="1626560"/>
          <a:ext cx="1155244" cy="5713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Homicidal</a:t>
          </a:r>
          <a:r>
            <a:rPr lang="sv-SE" sz="1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v-SE" sz="1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death</a:t>
          </a:r>
          <a:r>
            <a:rPr lang="sv-SE" sz="1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(n = 94)</a:t>
          </a:r>
        </a:p>
      </dsp:txBody>
      <dsp:txXfrm>
        <a:off x="5972778" y="1626560"/>
        <a:ext cx="1155244" cy="571326"/>
      </dsp:txXfrm>
    </dsp:sp>
    <dsp:sp modelId="{569293C9-7E57-EB45-8121-4193E7240F53}">
      <dsp:nvSpPr>
        <dsp:cNvPr id="0" name=""/>
        <dsp:cNvSpPr/>
      </dsp:nvSpPr>
      <dsp:spPr>
        <a:xfrm>
          <a:off x="5972778" y="2437843"/>
          <a:ext cx="1172932" cy="5713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Suicidal </a:t>
          </a:r>
          <a:r>
            <a:rPr lang="sv-SE" sz="1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death</a:t>
          </a:r>
          <a:r>
            <a:rPr lang="sv-SE" sz="1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(n = 45)</a:t>
          </a:r>
        </a:p>
      </dsp:txBody>
      <dsp:txXfrm>
        <a:off x="5972778" y="2437843"/>
        <a:ext cx="1172932" cy="5713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7T17:52:17.9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96A103-B35A-1E4D-8DCA-E288B5B62D7E}" type="datetimeFigureOut">
              <a:rPr lang="sv-SE" smtClean="0"/>
              <a:t>2023-08-20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7C8EFE-BC70-4C41-A0BE-19BC75615E6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361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Jag heter Maria Berg von Linde, är ST-läkare inom Rättsmedicin och doktorand vid Lunds universitet. På bilden som ni ser är jag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påväg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till en fyndplats för att undersöka ett dödsfall som inspirerade idén till vårt första delprojekt – som fått titeln  ”Rättsmedicinsk bedömning av dödsfall med enskilda stickskador på bålen”.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C8EFE-BC70-4C41-A0BE-19BC75615E6E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027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8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Målet med vår studie är att i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dentifiera epidemiologiska faktorer som kan differentiera mellan suicid och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dödsfall med enskilda stickskador på bålen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C8EFE-BC70-4C41-A0BE-19BC75615E6E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1942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Metod</a:t>
            </a: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Sveriges rättsmedicinska avdelning har ett nationellt obduktionsregister med alla rättsmedicinska obduktioner som utförts sedan början av 2000-talet. Alla obduktionsfall kodas enligt dödsorsak. I varje fall finns sökningsbar data som kan uthämtas direkt på begäran, såsom ålder, kön,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tox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-analyser och dödssätt.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C8EFE-BC70-4C41-A0BE-19BC75615E6E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0454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Så, genom att söka efter dödsfall som avlidit till följd av skarpt våld i vårt nationella obduktionsregister från 2010-2021 kunde 474 dödsfall identifieras. Dessa granskades manuellt för att hitta de fall med endast en stickskada på bålen som uppfyllde våra </a:t>
            </a:r>
            <a:r>
              <a:rPr lang="sv-SE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inklusionskriterier</a:t>
            </a:r>
            <a:r>
              <a:rPr lang="sv-SE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Därigenom exkluderades majoriteten av fallen.</a:t>
            </a:r>
          </a:p>
          <a:p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v-SE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Vilket landade i en population på 94 </a:t>
            </a:r>
            <a:r>
              <a:rPr lang="sv-SE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</a:t>
            </a:r>
            <a:r>
              <a:rPr lang="sv-SE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och 45 suicid som inkluderades till studien.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C8EFE-BC70-4C41-A0BE-19BC75615E6E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6169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Resultat</a:t>
            </a: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Population: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Vår population har en manlig dominans bland både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och suicid.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Homicidgruppen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var signifikant yngre, med en medianålder på 33 år jämfört med medianålder på 52 år.</a:t>
            </a:r>
          </a:p>
          <a:p>
            <a:r>
              <a:rPr lang="sv-S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Karakteristiska skador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11% av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homicidfallen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uppvisade karakteristiska </a:t>
            </a:r>
            <a:r>
              <a:rPr lang="sv-S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avvärjningsskador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som kan uppstå i handflatorna vid försök att ta tag i kniven för att undvika att bli stucken. </a:t>
            </a:r>
          </a:p>
          <a:p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29% av suicidfallen uppvisade </a:t>
            </a:r>
            <a:r>
              <a:rPr lang="sv-SE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provsnitt</a:t>
            </a:r>
            <a:r>
              <a:rPr lang="sv-S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 precis som på bilden är typiskt belägna på underarmarnas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böjsidor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med tvärförlöpande och parallella ytliga skärskador.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C8EFE-BC70-4C41-A0BE-19BC75615E6E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7767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sv-S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Kroppskiss – </a:t>
            </a:r>
            <a:r>
              <a:rPr lang="sv-SE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Anterior</a:t>
            </a:r>
            <a:endParaRPr lang="sv-SE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v-SE" sz="18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Detta är en skiss med en översikt av stickskadornas anatomiska placering, där de röda prickarna representerar </a:t>
            </a:r>
            <a:r>
              <a:rPr lang="sv-SE" sz="1800" b="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homicidala</a:t>
            </a:r>
            <a:r>
              <a:rPr lang="sv-SE" sz="18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stickskadors och de blå prickarna suicidala skador.</a:t>
            </a:r>
          </a:p>
          <a:p>
            <a:pPr algn="just"/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flesta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homicidala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stickskador och samtliga av alla suicidala skador var placerade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anteriort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på bålen, med ett särskilt beträffat område till vänster på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anteriora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thorax från det tredje till det sjätte revbenet där 36% av de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homicidala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och 60% av de suicidala sticken var placerade. </a:t>
            </a:r>
          </a:p>
          <a:p>
            <a:r>
              <a:rPr lang="sv-SE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sz="1800" i="0" kern="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Homicidala</a:t>
            </a:r>
            <a:r>
              <a:rPr lang="sv-SE" sz="1800" i="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stick hade generellt en spridd placering på bålen jämfört med suicidala stick där samtliga var placerade i linje med eller medialt om </a:t>
            </a:r>
            <a:r>
              <a:rPr lang="sv-SE" sz="1800" i="0" kern="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medioklavikularlinjen</a:t>
            </a:r>
            <a:r>
              <a:rPr lang="sv-SE" sz="1800" i="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sv-SE" sz="1800" i="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C8EFE-BC70-4C41-A0BE-19BC75615E6E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917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sv-SE" sz="1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Kroppskiss – </a:t>
            </a:r>
            <a:r>
              <a:rPr lang="sv-SE" sz="1800" b="1" kern="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posterior</a:t>
            </a: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v-SE" sz="1800" kern="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Homicidala</a:t>
            </a:r>
            <a:r>
              <a:rPr lang="sv-SE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stick belägna axillärt eller </a:t>
            </a:r>
            <a:r>
              <a:rPr lang="sv-SE" sz="1800" kern="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posteriort</a:t>
            </a:r>
            <a:r>
              <a:rPr lang="sv-SE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var framförallt belägna på thorax och hade även här en spridd fördelning.</a:t>
            </a: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C8EFE-BC70-4C41-A0BE-19BC75615E6E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868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Skadade organ och kärl</a:t>
            </a: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Här ser ni en jämförelse av skadade organ och kärl mellan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och suicid-fall. Signifikant skillnad kunde ses bland stickskador som involverar hjärtat, vilket vara vanligare bland suicid. </a:t>
            </a:r>
          </a:p>
          <a:p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Skador som involverade kärl eller mag-och tarmtrakt var vanligare inom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-gruppen.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C8EFE-BC70-4C41-A0BE-19BC75615E6E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6924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Hjärtskador</a:t>
            </a: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Bland stickskador som involverade hjärtat fanns inga signifikanta skillnader avseende deras mer precisa placering mellan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och suicid. Vanligast förekommande var skador på höger kammare, där 57% av hjärtskadorna var belägna i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-gruppen och 65% i suicidgruppen. Därefter var vänster kammare mest beträffad, med 36% i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respektive 32% i suicid-gruppen. Och övriga skador som var belägna i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kammarseptum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och höger förmak utgjorde några enstaka procent.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C8EFE-BC70-4C41-A0BE-19BC75615E6E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27146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Kärlskador</a:t>
            </a: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Stickskador som involverade kärl var starkt representerade av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homicidfall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där nästintill hälften av kärlskadorna utgjordes av skador på aorta varav 31% på aorta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thorakale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och 18% på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abdominale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Därefter var på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arteria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pulmonalis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vanligast förekommande, följt av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vena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cava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och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arieria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iliaca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De övriga 15 procenten utgjordes av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intercostalartär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truncus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coeliacus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hepatica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 och v.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splenica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samt v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azygos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C8EFE-BC70-4C41-A0BE-19BC75615E6E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25855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NISS</a:t>
            </a: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Eftersom vår population består av personer med dödliga stickskador var det inte förvånande att fall med NISS score från 25 och uppåt som hamnar i den kritiska kategorin var dominerande bland både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och suicid. </a:t>
            </a:r>
          </a:p>
          <a:p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Kategorin med NISS score från 1 till 8, det vill säga den lindrigaste kategorin av skador, involverade endast suicidfall som inte uppsökt sjukvård i anslutning till skadetillfället.</a:t>
            </a:r>
          </a:p>
          <a:p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övrigt fanns inte något signifikant skillnad mellan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och suicid-grupperna avseende NISS.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C8EFE-BC70-4C41-A0BE-19BC75615E6E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92667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Cirkelresonemang</a:t>
            </a: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Låt oss ta upp en svaghet med vår studie. </a:t>
            </a:r>
          </a:p>
          <a:p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rättsmedicinska obduktionsfynden har en kausal effekt på rättsläkarens bedömning av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dödsätt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det vill säga ifall det rör sig om ett </a:t>
            </a:r>
            <a:r>
              <a:rPr lang="sv-SE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eller suicid. </a:t>
            </a:r>
          </a:p>
          <a:p>
            <a:r>
              <a:rPr lang="sv-SE" sz="1800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Och i vår studie är obduktionsfynden kategoriserade efter dödssättet som rättsläkaren har bedömt som mest sannolikt, vilket avgör hur dessa faktorer tolkas – vilket resulterar i ett cirkelresonemang.</a:t>
            </a:r>
          </a:p>
          <a:p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sv-SE" sz="1800" i="1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För att reducera denna metodologiska svaghet så planerar vi i en framtida studie att uthämta ytterligare bevismaterial från domar för att verifiera de rättsmedicinska bedömningarna av dödssätt. Detta för att kategoriseringen av dödssätt ska baseras på all tillgänglig bevisföring.</a:t>
            </a: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C8EFE-BC70-4C41-A0BE-19BC75615E6E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12672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800" b="1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Slutsats</a:t>
            </a: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Avslutningsvis så vill jag citera en tidigare verksam rättsläkare som skrev i en artikel att dessa epidemiologiska variabler ”kommer inte att ersätta en rättsläkare i sin helhet men kan användas som verktyg för honom eller henne”.</a:t>
            </a: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C8EFE-BC70-4C41-A0BE-19BC75615E6E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55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Tack!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C8EFE-BC70-4C41-A0BE-19BC75615E6E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2850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2F0764-0D75-66BC-E12E-0CD720080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8367A0A-44D5-61B4-67C5-F57AC54362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1244A5B-E46D-F6A7-5D37-4E59A2E4E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89AE-8EB3-487B-B9DC-F7BF45F41B3E}" type="datetimeFigureOut">
              <a:rPr lang="sv-SE" smtClean="0"/>
              <a:t>2023-08-20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8BFBB57-AB0C-00DA-A080-B9396AFC7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1F6F045-995A-C943-4AF3-C8209A691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E20B-6B63-44AC-BD18-0A0E3EB74D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0755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F1DE752-31F0-628A-45A4-587009EA8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FFFECC-5BDA-CB33-4D02-367636F79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72625C0-2608-EFC4-A634-8F9EC530A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89AE-8EB3-487B-B9DC-F7BF45F41B3E}" type="datetimeFigureOut">
              <a:rPr lang="sv-SE" smtClean="0"/>
              <a:t>2023-08-20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73B18C-57E3-6BBB-0547-50A264B65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40AB0E2-19C7-6E8C-8583-4E2712FD4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E20B-6B63-44AC-BD18-0A0E3EB74D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843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F2DB25-D5E9-C7BB-AB83-AE439E0DE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6F624F4-392B-1C62-417C-918488770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6FB0EB1-E860-5B16-BB8F-740075270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89AE-8EB3-487B-B9DC-F7BF45F41B3E}" type="datetimeFigureOut">
              <a:rPr lang="sv-SE" smtClean="0"/>
              <a:t>2023-08-20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C1E7C61-FC66-438B-5374-19F52EAE3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9C64DF8-71C4-77AE-00E8-7D129F241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E20B-6B63-44AC-BD18-0A0E3EB74D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005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D7C16F7-81F7-7A90-0CE9-EE4446B0A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71807DC-52E1-9265-125C-DE1823F35F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D926F65-8CF5-9C2E-F17A-53D06AA799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2E49F08-0A43-A7EA-0070-D0630B069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89AE-8EB3-487B-B9DC-F7BF45F41B3E}" type="datetimeFigureOut">
              <a:rPr lang="sv-SE" smtClean="0"/>
              <a:t>2023-08-20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FBCC9BB-1634-3911-C67D-50560D248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AE47B03-BF36-A8F2-29EA-7ABEC9FB9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E20B-6B63-44AC-BD18-0A0E3EB74D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927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9DBCCA-4A3F-BD4C-0A6F-C3EDB40A9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89D3426-3C84-1D0F-3955-15175BFDF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5450937-A2CC-41F1-7E71-FB8BE0C6F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673D650-B251-C8E5-7BB7-750CE51F4F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DD51F31-1BD6-564F-3D6A-D05E8557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601ED7C-A141-DF95-A2CC-D93BB4AA9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89AE-8EB3-487B-B9DC-F7BF45F41B3E}" type="datetimeFigureOut">
              <a:rPr lang="sv-SE" smtClean="0"/>
              <a:t>2023-08-20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C1B418E-8834-2053-49A6-7DD52B92E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E2E16E7-5F84-3646-730B-B8EBCBE15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E20B-6B63-44AC-BD18-0A0E3EB74D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93572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7CEB984-A086-15BC-43FB-800154D00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AF9D564-A1C6-8482-BE1E-8FE235B75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89AE-8EB3-487B-B9DC-F7BF45F41B3E}" type="datetimeFigureOut">
              <a:rPr lang="sv-SE" smtClean="0"/>
              <a:t>2023-08-20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616500F-CD9C-46A4-578B-D4A91FF6D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1E915C8-BC1F-FD92-3678-B9A84F156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E20B-6B63-44AC-BD18-0A0E3EB74D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439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FF1BE37-1CF4-DA92-17FF-FFB6E8A5E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89AE-8EB3-487B-B9DC-F7BF45F41B3E}" type="datetimeFigureOut">
              <a:rPr lang="sv-SE" smtClean="0"/>
              <a:t>2023-08-20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95FA4D9-7789-238B-23AE-E862B76BD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8461586-B33A-1C1A-E8C2-5FC8BBE46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E20B-6B63-44AC-BD18-0A0E3EB74D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6409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FB5EA3-E1F2-22D8-1735-D74F5D727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727F431-3965-B0CA-6479-3A2537291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0FDE5E8-9AB1-F400-CD67-FB374CC927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6187A05-988B-283F-7D24-4A9C0C139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89AE-8EB3-487B-B9DC-F7BF45F41B3E}" type="datetimeFigureOut">
              <a:rPr lang="sv-SE" smtClean="0"/>
              <a:t>2023-08-20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2B63A6D-8FA9-FDD9-C168-C6C321F0A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F68AA60-76CD-53E5-C938-C420BF6E0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E20B-6B63-44AC-BD18-0A0E3EB74D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0560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C82997-FC96-02D3-23E2-6F0DAD769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0441F1C-1DBC-8745-58F2-A9EF44E6B8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04A629C-B36C-68F6-06C9-F313EAE10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5BBC407-5B39-FFF7-9625-44E82E5F6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89AE-8EB3-487B-B9DC-F7BF45F41B3E}" type="datetimeFigureOut">
              <a:rPr lang="sv-SE" smtClean="0"/>
              <a:t>2023-08-20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7AF5363-9D35-7A00-F36F-1C116BF84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6BA6D98-2C2E-033B-B552-8D83433E9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E20B-6B63-44AC-BD18-0A0E3EB74D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317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7FA54B-715D-A872-0B73-1069177E0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00A6CE9-D621-DACC-3617-9E8A145018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31729A1-CF50-E380-149A-2EB1991EB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89AE-8EB3-487B-B9DC-F7BF45F41B3E}" type="datetimeFigureOut">
              <a:rPr lang="sv-SE" smtClean="0"/>
              <a:t>2023-08-20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3347C7A-AA6D-8741-6DCE-64161134C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FC6F6C8-A0F9-8379-5CC0-39CBE9FA8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E20B-6B63-44AC-BD18-0A0E3EB74D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8404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A2DD553-BA88-86CC-6EA5-8716EA2B82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D8C0CE3-82D1-06EB-72B2-BE3AB65F96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BE6989F-EB88-884F-D3AD-E45AF4593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89AE-8EB3-487B-B9DC-F7BF45F41B3E}" type="datetimeFigureOut">
              <a:rPr lang="sv-SE" smtClean="0"/>
              <a:t>2023-08-20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A6F71B2-7414-869E-395D-5A01DAB26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992816B-6C7F-07D8-572D-AA929064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E20B-6B63-44AC-BD18-0A0E3EB74D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9608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F356E24-C5AD-06DC-E613-DCA68E1EB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2F765C8-144E-4C10-D640-CC626235F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F2349FC-7A39-8DD3-7ED3-B50137C295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A89AE-8EB3-487B-B9DC-F7BF45F41B3E}" type="datetimeFigureOut">
              <a:rPr lang="sv-SE" smtClean="0"/>
              <a:t>2023-08-20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00F012B-0541-04A7-2317-5CE2B75F72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C3BFF13-330C-83A1-C569-77DF317688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8E20B-6B63-44AC-BD18-0A0E3EB74D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6072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customXml" Target="../ink/ink1.xml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olis och kriminaltekniker på plats i centrala Malmö sedan två personer hittats döda.">
            <a:extLst>
              <a:ext uri="{FF2B5EF4-FFF2-40B4-BE49-F238E27FC236}">
                <a16:creationId xmlns:a16="http://schemas.microsoft.com/office/drawing/2014/main" id="{5A3872BD-E3AE-FBCE-B5C1-C2BC7FAFD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1531498"/>
            <a:ext cx="12192000" cy="6959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94B10EB7-8DD8-403F-B166-9EA4B1AC38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1107" y="4554067"/>
            <a:ext cx="7700892" cy="2327771"/>
          </a:xfrm>
          <a:prstGeom prst="rect">
            <a:avLst/>
          </a:prstGeom>
        </p:spPr>
      </p:pic>
      <p:sp>
        <p:nvSpPr>
          <p:cNvPr id="19" name="Rubrik 1">
            <a:extLst>
              <a:ext uri="{FF2B5EF4-FFF2-40B4-BE49-F238E27FC236}">
                <a16:creationId xmlns:a16="http://schemas.microsoft.com/office/drawing/2014/main" id="{A81F03D9-114D-C242-8E67-9C797A7C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6368" y="221409"/>
            <a:ext cx="9669582" cy="2573960"/>
          </a:xfrm>
        </p:spPr>
        <p:txBody>
          <a:bodyPr>
            <a:normAutofit lnSpcReduction="10000"/>
          </a:bodyPr>
          <a:lstStyle/>
          <a:p>
            <a:r>
              <a:rPr lang="en-US" sz="4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Forensic assessment of single stab injuries to the trunk</a:t>
            </a:r>
            <a:r>
              <a:rPr lang="sv-SE" sz="4400" b="1" dirty="0">
                <a:effectLst/>
              </a:rPr>
              <a:t> </a:t>
            </a:r>
            <a:br>
              <a:rPr lang="sv-SE" sz="3600" b="1" dirty="0">
                <a:solidFill>
                  <a:schemeClr val="bg1"/>
                </a:solidFill>
              </a:rPr>
            </a:br>
            <a:endParaRPr lang="sv-SE" sz="3600" dirty="0">
              <a:solidFill>
                <a:schemeClr val="bg1"/>
              </a:solidFill>
            </a:endParaRPr>
          </a:p>
          <a:p>
            <a:br>
              <a:rPr lang="sv-SE" b="1" dirty="0">
                <a:solidFill>
                  <a:schemeClr val="bg1"/>
                </a:solidFill>
              </a:rPr>
            </a:b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93042C79-A8CC-2B41-BF95-9C40CCAD468F}"/>
              </a:ext>
            </a:extLst>
          </p:cNvPr>
          <p:cNvSpPr txBox="1"/>
          <p:nvPr/>
        </p:nvSpPr>
        <p:spPr>
          <a:xfrm>
            <a:off x="4648478" y="4592885"/>
            <a:ext cx="7386152" cy="2118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800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Maria Berg von Linde, MD </a:t>
            </a:r>
            <a:r>
              <a:rPr lang="sv-SE" sz="1800" b="1" baseline="30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1,2)</a:t>
            </a:r>
            <a:r>
              <a:rPr lang="sv-SE" sz="1800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, Stefan Acosta, MD, PhD </a:t>
            </a:r>
            <a:r>
              <a:rPr lang="sv-SE" sz="1800" b="1" baseline="30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1,3)</a:t>
            </a:r>
            <a:r>
              <a:rPr lang="sv-SE" sz="1800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, Ardavan Khoshnood MD, PhD </a:t>
            </a:r>
            <a:r>
              <a:rPr lang="sv-SE" sz="1800" b="1" baseline="30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1,4)</a:t>
            </a:r>
            <a:r>
              <a:rPr lang="sv-SE" sz="1800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, Carl Johan Wingren, MD, PhD </a:t>
            </a:r>
            <a:r>
              <a:rPr lang="sv-SE" sz="1800" b="1" baseline="30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1,2)</a:t>
            </a:r>
            <a:endParaRPr lang="sv-SE" sz="18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r>
              <a:rPr lang="en-US" sz="1400" i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Department of Clinical Sciences Malmö, Faculty of Medicine, Lund University, Sweden</a:t>
            </a:r>
            <a:endParaRPr lang="sv-SE" sz="14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r>
              <a:rPr lang="en-US" sz="1400" i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Department of Forensic Medicine in Lund, Swedish National Board of Forensic Medicine, Sweden</a:t>
            </a:r>
            <a:endParaRPr lang="sv-SE" sz="14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r>
              <a:rPr lang="en-US" sz="1400" i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Vascular Center, Department of Cardiothoracic and Vascular Surgery, </a:t>
            </a:r>
            <a:r>
              <a:rPr lang="en-US" sz="1400" i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Skåne</a:t>
            </a:r>
            <a:r>
              <a:rPr lang="en-US" sz="1400" i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University Hospital, Malmö, Sweden.</a:t>
            </a:r>
            <a:endParaRPr lang="sv-SE" sz="14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</a:pPr>
            <a:r>
              <a:rPr lang="en-US" sz="1400" i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Department of Emergency Medicine, </a:t>
            </a:r>
            <a:r>
              <a:rPr lang="en-US" sz="1400" i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Skåne</a:t>
            </a:r>
            <a:r>
              <a:rPr lang="en-US" sz="1400" i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University Hospital Malmö, Malmö, Sweden</a:t>
            </a:r>
            <a:endParaRPr lang="sv-SE" sz="14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021C84D-315D-F2FA-E677-1E9B679310D7}"/>
              </a:ext>
            </a:extLst>
          </p:cNvPr>
          <p:cNvSpPr txBox="1"/>
          <p:nvPr/>
        </p:nvSpPr>
        <p:spPr>
          <a:xfrm>
            <a:off x="-3" y="6512506"/>
            <a:ext cx="61842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Foto: Johan Nilsson/TT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27C19B-5A56-ED3C-6935-736BF877FC56}"/>
              </a:ext>
            </a:extLst>
          </p:cNvPr>
          <p:cNvSpPr/>
          <p:nvPr/>
        </p:nvSpPr>
        <p:spPr>
          <a:xfrm>
            <a:off x="6772157" y="2624250"/>
            <a:ext cx="561703" cy="2099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 descr="Lund University's logotype.">
            <a:extLst>
              <a:ext uri="{FF2B5EF4-FFF2-40B4-BE49-F238E27FC236}">
                <a16:creationId xmlns:a16="http://schemas.microsoft.com/office/drawing/2014/main" id="{EEAD63C1-7998-7C50-7A61-0BFE52D4AE9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1096880" y="185493"/>
            <a:ext cx="937749" cy="1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74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8"/>
    </mc:Choice>
    <mc:Fallback xmlns="">
      <p:transition spd="slow" advTm="1663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EE3DD338-0CA2-1EE5-60F6-9DADE3BE96DD}"/>
              </a:ext>
            </a:extLst>
          </p:cNvPr>
          <p:cNvSpPr/>
          <p:nvPr/>
        </p:nvSpPr>
        <p:spPr>
          <a:xfrm>
            <a:off x="884101" y="1856791"/>
            <a:ext cx="10423798" cy="3526501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558A6E5-18B6-DC4C-9E38-488581276F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2381" y="1609765"/>
            <a:ext cx="9247238" cy="3908587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endParaRPr lang="en-US" sz="3600" dirty="0"/>
          </a:p>
          <a:p>
            <a:pPr algn="l"/>
            <a:endParaRPr lang="en-US" sz="3200" b="1" dirty="0">
              <a:solidFill>
                <a:schemeClr val="bg1"/>
              </a:solidFill>
            </a:endParaRPr>
          </a:p>
          <a:p>
            <a:r>
              <a:rPr lang="en-US" sz="4000" dirty="0">
                <a:solidFill>
                  <a:schemeClr val="bg1"/>
                </a:solidFill>
              </a:rPr>
              <a:t>Aim:</a:t>
            </a:r>
            <a:r>
              <a:rPr lang="sv-SE" sz="4000" i="0" u="none" strike="noStrike" dirty="0">
                <a:solidFill>
                  <a:schemeClr val="bg1"/>
                </a:solidFill>
                <a:effectLst/>
              </a:rPr>
              <a:t> </a:t>
            </a:r>
            <a:r>
              <a:rPr lang="sv-SE" sz="4000" dirty="0" err="1">
                <a:solidFill>
                  <a:schemeClr val="bg1"/>
                </a:solidFill>
              </a:rPr>
              <a:t>I</a:t>
            </a:r>
            <a:r>
              <a:rPr lang="sv-SE" sz="4000" i="0" u="none" strike="noStrike" dirty="0" err="1">
                <a:solidFill>
                  <a:schemeClr val="bg1"/>
                </a:solidFill>
                <a:effectLst/>
              </a:rPr>
              <a:t>dentifying</a:t>
            </a:r>
            <a:r>
              <a:rPr lang="sv-SE" sz="400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sv-SE" sz="4000" i="0" u="none" strike="noStrike" dirty="0" err="1">
                <a:solidFill>
                  <a:schemeClr val="bg1"/>
                </a:solidFill>
                <a:effectLst/>
              </a:rPr>
              <a:t>factors</a:t>
            </a:r>
            <a:r>
              <a:rPr lang="sv-SE" sz="400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sv-SE" sz="4000" i="0" u="none" strike="noStrike" dirty="0" err="1">
                <a:solidFill>
                  <a:schemeClr val="bg1"/>
                </a:solidFill>
                <a:effectLst/>
              </a:rPr>
              <a:t>that</a:t>
            </a:r>
            <a:r>
              <a:rPr lang="sv-SE" sz="400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sv-SE" sz="4000" i="0" u="none" strike="noStrike" dirty="0" err="1">
                <a:solidFill>
                  <a:schemeClr val="bg1"/>
                </a:solidFill>
                <a:effectLst/>
              </a:rPr>
              <a:t>aid</a:t>
            </a:r>
            <a:r>
              <a:rPr lang="sv-SE" sz="4000" i="0" u="none" strike="noStrike" dirty="0">
                <a:solidFill>
                  <a:schemeClr val="bg1"/>
                </a:solidFill>
                <a:effectLst/>
              </a:rPr>
              <a:t> in </a:t>
            </a:r>
            <a:r>
              <a:rPr lang="sv-SE" sz="4000" i="0" u="none" strike="noStrike" dirty="0" err="1">
                <a:solidFill>
                  <a:schemeClr val="bg1"/>
                </a:solidFill>
                <a:effectLst/>
              </a:rPr>
              <a:t>differentiating</a:t>
            </a:r>
            <a:r>
              <a:rPr lang="sv-SE" sz="400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sv-SE" sz="4000" i="0" u="none" strike="noStrike" dirty="0" err="1">
                <a:solidFill>
                  <a:schemeClr val="bg1"/>
                </a:solidFill>
                <a:effectLst/>
              </a:rPr>
              <a:t>between</a:t>
            </a:r>
            <a:r>
              <a:rPr lang="sv-SE" sz="400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sv-SE" sz="4000" i="0" u="none" strike="noStrike" dirty="0" err="1">
                <a:solidFill>
                  <a:schemeClr val="bg1"/>
                </a:solidFill>
                <a:effectLst/>
              </a:rPr>
              <a:t>suicides</a:t>
            </a:r>
            <a:r>
              <a:rPr lang="sv-SE" sz="4000" i="0" u="none" strike="noStrike" dirty="0">
                <a:solidFill>
                  <a:schemeClr val="bg1"/>
                </a:solidFill>
                <a:effectLst/>
              </a:rPr>
              <a:t> and </a:t>
            </a:r>
            <a:r>
              <a:rPr lang="sv-SE" sz="4000" i="0" u="none" strike="noStrike" dirty="0" err="1">
                <a:solidFill>
                  <a:schemeClr val="bg1"/>
                </a:solidFill>
                <a:effectLst/>
              </a:rPr>
              <a:t>homicides</a:t>
            </a:r>
            <a:r>
              <a:rPr lang="sv-SE" sz="4000" i="0" u="none" strike="noStrike" dirty="0">
                <a:solidFill>
                  <a:schemeClr val="bg1"/>
                </a:solidFill>
                <a:effectLst/>
              </a:rPr>
              <a:t> in </a:t>
            </a:r>
            <a:r>
              <a:rPr lang="sv-SE" sz="4000" i="0" u="none" strike="noStrike" dirty="0" err="1">
                <a:solidFill>
                  <a:schemeClr val="bg1"/>
                </a:solidFill>
                <a:effectLst/>
              </a:rPr>
              <a:t>single</a:t>
            </a:r>
            <a:r>
              <a:rPr lang="sv-SE" sz="4000" i="0" u="none" strike="noStrike" dirty="0">
                <a:solidFill>
                  <a:schemeClr val="bg1"/>
                </a:solidFill>
                <a:effectLst/>
              </a:rPr>
              <a:t> stabs to the trunk</a:t>
            </a:r>
            <a:endParaRPr lang="en-US" sz="4000" dirty="0">
              <a:solidFill>
                <a:schemeClr val="bg1"/>
              </a:solidFill>
            </a:endParaRPr>
          </a:p>
          <a:p>
            <a:endParaRPr lang="en-US" sz="20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algn="l"/>
            <a:endParaRPr lang="en-US" sz="2000" dirty="0"/>
          </a:p>
        </p:txBody>
      </p:sp>
      <p:pic>
        <p:nvPicPr>
          <p:cNvPr id="7" name="Bildobjekt 6" descr="Lund University's logotype.">
            <a:extLst>
              <a:ext uri="{FF2B5EF4-FFF2-40B4-BE49-F238E27FC236}">
                <a16:creationId xmlns:a16="http://schemas.microsoft.com/office/drawing/2014/main" id="{EA3F768A-A56E-9469-BA5F-DACF0059E6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96880" y="185493"/>
            <a:ext cx="937749" cy="1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46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8"/>
    </mc:Choice>
    <mc:Fallback xmlns="">
      <p:transition spd="slow" advTm="1663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med rundade hörn 1">
            <a:extLst>
              <a:ext uri="{FF2B5EF4-FFF2-40B4-BE49-F238E27FC236}">
                <a16:creationId xmlns:a16="http://schemas.microsoft.com/office/drawing/2014/main" id="{A5590645-ADD7-FE1A-C7E5-AF41E35E4729}"/>
              </a:ext>
            </a:extLst>
          </p:cNvPr>
          <p:cNvSpPr/>
          <p:nvPr/>
        </p:nvSpPr>
        <p:spPr>
          <a:xfrm>
            <a:off x="1324947" y="1436914"/>
            <a:ext cx="9514503" cy="48686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extruta 7"/>
          <p:cNvSpPr txBox="1"/>
          <p:nvPr/>
        </p:nvSpPr>
        <p:spPr>
          <a:xfrm>
            <a:off x="2151580" y="-136187"/>
            <a:ext cx="82652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/>
          </a:p>
          <a:p>
            <a:r>
              <a:rPr lang="en-US" sz="4400" b="1" dirty="0">
                <a:latin typeface="+mj-lt"/>
              </a:rPr>
              <a:t>National forensic autopsy register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F2AE148-C4CC-E356-2909-4A2DC1369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048" y="1713528"/>
            <a:ext cx="3188379" cy="4315408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8E893713-4109-90F8-DEB3-519C9399E3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668" y="1800582"/>
            <a:ext cx="2956284" cy="4228354"/>
          </a:xfrm>
          <a:prstGeom prst="rect">
            <a:avLst/>
          </a:prstGeom>
        </p:spPr>
      </p:pic>
      <p:pic>
        <p:nvPicPr>
          <p:cNvPr id="5" name="Bildobjekt 4" descr="Lund University's logotype.">
            <a:extLst>
              <a:ext uri="{FF2B5EF4-FFF2-40B4-BE49-F238E27FC236}">
                <a16:creationId xmlns:a16="http://schemas.microsoft.com/office/drawing/2014/main" id="{9B8ACBEF-6FF6-346B-099F-61FA9768990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1096880" y="185493"/>
            <a:ext cx="937749" cy="1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51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B2281FB8-E72B-E944-B95A-845666E00034}"/>
              </a:ext>
            </a:extLst>
          </p:cNvPr>
          <p:cNvSpPr/>
          <p:nvPr/>
        </p:nvSpPr>
        <p:spPr>
          <a:xfrm>
            <a:off x="7715437" y="3489512"/>
            <a:ext cx="2540025" cy="26567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B4D4B053-3E96-8CB4-AB71-1E8B4E8B8D5E}"/>
              </a:ext>
            </a:extLst>
          </p:cNvPr>
          <p:cNvSpPr/>
          <p:nvPr/>
        </p:nvSpPr>
        <p:spPr>
          <a:xfrm>
            <a:off x="4945224" y="466530"/>
            <a:ext cx="5679899" cy="597159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57179582-A87E-D443-ABAE-56D48DC5640D}"/>
              </a:ext>
            </a:extLst>
          </p:cNvPr>
          <p:cNvSpPr/>
          <p:nvPr/>
        </p:nvSpPr>
        <p:spPr>
          <a:xfrm>
            <a:off x="992258" y="608038"/>
            <a:ext cx="55138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latin typeface="+mj-lt"/>
              </a:rPr>
              <a:t>Population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329AC57-91A3-3B44-B198-32541CD563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5843951"/>
              </p:ext>
            </p:extLst>
          </p:nvPr>
        </p:nvGraphicFramePr>
        <p:xfrm>
          <a:off x="5111313" y="992760"/>
          <a:ext cx="5513810" cy="4872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Platshållare för innehåll 12">
            <a:extLst>
              <a:ext uri="{FF2B5EF4-FFF2-40B4-BE49-F238E27FC236}">
                <a16:creationId xmlns:a16="http://schemas.microsoft.com/office/drawing/2014/main" id="{338C37C5-11C1-154C-C874-09486D642CF3}"/>
              </a:ext>
            </a:extLst>
          </p:cNvPr>
          <p:cNvSpPr txBox="1">
            <a:spLocks/>
          </p:cNvSpPr>
          <p:nvPr/>
        </p:nvSpPr>
        <p:spPr>
          <a:xfrm>
            <a:off x="6957370" y="3329389"/>
            <a:ext cx="2928431" cy="7441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04672">
              <a:spcBef>
                <a:spcPts val="880"/>
              </a:spcBef>
            </a:pPr>
            <a:endParaRPr lang="sv-SE" sz="6000" dirty="0"/>
          </a:p>
        </p:txBody>
      </p:sp>
      <p:pic>
        <p:nvPicPr>
          <p:cNvPr id="8196" name="Picture 4" descr="Gratis vektorgrafik av Provrör">
            <a:extLst>
              <a:ext uri="{FF2B5EF4-FFF2-40B4-BE49-F238E27FC236}">
                <a16:creationId xmlns:a16="http://schemas.microsoft.com/office/drawing/2014/main" id="{3424604D-2D49-2152-84B9-845405D09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6405" y="9090213"/>
            <a:ext cx="113301" cy="22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dobjekt 4" descr="Lund University's logotype.">
            <a:extLst>
              <a:ext uri="{FF2B5EF4-FFF2-40B4-BE49-F238E27FC236}">
                <a16:creationId xmlns:a16="http://schemas.microsoft.com/office/drawing/2014/main" id="{A9385994-FE48-1615-B13D-8508F2B5BD0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1096880" y="185493"/>
            <a:ext cx="937749" cy="125142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00DBF4CA-F124-6870-A616-A30F7EB37309}"/>
              </a:ext>
            </a:extLst>
          </p:cNvPr>
          <p:cNvSpPr/>
          <p:nvPr/>
        </p:nvSpPr>
        <p:spPr>
          <a:xfrm>
            <a:off x="7802561" y="2388638"/>
            <a:ext cx="2540024" cy="34766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089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8"/>
    </mc:Choice>
    <mc:Fallback xmlns="">
      <p:transition spd="slow" advTm="166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07F8A7-2A71-A9FB-AEDA-41ED198C4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085" y="168476"/>
            <a:ext cx="10357757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200" b="1" kern="1200" dirty="0">
                <a:solidFill>
                  <a:srgbClr val="A30103"/>
                </a:solidFill>
                <a:latin typeface="+mj-lt"/>
                <a:ea typeface="+mj-ea"/>
                <a:cs typeface="+mj-cs"/>
              </a:rPr>
              <a:t>Homicide  </a:t>
            </a:r>
            <a:r>
              <a:rPr lang="en-US" sz="5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      vs.                </a:t>
            </a:r>
            <a:r>
              <a:rPr lang="en-US" sz="5200" b="1" kern="1200" dirty="0">
                <a:solidFill>
                  <a:srgbClr val="005391"/>
                </a:solidFill>
                <a:latin typeface="+mj-lt"/>
                <a:ea typeface="+mj-ea"/>
                <a:cs typeface="+mj-cs"/>
              </a:rPr>
              <a:t>Suicide</a:t>
            </a:r>
          </a:p>
        </p:txBody>
      </p:sp>
      <p:pic>
        <p:nvPicPr>
          <p:cNvPr id="8" name="Picture 2" descr="Gratis vektorgrafik av Död">
            <a:extLst>
              <a:ext uri="{FF2B5EF4-FFF2-40B4-BE49-F238E27FC236}">
                <a16:creationId xmlns:a16="http://schemas.microsoft.com/office/drawing/2014/main" id="{EE631A12-E6B9-F64D-3C7D-52E9C2E69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257" y="1674359"/>
            <a:ext cx="2106435" cy="163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474" y="3573223"/>
            <a:ext cx="2630563" cy="2348991"/>
          </a:xfrm>
          <a:prstGeom prst="rect">
            <a:avLst/>
          </a:prstGeom>
        </p:spPr>
      </p:pic>
      <p:pic>
        <p:nvPicPr>
          <p:cNvPr id="14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6891" y="3573223"/>
            <a:ext cx="2633675" cy="2348991"/>
          </a:xfrm>
          <a:prstGeom prst="rect">
            <a:avLst/>
          </a:prstGeom>
        </p:spPr>
      </p:pic>
      <p:pic>
        <p:nvPicPr>
          <p:cNvPr id="3" name="Bildobjekt 2" descr="Lund University's logotype.">
            <a:extLst>
              <a:ext uri="{FF2B5EF4-FFF2-40B4-BE49-F238E27FC236}">
                <a16:creationId xmlns:a16="http://schemas.microsoft.com/office/drawing/2014/main" id="{73E95B2A-CE80-2FD6-75F8-3C129240C8A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096880" y="185493"/>
            <a:ext cx="937749" cy="1251421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6FBD393C-59B4-ADB5-F5A5-3A434D5AD3C7}"/>
              </a:ext>
            </a:extLst>
          </p:cNvPr>
          <p:cNvSpPr txBox="1"/>
          <p:nvPr/>
        </p:nvSpPr>
        <p:spPr>
          <a:xfrm>
            <a:off x="1259777" y="1839125"/>
            <a:ext cx="23883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/>
              <a:t>Males 93%</a:t>
            </a:r>
          </a:p>
          <a:p>
            <a:r>
              <a:rPr lang="sv-SE" sz="2800" dirty="0"/>
              <a:t>33 </a:t>
            </a:r>
            <a:r>
              <a:rPr lang="sv-SE" sz="2800" dirty="0" err="1"/>
              <a:t>years</a:t>
            </a:r>
            <a:endParaRPr lang="sv-SE" sz="2800" dirty="0"/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F9ECBA25-A26F-12EF-C597-640F1E453697}"/>
              </a:ext>
            </a:extLst>
          </p:cNvPr>
          <p:cNvSpPr txBox="1"/>
          <p:nvPr/>
        </p:nvSpPr>
        <p:spPr>
          <a:xfrm>
            <a:off x="1259777" y="4063753"/>
            <a:ext cx="22259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/>
              <a:t>Defensive </a:t>
            </a:r>
            <a:r>
              <a:rPr lang="sv-SE" sz="2800" dirty="0" err="1"/>
              <a:t>wounds</a:t>
            </a:r>
            <a:r>
              <a:rPr lang="sv-SE" sz="2800" dirty="0"/>
              <a:t> 11%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612C9332-0E3A-706E-D928-77CD9FBDE2EA}"/>
              </a:ext>
            </a:extLst>
          </p:cNvPr>
          <p:cNvSpPr txBox="1"/>
          <p:nvPr/>
        </p:nvSpPr>
        <p:spPr>
          <a:xfrm>
            <a:off x="8828947" y="1840694"/>
            <a:ext cx="23883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/>
              <a:t>Males 82%</a:t>
            </a:r>
          </a:p>
          <a:p>
            <a:r>
              <a:rPr lang="sv-SE" sz="2800" dirty="0"/>
              <a:t>52 </a:t>
            </a:r>
            <a:r>
              <a:rPr lang="sv-SE" sz="2800" dirty="0" err="1"/>
              <a:t>years</a:t>
            </a:r>
            <a:endParaRPr lang="sv-SE" sz="2800" dirty="0"/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6CB83B9E-8016-EC39-12BA-C97DE205F414}"/>
              </a:ext>
            </a:extLst>
          </p:cNvPr>
          <p:cNvSpPr txBox="1"/>
          <p:nvPr/>
        </p:nvSpPr>
        <p:spPr>
          <a:xfrm>
            <a:off x="8828947" y="4063753"/>
            <a:ext cx="2377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/>
              <a:t>Hesitation </a:t>
            </a:r>
            <a:r>
              <a:rPr lang="sv-SE" sz="2800" dirty="0" err="1"/>
              <a:t>wounds</a:t>
            </a:r>
            <a:r>
              <a:rPr lang="sv-SE" sz="2800" dirty="0"/>
              <a:t> 29%</a:t>
            </a:r>
          </a:p>
        </p:txBody>
      </p:sp>
    </p:spTree>
    <p:extLst>
      <p:ext uri="{BB962C8B-B14F-4D97-AF65-F5344CB8AC3E}">
        <p14:creationId xmlns:p14="http://schemas.microsoft.com/office/powerpoint/2010/main" val="5003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B3AD127F-81D4-CB18-1CC5-B89A51214EBA}"/>
              </a:ext>
            </a:extLst>
          </p:cNvPr>
          <p:cNvSpPr/>
          <p:nvPr/>
        </p:nvSpPr>
        <p:spPr>
          <a:xfrm>
            <a:off x="3937518" y="1922107"/>
            <a:ext cx="1175658" cy="1343608"/>
          </a:xfrm>
          <a:prstGeom prst="rect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ektangel med rundade hörn 1">
            <a:extLst>
              <a:ext uri="{FF2B5EF4-FFF2-40B4-BE49-F238E27FC236}">
                <a16:creationId xmlns:a16="http://schemas.microsoft.com/office/drawing/2014/main" id="{3DAAD4F3-E310-C5AD-4802-21B167E46C61}"/>
              </a:ext>
            </a:extLst>
          </p:cNvPr>
          <p:cNvSpPr/>
          <p:nvPr/>
        </p:nvSpPr>
        <p:spPr>
          <a:xfrm>
            <a:off x="1104900" y="552450"/>
            <a:ext cx="9734550" cy="57531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078EA3E6-DB0E-1525-F101-F9DF48774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719" y="919407"/>
            <a:ext cx="5681910" cy="57531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nterior trunk</a:t>
            </a:r>
            <a:br>
              <a:rPr lang="en-US" sz="2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78% of the </a:t>
            </a:r>
            <a:r>
              <a:rPr lang="en-US" sz="2600" b="1" dirty="0">
                <a:solidFill>
                  <a:srgbClr val="A3010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homicidal stabs </a:t>
            </a:r>
            <a:b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100% of the </a:t>
            </a:r>
            <a:r>
              <a:rPr lang="en-US" sz="2600" b="1" dirty="0">
                <a:solidFill>
                  <a:srgbClr val="00539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suicidal stabs</a:t>
            </a:r>
            <a:br>
              <a:rPr lang="en-US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600" dirty="0"/>
            </a:br>
            <a:br>
              <a:rPr lang="en-US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600" kern="1200" dirty="0">
              <a:solidFill>
                <a:schemeClr val="tx1"/>
              </a:solidFill>
            </a:endParaRP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601F3A63-5844-E032-B6F0-1A891E29C7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285" y="728905"/>
            <a:ext cx="4414749" cy="5400185"/>
          </a:xfrm>
          <a:prstGeom prst="rect">
            <a:avLst/>
          </a:prstGeom>
        </p:spPr>
      </p:pic>
      <p:pic>
        <p:nvPicPr>
          <p:cNvPr id="3" name="Bildobjekt 2" descr="Lund University's logotype.">
            <a:extLst>
              <a:ext uri="{FF2B5EF4-FFF2-40B4-BE49-F238E27FC236}">
                <a16:creationId xmlns:a16="http://schemas.microsoft.com/office/drawing/2014/main" id="{FEEBCA06-4F1D-C2C9-7CAE-B767C9489B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096880" y="185493"/>
            <a:ext cx="937749" cy="1251421"/>
          </a:xfrm>
          <a:prstGeom prst="rect">
            <a:avLst/>
          </a:prstGeom>
        </p:spPr>
      </p:pic>
      <p:cxnSp>
        <p:nvCxnSpPr>
          <p:cNvPr id="4" name="Rak 3">
            <a:extLst>
              <a:ext uri="{FF2B5EF4-FFF2-40B4-BE49-F238E27FC236}">
                <a16:creationId xmlns:a16="http://schemas.microsoft.com/office/drawing/2014/main" id="{13795B5F-C60D-A5BA-A4A3-6A4ADC957A05}"/>
              </a:ext>
            </a:extLst>
          </p:cNvPr>
          <p:cNvCxnSpPr>
            <a:cxnSpLocks/>
          </p:cNvCxnSpPr>
          <p:nvPr/>
        </p:nvCxnSpPr>
        <p:spPr>
          <a:xfrm>
            <a:off x="3066411" y="1554480"/>
            <a:ext cx="0" cy="4306824"/>
          </a:xfrm>
          <a:prstGeom prst="line">
            <a:avLst/>
          </a:prstGeom>
          <a:ln w="285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Rak 5">
            <a:extLst>
              <a:ext uri="{FF2B5EF4-FFF2-40B4-BE49-F238E27FC236}">
                <a16:creationId xmlns:a16="http://schemas.microsoft.com/office/drawing/2014/main" id="{B6AFBAA3-D326-B34E-CAD3-B505A8CCACD8}"/>
              </a:ext>
            </a:extLst>
          </p:cNvPr>
          <p:cNvCxnSpPr>
            <a:cxnSpLocks/>
          </p:cNvCxnSpPr>
          <p:nvPr/>
        </p:nvCxnSpPr>
        <p:spPr>
          <a:xfrm>
            <a:off x="4622338" y="1554480"/>
            <a:ext cx="0" cy="4306824"/>
          </a:xfrm>
          <a:prstGeom prst="line">
            <a:avLst/>
          </a:prstGeom>
          <a:ln w="285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Rektangel 9">
            <a:extLst>
              <a:ext uri="{FF2B5EF4-FFF2-40B4-BE49-F238E27FC236}">
                <a16:creationId xmlns:a16="http://schemas.microsoft.com/office/drawing/2014/main" id="{F88A5F15-E6EC-58D1-98B1-AA6339D37A3B}"/>
              </a:ext>
            </a:extLst>
          </p:cNvPr>
          <p:cNvSpPr/>
          <p:nvPr/>
        </p:nvSpPr>
        <p:spPr>
          <a:xfrm>
            <a:off x="3937518" y="2071396"/>
            <a:ext cx="1175656" cy="1194319"/>
          </a:xfrm>
          <a:prstGeom prst="rect">
            <a:avLst/>
          </a:prstGeom>
          <a:noFill/>
          <a:ln w="508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8CC426DD-3715-3CC9-4E1B-09439E1211B5}"/>
              </a:ext>
            </a:extLst>
          </p:cNvPr>
          <p:cNvSpPr txBox="1"/>
          <p:nvPr/>
        </p:nvSpPr>
        <p:spPr>
          <a:xfrm>
            <a:off x="6352719" y="3707892"/>
            <a:ext cx="495636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Left anterior </a:t>
            </a:r>
            <a:r>
              <a:rPr lang="en-US" sz="2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third to sixth rib</a:t>
            </a:r>
            <a:br>
              <a:rPr lang="en-US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 of the </a:t>
            </a:r>
            <a:r>
              <a:rPr lang="en-US" sz="2600" b="1" dirty="0">
                <a:solidFill>
                  <a:srgbClr val="A3010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homicidal stabs </a:t>
            </a:r>
            <a:b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60% of the </a:t>
            </a:r>
            <a:r>
              <a:rPr lang="en-US" sz="2600" b="1" dirty="0">
                <a:solidFill>
                  <a:srgbClr val="00539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suicidal stabs</a:t>
            </a:r>
            <a:endParaRPr lang="sv-SE" sz="2600" dirty="0"/>
          </a:p>
        </p:txBody>
      </p:sp>
    </p:spTree>
    <p:extLst>
      <p:ext uri="{BB962C8B-B14F-4D97-AF65-F5344CB8AC3E}">
        <p14:creationId xmlns:p14="http://schemas.microsoft.com/office/powerpoint/2010/main" val="250298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med rundade hörn 1">
            <a:extLst>
              <a:ext uri="{FF2B5EF4-FFF2-40B4-BE49-F238E27FC236}">
                <a16:creationId xmlns:a16="http://schemas.microsoft.com/office/drawing/2014/main" id="{A416F298-6D39-0EDF-7DBE-2E010972A6AA}"/>
              </a:ext>
            </a:extLst>
          </p:cNvPr>
          <p:cNvSpPr/>
          <p:nvPr/>
        </p:nvSpPr>
        <p:spPr>
          <a:xfrm>
            <a:off x="971550" y="552450"/>
            <a:ext cx="9973542" cy="556576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3F25C259-F7DE-9EFA-6E73-05896E0F31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08" y="739782"/>
            <a:ext cx="9420475" cy="4473881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90092A40-24AC-7EE7-59A7-308C2B196253}"/>
              </a:ext>
            </a:extLst>
          </p:cNvPr>
          <p:cNvSpPr txBox="1"/>
          <p:nvPr/>
        </p:nvSpPr>
        <p:spPr>
          <a:xfrm>
            <a:off x="1474114" y="5400995"/>
            <a:ext cx="91932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A3010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800" b="1" dirty="0">
                <a:solidFill>
                  <a:srgbClr val="A3010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omicidal stabs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placed</a:t>
            </a:r>
            <a:r>
              <a:rPr lang="sv-SE" sz="2800" b="1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 in the </a:t>
            </a:r>
            <a:r>
              <a:rPr lang="sv-SE" sz="2800" b="1" i="0" u="none" strike="noStrike" dirty="0" err="1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axillar</a:t>
            </a:r>
            <a:r>
              <a:rPr lang="sv-SE" sz="2800" b="1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 region and in the back</a:t>
            </a:r>
            <a:endParaRPr lang="sv-SE" sz="2800" b="1" dirty="0"/>
          </a:p>
        </p:txBody>
      </p:sp>
      <p:pic>
        <p:nvPicPr>
          <p:cNvPr id="6" name="Bildobjekt 5" descr="Lund University's logotype.">
            <a:extLst>
              <a:ext uri="{FF2B5EF4-FFF2-40B4-BE49-F238E27FC236}">
                <a16:creationId xmlns:a16="http://schemas.microsoft.com/office/drawing/2014/main" id="{FBCC8E78-7BA8-D345-C054-CC4DDC68CDA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096880" y="185493"/>
            <a:ext cx="937749" cy="1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545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61749-8CF2-984D-5033-FDCADCB56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351"/>
            <a:ext cx="10515600" cy="1325563"/>
          </a:xfrm>
        </p:spPr>
        <p:txBody>
          <a:bodyPr/>
          <a:lstStyle/>
          <a:p>
            <a:pPr algn="ctr"/>
            <a:r>
              <a:rPr lang="en-US" sz="4400" b="1" dirty="0">
                <a:effectLst/>
                <a:ea typeface="Times New Roman" panose="02020603050405020304" pitchFamily="18" charset="0"/>
              </a:rPr>
              <a:t>I</a:t>
            </a:r>
            <a:r>
              <a:rPr lang="en-US" sz="4400" b="1" dirty="0">
                <a:ea typeface="Times New Roman" panose="02020603050405020304" pitchFamily="18" charset="0"/>
              </a:rPr>
              <a:t>njured organs and vessels</a:t>
            </a:r>
            <a:endParaRPr lang="sv-SE" b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84C3AFE-56F5-2B94-FDEB-A5C4BB5803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837644"/>
              </p:ext>
            </p:extLst>
          </p:nvPr>
        </p:nvGraphicFramePr>
        <p:xfrm>
          <a:off x="566042" y="1464245"/>
          <a:ext cx="11059916" cy="5484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Bildobjekt 3" descr="Lund University's logotype.">
            <a:extLst>
              <a:ext uri="{FF2B5EF4-FFF2-40B4-BE49-F238E27FC236}">
                <a16:creationId xmlns:a16="http://schemas.microsoft.com/office/drawing/2014/main" id="{7740C7E3-B38F-1D2A-7B75-BD889F8AFB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096880" y="185493"/>
            <a:ext cx="937749" cy="1251421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0F64E194-DFF1-5123-CA0F-1969D18DA85F}"/>
              </a:ext>
            </a:extLst>
          </p:cNvPr>
          <p:cNvSpPr txBox="1"/>
          <p:nvPr/>
        </p:nvSpPr>
        <p:spPr>
          <a:xfrm>
            <a:off x="251904" y="3657600"/>
            <a:ext cx="1172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/>
              <a:t>%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7BBD1CE-2E2C-E5BF-CE06-958C9D6B33EC}"/>
              </a:ext>
            </a:extLst>
          </p:cNvPr>
          <p:cNvSpPr/>
          <p:nvPr/>
        </p:nvSpPr>
        <p:spPr>
          <a:xfrm>
            <a:off x="1323833" y="1464245"/>
            <a:ext cx="1310185" cy="4841021"/>
          </a:xfrm>
          <a:prstGeom prst="rect">
            <a:avLst/>
          </a:prstGeom>
          <a:noFill/>
          <a:ln w="28575" cap="flat" cmpd="sng" algn="ctr">
            <a:solidFill>
              <a:srgbClr val="00539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FE758378-CEA2-FD0C-4145-53580D23EE9E}"/>
              </a:ext>
            </a:extLst>
          </p:cNvPr>
          <p:cNvSpPr/>
          <p:nvPr/>
        </p:nvSpPr>
        <p:spPr>
          <a:xfrm>
            <a:off x="2676077" y="1464244"/>
            <a:ext cx="1118001" cy="4841022"/>
          </a:xfrm>
          <a:prstGeom prst="rect">
            <a:avLst/>
          </a:prstGeom>
          <a:noFill/>
          <a:ln w="28575" cap="flat" cmpd="sng" algn="ctr">
            <a:solidFill>
              <a:srgbClr val="A3010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6D15942F-7606-FCD9-608D-29E50AA5D087}"/>
              </a:ext>
            </a:extLst>
          </p:cNvPr>
          <p:cNvSpPr/>
          <p:nvPr/>
        </p:nvSpPr>
        <p:spPr>
          <a:xfrm>
            <a:off x="8519636" y="1464245"/>
            <a:ext cx="1310185" cy="4967262"/>
          </a:xfrm>
          <a:prstGeom prst="rect">
            <a:avLst/>
          </a:prstGeom>
          <a:noFill/>
          <a:ln w="28575" cap="flat" cmpd="sng" algn="ctr">
            <a:solidFill>
              <a:srgbClr val="A3010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036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järta, Sjuksköterska, Hälsa">
            <a:extLst>
              <a:ext uri="{FF2B5EF4-FFF2-40B4-BE49-F238E27FC236}">
                <a16:creationId xmlns:a16="http://schemas.microsoft.com/office/drawing/2014/main" id="{BBDEF88F-08CE-2C75-CD10-955D532C2E4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7044" y="1072648"/>
            <a:ext cx="4637912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DDB0B864-36C8-45F4-2CFD-520D6EA6BCE5}"/>
              </a:ext>
            </a:extLst>
          </p:cNvPr>
          <p:cNvSpPr txBox="1"/>
          <p:nvPr/>
        </p:nvSpPr>
        <p:spPr>
          <a:xfrm>
            <a:off x="2480975" y="5292412"/>
            <a:ext cx="22270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/>
              <a:t>Right </a:t>
            </a:r>
            <a:r>
              <a:rPr lang="sv-SE" sz="2000" b="1" dirty="0" err="1"/>
              <a:t>ventricle</a:t>
            </a:r>
            <a:r>
              <a:rPr lang="sv-SE" sz="2000" b="1" dirty="0"/>
              <a:t> </a:t>
            </a:r>
          </a:p>
          <a:p>
            <a:r>
              <a:rPr lang="sv-SE" sz="2000" b="1" dirty="0">
                <a:solidFill>
                  <a:srgbClr val="A30103"/>
                </a:solidFill>
              </a:rPr>
              <a:t>57%</a:t>
            </a:r>
          </a:p>
          <a:p>
            <a:r>
              <a:rPr lang="sv-SE" sz="2000" b="1" dirty="0">
                <a:solidFill>
                  <a:srgbClr val="005391"/>
                </a:solidFill>
              </a:rPr>
              <a:t>65%</a:t>
            </a:r>
            <a:endParaRPr lang="sv-SE" sz="2000" b="1" dirty="0">
              <a:solidFill>
                <a:srgbClr val="A30103"/>
              </a:solidFill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D5262D26-F7CE-B0FC-E191-AAA69357100C}"/>
              </a:ext>
            </a:extLst>
          </p:cNvPr>
          <p:cNvSpPr txBox="1"/>
          <p:nvPr/>
        </p:nvSpPr>
        <p:spPr>
          <a:xfrm>
            <a:off x="8172658" y="3858181"/>
            <a:ext cx="22270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 err="1"/>
              <a:t>Left</a:t>
            </a:r>
            <a:r>
              <a:rPr lang="sv-SE" sz="2000" b="1" dirty="0"/>
              <a:t> </a:t>
            </a:r>
            <a:r>
              <a:rPr lang="sv-SE" sz="2000" b="1" dirty="0" err="1"/>
              <a:t>ventricle</a:t>
            </a:r>
            <a:r>
              <a:rPr lang="sv-SE" sz="2000" b="1" dirty="0"/>
              <a:t> </a:t>
            </a:r>
          </a:p>
          <a:p>
            <a:r>
              <a:rPr lang="sv-SE" sz="2000" b="1" dirty="0">
                <a:solidFill>
                  <a:srgbClr val="A30103"/>
                </a:solidFill>
              </a:rPr>
              <a:t>36%</a:t>
            </a:r>
          </a:p>
          <a:p>
            <a:r>
              <a:rPr lang="sv-SE" sz="2000" b="1" dirty="0">
                <a:solidFill>
                  <a:srgbClr val="005391"/>
                </a:solidFill>
              </a:rPr>
              <a:t>32%</a:t>
            </a:r>
            <a:endParaRPr lang="sv-SE" sz="2000" b="1" dirty="0">
              <a:solidFill>
                <a:srgbClr val="A30103"/>
              </a:solidFill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5D7D1088-0626-25D6-74D7-B85B3B2BF156}"/>
              </a:ext>
            </a:extLst>
          </p:cNvPr>
          <p:cNvSpPr txBox="1"/>
          <p:nvPr/>
        </p:nvSpPr>
        <p:spPr>
          <a:xfrm>
            <a:off x="2389966" y="2930451"/>
            <a:ext cx="22270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/>
              <a:t>Right atrium </a:t>
            </a:r>
          </a:p>
          <a:p>
            <a:r>
              <a:rPr lang="sv-SE" sz="2000" b="1" dirty="0">
                <a:solidFill>
                  <a:srgbClr val="A30103"/>
                </a:solidFill>
              </a:rPr>
              <a:t>2%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F2625DC0-7ACE-EA0C-9EEC-5E22706B8721}"/>
              </a:ext>
            </a:extLst>
          </p:cNvPr>
          <p:cNvSpPr txBox="1"/>
          <p:nvPr/>
        </p:nvSpPr>
        <p:spPr>
          <a:xfrm>
            <a:off x="7724198" y="5515453"/>
            <a:ext cx="32361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 err="1"/>
              <a:t>Ventricular</a:t>
            </a:r>
            <a:r>
              <a:rPr lang="sv-SE" sz="2000" b="1" dirty="0"/>
              <a:t> </a:t>
            </a:r>
            <a:r>
              <a:rPr lang="sv-SE" sz="2000" b="1" dirty="0" err="1"/>
              <a:t>septum</a:t>
            </a:r>
            <a:r>
              <a:rPr lang="sv-SE" sz="2000" b="1" dirty="0"/>
              <a:t> </a:t>
            </a:r>
          </a:p>
          <a:p>
            <a:r>
              <a:rPr lang="sv-SE" sz="2000" b="1" dirty="0">
                <a:solidFill>
                  <a:srgbClr val="A30103"/>
                </a:solidFill>
              </a:rPr>
              <a:t>5%</a:t>
            </a:r>
          </a:p>
          <a:p>
            <a:r>
              <a:rPr lang="sv-SE" sz="2000" b="1" dirty="0">
                <a:solidFill>
                  <a:srgbClr val="005391"/>
                </a:solidFill>
              </a:rPr>
              <a:t>3%</a:t>
            </a:r>
            <a:endParaRPr lang="sv-SE" sz="2000" b="1" dirty="0">
              <a:solidFill>
                <a:srgbClr val="A30103"/>
              </a:solidFill>
            </a:endParaRPr>
          </a:p>
        </p:txBody>
      </p:sp>
      <p:pic>
        <p:nvPicPr>
          <p:cNvPr id="13" name="Bildobjekt 12" descr="Lund University's logotype.">
            <a:extLst>
              <a:ext uri="{FF2B5EF4-FFF2-40B4-BE49-F238E27FC236}">
                <a16:creationId xmlns:a16="http://schemas.microsoft.com/office/drawing/2014/main" id="{E70555B8-A990-C96D-4205-42E7A67F92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096880" y="185493"/>
            <a:ext cx="937749" cy="125142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Pennanteckning 14">
                <a:extLst>
                  <a:ext uri="{FF2B5EF4-FFF2-40B4-BE49-F238E27FC236}">
                    <a16:creationId xmlns:a16="http://schemas.microsoft.com/office/drawing/2014/main" id="{7513A4B5-5110-58C5-F3D8-0A5496E791FB}"/>
                  </a:ext>
                </a:extLst>
              </p14:cNvPr>
              <p14:cNvContentPartPr/>
              <p14:nvPr/>
            </p14:nvContentPartPr>
            <p14:xfrm>
              <a:off x="7054090" y="-1062536"/>
              <a:ext cx="360" cy="360"/>
            </p14:xfrm>
          </p:contentPart>
        </mc:Choice>
        <mc:Fallback xmlns="">
          <p:pic>
            <p:nvPicPr>
              <p:cNvPr id="15" name="Pennanteckning 14">
                <a:extLst>
                  <a:ext uri="{FF2B5EF4-FFF2-40B4-BE49-F238E27FC236}">
                    <a16:creationId xmlns:a16="http://schemas.microsoft.com/office/drawing/2014/main" id="{7513A4B5-5110-58C5-F3D8-0A5496E791F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00090" y="-1170536"/>
                <a:ext cx="108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textruta 16">
            <a:extLst>
              <a:ext uri="{FF2B5EF4-FFF2-40B4-BE49-F238E27FC236}">
                <a16:creationId xmlns:a16="http://schemas.microsoft.com/office/drawing/2014/main" id="{0E8514A3-6417-D693-C6B8-DAFAFD90CD73}"/>
              </a:ext>
            </a:extLst>
          </p:cNvPr>
          <p:cNvSpPr txBox="1"/>
          <p:nvPr/>
        </p:nvSpPr>
        <p:spPr>
          <a:xfrm>
            <a:off x="1924616" y="383240"/>
            <a:ext cx="9172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400" b="1" dirty="0" err="1">
                <a:solidFill>
                  <a:srgbClr val="A30103"/>
                </a:solidFill>
                <a:latin typeface="+mj-lt"/>
              </a:rPr>
              <a:t>Homicide</a:t>
            </a:r>
            <a:r>
              <a:rPr lang="sv-SE" sz="4400" b="1" dirty="0">
                <a:solidFill>
                  <a:srgbClr val="A30103"/>
                </a:solidFill>
                <a:latin typeface="+mj-lt"/>
              </a:rPr>
              <a:t> (n=44) </a:t>
            </a:r>
            <a:r>
              <a:rPr lang="sv-SE" sz="4400" b="1" dirty="0">
                <a:latin typeface="+mj-lt"/>
              </a:rPr>
              <a:t>vs. </a:t>
            </a:r>
            <a:r>
              <a:rPr lang="sv-SE" sz="4400" b="1" dirty="0" err="1">
                <a:solidFill>
                  <a:srgbClr val="005391"/>
                </a:solidFill>
                <a:latin typeface="+mj-lt"/>
              </a:rPr>
              <a:t>Suicide</a:t>
            </a:r>
            <a:r>
              <a:rPr lang="sv-SE" sz="4400" b="1" dirty="0">
                <a:solidFill>
                  <a:srgbClr val="005391"/>
                </a:solidFill>
                <a:latin typeface="+mj-lt"/>
              </a:rPr>
              <a:t> (n=31)</a:t>
            </a:r>
          </a:p>
        </p:txBody>
      </p:sp>
      <p:sp>
        <p:nvSpPr>
          <p:cNvPr id="2" name="Ellips 1">
            <a:extLst>
              <a:ext uri="{FF2B5EF4-FFF2-40B4-BE49-F238E27FC236}">
                <a16:creationId xmlns:a16="http://schemas.microsoft.com/office/drawing/2014/main" id="{4A6B5E8A-B5D1-89AF-0C3E-86228F96B2E9}"/>
              </a:ext>
            </a:extLst>
          </p:cNvPr>
          <p:cNvSpPr/>
          <p:nvPr/>
        </p:nvSpPr>
        <p:spPr>
          <a:xfrm rot="543215">
            <a:off x="6192402" y="4294423"/>
            <a:ext cx="305026" cy="2047410"/>
          </a:xfrm>
          <a:prstGeom prst="ellipse">
            <a:avLst/>
          </a:prstGeom>
          <a:solidFill>
            <a:schemeClr val="bg2">
              <a:lumMod val="90000"/>
              <a:alpha val="50225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Ellips 2">
            <a:extLst>
              <a:ext uri="{FF2B5EF4-FFF2-40B4-BE49-F238E27FC236}">
                <a16:creationId xmlns:a16="http://schemas.microsoft.com/office/drawing/2014/main" id="{B5488C00-20B3-753F-0651-B9D6D7A99741}"/>
              </a:ext>
            </a:extLst>
          </p:cNvPr>
          <p:cNvSpPr/>
          <p:nvPr/>
        </p:nvSpPr>
        <p:spPr>
          <a:xfrm rot="20541817">
            <a:off x="5026373" y="3762770"/>
            <a:ext cx="1208694" cy="2313261"/>
          </a:xfrm>
          <a:prstGeom prst="ellipse">
            <a:avLst/>
          </a:prstGeom>
          <a:solidFill>
            <a:schemeClr val="bg2">
              <a:lumMod val="90000"/>
              <a:alpha val="50109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Ellips 10">
            <a:extLst>
              <a:ext uri="{FF2B5EF4-FFF2-40B4-BE49-F238E27FC236}">
                <a16:creationId xmlns:a16="http://schemas.microsoft.com/office/drawing/2014/main" id="{CA48A032-E008-E18E-B1B6-0A98D1A4B812}"/>
              </a:ext>
            </a:extLst>
          </p:cNvPr>
          <p:cNvSpPr/>
          <p:nvPr/>
        </p:nvSpPr>
        <p:spPr>
          <a:xfrm rot="1268068">
            <a:off x="6400130" y="4381758"/>
            <a:ext cx="623549" cy="2007373"/>
          </a:xfrm>
          <a:prstGeom prst="ellipse">
            <a:avLst/>
          </a:prstGeom>
          <a:solidFill>
            <a:schemeClr val="bg2">
              <a:lumMod val="90000"/>
              <a:alpha val="50339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7512F9A4-8E9D-A5F7-F5BD-424F5287EE83}"/>
              </a:ext>
            </a:extLst>
          </p:cNvPr>
          <p:cNvSpPr/>
          <p:nvPr/>
        </p:nvSpPr>
        <p:spPr>
          <a:xfrm rot="1271761">
            <a:off x="4653512" y="2980420"/>
            <a:ext cx="689541" cy="1367144"/>
          </a:xfrm>
          <a:prstGeom prst="ellipse">
            <a:avLst/>
          </a:prstGeom>
          <a:solidFill>
            <a:schemeClr val="bg2">
              <a:lumMod val="90000"/>
              <a:alpha val="49541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25841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2" grpId="0" animBg="1"/>
      <p:bldP spid="3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BE81C8AB-D110-D458-ECC4-FD4DC2595933}"/>
              </a:ext>
            </a:extLst>
          </p:cNvPr>
          <p:cNvSpPr/>
          <p:nvPr/>
        </p:nvSpPr>
        <p:spPr>
          <a:xfrm>
            <a:off x="2142573" y="2094149"/>
            <a:ext cx="2433485" cy="44856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078" name="Picture 6" descr="Människokroppen, Cirkulationssystemet">
            <a:extLst>
              <a:ext uri="{FF2B5EF4-FFF2-40B4-BE49-F238E27FC236}">
                <a16:creationId xmlns:a16="http://schemas.microsoft.com/office/drawing/2014/main" id="{B93FD974-528C-A582-CCA5-7E9F82C02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158" y="-849086"/>
            <a:ext cx="6653236" cy="1330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5F544940-E982-42B2-61CF-97C2EE60B8ED}"/>
              </a:ext>
            </a:extLst>
          </p:cNvPr>
          <p:cNvSpPr/>
          <p:nvPr/>
        </p:nvSpPr>
        <p:spPr>
          <a:xfrm>
            <a:off x="2622833" y="6009218"/>
            <a:ext cx="7689273" cy="19742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4CDC97C5-58CE-43C1-9865-61EAE2784540}"/>
              </a:ext>
            </a:extLst>
          </p:cNvPr>
          <p:cNvSpPr/>
          <p:nvPr/>
        </p:nvSpPr>
        <p:spPr>
          <a:xfrm>
            <a:off x="2622833" y="-230095"/>
            <a:ext cx="7689273" cy="15628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DD3D7C58-8045-AE84-4BA2-EF261D7E2A61}"/>
              </a:ext>
            </a:extLst>
          </p:cNvPr>
          <p:cNvSpPr/>
          <p:nvPr/>
        </p:nvSpPr>
        <p:spPr>
          <a:xfrm>
            <a:off x="2555619" y="876012"/>
            <a:ext cx="2108292" cy="53886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3C54766-F610-ACF2-7FF7-A5728C79092D}"/>
              </a:ext>
            </a:extLst>
          </p:cNvPr>
          <p:cNvSpPr/>
          <p:nvPr/>
        </p:nvSpPr>
        <p:spPr>
          <a:xfrm>
            <a:off x="7299558" y="476585"/>
            <a:ext cx="2010418" cy="6400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46CBAF86-5D01-883F-2F96-E986795326BC}"/>
              </a:ext>
            </a:extLst>
          </p:cNvPr>
          <p:cNvSpPr txBox="1"/>
          <p:nvPr/>
        </p:nvSpPr>
        <p:spPr>
          <a:xfrm>
            <a:off x="7532978" y="2046986"/>
            <a:ext cx="2227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solidFill>
                  <a:srgbClr val="A30103"/>
                </a:solidFill>
              </a:rPr>
              <a:t>Aorta </a:t>
            </a:r>
            <a:r>
              <a:rPr lang="sv-SE" sz="2000" b="1" dirty="0" err="1">
                <a:solidFill>
                  <a:srgbClr val="A30103"/>
                </a:solidFill>
              </a:rPr>
              <a:t>thoracic</a:t>
            </a:r>
            <a:r>
              <a:rPr lang="sv-SE" sz="2000" b="1" dirty="0">
                <a:solidFill>
                  <a:srgbClr val="A30103"/>
                </a:solidFill>
              </a:rPr>
              <a:t> 31%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0565CFDD-14BA-231D-903D-44EC32855CAD}"/>
              </a:ext>
            </a:extLst>
          </p:cNvPr>
          <p:cNvSpPr txBox="1"/>
          <p:nvPr/>
        </p:nvSpPr>
        <p:spPr>
          <a:xfrm>
            <a:off x="1207293" y="1873775"/>
            <a:ext cx="2673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 err="1">
                <a:solidFill>
                  <a:srgbClr val="A30103"/>
                </a:solidFill>
              </a:rPr>
              <a:t>Pulmonary</a:t>
            </a:r>
            <a:r>
              <a:rPr lang="sv-SE" sz="2000" b="1" dirty="0">
                <a:solidFill>
                  <a:srgbClr val="A30103"/>
                </a:solidFill>
              </a:rPr>
              <a:t> </a:t>
            </a:r>
            <a:r>
              <a:rPr lang="sv-SE" sz="2000" b="1" dirty="0" err="1">
                <a:solidFill>
                  <a:srgbClr val="A30103"/>
                </a:solidFill>
              </a:rPr>
              <a:t>artery</a:t>
            </a:r>
            <a:r>
              <a:rPr lang="sv-SE" sz="2000" b="1" dirty="0">
                <a:solidFill>
                  <a:srgbClr val="A30103"/>
                </a:solidFill>
              </a:rPr>
              <a:t> 18%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FA421642-24D9-D0A6-7EA1-E3C454ED9CC6}"/>
              </a:ext>
            </a:extLst>
          </p:cNvPr>
          <p:cNvSpPr txBox="1"/>
          <p:nvPr/>
        </p:nvSpPr>
        <p:spPr>
          <a:xfrm>
            <a:off x="1944331" y="3084254"/>
            <a:ext cx="2227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 err="1">
                <a:solidFill>
                  <a:srgbClr val="A30103"/>
                </a:solidFill>
              </a:rPr>
              <a:t>Vena</a:t>
            </a:r>
            <a:r>
              <a:rPr lang="sv-SE" sz="2000" b="1" dirty="0">
                <a:solidFill>
                  <a:srgbClr val="A30103"/>
                </a:solidFill>
              </a:rPr>
              <a:t> </a:t>
            </a:r>
            <a:r>
              <a:rPr lang="sv-SE" sz="2000" b="1" dirty="0" err="1">
                <a:solidFill>
                  <a:srgbClr val="A30103"/>
                </a:solidFill>
              </a:rPr>
              <a:t>cava</a:t>
            </a:r>
            <a:r>
              <a:rPr lang="sv-SE" sz="2000" b="1" dirty="0">
                <a:solidFill>
                  <a:srgbClr val="A30103"/>
                </a:solidFill>
              </a:rPr>
              <a:t> 12%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D9CB822F-B02E-4DC3-378C-F81D83A15369}"/>
              </a:ext>
            </a:extLst>
          </p:cNvPr>
          <p:cNvSpPr txBox="1"/>
          <p:nvPr/>
        </p:nvSpPr>
        <p:spPr>
          <a:xfrm>
            <a:off x="7418543" y="3897592"/>
            <a:ext cx="2758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solidFill>
                  <a:srgbClr val="A30103"/>
                </a:solidFill>
              </a:rPr>
              <a:t>Aorta abdominal 18%</a:t>
            </a:r>
          </a:p>
        </p:txBody>
      </p:sp>
      <p:pic>
        <p:nvPicPr>
          <p:cNvPr id="18" name="Bildobjekt 17" descr="Lund University's logotype.">
            <a:extLst>
              <a:ext uri="{FF2B5EF4-FFF2-40B4-BE49-F238E27FC236}">
                <a16:creationId xmlns:a16="http://schemas.microsoft.com/office/drawing/2014/main" id="{DBF9D573-2692-EF0F-42A4-438431A17F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096880" y="185493"/>
            <a:ext cx="937749" cy="1251421"/>
          </a:xfrm>
          <a:prstGeom prst="rect">
            <a:avLst/>
          </a:prstGeom>
        </p:spPr>
      </p:pic>
      <p:cxnSp>
        <p:nvCxnSpPr>
          <p:cNvPr id="20" name="Rak 19">
            <a:extLst>
              <a:ext uri="{FF2B5EF4-FFF2-40B4-BE49-F238E27FC236}">
                <a16:creationId xmlns:a16="http://schemas.microsoft.com/office/drawing/2014/main" id="{C988C92E-0941-2DF0-0547-B6E559E75D4B}"/>
              </a:ext>
            </a:extLst>
          </p:cNvPr>
          <p:cNvCxnSpPr>
            <a:cxnSpLocks/>
          </p:cNvCxnSpPr>
          <p:nvPr/>
        </p:nvCxnSpPr>
        <p:spPr>
          <a:xfrm>
            <a:off x="3662515" y="3257491"/>
            <a:ext cx="243348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k 23">
            <a:extLst>
              <a:ext uri="{FF2B5EF4-FFF2-40B4-BE49-F238E27FC236}">
                <a16:creationId xmlns:a16="http://schemas.microsoft.com/office/drawing/2014/main" id="{F84EE705-D31C-4766-4AD9-08C2A4800BB0}"/>
              </a:ext>
            </a:extLst>
          </p:cNvPr>
          <p:cNvCxnSpPr>
            <a:cxnSpLocks/>
          </p:cNvCxnSpPr>
          <p:nvPr/>
        </p:nvCxnSpPr>
        <p:spPr>
          <a:xfrm>
            <a:off x="3711120" y="2094149"/>
            <a:ext cx="225593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ak 27">
            <a:extLst>
              <a:ext uri="{FF2B5EF4-FFF2-40B4-BE49-F238E27FC236}">
                <a16:creationId xmlns:a16="http://schemas.microsoft.com/office/drawing/2014/main" id="{BF07B19E-CECC-8352-0597-8E40EF15C276}"/>
              </a:ext>
            </a:extLst>
          </p:cNvPr>
          <p:cNvCxnSpPr>
            <a:cxnSpLocks/>
          </p:cNvCxnSpPr>
          <p:nvPr/>
        </p:nvCxnSpPr>
        <p:spPr>
          <a:xfrm>
            <a:off x="6251510" y="4097647"/>
            <a:ext cx="116087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k 33">
            <a:extLst>
              <a:ext uri="{FF2B5EF4-FFF2-40B4-BE49-F238E27FC236}">
                <a16:creationId xmlns:a16="http://schemas.microsoft.com/office/drawing/2014/main" id="{04C9CF5A-C9D4-882D-CE11-0DC92F2D7F63}"/>
              </a:ext>
            </a:extLst>
          </p:cNvPr>
          <p:cNvCxnSpPr>
            <a:cxnSpLocks/>
          </p:cNvCxnSpPr>
          <p:nvPr/>
        </p:nvCxnSpPr>
        <p:spPr>
          <a:xfrm>
            <a:off x="6191981" y="2263113"/>
            <a:ext cx="13163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ruta 39">
            <a:extLst>
              <a:ext uri="{FF2B5EF4-FFF2-40B4-BE49-F238E27FC236}">
                <a16:creationId xmlns:a16="http://schemas.microsoft.com/office/drawing/2014/main" id="{2DCA6E33-E30A-E480-A04A-3E138EC43702}"/>
              </a:ext>
            </a:extLst>
          </p:cNvPr>
          <p:cNvSpPr txBox="1"/>
          <p:nvPr/>
        </p:nvSpPr>
        <p:spPr>
          <a:xfrm>
            <a:off x="3986128" y="331173"/>
            <a:ext cx="44002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400" b="1" dirty="0" err="1">
                <a:solidFill>
                  <a:srgbClr val="A30103"/>
                </a:solidFill>
                <a:latin typeface="+mj-lt"/>
              </a:rPr>
              <a:t>Homicide</a:t>
            </a:r>
            <a:r>
              <a:rPr lang="sv-SE" sz="4400" b="1" dirty="0">
                <a:solidFill>
                  <a:srgbClr val="A30103"/>
                </a:solidFill>
                <a:latin typeface="+mj-lt"/>
              </a:rPr>
              <a:t> (n=49)</a:t>
            </a:r>
          </a:p>
        </p:txBody>
      </p:sp>
      <p:sp>
        <p:nvSpPr>
          <p:cNvPr id="41" name="textruta 40">
            <a:extLst>
              <a:ext uri="{FF2B5EF4-FFF2-40B4-BE49-F238E27FC236}">
                <a16:creationId xmlns:a16="http://schemas.microsoft.com/office/drawing/2014/main" id="{2C07072B-8037-DD28-7009-93C66EC75DF3}"/>
              </a:ext>
            </a:extLst>
          </p:cNvPr>
          <p:cNvSpPr txBox="1"/>
          <p:nvPr/>
        </p:nvSpPr>
        <p:spPr>
          <a:xfrm>
            <a:off x="2560272" y="5721310"/>
            <a:ext cx="2758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 err="1">
                <a:solidFill>
                  <a:srgbClr val="A30103"/>
                </a:solidFill>
              </a:rPr>
              <a:t>Iliac</a:t>
            </a:r>
            <a:r>
              <a:rPr lang="sv-SE" sz="2000" b="1" dirty="0">
                <a:solidFill>
                  <a:srgbClr val="A30103"/>
                </a:solidFill>
              </a:rPr>
              <a:t> </a:t>
            </a:r>
            <a:r>
              <a:rPr lang="sv-SE" sz="2000" b="1" dirty="0" err="1">
                <a:solidFill>
                  <a:srgbClr val="A30103"/>
                </a:solidFill>
              </a:rPr>
              <a:t>artery</a:t>
            </a:r>
            <a:r>
              <a:rPr lang="sv-SE" sz="2000" b="1" dirty="0">
                <a:solidFill>
                  <a:srgbClr val="A30103"/>
                </a:solidFill>
              </a:rPr>
              <a:t> 6%</a:t>
            </a:r>
          </a:p>
        </p:txBody>
      </p:sp>
      <p:cxnSp>
        <p:nvCxnSpPr>
          <p:cNvPr id="42" name="Rak 41">
            <a:extLst>
              <a:ext uri="{FF2B5EF4-FFF2-40B4-BE49-F238E27FC236}">
                <a16:creationId xmlns:a16="http://schemas.microsoft.com/office/drawing/2014/main" id="{133100CC-8F0C-7C95-145F-4C40D19AE322}"/>
              </a:ext>
            </a:extLst>
          </p:cNvPr>
          <p:cNvCxnSpPr>
            <a:cxnSpLocks/>
          </p:cNvCxnSpPr>
          <p:nvPr/>
        </p:nvCxnSpPr>
        <p:spPr>
          <a:xfrm>
            <a:off x="4241193" y="5921365"/>
            <a:ext cx="164813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ruta 44">
            <a:extLst>
              <a:ext uri="{FF2B5EF4-FFF2-40B4-BE49-F238E27FC236}">
                <a16:creationId xmlns:a16="http://schemas.microsoft.com/office/drawing/2014/main" id="{A2CA2753-BCB1-18AE-FA1D-2D1EA78F7B09}"/>
              </a:ext>
            </a:extLst>
          </p:cNvPr>
          <p:cNvSpPr txBox="1"/>
          <p:nvPr/>
        </p:nvSpPr>
        <p:spPr>
          <a:xfrm>
            <a:off x="7829686" y="6264625"/>
            <a:ext cx="2758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 err="1">
                <a:solidFill>
                  <a:srgbClr val="A30103"/>
                </a:solidFill>
              </a:rPr>
              <a:t>Other</a:t>
            </a:r>
            <a:r>
              <a:rPr lang="sv-SE" sz="2000" b="1" dirty="0">
                <a:solidFill>
                  <a:srgbClr val="A30103"/>
                </a:solidFill>
              </a:rPr>
              <a:t> </a:t>
            </a:r>
            <a:r>
              <a:rPr lang="sv-SE" sz="2000" b="1" dirty="0" err="1">
                <a:solidFill>
                  <a:srgbClr val="A30103"/>
                </a:solidFill>
              </a:rPr>
              <a:t>vessel</a:t>
            </a:r>
            <a:r>
              <a:rPr lang="sv-SE" sz="2000" b="1" dirty="0">
                <a:solidFill>
                  <a:srgbClr val="A30103"/>
                </a:solidFill>
              </a:rPr>
              <a:t> 15%</a:t>
            </a:r>
          </a:p>
        </p:txBody>
      </p:sp>
    </p:spTree>
    <p:extLst>
      <p:ext uri="{BB962C8B-B14F-4D97-AF65-F5344CB8AC3E}">
        <p14:creationId xmlns:p14="http://schemas.microsoft.com/office/powerpoint/2010/main" val="3093365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41" grpId="0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B09C371B-DBE8-ADC9-8D08-7EF077DB6D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6033086"/>
              </p:ext>
            </p:extLst>
          </p:nvPr>
        </p:nvGraphicFramePr>
        <p:xfrm>
          <a:off x="220115" y="1670847"/>
          <a:ext cx="11420272" cy="4804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A82D3C63-4D83-129A-AE04-8BE15C1BCCC1}"/>
              </a:ext>
            </a:extLst>
          </p:cNvPr>
          <p:cNvSpPr txBox="1">
            <a:spLocks/>
          </p:cNvSpPr>
          <p:nvPr/>
        </p:nvSpPr>
        <p:spPr>
          <a:xfrm>
            <a:off x="763622" y="14842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b="1" dirty="0"/>
              <a:t>New </a:t>
            </a:r>
            <a:r>
              <a:rPr lang="sv-SE" b="1" dirty="0" err="1"/>
              <a:t>Injury</a:t>
            </a:r>
            <a:r>
              <a:rPr lang="sv-SE" b="1" dirty="0"/>
              <a:t> </a:t>
            </a:r>
            <a:r>
              <a:rPr lang="sv-SE" b="1" dirty="0" err="1"/>
              <a:t>Severity</a:t>
            </a:r>
            <a:r>
              <a:rPr lang="sv-SE" b="1" dirty="0"/>
              <a:t> Score</a:t>
            </a:r>
          </a:p>
        </p:txBody>
      </p:sp>
      <p:pic>
        <p:nvPicPr>
          <p:cNvPr id="11" name="Bildobjekt 10" descr="Lund University's logotype.">
            <a:extLst>
              <a:ext uri="{FF2B5EF4-FFF2-40B4-BE49-F238E27FC236}">
                <a16:creationId xmlns:a16="http://schemas.microsoft.com/office/drawing/2014/main" id="{F5767AC6-308D-29D7-213F-B1B7654535F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096880" y="185493"/>
            <a:ext cx="937749" cy="1251421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35D6145D-B3CA-3D4B-6B4F-0C507D2135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586" y="1302042"/>
            <a:ext cx="2865330" cy="368805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BBC3E3B2-099E-CEF3-63F6-AB7673130D5E}"/>
              </a:ext>
            </a:extLst>
          </p:cNvPr>
          <p:cNvSpPr/>
          <p:nvPr/>
        </p:nvSpPr>
        <p:spPr>
          <a:xfrm>
            <a:off x="369651" y="2627605"/>
            <a:ext cx="11108988" cy="991084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005A9BF8-49F6-B86C-6837-C549D9363FC0}"/>
              </a:ext>
            </a:extLst>
          </p:cNvPr>
          <p:cNvSpPr/>
          <p:nvPr/>
        </p:nvSpPr>
        <p:spPr>
          <a:xfrm>
            <a:off x="369652" y="5430829"/>
            <a:ext cx="11108987" cy="817122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740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ktangel 23">
            <a:extLst>
              <a:ext uri="{FF2B5EF4-FFF2-40B4-BE49-F238E27FC236}">
                <a16:creationId xmlns:a16="http://schemas.microsoft.com/office/drawing/2014/main" id="{4670257F-C1E3-61BD-E6A3-308A9B29013C}"/>
              </a:ext>
            </a:extLst>
          </p:cNvPr>
          <p:cNvSpPr/>
          <p:nvPr/>
        </p:nvSpPr>
        <p:spPr>
          <a:xfrm>
            <a:off x="1712068" y="3093397"/>
            <a:ext cx="3001675" cy="118677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textruta 24">
            <a:extLst>
              <a:ext uri="{FF2B5EF4-FFF2-40B4-BE49-F238E27FC236}">
                <a16:creationId xmlns:a16="http://schemas.microsoft.com/office/drawing/2014/main" id="{9671A85C-C095-6233-5CB2-AC475D41A3F4}"/>
              </a:ext>
            </a:extLst>
          </p:cNvPr>
          <p:cNvSpPr txBox="1"/>
          <p:nvPr/>
        </p:nvSpPr>
        <p:spPr>
          <a:xfrm>
            <a:off x="1937525" y="3429000"/>
            <a:ext cx="26030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dirty="0" err="1"/>
              <a:t>Autopsy</a:t>
            </a:r>
            <a:r>
              <a:rPr lang="sv-SE" sz="2800" dirty="0"/>
              <a:t> </a:t>
            </a:r>
            <a:r>
              <a:rPr lang="sv-SE" sz="2800" dirty="0" err="1"/>
              <a:t>findings</a:t>
            </a:r>
            <a:endParaRPr lang="sv-SE" sz="2800" dirty="0"/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540B8F7B-D858-8E25-2BAF-8F9F85B559A6}"/>
              </a:ext>
            </a:extLst>
          </p:cNvPr>
          <p:cNvSpPr txBox="1"/>
          <p:nvPr/>
        </p:nvSpPr>
        <p:spPr>
          <a:xfrm>
            <a:off x="7376809" y="3429000"/>
            <a:ext cx="3518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/>
              <a:t>Manner </a:t>
            </a:r>
            <a:r>
              <a:rPr lang="sv-SE" sz="2800" dirty="0" err="1"/>
              <a:t>of</a:t>
            </a:r>
            <a:r>
              <a:rPr lang="sv-SE" sz="2800" dirty="0"/>
              <a:t> </a:t>
            </a:r>
            <a:r>
              <a:rPr lang="sv-SE" sz="2800" dirty="0" err="1"/>
              <a:t>death</a:t>
            </a:r>
            <a:endParaRPr lang="sv-SE" sz="2800" dirty="0"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FC735B3C-CC3A-8508-413D-F064FC4450DB}"/>
              </a:ext>
            </a:extLst>
          </p:cNvPr>
          <p:cNvSpPr/>
          <p:nvPr/>
        </p:nvSpPr>
        <p:spPr>
          <a:xfrm>
            <a:off x="7167079" y="3093397"/>
            <a:ext cx="3001675" cy="118677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Nedåtböjd 3">
            <a:extLst>
              <a:ext uri="{FF2B5EF4-FFF2-40B4-BE49-F238E27FC236}">
                <a16:creationId xmlns:a16="http://schemas.microsoft.com/office/drawing/2014/main" id="{30229A3A-0C3A-4096-5C03-AE1D3D388824}"/>
              </a:ext>
            </a:extLst>
          </p:cNvPr>
          <p:cNvSpPr/>
          <p:nvPr/>
        </p:nvSpPr>
        <p:spPr>
          <a:xfrm>
            <a:off x="3106123" y="1416850"/>
            <a:ext cx="6037877" cy="166114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" name="Uppåtböjd 1">
            <a:extLst>
              <a:ext uri="{FF2B5EF4-FFF2-40B4-BE49-F238E27FC236}">
                <a16:creationId xmlns:a16="http://schemas.microsoft.com/office/drawing/2014/main" id="{256E5AFF-5F90-2DF2-3FC3-15F826A35FC4}"/>
              </a:ext>
            </a:extLst>
          </p:cNvPr>
          <p:cNvSpPr/>
          <p:nvPr/>
        </p:nvSpPr>
        <p:spPr>
          <a:xfrm rot="10800000" flipV="1">
            <a:off x="2957209" y="4295572"/>
            <a:ext cx="6037878" cy="149569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EDF4D967-B347-6112-DE21-C540542B4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48" y="758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v-SE" b="1" dirty="0" err="1"/>
              <a:t>Circular</a:t>
            </a:r>
            <a:r>
              <a:rPr lang="sv-SE" b="1" dirty="0">
                <a:latin typeface="+mn-lt"/>
              </a:rPr>
              <a:t> </a:t>
            </a:r>
            <a:r>
              <a:rPr lang="sv-SE" b="1" dirty="0"/>
              <a:t>reasoning</a:t>
            </a:r>
          </a:p>
        </p:txBody>
      </p:sp>
      <p:pic>
        <p:nvPicPr>
          <p:cNvPr id="1034" name="Picture 10" descr="Gratis vektorgrafik av Läkare">
            <a:extLst>
              <a:ext uri="{FF2B5EF4-FFF2-40B4-BE49-F238E27FC236}">
                <a16:creationId xmlns:a16="http://schemas.microsoft.com/office/drawing/2014/main" id="{A7078EF3-4A8A-F113-0F45-5969C20B6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0527" y="3197994"/>
            <a:ext cx="1255914" cy="184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ratis vektorgrafik av Silhuett">
            <a:extLst>
              <a:ext uri="{FF2B5EF4-FFF2-40B4-BE49-F238E27FC236}">
                <a16:creationId xmlns:a16="http://schemas.microsoft.com/office/drawing/2014/main" id="{1A325933-CA46-44C0-CAF2-94C74D6D9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42531" y="2400350"/>
            <a:ext cx="1611784" cy="276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Bildobjekt 8" descr="Lund University's logotype.">
            <a:extLst>
              <a:ext uri="{FF2B5EF4-FFF2-40B4-BE49-F238E27FC236}">
                <a16:creationId xmlns:a16="http://schemas.microsoft.com/office/drawing/2014/main" id="{31AC69C2-34DF-F4FC-7B86-6F40C6FFCC9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1096880" y="185493"/>
            <a:ext cx="937749" cy="1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1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objekt 14">
            <a:extLst>
              <a:ext uri="{FF2B5EF4-FFF2-40B4-BE49-F238E27FC236}">
                <a16:creationId xmlns:a16="http://schemas.microsoft.com/office/drawing/2014/main" id="{94B10EB7-8DD8-403F-B166-9EA4B1AC3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31829"/>
            <a:ext cx="12192000" cy="638169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71EF27F9-886F-B741-9A84-1492C2C1151B}"/>
              </a:ext>
            </a:extLst>
          </p:cNvPr>
          <p:cNvSpPr/>
          <p:nvPr/>
        </p:nvSpPr>
        <p:spPr>
          <a:xfrm>
            <a:off x="565266" y="1605300"/>
            <a:ext cx="60835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3F75FFF7-B542-B74D-B521-90E1C6806C56}"/>
              </a:ext>
            </a:extLst>
          </p:cNvPr>
          <p:cNvSpPr txBox="1"/>
          <p:nvPr/>
        </p:nvSpPr>
        <p:spPr>
          <a:xfrm>
            <a:off x="0" y="6258525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Karlsson T. Multivariate analysis ('</a:t>
            </a:r>
            <a:r>
              <a:rPr lang="en-US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forensiometrics</a:t>
            </a:r>
            <a:r>
              <a:rPr lang="en-US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’)--a new tool in forensic medicine. Differentiation between sharp force homicide and suicide. Forensic Sci Int. 1998;94(3):183–200. </a:t>
            </a:r>
            <a:endParaRPr lang="sv-SE" sz="1600" dirty="0">
              <a:solidFill>
                <a:schemeClr val="bg1"/>
              </a:solidFill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D728EFF6-B3FD-396F-FC80-15A6A5C1CB7A}"/>
              </a:ext>
            </a:extLst>
          </p:cNvPr>
          <p:cNvSpPr txBox="1"/>
          <p:nvPr/>
        </p:nvSpPr>
        <p:spPr>
          <a:xfrm>
            <a:off x="1847737" y="2335747"/>
            <a:ext cx="88098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latin typeface="American Typewriter" panose="02090604020004020304" pitchFamily="18" charset="77"/>
              </a:rPr>
              <a:t>”</a:t>
            </a:r>
            <a:r>
              <a:rPr lang="sv-SE" sz="2800" dirty="0" err="1">
                <a:latin typeface="American Typewriter" panose="02090604020004020304" pitchFamily="18" charset="77"/>
              </a:rPr>
              <a:t>cannot</a:t>
            </a:r>
            <a:r>
              <a:rPr lang="sv-SE" sz="2800" dirty="0">
                <a:latin typeface="American Typewriter" panose="02090604020004020304" pitchFamily="18" charset="77"/>
              </a:rPr>
              <a:t> </a:t>
            </a:r>
            <a:r>
              <a:rPr lang="sv-SE" sz="2800" dirty="0" err="1">
                <a:latin typeface="American Typewriter" panose="02090604020004020304" pitchFamily="18" charset="77"/>
              </a:rPr>
              <a:t>replace</a:t>
            </a:r>
            <a:r>
              <a:rPr lang="sv-SE" sz="2800" dirty="0">
                <a:latin typeface="American Typewriter" panose="02090604020004020304" pitchFamily="18" charset="77"/>
              </a:rPr>
              <a:t> the </a:t>
            </a:r>
            <a:r>
              <a:rPr lang="sv-SE" sz="2800" dirty="0" err="1">
                <a:latin typeface="American Typewriter" panose="02090604020004020304" pitchFamily="18" charset="77"/>
              </a:rPr>
              <a:t>forensic</a:t>
            </a:r>
            <a:r>
              <a:rPr lang="sv-SE" sz="2800" dirty="0">
                <a:latin typeface="American Typewriter" panose="02090604020004020304" pitchFamily="18" charset="77"/>
              </a:rPr>
              <a:t> </a:t>
            </a:r>
            <a:r>
              <a:rPr lang="sv-SE" sz="2800" dirty="0" err="1">
                <a:latin typeface="American Typewriter" panose="02090604020004020304" pitchFamily="18" charset="77"/>
              </a:rPr>
              <a:t>pathologist</a:t>
            </a:r>
            <a:r>
              <a:rPr lang="sv-SE" sz="2800" dirty="0">
                <a:latin typeface="American Typewriter" panose="02090604020004020304" pitchFamily="18" charset="77"/>
              </a:rPr>
              <a:t> </a:t>
            </a:r>
            <a:r>
              <a:rPr lang="sv-SE" sz="2800" dirty="0" err="1">
                <a:latin typeface="American Typewriter" panose="02090604020004020304" pitchFamily="18" charset="77"/>
              </a:rPr>
              <a:t>but</a:t>
            </a:r>
            <a:r>
              <a:rPr lang="sv-SE" sz="2800" dirty="0">
                <a:latin typeface="American Typewriter" panose="02090604020004020304" pitchFamily="18" charset="77"/>
              </a:rPr>
              <a:t> </a:t>
            </a:r>
            <a:r>
              <a:rPr lang="sv-SE" sz="2800" dirty="0" err="1">
                <a:latin typeface="American Typewriter" panose="02090604020004020304" pitchFamily="18" charset="77"/>
              </a:rPr>
              <a:t>may</a:t>
            </a:r>
            <a:r>
              <a:rPr lang="sv-SE" sz="2800" dirty="0">
                <a:latin typeface="American Typewriter" panose="02090604020004020304" pitchFamily="18" charset="77"/>
              </a:rPr>
              <a:t> be a </a:t>
            </a:r>
            <a:r>
              <a:rPr lang="sv-SE" sz="2800" dirty="0" err="1">
                <a:latin typeface="American Typewriter" panose="02090604020004020304" pitchFamily="18" charset="77"/>
              </a:rPr>
              <a:t>tool</a:t>
            </a:r>
            <a:r>
              <a:rPr lang="sv-SE" sz="2800" dirty="0">
                <a:latin typeface="American Typewriter" panose="02090604020004020304" pitchFamily="18" charset="77"/>
              </a:rPr>
              <a:t> or an ’expert </a:t>
            </a:r>
            <a:r>
              <a:rPr lang="sv-SE" sz="2800" dirty="0" err="1">
                <a:latin typeface="American Typewriter" panose="02090604020004020304" pitchFamily="18" charset="77"/>
              </a:rPr>
              <a:t>aid</a:t>
            </a:r>
            <a:r>
              <a:rPr lang="sv-SE" sz="2800" dirty="0">
                <a:latin typeface="American Typewriter" panose="02090604020004020304" pitchFamily="18" charset="77"/>
              </a:rPr>
              <a:t>’ for </a:t>
            </a:r>
            <a:r>
              <a:rPr lang="sv-SE" sz="2800" dirty="0" err="1">
                <a:latin typeface="American Typewriter" panose="02090604020004020304" pitchFamily="18" charset="77"/>
              </a:rPr>
              <a:t>him</a:t>
            </a:r>
            <a:r>
              <a:rPr lang="sv-SE" sz="2800" dirty="0">
                <a:latin typeface="American Typewriter" panose="02090604020004020304" pitchFamily="18" charset="77"/>
              </a:rPr>
              <a:t> or </a:t>
            </a:r>
            <a:r>
              <a:rPr lang="sv-SE" sz="2800" dirty="0" err="1">
                <a:latin typeface="American Typewriter" panose="02090604020004020304" pitchFamily="18" charset="77"/>
              </a:rPr>
              <a:t>her</a:t>
            </a:r>
            <a:r>
              <a:rPr lang="sv-SE" sz="2800" dirty="0">
                <a:latin typeface="American Typewriter" panose="02090604020004020304" pitchFamily="18" charset="77"/>
              </a:rPr>
              <a:t>.”</a:t>
            </a:r>
          </a:p>
          <a:p>
            <a:endParaRPr lang="sv-SE" sz="2000" dirty="0"/>
          </a:p>
          <a:p>
            <a:r>
              <a:rPr lang="sv-SE" sz="2000" i="1" dirty="0"/>
              <a:t>- Tore Karlsson, </a:t>
            </a:r>
            <a:r>
              <a:rPr lang="sv-SE" sz="2000" i="1" dirty="0" err="1"/>
              <a:t>forensic</a:t>
            </a:r>
            <a:r>
              <a:rPr lang="sv-SE" sz="2000" i="1" dirty="0"/>
              <a:t> </a:t>
            </a:r>
            <a:r>
              <a:rPr lang="sv-SE" sz="2000" i="1" dirty="0" err="1"/>
              <a:t>pathologist</a:t>
            </a:r>
            <a:endParaRPr lang="sv-SE" sz="2000" i="1" dirty="0"/>
          </a:p>
        </p:txBody>
      </p:sp>
      <p:pic>
        <p:nvPicPr>
          <p:cNvPr id="4" name="Bildobjekt 3" descr="Lund University's logotype.">
            <a:extLst>
              <a:ext uri="{FF2B5EF4-FFF2-40B4-BE49-F238E27FC236}">
                <a16:creationId xmlns:a16="http://schemas.microsoft.com/office/drawing/2014/main" id="{739C923F-650A-C5CF-15B2-2A7E1E1892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096880" y="185493"/>
            <a:ext cx="937749" cy="1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3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8"/>
    </mc:Choice>
    <mc:Fallback xmlns="">
      <p:transition spd="slow" advTm="166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Domare, Hammare, Auktionen Hammare">
            <a:extLst>
              <a:ext uri="{FF2B5EF4-FFF2-40B4-BE49-F238E27FC236}">
                <a16:creationId xmlns:a16="http://schemas.microsoft.com/office/drawing/2014/main" id="{DDB4D906-95D2-6C38-5406-1FDAFCBD0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" y="-1"/>
            <a:ext cx="12188952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14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8"/>
    </mc:Choice>
    <mc:Fallback xmlns="">
      <p:transition spd="slow" advTm="16638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AB2322-39E1-C5D5-A856-3AC7E61B6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1389" y="2621437"/>
            <a:ext cx="10515600" cy="1325563"/>
          </a:xfrm>
        </p:spPr>
        <p:txBody>
          <a:bodyPr/>
          <a:lstStyle/>
          <a:p>
            <a:r>
              <a:rPr lang="sv-SE" dirty="0" err="1"/>
              <a:t>Supplemental</a:t>
            </a:r>
            <a:r>
              <a:rPr lang="sv-SE" dirty="0"/>
              <a:t> material</a:t>
            </a:r>
          </a:p>
        </p:txBody>
      </p:sp>
    </p:spTree>
    <p:extLst>
      <p:ext uri="{BB962C8B-B14F-4D97-AF65-F5344CB8AC3E}">
        <p14:creationId xmlns:p14="http://schemas.microsoft.com/office/powerpoint/2010/main" val="3096937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019E6562-0B70-E0CF-8E0B-7209FF533E20}"/>
              </a:ext>
            </a:extLst>
          </p:cNvPr>
          <p:cNvSpPr txBox="1"/>
          <p:nvPr/>
        </p:nvSpPr>
        <p:spPr>
          <a:xfrm>
            <a:off x="1865625" y="-14066"/>
            <a:ext cx="586641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Table 1. 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Population and circumstances at the scene of death</a:t>
            </a:r>
            <a:endParaRPr lang="sv-SE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sv-SE" dirty="0"/>
          </a:p>
        </p:txBody>
      </p:sp>
      <p:graphicFrame>
        <p:nvGraphicFramePr>
          <p:cNvPr id="5" name="Platshållare för innehåll 3">
            <a:extLst>
              <a:ext uri="{FF2B5EF4-FFF2-40B4-BE49-F238E27FC236}">
                <a16:creationId xmlns:a16="http://schemas.microsoft.com/office/drawing/2014/main" id="{73E8A3B5-D6DA-51A1-E801-BFA316C11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2125450"/>
              </p:ext>
            </p:extLst>
          </p:nvPr>
        </p:nvGraphicFramePr>
        <p:xfrm>
          <a:off x="1929899" y="314915"/>
          <a:ext cx="5737861" cy="6543085"/>
        </p:xfrm>
        <a:graphic>
          <a:graphicData uri="http://schemas.openxmlformats.org/drawingml/2006/table">
            <a:tbl>
              <a:tblPr firstRow="1" firstCol="1" bandRow="1"/>
              <a:tblGrid>
                <a:gridCol w="2629208">
                  <a:extLst>
                    <a:ext uri="{9D8B030D-6E8A-4147-A177-3AD203B41FA5}">
                      <a16:colId xmlns:a16="http://schemas.microsoft.com/office/drawing/2014/main" val="2901309738"/>
                    </a:ext>
                  </a:extLst>
                </a:gridCol>
                <a:gridCol w="1012220">
                  <a:extLst>
                    <a:ext uri="{9D8B030D-6E8A-4147-A177-3AD203B41FA5}">
                      <a16:colId xmlns:a16="http://schemas.microsoft.com/office/drawing/2014/main" val="158598215"/>
                    </a:ext>
                  </a:extLst>
                </a:gridCol>
                <a:gridCol w="1048516">
                  <a:extLst>
                    <a:ext uri="{9D8B030D-6E8A-4147-A177-3AD203B41FA5}">
                      <a16:colId xmlns:a16="http://schemas.microsoft.com/office/drawing/2014/main" val="3464050131"/>
                    </a:ext>
                  </a:extLst>
                </a:gridCol>
                <a:gridCol w="1047917">
                  <a:extLst>
                    <a:ext uri="{9D8B030D-6E8A-4147-A177-3AD203B41FA5}">
                      <a16:colId xmlns:a16="http://schemas.microsoft.com/office/drawing/2014/main" val="1789313382"/>
                    </a:ext>
                  </a:extLst>
                </a:gridCol>
              </a:tblGrid>
              <a:tr h="8859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Homicides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Suicides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Difference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383402"/>
                  </a:ext>
                </a:extLst>
              </a:tr>
              <a:tr h="14640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Cases, n (%) 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 (100)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 (100)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7800044"/>
                  </a:ext>
                </a:extLst>
              </a:tr>
              <a:tr h="14640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889675"/>
                  </a:ext>
                </a:extLst>
              </a:tr>
              <a:tr h="8859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Males,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 (92.6)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 (82.2)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p=0.08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6881705"/>
                  </a:ext>
                </a:extLst>
              </a:tr>
              <a:tr h="14640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Females, n (%)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(7.4)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(17.8)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359801"/>
                  </a:ext>
                </a:extLst>
              </a:tr>
              <a:tr h="14640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0812517"/>
                  </a:ext>
                </a:extLst>
              </a:tr>
              <a:tr h="8859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Age, median of years (range) 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33.0 (15-84)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52.0 (15-90)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p&lt;0.001 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498433"/>
                  </a:ext>
                </a:extLst>
              </a:tr>
              <a:tr h="14640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62645"/>
                  </a:ext>
                </a:extLst>
              </a:tr>
              <a:tr h="8859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Psychiatric diagnosis*,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(12.8)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 (46.7)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p=1.0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0161306"/>
                  </a:ext>
                </a:extLst>
              </a:tr>
              <a:tr h="14640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psychiatric diagnosis*, n (%)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(4.3)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(15.6)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0057567"/>
                  </a:ext>
                </a:extLst>
              </a:tr>
              <a:tr h="14640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8999469"/>
                  </a:ext>
                </a:extLst>
              </a:tr>
              <a:tr h="8859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Alcohol abuse*, n (%)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(12.8)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(15.6)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p=0.054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8188210"/>
                  </a:ext>
                </a:extLst>
              </a:tr>
              <a:tr h="14640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alcohol abuse*,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(5.3)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(26.7)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0247813"/>
                  </a:ext>
                </a:extLst>
              </a:tr>
              <a:tr h="14640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687617"/>
                  </a:ext>
                </a:extLst>
              </a:tr>
              <a:tr h="8859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Narcotic abuse*,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(16.0)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(13.3)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p=0.03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4364040"/>
                  </a:ext>
                </a:extLst>
              </a:tr>
              <a:tr h="14640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narcotic abuse*,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(6.4)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(26.7)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5171037"/>
                  </a:ext>
                </a:extLst>
              </a:tr>
              <a:tr h="14640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1688494"/>
                  </a:ext>
                </a:extLst>
              </a:tr>
              <a:tr h="8859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Victim found at home*,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 (17.0)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 (77.8)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p&lt;0.001 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5755506"/>
                  </a:ext>
                </a:extLst>
              </a:tr>
              <a:tr h="14640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Victim found elsewhere indoors*,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 (28.7)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(6.7)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2375786"/>
                  </a:ext>
                </a:extLst>
              </a:tr>
              <a:tr h="14640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Victim found outdoors*,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 (54.3)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(16.3)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7409052"/>
                  </a:ext>
                </a:extLst>
              </a:tr>
              <a:tr h="14640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3617888"/>
                  </a:ext>
                </a:extLst>
              </a:tr>
              <a:tr h="8859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Object found in situ of the body,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(3.2)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(26.7)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p&lt;0.001 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8165878"/>
                  </a:ext>
                </a:extLst>
              </a:tr>
              <a:tr h="14640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Object found at the death scene,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(27.7)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 (68.9)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9337421"/>
                  </a:ext>
                </a:extLst>
              </a:tr>
              <a:tr h="14640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Object not found,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 (69.1)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(4.4)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384981"/>
                  </a:ext>
                </a:extLst>
              </a:tr>
              <a:tr h="14640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0404438"/>
                  </a:ext>
                </a:extLst>
              </a:tr>
              <a:tr h="8859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Stab through clothing*,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(16.0)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(17.8)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p&lt;0.001 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281863"/>
                  </a:ext>
                </a:extLst>
              </a:tr>
              <a:tr h="14640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Intact clothing at the trunk*,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(1.1)*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(17.8)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1494785"/>
                  </a:ext>
                </a:extLst>
              </a:tr>
              <a:tr h="14640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clothing at the trunk*,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(4.3)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(20.0)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6284723"/>
                  </a:ext>
                </a:extLst>
              </a:tr>
              <a:tr h="14640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0643923"/>
                  </a:ext>
                </a:extLst>
              </a:tr>
              <a:tr h="8859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Suicide note,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(24.4)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p&lt;0.001 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7028937"/>
                  </a:ext>
                </a:extLst>
              </a:tr>
              <a:tr h="14640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suicide note, n (%)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 (100)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 (75.6)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983" marR="42983" marT="9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4075640"/>
                  </a:ext>
                </a:extLst>
              </a:tr>
            </a:tbl>
          </a:graphicData>
        </a:graphic>
      </p:graphicFrame>
      <p:sp>
        <p:nvSpPr>
          <p:cNvPr id="6" name="textruta 5">
            <a:extLst>
              <a:ext uri="{FF2B5EF4-FFF2-40B4-BE49-F238E27FC236}">
                <a16:creationId xmlns:a16="http://schemas.microsoft.com/office/drawing/2014/main" id="{BCDC8B4C-5E83-7C1F-05D6-1EFD57C67E4F}"/>
              </a:ext>
            </a:extLst>
          </p:cNvPr>
          <p:cNvSpPr txBox="1"/>
          <p:nvPr/>
        </p:nvSpPr>
        <p:spPr>
          <a:xfrm>
            <a:off x="7602547" y="4996056"/>
            <a:ext cx="36225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*Missing values: psychiatric diagnosis n=95 (68.3%), alcohol abuse n=103 (74.1%), narcotic abuse n=100 (71.9%), 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scene of death n=1 (0.7%), examination of clothes n=94 (67.6).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81470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3EF2DB-D52D-4B3C-C330-4C686E1FB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071" y="305065"/>
            <a:ext cx="10515600" cy="1325563"/>
          </a:xfrm>
        </p:spPr>
        <p:txBody>
          <a:bodyPr>
            <a:norm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2. </a:t>
            </a:r>
            <a:r>
              <a:rPr lang="sv-SE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 sketch data</a:t>
            </a:r>
          </a:p>
        </p:txBody>
      </p:sp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A4D2BE55-2F5D-273F-0217-8E99F00D1E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8345792"/>
              </p:ext>
            </p:extLst>
          </p:nvPr>
        </p:nvGraphicFramePr>
        <p:xfrm>
          <a:off x="838199" y="1199789"/>
          <a:ext cx="7652659" cy="479724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340618">
                  <a:extLst>
                    <a:ext uri="{9D8B030D-6E8A-4147-A177-3AD203B41FA5}">
                      <a16:colId xmlns:a16="http://schemas.microsoft.com/office/drawing/2014/main" val="1788674923"/>
                    </a:ext>
                  </a:extLst>
                </a:gridCol>
                <a:gridCol w="1875815">
                  <a:extLst>
                    <a:ext uri="{9D8B030D-6E8A-4147-A177-3AD203B41FA5}">
                      <a16:colId xmlns:a16="http://schemas.microsoft.com/office/drawing/2014/main" val="198688206"/>
                    </a:ext>
                  </a:extLst>
                </a:gridCol>
                <a:gridCol w="1676613">
                  <a:extLst>
                    <a:ext uri="{9D8B030D-6E8A-4147-A177-3AD203B41FA5}">
                      <a16:colId xmlns:a16="http://schemas.microsoft.com/office/drawing/2014/main" val="1067780732"/>
                    </a:ext>
                  </a:extLst>
                </a:gridCol>
                <a:gridCol w="1759613">
                  <a:extLst>
                    <a:ext uri="{9D8B030D-6E8A-4147-A177-3AD203B41FA5}">
                      <a16:colId xmlns:a16="http://schemas.microsoft.com/office/drawing/2014/main" val="2378837068"/>
                    </a:ext>
                  </a:extLst>
                </a:gridCol>
              </a:tblGrid>
              <a:tr h="283232"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Homicides</a:t>
                      </a:r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n (%)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Suicides</a:t>
                      </a:r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n (%)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Difference</a:t>
                      </a:r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3172284"/>
                  </a:ext>
                </a:extLst>
              </a:tr>
              <a:tr h="265530"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Thorax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 (76.6)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(77.8)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p=1.0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3090732"/>
                  </a:ext>
                </a:extLst>
              </a:tr>
              <a:tr h="265530"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Abdomen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(23.4)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(22.2)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465298494"/>
                  </a:ext>
                </a:extLst>
              </a:tr>
              <a:tr h="265530"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186494268"/>
                  </a:ext>
                </a:extLst>
              </a:tr>
              <a:tr h="265530">
                <a:tc>
                  <a:txBody>
                    <a:bodyPr/>
                    <a:lstStyle/>
                    <a:p>
                      <a:r>
                        <a:rPr lang="sv-SE" sz="1200" u="sng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Anterior</a:t>
                      </a:r>
                      <a:r>
                        <a:rPr lang="sv-SE" sz="12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thorax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(60.6)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(77.8)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p=0.1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10082262"/>
                  </a:ext>
                </a:extLst>
              </a:tr>
              <a:tr h="265530">
                <a:tc>
                  <a:txBody>
                    <a:bodyPr/>
                    <a:lstStyle/>
                    <a:p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Anterior</a:t>
                      </a:r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thorax, right </a:t>
                      </a:r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side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(9.6)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(2.2)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888501046"/>
                  </a:ext>
                </a:extLst>
              </a:tr>
              <a:tr h="265530">
                <a:tc>
                  <a:txBody>
                    <a:bodyPr/>
                    <a:lstStyle/>
                    <a:p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Anterior</a:t>
                      </a:r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thorax, </a:t>
                      </a:r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middle</a:t>
                      </a:r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line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(8.5)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(8.9)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6384775"/>
                  </a:ext>
                </a:extLst>
              </a:tr>
              <a:tr h="265530"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Anterior thorax, left side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(42.6)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(66.7)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981576933"/>
                  </a:ext>
                </a:extLst>
              </a:tr>
              <a:tr h="265530"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413012911"/>
                  </a:ext>
                </a:extLst>
              </a:tr>
              <a:tr h="265530">
                <a:tc>
                  <a:txBody>
                    <a:bodyPr/>
                    <a:lstStyle/>
                    <a:p>
                      <a:r>
                        <a:rPr lang="sv-SE" sz="1200" u="sng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Anterior abdomen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(17.0)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(22.2)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p=0.08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679137343"/>
                  </a:ext>
                </a:extLst>
              </a:tr>
              <a:tr h="265530"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Anterior abdomen, right side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(5.3)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 (2.2)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692817486"/>
                  </a:ext>
                </a:extLst>
              </a:tr>
              <a:tr h="265530"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Anterior abdomen, middle line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(5.3)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(17.8)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56026792"/>
                  </a:ext>
                </a:extLst>
              </a:tr>
              <a:tr h="265530"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Anterior abdomen, left side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(6.4)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 (2.2)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226677458"/>
                  </a:ext>
                </a:extLst>
              </a:tr>
              <a:tr h="265530"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533310956"/>
                  </a:ext>
                </a:extLst>
              </a:tr>
              <a:tr h="265530"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Anterior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(77.7)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(100)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p=0.004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099086608"/>
                  </a:ext>
                </a:extLst>
              </a:tr>
              <a:tr h="265530"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Posterior trunk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 (11.7)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756222945"/>
                  </a:ext>
                </a:extLst>
              </a:tr>
              <a:tr h="265530"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Axillar trunk, right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(4.3)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23935064"/>
                  </a:ext>
                </a:extLst>
              </a:tr>
              <a:tr h="265530"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Axillar trunk, left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(6.4)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7403955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8957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E7847B0-84B2-7FBC-22F4-38157F2A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073" y="152012"/>
            <a:ext cx="10515600" cy="1325563"/>
          </a:xfrm>
        </p:spPr>
        <p:txBody>
          <a:bodyPr/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Table 3. Characteristics of the stab injury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Platshållare för innehåll 6">
            <a:extLst>
              <a:ext uri="{FF2B5EF4-FFF2-40B4-BE49-F238E27FC236}">
                <a16:creationId xmlns:a16="http://schemas.microsoft.com/office/drawing/2014/main" id="{0BF3F0C5-7FF2-8DBA-595B-563612AFD2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8911284"/>
              </p:ext>
            </p:extLst>
          </p:nvPr>
        </p:nvGraphicFramePr>
        <p:xfrm>
          <a:off x="838200" y="982475"/>
          <a:ext cx="6904512" cy="525207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391654">
                  <a:extLst>
                    <a:ext uri="{9D8B030D-6E8A-4147-A177-3AD203B41FA5}">
                      <a16:colId xmlns:a16="http://schemas.microsoft.com/office/drawing/2014/main" val="2541994158"/>
                    </a:ext>
                  </a:extLst>
                </a:gridCol>
                <a:gridCol w="1317328">
                  <a:extLst>
                    <a:ext uri="{9D8B030D-6E8A-4147-A177-3AD203B41FA5}">
                      <a16:colId xmlns:a16="http://schemas.microsoft.com/office/drawing/2014/main" val="1087404864"/>
                    </a:ext>
                  </a:extLst>
                </a:gridCol>
                <a:gridCol w="1359042">
                  <a:extLst>
                    <a:ext uri="{9D8B030D-6E8A-4147-A177-3AD203B41FA5}">
                      <a16:colId xmlns:a16="http://schemas.microsoft.com/office/drawing/2014/main" val="771117694"/>
                    </a:ext>
                  </a:extLst>
                </a:gridCol>
                <a:gridCol w="1836488">
                  <a:extLst>
                    <a:ext uri="{9D8B030D-6E8A-4147-A177-3AD203B41FA5}">
                      <a16:colId xmlns:a16="http://schemas.microsoft.com/office/drawing/2014/main" val="68616109"/>
                    </a:ext>
                  </a:extLst>
                </a:gridCol>
              </a:tblGrid>
              <a:tr h="187574"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Homicides</a:t>
                      </a:r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 (%)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Suicides n (%)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Difference</a:t>
                      </a:r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601806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Thorax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 (76.6)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(77.8)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p=1.0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975014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Abdomen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(23.4)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(22.2)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3537708104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949573935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 u="sng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Injury</a:t>
                      </a:r>
                      <a:r>
                        <a:rPr lang="sv-SE" sz="12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 the </a:t>
                      </a:r>
                      <a:r>
                        <a:rPr lang="sv-SE" sz="1200" u="sng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ribcage</a:t>
                      </a:r>
                      <a:r>
                        <a:rPr lang="sv-SE" sz="12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386413404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Injury</a:t>
                      </a:r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 </a:t>
                      </a:r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sternum</a:t>
                      </a:r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rib</a:t>
                      </a:r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(s)/</a:t>
                      </a:r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scapula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(64.9)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(40.0)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p=0.007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3081670878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Injury</a:t>
                      </a:r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through</a:t>
                      </a:r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the </a:t>
                      </a:r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intercostal</a:t>
                      </a:r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space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(17.0)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(40.0)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703491609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injury</a:t>
                      </a:r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 the </a:t>
                      </a:r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ribcage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(17.0)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 (20.0)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2594875600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4188932170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 u="sng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Direction</a:t>
                      </a:r>
                      <a:r>
                        <a:rPr lang="sv-SE" sz="12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1200" u="sng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sv-SE" sz="12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the </a:t>
                      </a:r>
                      <a:r>
                        <a:rPr lang="sv-SE" sz="1200" u="sng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entrance</a:t>
                      </a:r>
                      <a:r>
                        <a:rPr lang="sv-SE" sz="12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1200" u="sng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wound</a:t>
                      </a:r>
                      <a:r>
                        <a:rPr lang="sv-SE" sz="12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2828200408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Horizontal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(22.3)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(44.4)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p=0.02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2862443086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Vertical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(24.5)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(8.9)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336309069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Diagonally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(41.5)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(44.4)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318324081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737460077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 u="sng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Length</a:t>
                      </a:r>
                      <a:r>
                        <a:rPr lang="sv-SE" sz="12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1200" u="sng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sv-SE" sz="12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the </a:t>
                      </a:r>
                      <a:r>
                        <a:rPr lang="sv-SE" sz="1200" u="sng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injury</a:t>
                      </a:r>
                      <a:r>
                        <a:rPr lang="sv-SE" sz="12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1200" u="sng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channel</a:t>
                      </a:r>
                      <a:r>
                        <a:rPr lang="sv-SE" sz="12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4215899245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&lt;10cm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(19.1)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(6.7)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p=1.0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3644350554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&gt;=10 cm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(37.2)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(17.8)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73007853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2579341019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 u="sng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Direction of the injury channel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4181537362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 u="sng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Sagittal plane*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3257382931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Upwards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(19.1)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(24.4)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p=0.3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497125474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Downwards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(51.1)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(31.1)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3085987135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Straight horizontal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(4.3)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(4.4)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1790835628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1108944285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 u="sng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Horizontal</a:t>
                      </a:r>
                      <a:r>
                        <a:rPr lang="sv-SE" sz="12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plane*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1004317272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Inwards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(58.5)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(24.4)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p=0.02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768383380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Outwards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(11.7)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(20.0)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4063420739"/>
                  </a:ext>
                </a:extLst>
              </a:tr>
              <a:tr h="187574">
                <a:tc>
                  <a:txBody>
                    <a:bodyPr/>
                    <a:lstStyle/>
                    <a:p>
                      <a:r>
                        <a:rPr lang="sv-SE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Straight </a:t>
                      </a:r>
                      <a:r>
                        <a:rPr lang="sv-SE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sagittal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(3.2)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(4.4)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tc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0" marB="0" anchor="b"/>
                </a:tc>
                <a:extLst>
                  <a:ext uri="{0D108BD9-81ED-4DB2-BD59-A6C34878D82A}">
                    <a16:rowId xmlns:a16="http://schemas.microsoft.com/office/drawing/2014/main" val="578218904"/>
                  </a:ext>
                </a:extLst>
              </a:tr>
            </a:tbl>
          </a:graphicData>
        </a:graphic>
      </p:graphicFrame>
      <p:sp>
        <p:nvSpPr>
          <p:cNvPr id="10" name="textruta 9">
            <a:extLst>
              <a:ext uri="{FF2B5EF4-FFF2-40B4-BE49-F238E27FC236}">
                <a16:creationId xmlns:a16="http://schemas.microsoft.com/office/drawing/2014/main" id="{27B0965E-C62F-F3FB-9CCE-66B65AD6A0D9}"/>
              </a:ext>
            </a:extLst>
          </p:cNvPr>
          <p:cNvSpPr txBox="1"/>
          <p:nvPr/>
        </p:nvSpPr>
        <p:spPr>
          <a:xfrm>
            <a:off x="7362701" y="5396875"/>
            <a:ext cx="45462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*Missing values: direction of the entrance wound n=12 (8.6%), length of the injury channel n=75 (54.0%), direction of the injury channel, sagittal plane n=42 (30.2%) and horizontal plane, n=48 (34.5%).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170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F2D4B7-B928-C940-9257-4128FD257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0128"/>
            <a:ext cx="10515600" cy="1325563"/>
          </a:xfrm>
        </p:spPr>
        <p:txBody>
          <a:bodyPr/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Table 4. Other findings from the autopsy reports</a:t>
            </a:r>
            <a:endParaRPr lang="sv-SE" dirty="0"/>
          </a:p>
        </p:txBody>
      </p:sp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310ACAA4-1982-C296-1F73-FDA685D2E8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937290"/>
              </p:ext>
            </p:extLst>
          </p:nvPr>
        </p:nvGraphicFramePr>
        <p:xfrm>
          <a:off x="956953" y="1298864"/>
          <a:ext cx="7510154" cy="404503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341832">
                  <a:extLst>
                    <a:ext uri="{9D8B030D-6E8A-4147-A177-3AD203B41FA5}">
                      <a16:colId xmlns:a16="http://schemas.microsoft.com/office/drawing/2014/main" val="2311781629"/>
                    </a:ext>
                  </a:extLst>
                </a:gridCol>
                <a:gridCol w="1904787">
                  <a:extLst>
                    <a:ext uri="{9D8B030D-6E8A-4147-A177-3AD203B41FA5}">
                      <a16:colId xmlns:a16="http://schemas.microsoft.com/office/drawing/2014/main" val="325540462"/>
                    </a:ext>
                  </a:extLst>
                </a:gridCol>
                <a:gridCol w="1574625">
                  <a:extLst>
                    <a:ext uri="{9D8B030D-6E8A-4147-A177-3AD203B41FA5}">
                      <a16:colId xmlns:a16="http://schemas.microsoft.com/office/drawing/2014/main" val="4026646788"/>
                    </a:ext>
                  </a:extLst>
                </a:gridCol>
                <a:gridCol w="1688910">
                  <a:extLst>
                    <a:ext uri="{9D8B030D-6E8A-4147-A177-3AD203B41FA5}">
                      <a16:colId xmlns:a16="http://schemas.microsoft.com/office/drawing/2014/main" val="1700658040"/>
                    </a:ext>
                  </a:extLst>
                </a:gridCol>
              </a:tblGrid>
              <a:tr h="224724"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Homicides</a:t>
                      </a:r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n (%)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Suicides  n (%)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Difference</a:t>
                      </a:r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437965"/>
                  </a:ext>
                </a:extLst>
              </a:tr>
              <a:tr h="224724"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Defensive injuries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(10.6)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(2.2)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p=0.1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9100738"/>
                  </a:ext>
                </a:extLst>
              </a:tr>
              <a:tr h="224724"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Hesitation injuries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(28.9)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p&lt;0.001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835025699"/>
                  </a:ext>
                </a:extLst>
              </a:tr>
              <a:tr h="224724">
                <a:tc>
                  <a:txBody>
                    <a:bodyPr/>
                    <a:lstStyle/>
                    <a:p>
                      <a:endParaRPr lang="sv-SE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sv-SE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sv-SE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049849461"/>
                  </a:ext>
                </a:extLst>
              </a:tr>
              <a:tr h="224724">
                <a:tc>
                  <a:txBody>
                    <a:bodyPr/>
                    <a:lstStyle/>
                    <a:p>
                      <a:r>
                        <a:rPr lang="sv-SE" sz="1400" u="sng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Incisive injuries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(44.7)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(57.8)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p=0.2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369368245"/>
                  </a:ext>
                </a:extLst>
              </a:tr>
              <a:tr h="224724"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Head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(10.6)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(2.2)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p=0.1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946168540"/>
                  </a:ext>
                </a:extLst>
              </a:tr>
              <a:tr h="224724"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Neck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(9.6)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(8.9)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p=1.0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263897847"/>
                  </a:ext>
                </a:extLst>
              </a:tr>
              <a:tr h="224724"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Arm(s)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(29.8)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(28.9)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p=1.0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912101187"/>
                  </a:ext>
                </a:extLst>
              </a:tr>
              <a:tr h="224724"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Trunk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(20.2)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(28.9)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p=0.3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970515499"/>
                  </a:ext>
                </a:extLst>
              </a:tr>
              <a:tr h="224724"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Genitals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(2.2)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p=0.3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290822952"/>
                  </a:ext>
                </a:extLst>
              </a:tr>
              <a:tr h="224724"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Leg(s)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(1.1)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p=1.0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256054286"/>
                  </a:ext>
                </a:extLst>
              </a:tr>
              <a:tr h="224724">
                <a:tc>
                  <a:txBody>
                    <a:bodyPr/>
                    <a:lstStyle/>
                    <a:p>
                      <a:endParaRPr lang="sv-SE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sv-SE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sv-SE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698579204"/>
                  </a:ext>
                </a:extLst>
              </a:tr>
              <a:tr h="224724">
                <a:tc>
                  <a:txBody>
                    <a:bodyPr/>
                    <a:lstStyle/>
                    <a:p>
                      <a:r>
                        <a:rPr lang="sv-SE" sz="1400" u="sng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Toxicological results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sv-SE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sv-SE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947137303"/>
                  </a:ext>
                </a:extLst>
              </a:tr>
              <a:tr h="224724"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 alcohol*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(57.4)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(15.6)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p&lt;0.001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81512698"/>
                  </a:ext>
                </a:extLst>
              </a:tr>
              <a:tr h="224724"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Negative alcohol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(41.5)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(80.0)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sv-SE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082737714"/>
                  </a:ext>
                </a:extLst>
              </a:tr>
              <a:tr h="224724">
                <a:tc>
                  <a:txBody>
                    <a:bodyPr/>
                    <a:lstStyle/>
                    <a:p>
                      <a:endParaRPr lang="sv-SE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sv-SE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sv-SE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43130866"/>
                  </a:ext>
                </a:extLst>
              </a:tr>
              <a:tr h="224724"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Postitive narcotics*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(43.6)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(28.9)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p=0.1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705406081"/>
                  </a:ext>
                </a:extLst>
              </a:tr>
              <a:tr h="224724"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Negative </a:t>
                      </a:r>
                      <a:r>
                        <a:rPr lang="sv-SE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narcotics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(55.3)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(68.9)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sv-SE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681257894"/>
                  </a:ext>
                </a:extLst>
              </a:tr>
            </a:tbl>
          </a:graphicData>
        </a:graphic>
      </p:graphicFrame>
      <p:sp>
        <p:nvSpPr>
          <p:cNvPr id="5" name="textruta 4">
            <a:extLst>
              <a:ext uri="{FF2B5EF4-FFF2-40B4-BE49-F238E27FC236}">
                <a16:creationId xmlns:a16="http://schemas.microsoft.com/office/drawing/2014/main" id="{3E188CF2-3228-A1F3-DFE4-01144378F4FA}"/>
              </a:ext>
            </a:extLst>
          </p:cNvPr>
          <p:cNvSpPr txBox="1"/>
          <p:nvPr/>
        </p:nvSpPr>
        <p:spPr>
          <a:xfrm>
            <a:off x="8467107" y="4404836"/>
            <a:ext cx="33132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*Missing values: alcohol n=3 (2.2%), narcotics n=2 (1.4%)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5093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A2130D-CEF6-1DD3-51D9-21EF3DB51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8" y="641555"/>
            <a:ext cx="10515600" cy="1325563"/>
          </a:xfrm>
        </p:spPr>
        <p:txBody>
          <a:bodyPr>
            <a:norm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Table 5. I</a:t>
            </a:r>
            <a:r>
              <a:rPr lang="en-US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njured organs and vessels</a:t>
            </a:r>
            <a:endParaRPr lang="sv-SE" sz="1800" dirty="0"/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B88E4996-BDF7-6293-0661-3B0389929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318839"/>
              </p:ext>
            </p:extLst>
          </p:nvPr>
        </p:nvGraphicFramePr>
        <p:xfrm>
          <a:off x="821198" y="1517215"/>
          <a:ext cx="7378905" cy="2005965"/>
        </p:xfrm>
        <a:graphic>
          <a:graphicData uri="http://schemas.openxmlformats.org/drawingml/2006/table">
            <a:tbl>
              <a:tblPr/>
              <a:tblGrid>
                <a:gridCol w="2490434">
                  <a:extLst>
                    <a:ext uri="{9D8B030D-6E8A-4147-A177-3AD203B41FA5}">
                      <a16:colId xmlns:a16="http://schemas.microsoft.com/office/drawing/2014/main" val="241889593"/>
                    </a:ext>
                  </a:extLst>
                </a:gridCol>
                <a:gridCol w="1570084">
                  <a:extLst>
                    <a:ext uri="{9D8B030D-6E8A-4147-A177-3AD203B41FA5}">
                      <a16:colId xmlns:a16="http://schemas.microsoft.com/office/drawing/2014/main" val="2233194272"/>
                    </a:ext>
                  </a:extLst>
                </a:gridCol>
                <a:gridCol w="1356852">
                  <a:extLst>
                    <a:ext uri="{9D8B030D-6E8A-4147-A177-3AD203B41FA5}">
                      <a16:colId xmlns:a16="http://schemas.microsoft.com/office/drawing/2014/main" val="770109707"/>
                    </a:ext>
                  </a:extLst>
                </a:gridCol>
                <a:gridCol w="1961535">
                  <a:extLst>
                    <a:ext uri="{9D8B030D-6E8A-4147-A177-3AD203B41FA5}">
                      <a16:colId xmlns:a16="http://schemas.microsoft.com/office/drawing/2014/main" val="1993617195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Homicides  n (%)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Suicides  n (%)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Differencce (p-value)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515954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</a:t>
                      </a:r>
                      <a:r>
                        <a:rPr lang="en-US" sz="1400" b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njured organs and vessels</a:t>
                      </a:r>
                      <a:endParaRPr lang="sv-SE" sz="1400" b="1" u="sng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4937356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Heart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 (46.8)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(68.9)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3099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Vessel</a:t>
                      </a: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 (52.1)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(8.9)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449938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Lung(s)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 (50.0)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(37.8)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933676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Diaphragm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(18.1)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(24.4)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942673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Liver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(13.8)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(11.1)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556552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Pankreas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(2.2)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 (0)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86687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Stomach</a:t>
                      </a: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and </a:t>
                      </a:r>
                      <a:r>
                        <a:rPr lang="sv-S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intestines</a:t>
                      </a: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(18.1)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(4.4)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249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564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>
            <a:extLst>
              <a:ext uri="{FF2B5EF4-FFF2-40B4-BE49-F238E27FC236}">
                <a16:creationId xmlns:a16="http://schemas.microsoft.com/office/drawing/2014/main" id="{61EC563C-2B40-D43B-050E-B0EB950EE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Table 6. Cardiac and vessel injuries</a:t>
            </a:r>
            <a:endParaRPr lang="sv-SE" sz="1800" dirty="0"/>
          </a:p>
        </p:txBody>
      </p:sp>
      <p:graphicFrame>
        <p:nvGraphicFramePr>
          <p:cNvPr id="8" name="Platshållare för innehåll 7">
            <a:extLst>
              <a:ext uri="{FF2B5EF4-FFF2-40B4-BE49-F238E27FC236}">
                <a16:creationId xmlns:a16="http://schemas.microsoft.com/office/drawing/2014/main" id="{2E40E710-BFBF-93D2-CE91-338A04296A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8733316"/>
              </p:ext>
            </p:extLst>
          </p:nvPr>
        </p:nvGraphicFramePr>
        <p:xfrm>
          <a:off x="970935" y="1219973"/>
          <a:ext cx="6771969" cy="4897310"/>
        </p:xfrm>
        <a:graphic>
          <a:graphicData uri="http://schemas.openxmlformats.org/drawingml/2006/table">
            <a:tbl>
              <a:tblPr/>
              <a:tblGrid>
                <a:gridCol w="1709331">
                  <a:extLst>
                    <a:ext uri="{9D8B030D-6E8A-4147-A177-3AD203B41FA5}">
                      <a16:colId xmlns:a16="http://schemas.microsoft.com/office/drawing/2014/main" val="3109351560"/>
                    </a:ext>
                  </a:extLst>
                </a:gridCol>
                <a:gridCol w="1575823">
                  <a:extLst>
                    <a:ext uri="{9D8B030D-6E8A-4147-A177-3AD203B41FA5}">
                      <a16:colId xmlns:a16="http://schemas.microsoft.com/office/drawing/2014/main" val="2565285140"/>
                    </a:ext>
                  </a:extLst>
                </a:gridCol>
                <a:gridCol w="1234865">
                  <a:extLst>
                    <a:ext uri="{9D8B030D-6E8A-4147-A177-3AD203B41FA5}">
                      <a16:colId xmlns:a16="http://schemas.microsoft.com/office/drawing/2014/main" val="2485347846"/>
                    </a:ext>
                  </a:extLst>
                </a:gridCol>
                <a:gridCol w="2251950">
                  <a:extLst>
                    <a:ext uri="{9D8B030D-6E8A-4147-A177-3AD203B41FA5}">
                      <a16:colId xmlns:a16="http://schemas.microsoft.com/office/drawing/2014/main" val="2440926351"/>
                    </a:ext>
                  </a:extLst>
                </a:gridCol>
              </a:tblGrid>
              <a:tr h="209555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Homicides</a:t>
                      </a:r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n (%)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Suicides  n (%)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Differencce</a:t>
                      </a:r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(p-</a:t>
                      </a:r>
                      <a:r>
                        <a:rPr lang="sv-SE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value</a:t>
                      </a:r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4507731"/>
                  </a:ext>
                </a:extLst>
              </a:tr>
              <a:tr h="197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Cardiac</a:t>
                      </a:r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injuries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(100)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(100)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9718043"/>
                  </a:ext>
                </a:extLst>
              </a:tr>
              <a:tr h="197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Right ventricle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(56.8)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(64.5)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6149332"/>
                  </a:ext>
                </a:extLst>
              </a:tr>
              <a:tr h="197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Left</a:t>
                      </a: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ventricle</a:t>
                      </a: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(36.4)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(32.3)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650863"/>
                  </a:ext>
                </a:extLst>
              </a:tr>
              <a:tr h="197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Septum</a:t>
                      </a: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(4.5)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(3.2)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2204495"/>
                  </a:ext>
                </a:extLst>
              </a:tr>
              <a:tr h="197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Right atrium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(2.3)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966696"/>
                  </a:ext>
                </a:extLst>
              </a:tr>
              <a:tr h="197228"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7043"/>
                  </a:ext>
                </a:extLst>
              </a:tr>
              <a:tr h="197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Vessel injuries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(100)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(100)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1134697"/>
                  </a:ext>
                </a:extLst>
              </a:tr>
              <a:tr h="197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Aorta, thoracic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(30.6)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(50.0)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0.77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7068517"/>
                  </a:ext>
                </a:extLst>
              </a:tr>
              <a:tr h="197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Coronary artery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(2.0)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(25.0)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2427426"/>
                  </a:ext>
                </a:extLst>
              </a:tr>
              <a:tr h="197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Pulmonary artery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(18.4)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(25.0)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6364273"/>
                  </a:ext>
                </a:extLst>
              </a:tr>
              <a:tr h="197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Intercostal artery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(2.0)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8762530"/>
                  </a:ext>
                </a:extLst>
              </a:tr>
              <a:tr h="197228"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7974410"/>
                  </a:ext>
                </a:extLst>
              </a:tr>
              <a:tr h="197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Aorta, abdominal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(18.4)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856274"/>
                  </a:ext>
                </a:extLst>
              </a:tr>
              <a:tr h="197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Truncus coeliacus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(2.0)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0218022"/>
                  </a:ext>
                </a:extLst>
              </a:tr>
              <a:tr h="197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Hepatic artery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(2.0)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0356335"/>
                  </a:ext>
                </a:extLst>
              </a:tr>
              <a:tr h="197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Splenic artery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(2.0)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060345"/>
                  </a:ext>
                </a:extLst>
              </a:tr>
              <a:tr h="197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Iliac artery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(6.1)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4523581"/>
                  </a:ext>
                </a:extLst>
              </a:tr>
              <a:tr h="197228"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1170679"/>
                  </a:ext>
                </a:extLst>
              </a:tr>
              <a:tr h="197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Vena Cava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(12.2)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2334580"/>
                  </a:ext>
                </a:extLst>
              </a:tr>
              <a:tr h="197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Azygos vein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(2.0)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4708489"/>
                  </a:ext>
                </a:extLst>
              </a:tr>
              <a:tr h="197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Splenic</a:t>
                      </a: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vein</a:t>
                      </a: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(2.0)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5" marR="9245" marT="92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410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1809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C747EE-F3A9-E633-62BA-47FEC6F58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Table 7. Severity</a:t>
            </a:r>
            <a:endParaRPr lang="sv-SE" sz="1800" dirty="0"/>
          </a:p>
        </p:txBody>
      </p:sp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C20F983D-2AAE-09D6-788B-184D0CBB9B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9676380"/>
              </p:ext>
            </p:extLst>
          </p:nvPr>
        </p:nvGraphicFramePr>
        <p:xfrm>
          <a:off x="966019" y="1200150"/>
          <a:ext cx="8605684" cy="4457700"/>
        </p:xfrm>
        <a:graphic>
          <a:graphicData uri="http://schemas.openxmlformats.org/drawingml/2006/table">
            <a:tbl>
              <a:tblPr/>
              <a:tblGrid>
                <a:gridCol w="3384755">
                  <a:extLst>
                    <a:ext uri="{9D8B030D-6E8A-4147-A177-3AD203B41FA5}">
                      <a16:colId xmlns:a16="http://schemas.microsoft.com/office/drawing/2014/main" val="2423615271"/>
                    </a:ext>
                  </a:extLst>
                </a:gridCol>
                <a:gridCol w="1622323">
                  <a:extLst>
                    <a:ext uri="{9D8B030D-6E8A-4147-A177-3AD203B41FA5}">
                      <a16:colId xmlns:a16="http://schemas.microsoft.com/office/drawing/2014/main" val="3494489468"/>
                    </a:ext>
                  </a:extLst>
                </a:gridCol>
                <a:gridCol w="1504335">
                  <a:extLst>
                    <a:ext uri="{9D8B030D-6E8A-4147-A177-3AD203B41FA5}">
                      <a16:colId xmlns:a16="http://schemas.microsoft.com/office/drawing/2014/main" val="164375145"/>
                    </a:ext>
                  </a:extLst>
                </a:gridCol>
                <a:gridCol w="2094271">
                  <a:extLst>
                    <a:ext uri="{9D8B030D-6E8A-4147-A177-3AD203B41FA5}">
                      <a16:colId xmlns:a16="http://schemas.microsoft.com/office/drawing/2014/main" val="31350473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Homicides  n (%)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Suicides  n (%)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Differencce (p-value)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300843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478334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New Injury Severity Score</a:t>
                      </a:r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(median, IQR)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 34-75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 29-75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329124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607844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Minor </a:t>
                      </a:r>
                      <a:r>
                        <a:rPr lang="sv-S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injury</a:t>
                      </a: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(NISS 1-8)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 (0)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(8.9)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p=0.059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83917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Moderate </a:t>
                      </a:r>
                      <a:r>
                        <a:rPr lang="sv-S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injury</a:t>
                      </a: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(NISS 9-15)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(1.1)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(2.2)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72409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Severe injury (NISS 16-24)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(5.3)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(6.7)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55037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Critical injury (NISS 25-75)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 (93.6)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 (82.2)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27425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8409670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Potential </a:t>
                      </a:r>
                      <a:r>
                        <a:rPr lang="sv-S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survivable</a:t>
                      </a: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(NISS &lt; 75)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 (44.7)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(31.1)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4623003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Unsurvivable (NISS = 75)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 (55.3)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(68.9)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342462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818822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sng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Hospital care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 (58.5)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(11.1)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248569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Blood transfusion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(38.3)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(2.3)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p&lt;0.001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638329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Thoracic drainage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 (36.2)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(4.4)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p&lt;0.001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068301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Thoracotomy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 (43.6)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(6.7)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p&lt;0.001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636310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Laparotomy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(17.0)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(4.4)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p=0.56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04943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64002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sng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Ambulance care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 (85.1)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(44.4)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707619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sng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 medical care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(14.9)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 (55.6)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809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0947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E5040135-045A-A6D6-7A7B-0EDB01E67C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5142583"/>
              </p:ext>
            </p:extLst>
          </p:nvPr>
        </p:nvGraphicFramePr>
        <p:xfrm>
          <a:off x="724987" y="1011601"/>
          <a:ext cx="10742025" cy="5438113"/>
        </p:xfrm>
        <a:graphic>
          <a:graphicData uri="http://schemas.openxmlformats.org/drawingml/2006/table">
            <a:tbl>
              <a:tblPr firstRow="1" firstCol="1" bandRow="1"/>
              <a:tblGrid>
                <a:gridCol w="5193839">
                  <a:extLst>
                    <a:ext uri="{9D8B030D-6E8A-4147-A177-3AD203B41FA5}">
                      <a16:colId xmlns:a16="http://schemas.microsoft.com/office/drawing/2014/main" val="959203620"/>
                    </a:ext>
                  </a:extLst>
                </a:gridCol>
                <a:gridCol w="2853646">
                  <a:extLst>
                    <a:ext uri="{9D8B030D-6E8A-4147-A177-3AD203B41FA5}">
                      <a16:colId xmlns:a16="http://schemas.microsoft.com/office/drawing/2014/main" val="1284396633"/>
                    </a:ext>
                  </a:extLst>
                </a:gridCol>
                <a:gridCol w="2694540">
                  <a:extLst>
                    <a:ext uri="{9D8B030D-6E8A-4147-A177-3AD203B41FA5}">
                      <a16:colId xmlns:a16="http://schemas.microsoft.com/office/drawing/2014/main" val="102538708"/>
                    </a:ext>
                  </a:extLst>
                </a:gridCol>
              </a:tblGrid>
              <a:tr h="31141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References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7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M. P. Burke et al, 2018 (12)</a:t>
                      </a:r>
                      <a:endParaRPr lang="da-DK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T. Karlsson et al, 1998 (1)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281568"/>
                  </a:ext>
                </a:extLst>
              </a:tr>
              <a:tr h="31141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Population, n (%)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 (100)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 (100)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985268"/>
                  </a:ext>
                </a:extLst>
              </a:tr>
              <a:tr h="31141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Mean age (years)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36.8 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3556747"/>
                  </a:ext>
                </a:extLst>
              </a:tr>
              <a:tr h="31141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Gender (Male, Female), n (%)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 (85.7), 8 (14.3)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 (86.4), 8 (13.6)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498631"/>
                  </a:ext>
                </a:extLst>
              </a:tr>
              <a:tr h="31141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Victims found at home, n (%)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 (62.7)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7586744"/>
                  </a:ext>
                </a:extLst>
              </a:tr>
              <a:tr h="31141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Involvement of clothing, n (%)</a:t>
                      </a:r>
                      <a:endParaRPr lang="en-US" sz="3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 (50.0)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(16.9)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82640"/>
                  </a:ext>
                </a:extLst>
              </a:tr>
              <a:tr h="31141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Knife found in situ of the body, n (%)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0918127"/>
                  </a:ext>
                </a:extLst>
              </a:tr>
              <a:tr h="31141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Suicide note, n (%)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303955"/>
                  </a:ext>
                </a:extLst>
              </a:tr>
              <a:tr h="31141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Injury located to the chest, n (%)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 (80.4)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 (66.1)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7855524"/>
                  </a:ext>
                </a:extLst>
              </a:tr>
              <a:tr h="31141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Injury located to the abdomen, n (%)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(14.3)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(16.9)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935253"/>
                  </a:ext>
                </a:extLst>
              </a:tr>
              <a:tr h="31141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Injury located in the back, n (%)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(11.9)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5125576"/>
                  </a:ext>
                </a:extLst>
              </a:tr>
              <a:tr h="455457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Horizontal direction of the injury´s entrance wound, n (%)</a:t>
                      </a:r>
                      <a:endParaRPr lang="en-US" sz="3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3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(27.1)</a:t>
                      </a:r>
                      <a:endParaRPr lang="en-US" sz="3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949765"/>
                  </a:ext>
                </a:extLst>
              </a:tr>
              <a:tr h="31141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Vertical direction of the injury´s entrance wound, n (%)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 (32.2)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7550160"/>
                  </a:ext>
                </a:extLst>
              </a:tr>
              <a:tr h="31141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Hesitation injuries, n (%)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NA*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37351"/>
                  </a:ext>
                </a:extLst>
              </a:tr>
              <a:tr h="31141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Defensive injuries, n (%)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NA*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 (22.0)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3017399"/>
                  </a:ext>
                </a:extLst>
              </a:tr>
              <a:tr h="31141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Alcohol, mean BAC (mg/dl)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179.1 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020234"/>
                  </a:ext>
                </a:extLst>
              </a:tr>
              <a:tr h="311416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Positiv alcohol results, n (%)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 (48.2)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3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508" marR="75508" marT="16180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4499824"/>
                  </a:ext>
                </a:extLst>
              </a:tr>
            </a:tbl>
          </a:graphicData>
        </a:graphic>
      </p:graphicFrame>
      <p:sp>
        <p:nvSpPr>
          <p:cNvPr id="5" name="textruta 4">
            <a:extLst>
              <a:ext uri="{FF2B5EF4-FFF2-40B4-BE49-F238E27FC236}">
                <a16:creationId xmlns:a16="http://schemas.microsoft.com/office/drawing/2014/main" id="{F4413DE3-9F69-BBCA-9A05-76C580D5FA7C}"/>
              </a:ext>
            </a:extLst>
          </p:cNvPr>
          <p:cNvSpPr txBox="1"/>
          <p:nvPr/>
        </p:nvSpPr>
        <p:spPr>
          <a:xfrm>
            <a:off x="724987" y="642269"/>
            <a:ext cx="10723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S1.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 from previous studies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homicidal single stab injuries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sv-SE" sz="1800" b="1" dirty="0"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939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B68DB8-8092-F36D-C3C0-626E32D5F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5" y="302791"/>
            <a:ext cx="10515600" cy="587596"/>
          </a:xfrm>
        </p:spPr>
        <p:txBody>
          <a:bodyPr>
            <a:norm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Table S2.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Data from previous studies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with suicidal single stab injuries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sv-SE" sz="5200" dirty="0"/>
          </a:p>
        </p:txBody>
      </p:sp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E57FC3E3-D0EF-D165-F960-FFB5E15223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9580665"/>
              </p:ext>
            </p:extLst>
          </p:nvPr>
        </p:nvGraphicFramePr>
        <p:xfrm>
          <a:off x="838201" y="779101"/>
          <a:ext cx="10515600" cy="5832501"/>
        </p:xfrm>
        <a:graphic>
          <a:graphicData uri="http://schemas.openxmlformats.org/drawingml/2006/table">
            <a:tbl>
              <a:tblPr firstRow="1" firstCol="1" bandRow="1"/>
              <a:tblGrid>
                <a:gridCol w="5030836">
                  <a:extLst>
                    <a:ext uri="{9D8B030D-6E8A-4147-A177-3AD203B41FA5}">
                      <a16:colId xmlns:a16="http://schemas.microsoft.com/office/drawing/2014/main" val="3573953953"/>
                    </a:ext>
                  </a:extLst>
                </a:gridCol>
                <a:gridCol w="2817618">
                  <a:extLst>
                    <a:ext uri="{9D8B030D-6E8A-4147-A177-3AD203B41FA5}">
                      <a16:colId xmlns:a16="http://schemas.microsoft.com/office/drawing/2014/main" val="1792389090"/>
                    </a:ext>
                  </a:extLst>
                </a:gridCol>
                <a:gridCol w="2667146">
                  <a:extLst>
                    <a:ext uri="{9D8B030D-6E8A-4147-A177-3AD203B41FA5}">
                      <a16:colId xmlns:a16="http://schemas.microsoft.com/office/drawing/2014/main" val="2905125957"/>
                    </a:ext>
                  </a:extLst>
                </a:gridCol>
              </a:tblGrid>
              <a:tr h="33182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References</a:t>
                      </a:r>
                      <a:endParaRPr lang="en-US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3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M. P. Burke et al, 2018 (12)</a:t>
                      </a:r>
                      <a:endParaRPr lang="da-DK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T. Karlsson et al, 1998 (1)</a:t>
                      </a:r>
                      <a:endParaRPr lang="en-US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976653"/>
                  </a:ext>
                </a:extLst>
              </a:tr>
              <a:tr h="33182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Population,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(100)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(100)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49411"/>
                  </a:ext>
                </a:extLst>
              </a:tr>
              <a:tr h="33182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Mean age (years)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48.6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49.2 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3975395"/>
                  </a:ext>
                </a:extLst>
              </a:tr>
              <a:tr h="33182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Gender (Males, Females),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(73.3), 4 (26.7)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 (95.0), 1 (5.0)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409028"/>
                  </a:ext>
                </a:extLst>
              </a:tr>
              <a:tr h="33182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Victims found at home,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 (80.0)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2450489"/>
                  </a:ext>
                </a:extLst>
              </a:tr>
              <a:tr h="33182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Involvement of clothing, n (%)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(33.3)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(5.0)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151117"/>
                  </a:ext>
                </a:extLst>
              </a:tr>
              <a:tr h="33182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Knife found in situ of the body, n (%)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(60.0)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6539430"/>
                  </a:ext>
                </a:extLst>
              </a:tr>
              <a:tr h="33182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Suicide note,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(26.7)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(20.0)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696586"/>
                  </a:ext>
                </a:extLst>
              </a:tr>
              <a:tr h="33182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Injury located to the chest,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(73.3)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(35.0)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6718528"/>
                  </a:ext>
                </a:extLst>
              </a:tr>
              <a:tr h="33182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Injury located to the abdomen,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(26.7)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(10.0)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056044"/>
                  </a:ext>
                </a:extLst>
              </a:tr>
              <a:tr h="33182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Injury located in the back,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9408924"/>
                  </a:ext>
                </a:extLst>
              </a:tr>
              <a:tr h="33182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Horizontal direction of the injury´s entrance wound,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(30%)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543314"/>
                  </a:ext>
                </a:extLst>
              </a:tr>
              <a:tr h="33182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Vertical direction of the injury´s entrance wound, n (%)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4692815"/>
                  </a:ext>
                </a:extLst>
              </a:tr>
              <a:tr h="33182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Hesitation injuries,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NA*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(20%)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292184"/>
                  </a:ext>
                </a:extLst>
              </a:tr>
              <a:tr h="33182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Defensive injuries,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NA*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1875129"/>
                  </a:ext>
                </a:extLst>
              </a:tr>
              <a:tr h="33182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Alcohol, mean BAC (mg/dl)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12.1 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418838"/>
                  </a:ext>
                </a:extLst>
              </a:tr>
              <a:tr h="331823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Positiv alcohol results, n (%)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(20.0)</a:t>
                      </a: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404" marR="59404" marT="12729" marB="0" anchor="b">
                    <a:lnL>
                      <a:noFill/>
                    </a:lnL>
                    <a:lnR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6208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2785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329AC57-91A3-3B44-B198-32541CD563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1993466"/>
              </p:ext>
            </p:extLst>
          </p:nvPr>
        </p:nvGraphicFramePr>
        <p:xfrm>
          <a:off x="724395" y="296883"/>
          <a:ext cx="11210306" cy="6258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77915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78712</TotalTime>
  <Words>3435</Words>
  <Application>Microsoft Macintosh PowerPoint</Application>
  <PresentationFormat>Bredbild</PresentationFormat>
  <Paragraphs>668</Paragraphs>
  <Slides>25</Slides>
  <Notes>14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25</vt:i4>
      </vt:variant>
    </vt:vector>
  </HeadingPairs>
  <TitlesOfParts>
    <vt:vector size="31" baseType="lpstr">
      <vt:lpstr>American Typewriter</vt:lpstr>
      <vt:lpstr>Arial</vt:lpstr>
      <vt:lpstr>Calibri</vt:lpstr>
      <vt:lpstr>Calibri Light</vt:lpstr>
      <vt:lpstr>Times New Roman</vt:lpstr>
      <vt:lpstr>Office-tema</vt:lpstr>
      <vt:lpstr>PowerPoint-presentation</vt:lpstr>
      <vt:lpstr>PowerPoint-presentation</vt:lpstr>
      <vt:lpstr>PowerPoint-presentation</vt:lpstr>
      <vt:lpstr>PowerPoint-presentation</vt:lpstr>
      <vt:lpstr>Homicide             vs.                Suicide</vt:lpstr>
      <vt:lpstr>Anterior trunk 78% of the homicidal stabs  100% of the suicidal stabs      </vt:lpstr>
      <vt:lpstr>PowerPoint-presentation</vt:lpstr>
      <vt:lpstr>Injured organs and vessels</vt:lpstr>
      <vt:lpstr>PowerPoint-presentation</vt:lpstr>
      <vt:lpstr>PowerPoint-presentation</vt:lpstr>
      <vt:lpstr>PowerPoint-presentation</vt:lpstr>
      <vt:lpstr>Circular reasoning</vt:lpstr>
      <vt:lpstr>PowerPoint-presentation</vt:lpstr>
      <vt:lpstr>PowerPoint-presentation</vt:lpstr>
      <vt:lpstr>Supplemental material</vt:lpstr>
      <vt:lpstr>PowerPoint-presentation</vt:lpstr>
      <vt:lpstr>Table 2. Body sketch data</vt:lpstr>
      <vt:lpstr>Table 3. Characteristics of the stab injury</vt:lpstr>
      <vt:lpstr>Table 4. Other findings from the autopsy reports</vt:lpstr>
      <vt:lpstr>Table 5. Injured organs and vessels</vt:lpstr>
      <vt:lpstr>Table 6. Cardiac and vessel injuries</vt:lpstr>
      <vt:lpstr>Table 7. Severity</vt:lpstr>
      <vt:lpstr>PowerPoint-presentation</vt:lpstr>
      <vt:lpstr>Table S2. Data from previous studies with suicidal single stab injuries </vt:lpstr>
      <vt:lpstr>PowerPoint-presentation</vt:lpstr>
    </vt:vector>
  </TitlesOfParts>
  <Company>Rättsmedicinalverket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Deaths caused by Single Stab Injuries to the Trunk - Homicide or Suicide?</dc:title>
  <dc:creator>dmabe</dc:creator>
  <cp:lastModifiedBy>Maria Berg von Linde</cp:lastModifiedBy>
  <cp:revision>793</cp:revision>
  <dcterms:created xsi:type="dcterms:W3CDTF">2021-07-06T08:46:17Z</dcterms:created>
  <dcterms:modified xsi:type="dcterms:W3CDTF">2023-08-21T20:28:48Z</dcterms:modified>
</cp:coreProperties>
</file>