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62" r:id="rId6"/>
    <p:sldId id="258" r:id="rId7"/>
    <p:sldId id="267" r:id="rId8"/>
    <p:sldId id="263" r:id="rId9"/>
    <p:sldId id="259" r:id="rId10"/>
    <p:sldId id="260" r:id="rId11"/>
    <p:sldId id="268" r:id="rId12"/>
    <p:sldId id="264" r:id="rId13"/>
    <p:sldId id="261" r:id="rId14"/>
    <p:sldId id="269" r:id="rId1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CCFF"/>
    <a:srgbClr val="3A3341"/>
    <a:srgbClr val="660033"/>
    <a:srgbClr val="BDB182"/>
    <a:srgbClr val="D6CC99"/>
    <a:srgbClr val="D3CC9A"/>
    <a:srgbClr val="403F3B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1367FF-B7E2-0712-5602-9D7AB8CFC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3529F56-0E38-2DB9-83C3-E99579C10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AB65F1-4675-4F3D-F0C0-629CE2670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E6B629-975E-9FC3-4790-E26744A83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C395E0-BF91-1EF5-5BF3-EBBB8D64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66530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D40D0C-FB4F-7C9C-430B-F3F723E9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091318-65C9-9344-5331-9088D30D5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599E51-9583-480F-654F-8FFDF07E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BA286C-3922-AB02-F836-F58D5DAB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9636B8-59B5-EFE7-6C55-CBC3F952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032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25AF8C-8B07-7055-FA1E-DCFBF9339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A671B9-A460-A904-0910-08E14199A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663BD6-4D2D-8B49-AAEB-A119F6F80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F84AE3-0796-1A31-5715-1A1EA2BD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1F87CE-01B0-F815-36E3-F5003517C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5401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B19DF5-9029-2C28-D785-62D2F3763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B1A354-73D2-4C66-E6EA-8CA34D364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4E1FBB-E73D-24B6-52C0-3A609F95C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7266D25-4986-E706-AEB7-9B443FC13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AB04965-18D9-3C50-6BB6-977D85FD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055F32-46A3-8283-9098-4598B410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2451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2BE120-EAE7-9057-8E38-7A85B093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262772-C4E4-DD9A-E4B1-258858093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01A6C3F-0C8B-AEB4-F7C4-74CF8B762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412D059-F1DF-188D-A026-9A806588B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25F17A0-044F-946A-DAFF-0195D63E3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5A8D17B-4382-0848-FDE4-CFFCBE21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B12277D-0DC6-385F-BED6-2E11EB25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56AC30-DC3F-88AE-9A25-7BF0F9A4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89551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E9DD63-FCAD-012D-EAD3-F473FD23C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889E9DD-4A19-2057-7D76-344BC81D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407797B-1ECA-D0F7-9FC4-300BD495F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0404C36-C072-754C-41E8-04165AAB9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3475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86A1FA5-587E-FBC7-0507-69A996BCD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6AF5992-6616-8058-364B-C5FB820FD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BA4B71F-2A93-87C0-0E98-5089568CD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41098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5C1270-37FC-7148-3414-0CB8DC42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1AA3B5-67B8-CF79-094A-75EA9FDE5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579C27-1A32-0DBB-99C9-5D6B5398B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BC32DD-11E4-4F18-A589-C4627C43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D3C824-4655-B57B-9A2D-3F41F1AC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6C96A28-EEF4-4BAB-BFB4-3DEB93E43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73096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73FE83-6B5A-56F0-9D77-A062C03A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309230-F3D4-4EDA-8EC8-8B3CF0009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7387D5-F303-EF1A-E1D5-AEB10FD24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63842AB-923A-582C-5C83-FDA2516A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CAB997C-1C89-CFCD-4D2E-4462DEB34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9529BF-27CF-4EBA-7DA1-5BCC444F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11408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2AF3B6-9879-40F4-D5E3-E27186E1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D510DD5-FD6B-97FE-D15C-D0BE4BDCD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60B77D-8CA9-9806-6931-EE1062309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523A407-C8E0-109E-B7D1-C0763689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0D0F28-01D6-7BF9-FC5B-1C96813F6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9038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7A5645C-42C8-A932-2683-21A32F30A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A39CEE2-0184-C7F8-B54A-7EC21F96F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16F39C-CA2A-ACC1-96CF-180F9734E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04B758-B153-D721-14C4-0A63B481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71B345-1B39-D582-51FB-C0FF6A39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6193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>
            <a:alpha val="6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26DFDDA-AD72-25AC-F649-6D97C30A3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EEC479-8D79-DE01-7702-96F3C48B3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5CDCC3-B172-0DF7-9E92-4C4C0D8A9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3163E-5B9C-406F-89DE-9C5FC3ECC857}" type="datetimeFigureOut">
              <a:rPr lang="en-SE" smtClean="0"/>
              <a:t>2024-12-23</a:t>
            </a:fld>
            <a:endParaRPr lang="en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30CFCA-1E20-C5AD-342F-80492B20E2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D4F2ED-6A93-6B03-1C13-8BC8EEBEF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69A2B-E260-4786-9C9F-32BEFD603A53}" type="slidenum">
              <a:rPr lang="en-SE" smtClean="0"/>
              <a:t>‹#›</a:t>
            </a:fld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981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elen.Avery@cec.lu.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r.freepik.com/" TargetMode="External"/><Relationship Id="rId2" Type="http://schemas.openxmlformats.org/officeDocument/2006/relationships/hyperlink" Target="http://storiented.blogspot.com/2013/05/the-science-of-protesting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artbeet.org/heartbeet-barn-rais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34E8FF-C380-BD6E-3CDC-BAC495F74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92114"/>
          </a:xfrm>
        </p:spPr>
        <p:txBody>
          <a:bodyPr>
            <a:normAutofit/>
          </a:bodyPr>
          <a:lstStyle/>
          <a:p>
            <a:r>
              <a:rPr lang="sv-FI" sz="5500" dirty="0">
                <a:latin typeface="Bahnschrift Condensed" panose="020B0502040204020203" pitchFamily="34" charset="0"/>
              </a:rPr>
              <a:t>Cutting loose from ghost nets</a:t>
            </a:r>
            <a:endParaRPr lang="en-SE" sz="5500" dirty="0">
              <a:latin typeface="Bahnschrift Condensed" panose="020B0502040204020203" pitchFamily="34" charset="0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9C3374C-EBD2-FD93-F3D4-F7116C051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FI" dirty="0"/>
          </a:p>
          <a:p>
            <a:r>
              <a:rPr lang="sv-FI" dirty="0">
                <a:hlinkClick r:id="rId2"/>
              </a:rPr>
              <a:t>Helen.Avery@cec.lu.se</a:t>
            </a:r>
            <a:endParaRPr lang="sv-FI" dirty="0"/>
          </a:p>
          <a:p>
            <a:r>
              <a:rPr lang="sv-FI" dirty="0">
                <a:latin typeface="Bahnschrift Condensed" panose="020B0502040204020203" pitchFamily="34" charset="0"/>
              </a:rPr>
              <a:t>RSD12 – October 9, 2023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6480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2170F9-8CD4-FE25-BB8D-5E829C2C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05B986-1712-6D1C-E1B4-D9FC53AC99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" y="48426"/>
            <a:ext cx="12071980" cy="678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89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B8E16E-E47D-DF26-9508-70BBDC3C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7170" name="Picture 2" descr="The Science of Protesting | Protest signs, Science march signs, Protest ...">
            <a:extLst>
              <a:ext uri="{FF2B5EF4-FFF2-40B4-BE49-F238E27FC236}">
                <a16:creationId xmlns:a16="http://schemas.microsoft.com/office/drawing/2014/main" id="{DB66765E-D883-E757-20BF-1F61D82A95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1" y="0"/>
            <a:ext cx="9281414" cy="675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18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9E1E5-1899-32CF-0B26-7457F1E5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>
                <a:latin typeface="Bahnschrift Condensed" panose="020B0502040204020203" pitchFamily="34" charset="0"/>
              </a:rPr>
              <a:t>Gregs strange ingredients ...</a:t>
            </a:r>
            <a:endParaRPr lang="en-SE" dirty="0">
              <a:latin typeface="Bahnschrift Condensed" panose="020B0502040204020203" pitchFamily="34" charset="0"/>
            </a:endParaRP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ABDE2F9-0CBB-1B21-50DC-5D0568A6A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" r="5514"/>
          <a:stretch/>
        </p:blipFill>
        <p:spPr>
          <a:xfrm>
            <a:off x="1352168" y="1690688"/>
            <a:ext cx="8173797" cy="4952626"/>
          </a:xfrm>
        </p:spPr>
      </p:pic>
    </p:spTree>
    <p:extLst>
      <p:ext uri="{BB962C8B-B14F-4D97-AF65-F5344CB8AC3E}">
        <p14:creationId xmlns:p14="http://schemas.microsoft.com/office/powerpoint/2010/main" val="93042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B32197-C106-5D6D-4628-65F28914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sz="4800" b="1" dirty="0"/>
              <a:t>?</a:t>
            </a:r>
            <a:r>
              <a:rPr lang="sv-FI" dirty="0"/>
              <a:t> </a:t>
            </a:r>
            <a:r>
              <a:rPr lang="ar-LB" sz="6400" dirty="0"/>
              <a:t>؟</a:t>
            </a:r>
            <a:endParaRPr lang="en-SE" sz="6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B3F2BD-8D1E-2364-F970-CED04383A4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544" y="-1"/>
            <a:ext cx="6858073" cy="685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6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A8286D-F208-EE22-8DA5-2CC2D1E3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F3C74C9-271E-3ED3-B92D-2C238288F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85" y="0"/>
            <a:ext cx="10295222" cy="6857999"/>
          </a:xfrm>
        </p:spPr>
      </p:pic>
    </p:spTree>
    <p:extLst>
      <p:ext uri="{BB962C8B-B14F-4D97-AF65-F5344CB8AC3E}">
        <p14:creationId xmlns:p14="http://schemas.microsoft.com/office/powerpoint/2010/main" val="4266353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C68516-CF9A-3F0F-783A-16D0B050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>
                <a:latin typeface="Bahnschrift Condensed" panose="020B0502040204020203" pitchFamily="34" charset="0"/>
              </a:rPr>
              <a:t>Why does this matter?</a:t>
            </a:r>
            <a:endParaRPr lang="en-SE" dirty="0">
              <a:latin typeface="Bahnschrift Condensed" panose="020B0502040204020203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949A1A-2CE3-EF8E-4945-69D2C8C5D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Designs should work in practice, for different people, over time, under changing circumstances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Systems work goes beyond the tangible here-and-now, relies on abstractions and simplified representations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design desired futures, assess impacts on the future of designed interventions, that are set within the landscape of anticipated futures 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Systemic design work is intrinsically collaborative, drawing on different perceived realities </a:t>
            </a:r>
            <a:endParaRPr lang="en-SE" sz="2400" dirty="0"/>
          </a:p>
        </p:txBody>
      </p:sp>
    </p:spTree>
    <p:extLst>
      <p:ext uri="{BB962C8B-B14F-4D97-AF65-F5344CB8AC3E}">
        <p14:creationId xmlns:p14="http://schemas.microsoft.com/office/powerpoint/2010/main" val="642435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3F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44604-A2D5-5BBF-CA98-2A6CC616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2050" name="Picture 2" descr="Star Trek Continues : une websérie façon années 60">
            <a:extLst>
              <a:ext uri="{FF2B5EF4-FFF2-40B4-BE49-F238E27FC236}">
                <a16:creationId xmlns:a16="http://schemas.microsoft.com/office/drawing/2014/main" id="{BAB78F77-E5F9-01FB-2407-93085AE52D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63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DA91BA-2D3F-8196-A878-0D306D5B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176"/>
          </a:xfrm>
        </p:spPr>
        <p:txBody>
          <a:bodyPr/>
          <a:lstStyle/>
          <a:p>
            <a:endParaRPr lang="en-SE" dirty="0"/>
          </a:p>
        </p:txBody>
      </p:sp>
      <p:pic>
        <p:nvPicPr>
          <p:cNvPr id="6146" name="Picture 2" descr="Heartbeet Barn Raising - Heartbeet Lifesharing">
            <a:extLst>
              <a:ext uri="{FF2B5EF4-FFF2-40B4-BE49-F238E27FC236}">
                <a16:creationId xmlns:a16="http://schemas.microsoft.com/office/drawing/2014/main" id="{056DE361-B432-954B-7D81-266732997F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919"/>
            <a:ext cx="12192000" cy="678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21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96651-B2F1-B339-F210-FDC14FFB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5122" name="Picture 2" descr="In the beginning was the conversation | Ed Tech Now">
            <a:extLst>
              <a:ext uri="{FF2B5EF4-FFF2-40B4-BE49-F238E27FC236}">
                <a16:creationId xmlns:a16="http://schemas.microsoft.com/office/drawing/2014/main" id="{CA5D0CF0-DCF1-29BD-C96C-885C2ECE9C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44"/>
          <a:stretch/>
        </p:blipFill>
        <p:spPr bwMode="auto">
          <a:xfrm>
            <a:off x="1115308" y="1825625"/>
            <a:ext cx="9961383" cy="397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67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4FC9B4-E52F-1DB5-454C-E6559940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>
                <a:latin typeface="Bahnschrift Condensed" panose="020B0502040204020203" pitchFamily="34" charset="0"/>
              </a:rPr>
              <a:t>Time for a new paradigm?</a:t>
            </a:r>
            <a:endParaRPr lang="en-SE" dirty="0">
              <a:latin typeface="Bahnschrift Condensed" panose="020B0502040204020203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70838A-CCFE-83B9-033B-14030F406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Premodernity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own experience, trusting people we know, relying on the reputation of those we do not personally know (authorship), logic and coherence 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Modernity: 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relying on institutions, experts, standardised procedures, scientific method, transparency, assumed good faith of all at every step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Now: 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trust in good faith of participants, procedures anchored in shared explicit values, scepticism over “facts”, proof through action?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544012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206D28-921C-C6EF-46AF-3D7C28B64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Condensed" panose="020B0502040204020203" pitchFamily="34" charset="0"/>
              </a:rPr>
              <a:t>Navigating</a:t>
            </a:r>
            <a:r>
              <a:rPr lang="sv-FI" dirty="0">
                <a:latin typeface="Bahnschrift Condensed" panose="020B0502040204020203" pitchFamily="34" charset="0"/>
              </a:rPr>
              <a:t> </a:t>
            </a:r>
            <a:r>
              <a:rPr lang="en-GB" dirty="0">
                <a:latin typeface="Bahnschrift Condensed" panose="020B0502040204020203" pitchFamily="34" charset="0"/>
              </a:rPr>
              <a:t>perilous</a:t>
            </a:r>
            <a:r>
              <a:rPr lang="sv-FI" dirty="0">
                <a:latin typeface="Bahnschrift Condensed" panose="020B0502040204020203" pitchFamily="34" charset="0"/>
              </a:rPr>
              <a:t> </a:t>
            </a:r>
            <a:r>
              <a:rPr lang="en-GB" dirty="0">
                <a:latin typeface="Bahnschrift Condensed" panose="020B0502040204020203" pitchFamily="34" charset="0"/>
              </a:rPr>
              <a:t>waters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D928AF0-F636-414C-D56E-6694F663C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Conversations with people to gain additional information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Sustained collaborations to build trust and understanding over time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networks from community of practice to find people who can help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Prototyping under real conditions / under controlled conditions 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Triangulation – making sure that methods and data are really independent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Critical thinking – where and how to apply it (iteratively) during processes?</a:t>
            </a:r>
            <a:endParaRPr lang="en-S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277381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B182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BA94F-B935-39DA-D9CB-5EE42443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pic>
        <p:nvPicPr>
          <p:cNvPr id="4098" name="Picture 2" descr="Ancient Astronomy, Science, and the Ancient Greeks – Brewminate: A Bold ...">
            <a:extLst>
              <a:ext uri="{FF2B5EF4-FFF2-40B4-BE49-F238E27FC236}">
                <a16:creationId xmlns:a16="http://schemas.microsoft.com/office/drawing/2014/main" id="{F4C39709-1FD6-2531-BF9F-49E6FFE887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880332" cy="689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94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660033"/>
          </a:fgClr>
          <a:bgClr>
            <a:srgbClr val="3A334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7AB1EC-7173-1860-6723-DE6EC13E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>
                <a:solidFill>
                  <a:srgbClr val="FFCCFF"/>
                </a:solidFill>
              </a:rPr>
              <a:t>Image sources &amp; credits</a:t>
            </a:r>
            <a:endParaRPr lang="en-SE" dirty="0">
              <a:solidFill>
                <a:srgbClr val="FFCCFF"/>
              </a:solidFill>
            </a:endParaRP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65A47E8-1B4D-87AA-FD07-AB927822E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560"/>
            <a:ext cx="10515600" cy="48497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i="1" dirty="0">
                <a:solidFill>
                  <a:srgbClr val="FFCCFF"/>
                </a:solidFill>
              </a:rPr>
              <a:t>Slide 2: A ghost net found in Maldives</a:t>
            </a:r>
            <a:r>
              <a:rPr lang="en-GB" dirty="0">
                <a:solidFill>
                  <a:schemeClr val="bg1"/>
                </a:solidFill>
              </a:rPr>
              <a:t>. © Emma Hedley</a:t>
            </a:r>
          </a:p>
          <a:p>
            <a:pPr marL="0" indent="0">
              <a:buNone/>
            </a:pPr>
            <a:r>
              <a:rPr lang="en-GB" i="1" dirty="0">
                <a:solidFill>
                  <a:srgbClr val="FFCCFF"/>
                </a:solidFill>
              </a:rPr>
              <a:t>Slide 3: Pi is all the irrationality I need. </a:t>
            </a:r>
            <a:r>
              <a:rPr lang="en-GB" dirty="0">
                <a:solidFill>
                  <a:schemeClr val="bg1"/>
                </a:solidFill>
              </a:rPr>
              <a:t>Posted by Melissa </a:t>
            </a:r>
            <a:r>
              <a:rPr lang="en-GB" dirty="0" err="1">
                <a:solidFill>
                  <a:schemeClr val="bg1"/>
                </a:solidFill>
              </a:rPr>
              <a:t>Chernik</a:t>
            </a:r>
            <a:r>
              <a:rPr lang="en-GB" dirty="0">
                <a:solidFill>
                  <a:schemeClr val="bg1"/>
                </a:solidFill>
              </a:rPr>
              <a:t> on </a:t>
            </a:r>
            <a:r>
              <a:rPr lang="en-GB" dirty="0" err="1">
                <a:solidFill>
                  <a:schemeClr val="bg1"/>
                </a:solidFill>
              </a:rPr>
              <a:t>Pininterest</a:t>
            </a:r>
            <a:r>
              <a:rPr lang="en-GB" dirty="0">
                <a:solidFill>
                  <a:schemeClr val="bg1"/>
                </a:solidFill>
              </a:rPr>
              <a:t>, from </a:t>
            </a:r>
            <a:r>
              <a:rPr lang="en-GB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http://storiented.blogspot.com/2013/05/the-science-of-protesting.html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i="1" dirty="0">
                <a:solidFill>
                  <a:srgbClr val="FFCCFF"/>
                </a:solidFill>
              </a:rPr>
              <a:t>Slide 4: Gregs strange ingredients. </a:t>
            </a:r>
            <a:r>
              <a:rPr lang="en-GB" dirty="0">
                <a:solidFill>
                  <a:schemeClr val="bg1"/>
                </a:solidFill>
              </a:rPr>
              <a:t>Screenshot from my computer taken on 4 October 2023, based on a search for “composting”.</a:t>
            </a:r>
          </a:p>
          <a:p>
            <a:pPr marL="0" indent="0">
              <a:buNone/>
            </a:pPr>
            <a:r>
              <a:rPr lang="en-GB" i="1" dirty="0">
                <a:solidFill>
                  <a:srgbClr val="FFCCFF"/>
                </a:solidFill>
              </a:rPr>
              <a:t>Slide 5: Wolf in sheep’s clothing. </a:t>
            </a:r>
            <a:r>
              <a:rPr lang="en-GB" dirty="0" err="1">
                <a:solidFill>
                  <a:schemeClr val="bg1"/>
                </a:solidFill>
              </a:rPr>
              <a:t>daviddrawsdrawings</a:t>
            </a:r>
            <a:r>
              <a:rPr lang="en-GB" dirty="0">
                <a:solidFill>
                  <a:schemeClr val="bg1"/>
                </a:solidFill>
              </a:rPr>
              <a:t>, Instagram</a:t>
            </a:r>
            <a:r>
              <a:rPr lang="en-GB" i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i="1" dirty="0">
                <a:solidFill>
                  <a:srgbClr val="FFCCFF"/>
                </a:solidFill>
              </a:rPr>
              <a:t>Slide 6: Weird bubbles floating on murky water. </a:t>
            </a:r>
            <a:r>
              <a:rPr lang="en-GB" i="1" dirty="0">
                <a:solidFill>
                  <a:schemeClr val="bg1"/>
                </a:solidFill>
              </a:rPr>
              <a:t>“</a:t>
            </a:r>
            <a:r>
              <a:rPr lang="pt-BR" dirty="0">
                <a:solidFill>
                  <a:schemeClr val="bg1"/>
                </a:solidFill>
              </a:rPr>
              <a:t>Bolhas de close-up-de-rosa na água suja” </a:t>
            </a: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https://br.freepik.com</a:t>
            </a: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i="1" dirty="0">
                <a:solidFill>
                  <a:srgbClr val="FFCCFF"/>
                </a:solidFill>
              </a:rPr>
              <a:t>Slide 8: Imagined encounters on distant planets. </a:t>
            </a:r>
            <a:r>
              <a:rPr lang="pt-BR" dirty="0">
                <a:solidFill>
                  <a:schemeClr val="bg1"/>
                </a:solidFill>
              </a:rPr>
              <a:t>Star Trek “The Cage” (original pilot)</a:t>
            </a:r>
          </a:p>
          <a:p>
            <a:pPr marL="0" indent="0">
              <a:buNone/>
            </a:pPr>
            <a:r>
              <a:rPr lang="pt-BR" i="1" dirty="0">
                <a:solidFill>
                  <a:srgbClr val="FFCCFF"/>
                </a:solidFill>
              </a:rPr>
              <a:t>Slide 9: Building (on) community. </a:t>
            </a:r>
            <a:r>
              <a:rPr lang="pt-BR" dirty="0">
                <a:solidFill>
                  <a:schemeClr val="bg1"/>
                </a:solidFill>
              </a:rPr>
              <a:t>Heartbeet lifesharing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https://heartbeet.org/heartbeet-barn-raising/</a:t>
            </a: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i="1" dirty="0">
                <a:solidFill>
                  <a:srgbClr val="FFCCFF"/>
                </a:solidFill>
              </a:rPr>
              <a:t>Slide 13: Using logic and speculation to chart the unknown. </a:t>
            </a:r>
            <a:r>
              <a:rPr lang="pt-BR" dirty="0">
                <a:solidFill>
                  <a:schemeClr val="bg1"/>
                </a:solidFill>
              </a:rPr>
              <a:t>Aristarchus of Samos. Library of Congress, public domain.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7941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415</Words>
  <Application>Microsoft Office PowerPoint</Application>
  <PresentationFormat>Bredbild</PresentationFormat>
  <Paragraphs>35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Arial</vt:lpstr>
      <vt:lpstr>Bahnschrift Condensed</vt:lpstr>
      <vt:lpstr>Calibri</vt:lpstr>
      <vt:lpstr>Calibri Light</vt:lpstr>
      <vt:lpstr>Office-tema</vt:lpstr>
      <vt:lpstr>Cutting loose from ghost nets</vt:lpstr>
      <vt:lpstr>PowerPoint-presentation</vt:lpstr>
      <vt:lpstr>PowerPoint-presentation</vt:lpstr>
      <vt:lpstr>Gregs strange ingredients ...</vt:lpstr>
      <vt:lpstr>? ؟</vt:lpstr>
      <vt:lpstr>PowerPoint-presentation</vt:lpstr>
      <vt:lpstr>Why does this matter?</vt:lpstr>
      <vt:lpstr>PowerPoint-presentation</vt:lpstr>
      <vt:lpstr>PowerPoint-presentation</vt:lpstr>
      <vt:lpstr>PowerPoint-presentation</vt:lpstr>
      <vt:lpstr>Time for a new paradigm?</vt:lpstr>
      <vt:lpstr>Navigating perilous waters</vt:lpstr>
      <vt:lpstr>PowerPoint-presentation</vt:lpstr>
      <vt:lpstr>Image sources &amp;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Cutting loose from ghost nets</dc:title>
  <dc:creator>Helen Avery</dc:creator>
  <cp:lastModifiedBy>Helen Avery</cp:lastModifiedBy>
  <cp:revision>4</cp:revision>
  <dcterms:created xsi:type="dcterms:W3CDTF">2023-10-09T12:46:25Z</dcterms:created>
  <dcterms:modified xsi:type="dcterms:W3CDTF">2024-12-23T11:27:41Z</dcterms:modified>
  <cp:contentStatus>Slutgiltig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