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0279975" cy="42808525"/>
  <p:notesSz cx="6858000" cy="9144000"/>
  <p:defaultTextStyle>
    <a:defPPr>
      <a:defRPr lang="sv-SE"/>
    </a:defPPr>
    <a:lvl1pPr marL="0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087382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174769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262151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349535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436922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524305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611687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6699074" algn="l" defTabSz="4174769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5A14"/>
    <a:srgbClr val="BEB7B3"/>
    <a:srgbClr val="AFD2C2"/>
    <a:srgbClr val="BAD8E1"/>
    <a:srgbClr val="FCDEE0"/>
    <a:srgbClr val="E2DDCB"/>
    <a:srgbClr val="D6D2C4"/>
    <a:srgbClr val="EBE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1"/>
    <p:restoredTop sz="96925"/>
  </p:normalViewPr>
  <p:slideViewPr>
    <p:cSldViewPr>
      <p:cViewPr varScale="1">
        <p:scale>
          <a:sx n="12" d="100"/>
          <a:sy n="12" d="100"/>
        </p:scale>
        <p:origin x="2276" y="112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a Carlsson Höglund" userId="cd4c46e2-c367-415e-93a4-87836c5971d2" providerId="ADAL" clId="{DFC7D93F-0441-450C-AE97-B7A6E84852AE}"/>
    <pc:docChg chg="modSld">
      <pc:chgData name="Lina Carlsson Höglund" userId="cd4c46e2-c367-415e-93a4-87836c5971d2" providerId="ADAL" clId="{DFC7D93F-0441-450C-AE97-B7A6E84852AE}" dt="2025-08-28T12:06:54.611" v="6" actId="20577"/>
      <pc:docMkLst>
        <pc:docMk/>
      </pc:docMkLst>
      <pc:sldChg chg="modSp mod">
        <pc:chgData name="Lina Carlsson Höglund" userId="cd4c46e2-c367-415e-93a4-87836c5971d2" providerId="ADAL" clId="{DFC7D93F-0441-450C-AE97-B7A6E84852AE}" dt="2025-08-28T12:06:54.611" v="6" actId="20577"/>
        <pc:sldMkLst>
          <pc:docMk/>
          <pc:sldMk cId="857055017" sldId="258"/>
        </pc:sldMkLst>
        <pc:spChg chg="mod">
          <ac:chgData name="Lina Carlsson Höglund" userId="cd4c46e2-c367-415e-93a4-87836c5971d2" providerId="ADAL" clId="{DFC7D93F-0441-450C-AE97-B7A6E84852AE}" dt="2025-08-28T12:06:02.920" v="0" actId="20577"/>
          <ac:spMkLst>
            <pc:docMk/>
            <pc:sldMk cId="857055017" sldId="258"/>
            <ac:spMk id="40" creationId="{93E3149A-C3E5-4C46-2EFB-B134F710BF9B}"/>
          </ac:spMkLst>
        </pc:spChg>
        <pc:spChg chg="mod">
          <ac:chgData name="Lina Carlsson Höglund" userId="cd4c46e2-c367-415e-93a4-87836c5971d2" providerId="ADAL" clId="{DFC7D93F-0441-450C-AE97-B7A6E84852AE}" dt="2025-08-28T12:06:19.310" v="1" actId="20577"/>
          <ac:spMkLst>
            <pc:docMk/>
            <pc:sldMk cId="857055017" sldId="258"/>
            <ac:spMk id="42" creationId="{6C08AD21-DECE-F5C5-C12B-34DA8DF277EA}"/>
          </ac:spMkLst>
        </pc:spChg>
        <pc:spChg chg="mod">
          <ac:chgData name="Lina Carlsson Höglund" userId="cd4c46e2-c367-415e-93a4-87836c5971d2" providerId="ADAL" clId="{DFC7D93F-0441-450C-AE97-B7A6E84852AE}" dt="2025-08-28T12:06:39.632" v="4" actId="20577"/>
          <ac:spMkLst>
            <pc:docMk/>
            <pc:sldMk cId="857055017" sldId="258"/>
            <ac:spMk id="44" creationId="{BBA91A09-2A9D-A315-65D5-7D12C93CB106}"/>
          </ac:spMkLst>
        </pc:spChg>
        <pc:spChg chg="mod">
          <ac:chgData name="Lina Carlsson Höglund" userId="cd4c46e2-c367-415e-93a4-87836c5971d2" providerId="ADAL" clId="{DFC7D93F-0441-450C-AE97-B7A6E84852AE}" dt="2025-08-28T12:06:54.611" v="6" actId="20577"/>
          <ac:spMkLst>
            <pc:docMk/>
            <pc:sldMk cId="857055017" sldId="258"/>
            <ac:spMk id="45" creationId="{E55C9C7A-960C-D47A-7DBA-B5845408F831}"/>
          </ac:spMkLst>
        </pc:spChg>
        <pc:spChg chg="mod">
          <ac:chgData name="Lina Carlsson Höglund" userId="cd4c46e2-c367-415e-93a4-87836c5971d2" providerId="ADAL" clId="{DFC7D93F-0441-450C-AE97-B7A6E84852AE}" dt="2025-08-28T12:06:45.997" v="5" actId="20577"/>
          <ac:spMkLst>
            <pc:docMk/>
            <pc:sldMk cId="857055017" sldId="258"/>
            <ac:spMk id="46" creationId="{E0A0BB28-0830-0604-9BEA-A5A97E34543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51AFB3A-8C6B-2043-A0C0-30BE3C5168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99EB5BA-2EA5-6845-9267-50B487736B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E79A4-E3BF-1147-85A6-9FDC6167D2B2}" type="datetimeFigureOut">
              <a:rPr lang="sv-SE" smtClean="0">
                <a:latin typeface="Arial" panose="020B0604020202020204" pitchFamily="34" charset="0"/>
              </a:rPr>
              <a:t>2025-08-28</a:t>
            </a:fld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D0BA3BB-FF32-D64E-9C22-2EB61D17F4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FD914DE-5CAE-C94E-98D6-CD986A9AB5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3819C-53DA-3B4D-B8DD-A0641855D21D}" type="slidenum">
              <a:rPr lang="sv-SE" smtClean="0">
                <a:latin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573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16772D2-001A-4F4D-91B5-0FDF13FD237D}" type="datetimeFigureOut">
              <a:rPr lang="en-GB" smtClean="0"/>
              <a:pPr/>
              <a:t>28/08/2025</a:t>
            </a:fld>
            <a:endParaRPr lang="en-GB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BC58BEB-B697-1541-8594-7673E1B8355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47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ige a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7948305" y="7307963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5480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  <a:endParaRPr lang="en-GB" noProof="0" dirty="0"/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5480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5480000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944745" y="29433600"/>
            <a:ext cx="10872000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945889" y="27794873"/>
            <a:ext cx="10871999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7943538" y="38559600"/>
            <a:ext cx="10873207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945889" y="37317600"/>
            <a:ext cx="10873207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7948304" y="17371815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2" name="Platshållare för bild 9">
            <a:extLst>
              <a:ext uri="{FF2B5EF4-FFF2-40B4-BE49-F238E27FC236}">
                <a16:creationId xmlns:a16="http://schemas.microsoft.com/office/drawing/2014/main" id="{86D5C2AC-689A-BA48-88AD-47A63B16E39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306460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9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7945889" y="15990063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945888" y="26039876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9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9" name="Platshållare för text 21">
            <a:extLst>
              <a:ext uri="{FF2B5EF4-FFF2-40B4-BE49-F238E27FC236}">
                <a16:creationId xmlns:a16="http://schemas.microsoft.com/office/drawing/2014/main" id="{07AFEBAF-E313-284D-A930-C8970911B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0646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054113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ige 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5682659" y="7307963"/>
            <a:ext cx="13212577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3212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3212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3211425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82661" y="29433600"/>
            <a:ext cx="13212575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682661" y="27794873"/>
            <a:ext cx="1321257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683236" y="38559600"/>
            <a:ext cx="13212000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683235" y="37317600"/>
            <a:ext cx="13212001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wrap="square"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5682660" y="17371815"/>
            <a:ext cx="13212576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8" y="24262531"/>
            <a:ext cx="13211427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682661" y="15990063"/>
            <a:ext cx="13212576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682661" y="26039876"/>
            <a:ext cx="13212575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89" y="31677089"/>
            <a:ext cx="13211425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321142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9552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a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7948305" y="7307963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5480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  <a:endParaRPr lang="en-GB" noProof="0" dirty="0"/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5480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5480000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944745" y="29433600"/>
            <a:ext cx="10872000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945889" y="27794873"/>
            <a:ext cx="10871999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7943538" y="38559600"/>
            <a:ext cx="10873207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945889" y="37317600"/>
            <a:ext cx="10873207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7948304" y="17371815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2" name="Platshållare för bild 9">
            <a:extLst>
              <a:ext uri="{FF2B5EF4-FFF2-40B4-BE49-F238E27FC236}">
                <a16:creationId xmlns:a16="http://schemas.microsoft.com/office/drawing/2014/main" id="{86D5C2AC-689A-BA48-88AD-47A63B16E39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306460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9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7945889" y="15990063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945888" y="26039876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9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9" name="Platshållare för text 21">
            <a:extLst>
              <a:ext uri="{FF2B5EF4-FFF2-40B4-BE49-F238E27FC236}">
                <a16:creationId xmlns:a16="http://schemas.microsoft.com/office/drawing/2014/main" id="{07AFEBAF-E313-284D-A930-C8970911B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0646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448219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5682659" y="7307963"/>
            <a:ext cx="13212577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3212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3212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3211425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82661" y="29433600"/>
            <a:ext cx="13212575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682661" y="27794873"/>
            <a:ext cx="1321257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683236" y="38559600"/>
            <a:ext cx="13212000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683235" y="37317600"/>
            <a:ext cx="13212001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wrap="square"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5682660" y="17371815"/>
            <a:ext cx="13212576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8" y="24262531"/>
            <a:ext cx="13211427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682661" y="15990063"/>
            <a:ext cx="13212576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682661" y="26039876"/>
            <a:ext cx="13212575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89" y="31677089"/>
            <a:ext cx="13211425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321142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37585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a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7948305" y="7307963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5480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  <a:endParaRPr lang="en-GB" noProof="0" dirty="0"/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5480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5480000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944745" y="29433600"/>
            <a:ext cx="10872000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945889" y="27794873"/>
            <a:ext cx="10871999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7943538" y="38559600"/>
            <a:ext cx="10873207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945889" y="37317600"/>
            <a:ext cx="10873207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7948304" y="17371815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2" name="Platshållare för bild 9">
            <a:extLst>
              <a:ext uri="{FF2B5EF4-FFF2-40B4-BE49-F238E27FC236}">
                <a16:creationId xmlns:a16="http://schemas.microsoft.com/office/drawing/2014/main" id="{86D5C2AC-689A-BA48-88AD-47A63B16E39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306460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9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7945889" y="15990063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945888" y="26039876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9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9" name="Platshållare för text 21">
            <a:extLst>
              <a:ext uri="{FF2B5EF4-FFF2-40B4-BE49-F238E27FC236}">
                <a16:creationId xmlns:a16="http://schemas.microsoft.com/office/drawing/2014/main" id="{07AFEBAF-E313-284D-A930-C8970911B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0646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585188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5682659" y="7307963"/>
            <a:ext cx="13212577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3212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3212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3211425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82661" y="29433600"/>
            <a:ext cx="13212575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682661" y="27794873"/>
            <a:ext cx="1321257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683236" y="38559600"/>
            <a:ext cx="13212000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683235" y="37317600"/>
            <a:ext cx="13212001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wrap="square"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5682660" y="17371815"/>
            <a:ext cx="13212576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8" y="24262531"/>
            <a:ext cx="13211427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682661" y="15990063"/>
            <a:ext cx="13212576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682661" y="26039876"/>
            <a:ext cx="13212575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89" y="31677089"/>
            <a:ext cx="13211425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321142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37957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a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7948305" y="7307963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5480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  <a:endParaRPr lang="en-GB" noProof="0" dirty="0"/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5480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5480000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944745" y="29433600"/>
            <a:ext cx="10872000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945889" y="27794873"/>
            <a:ext cx="10871999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7943538" y="38559600"/>
            <a:ext cx="10873207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945889" y="37317600"/>
            <a:ext cx="10873207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7948304" y="17371815"/>
            <a:ext cx="10872000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2" name="Platshållare för bild 9">
            <a:extLst>
              <a:ext uri="{FF2B5EF4-FFF2-40B4-BE49-F238E27FC236}">
                <a16:creationId xmlns:a16="http://schemas.microsoft.com/office/drawing/2014/main" id="{86D5C2AC-689A-BA48-88AD-47A63B16E39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306460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9" y="24262531"/>
            <a:ext cx="7560000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7945889" y="15990063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945888" y="26039876"/>
            <a:ext cx="10873207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9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9" name="Platshållare för text 21">
            <a:extLst>
              <a:ext uri="{FF2B5EF4-FFF2-40B4-BE49-F238E27FC236}">
                <a16:creationId xmlns:a16="http://schemas.microsoft.com/office/drawing/2014/main" id="{07AFEBAF-E313-284D-A930-C8970911BAA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06460" y="31677089"/>
            <a:ext cx="7560000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5480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48287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ym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3F57CE79-7885-6A43-A71F-323C7AE91C61}"/>
              </a:ext>
            </a:extLst>
          </p:cNvPr>
          <p:cNvSpPr/>
          <p:nvPr userDrawn="1"/>
        </p:nvSpPr>
        <p:spPr>
          <a:xfrm>
            <a:off x="539999" y="6498606"/>
            <a:ext cx="29196000" cy="3574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6426000" y="684000"/>
            <a:ext cx="23114770" cy="3673075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900" b="0" i="0" u="none" baseline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Headline Times New Roman </a:t>
            </a:r>
            <a:br>
              <a:rPr lang="en-GB" noProof="0" dirty="0"/>
            </a:br>
            <a:r>
              <a:rPr lang="en-GB" noProof="0" dirty="0"/>
              <a:t>or Adobe Garamond </a:t>
            </a:r>
            <a:r>
              <a:rPr lang="en-GB" noProof="0" dirty="0" err="1"/>
              <a:t>Semibold</a:t>
            </a:r>
            <a:endParaRPr lang="en-GB" noProof="0" dirty="0"/>
          </a:p>
        </p:txBody>
      </p:sp>
      <p:sp>
        <p:nvSpPr>
          <p:cNvPr id="14" name="Platshållare för bild 9"/>
          <p:cNvSpPr>
            <a:spLocks noGrp="1"/>
          </p:cNvSpPr>
          <p:nvPr>
            <p:ph type="pic" sz="quarter" idx="12" hasCustomPrompt="1"/>
          </p:nvPr>
        </p:nvSpPr>
        <p:spPr>
          <a:xfrm>
            <a:off x="15682659" y="7307963"/>
            <a:ext cx="13212577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6" name="Platshållare för text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85316" y="8946001"/>
            <a:ext cx="13212000" cy="5401478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400" b="0" i="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Intro text Arial / Frutiger LT Std 55 Roman.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9" hasCustomPrompt="1"/>
          </p:nvPr>
        </p:nvSpPr>
        <p:spPr>
          <a:xfrm>
            <a:off x="6426000" y="5004000"/>
            <a:ext cx="23114768" cy="1223963"/>
          </a:xfrm>
          <a:prstGeom prst="rect">
            <a:avLst/>
          </a:prstGeom>
          <a:ln>
            <a:noFill/>
            <a:prstDash val="solid"/>
          </a:ln>
        </p:spPr>
        <p:txBody>
          <a:bodyPr lIns="0" tIns="0" rIns="0" bIns="0" anchor="t" anchorCtr="0"/>
          <a:lstStyle>
            <a:lvl1pPr marL="0" indent="0">
              <a:buNone/>
              <a:defRPr sz="3600" b="1" i="0" cap="all" spc="2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4000" noProof="0" dirty="0"/>
              <a:t>SUBTITLE – NAMES, AFFILIATIONS ETC – Arial Bold / Frutiger LT Std 65 Bold</a:t>
            </a:r>
          </a:p>
        </p:txBody>
      </p:sp>
      <p:cxnSp>
        <p:nvCxnSpPr>
          <p:cNvPr id="7" name="Rak 6"/>
          <p:cNvCxnSpPr/>
          <p:nvPr userDrawn="1"/>
        </p:nvCxnSpPr>
        <p:spPr>
          <a:xfrm>
            <a:off x="6426194" y="4608000"/>
            <a:ext cx="23114574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tshållare för text 21">
            <a:extLst>
              <a:ext uri="{FF2B5EF4-FFF2-40B4-BE49-F238E27FC236}">
                <a16:creationId xmlns:a16="http://schemas.microsoft.com/office/drawing/2014/main" id="{BA5915EB-D66C-B848-86DA-5D7C88849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5316" y="16819200"/>
            <a:ext cx="13212000" cy="7131600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2" name="Platshållare för text 21">
            <a:extLst>
              <a:ext uri="{FF2B5EF4-FFF2-40B4-BE49-F238E27FC236}">
                <a16:creationId xmlns:a16="http://schemas.microsoft.com/office/drawing/2014/main" id="{42240B1D-39B5-5148-9229-74ADE831E9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5316" y="35031600"/>
            <a:ext cx="13211425" cy="6300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4" name="Platshållare för text 21">
            <a:extLst>
              <a:ext uri="{FF2B5EF4-FFF2-40B4-BE49-F238E27FC236}">
                <a16:creationId xmlns:a16="http://schemas.microsoft.com/office/drawing/2014/main" id="{BDF833D3-200F-164E-B9DF-3F95ACC8CF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82661" y="29433600"/>
            <a:ext cx="13212575" cy="7165585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6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Body text Arial / Frutiger LT Std 45 Light.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A1E4D9B8-06D3-6347-B8EB-4C602E65D4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682661" y="27794873"/>
            <a:ext cx="1321257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27" name="Platshållare för text 21">
            <a:extLst>
              <a:ext uri="{FF2B5EF4-FFF2-40B4-BE49-F238E27FC236}">
                <a16:creationId xmlns:a16="http://schemas.microsoft.com/office/drawing/2014/main" id="{7FB415A9-13C1-F347-8BF1-E1EEF3BAA0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683236" y="38559600"/>
            <a:ext cx="13212000" cy="2772091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Name, affiliation, faculty, institution, e-mail address, phone etc.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767E9D9A-854A-6C44-B933-2CF1B89D8F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683235" y="37317600"/>
            <a:ext cx="13212001" cy="846091"/>
          </a:xfrm>
          <a:prstGeom prst="callout1">
            <a:avLst>
              <a:gd name="adj1" fmla="val 99549"/>
              <a:gd name="adj2" fmla="val 99933"/>
              <a:gd name="adj3" fmla="val 99169"/>
              <a:gd name="adj4" fmla="val -39"/>
            </a:avLst>
          </a:prstGeom>
          <a:ln w="19050">
            <a:solidFill>
              <a:schemeClr val="tx2"/>
            </a:solidFill>
          </a:ln>
        </p:spPr>
        <p:txBody>
          <a:bodyPr wrap="square" lIns="0" tIns="0" rIns="0" bIns="54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Contact</a:t>
            </a:r>
          </a:p>
        </p:txBody>
      </p:sp>
      <p:sp>
        <p:nvSpPr>
          <p:cNvPr id="37" name="Platshållare för bild 9">
            <a:extLst>
              <a:ext uri="{FF2B5EF4-FFF2-40B4-BE49-F238E27FC236}">
                <a16:creationId xmlns:a16="http://schemas.microsoft.com/office/drawing/2014/main" id="{30F20F68-684F-F344-886F-48C9DED7584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5682660" y="17371815"/>
            <a:ext cx="13212576" cy="8403893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5" name="Platshållare för bild 9">
            <a:extLst>
              <a:ext uri="{FF2B5EF4-FFF2-40B4-BE49-F238E27FC236}">
                <a16:creationId xmlns:a16="http://schemas.microsoft.com/office/drawing/2014/main" id="{9B67B89E-84EB-9847-BD7C-A71AA297D95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385888" y="24262531"/>
            <a:ext cx="13211427" cy="7165585"/>
          </a:xfrm>
          <a:prstGeom prst="rect">
            <a:avLst/>
          </a:prstGeom>
        </p:spPr>
        <p:txBody>
          <a:bodyPr lIns="91423" tIns="45710" rIns="91423" bIns="45710" anchor="ctr"/>
          <a:lstStyle>
            <a:lvl1pPr marL="0" indent="0" algn="ctr">
              <a:buNone/>
              <a:defRPr sz="6600" b="0" i="0">
                <a:latin typeface="Arial" panose="020B0604020202020204" pitchFamily="34" charset="0"/>
              </a:defRPr>
            </a:lvl1pPr>
          </a:lstStyle>
          <a:p>
            <a:r>
              <a:rPr lang="en-GB" noProof="0" dirty="0"/>
              <a:t>Image/graph</a:t>
            </a:r>
          </a:p>
        </p:txBody>
      </p:sp>
      <p:sp>
        <p:nvSpPr>
          <p:cNvPr id="21" name="Platshållare för text 21">
            <a:extLst>
              <a:ext uri="{FF2B5EF4-FFF2-40B4-BE49-F238E27FC236}">
                <a16:creationId xmlns:a16="http://schemas.microsoft.com/office/drawing/2014/main" id="{C4E32119-A415-C444-92D8-9CFFC142A9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682661" y="15990063"/>
            <a:ext cx="13212576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3" name="Platshållare för text 21">
            <a:extLst>
              <a:ext uri="{FF2B5EF4-FFF2-40B4-BE49-F238E27FC236}">
                <a16:creationId xmlns:a16="http://schemas.microsoft.com/office/drawing/2014/main" id="{20D4F942-3908-684C-BDE5-B5199AF35E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682661" y="26039876"/>
            <a:ext cx="13212575" cy="949703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24" name="Platshållare för text 21">
            <a:extLst>
              <a:ext uri="{FF2B5EF4-FFF2-40B4-BE49-F238E27FC236}">
                <a16:creationId xmlns:a16="http://schemas.microsoft.com/office/drawing/2014/main" id="{E4BE38B9-AFAA-0D4E-9B04-50C20C40A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85889" y="31677089"/>
            <a:ext cx="13211425" cy="1032429"/>
          </a:xfrm>
          <a:prstGeom prst="rect">
            <a:avLst/>
          </a:prstGeom>
        </p:spPr>
        <p:txBody>
          <a:bodyPr lIns="0" tIns="0" rIns="0" bIns="0" numCol="1" spcCol="719855"/>
          <a:lstStyle>
            <a:lvl1pPr marL="0" marR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087382" indent="0">
              <a:buNone/>
              <a:defRPr sz="5900">
                <a:latin typeface="Frutiger 45 Light" pitchFamily="34" charset="0"/>
              </a:defRPr>
            </a:lvl2pPr>
            <a:lvl3pPr marL="4174769" indent="0">
              <a:buNone/>
              <a:defRPr sz="5900">
                <a:latin typeface="Frutiger 45 Light" pitchFamily="34" charset="0"/>
              </a:defRPr>
            </a:lvl3pPr>
            <a:lvl4pPr marL="6262151" indent="0">
              <a:buNone/>
              <a:defRPr sz="5900">
                <a:latin typeface="Frutiger 45 Light" pitchFamily="34" charset="0"/>
              </a:defRPr>
            </a:lvl4pPr>
            <a:lvl5pPr marL="8349540" indent="0">
              <a:buNone/>
              <a:defRPr sz="5900">
                <a:latin typeface="Frutiger 45 Light" pitchFamily="34" charset="0"/>
              </a:defRPr>
            </a:lvl5pPr>
          </a:lstStyle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noProof="0" dirty="0"/>
              <a:t>Caption. Delete the text box if it is not needed.</a:t>
            </a:r>
          </a:p>
        </p:txBody>
      </p:sp>
      <p:sp>
        <p:nvSpPr>
          <p:cNvPr id="36" name="Platshållare för text 4">
            <a:extLst>
              <a:ext uri="{FF2B5EF4-FFF2-40B4-BE49-F238E27FC236}">
                <a16:creationId xmlns:a16="http://schemas.microsoft.com/office/drawing/2014/main" id="{4752EB89-EC07-8F4A-9E17-AD0124A871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385317" y="7306463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Conclusion</a:t>
            </a:r>
          </a:p>
        </p:txBody>
      </p:sp>
      <p:sp>
        <p:nvSpPr>
          <p:cNvPr id="38" name="Platshållare för text 4">
            <a:extLst>
              <a:ext uri="{FF2B5EF4-FFF2-40B4-BE49-F238E27FC236}">
                <a16:creationId xmlns:a16="http://schemas.microsoft.com/office/drawing/2014/main" id="{D9EEA958-B7C5-EB41-B071-687DA7F4C84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85316" y="15180655"/>
            <a:ext cx="13212000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9" name="Platshållare för text 4">
            <a:extLst>
              <a:ext uri="{FF2B5EF4-FFF2-40B4-BE49-F238E27FC236}">
                <a16:creationId xmlns:a16="http://schemas.microsoft.com/office/drawing/2014/main" id="{F9367FCA-6E65-BB4D-9391-8A428B0DAA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385316" y="33391926"/>
            <a:ext cx="13211425" cy="1098753"/>
          </a:xfrm>
          <a:prstGeom prst="callout1">
            <a:avLst>
              <a:gd name="adj1" fmla="val 100083"/>
              <a:gd name="adj2" fmla="val 99920"/>
              <a:gd name="adj3" fmla="val 99878"/>
              <a:gd name="adj4" fmla="val 33"/>
            </a:avLst>
          </a:prstGeom>
          <a:ln w="28575">
            <a:solidFill>
              <a:schemeClr val="accent1"/>
            </a:solidFill>
          </a:ln>
        </p:spPr>
        <p:txBody>
          <a:bodyPr wrap="square" lIns="0" tIns="0" rIns="0" bIns="72000"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7000" b="0" i="0">
                <a:solidFill>
                  <a:schemeClr val="accent1"/>
                </a:solidFill>
                <a:latin typeface="Times New Roman" panose="02020603050405020304" pitchFamily="18" charset="0"/>
              </a:defRPr>
            </a:lvl1pPr>
            <a:lvl2pPr marL="2087382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2pPr>
            <a:lvl3pPr marL="4174769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3pPr>
            <a:lvl4pPr marL="6262151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4pPr>
            <a:lvl5pPr marL="8349538" indent="0">
              <a:buFontTx/>
              <a:buNone/>
              <a:defRPr b="1" i="0">
                <a:solidFill>
                  <a:schemeClr val="accent1"/>
                </a:solidFill>
                <a:latin typeface="Adobe Garamond Pro" panose="02020502060506020403" pitchFamily="18" charset="0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526941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5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>
            <a:extLst>
              <a:ext uri="{FF2B5EF4-FFF2-40B4-BE49-F238E27FC236}">
                <a16:creationId xmlns:a16="http://schemas.microsoft.com/office/drawing/2014/main" id="{AD23FD68-CDBB-2A48-B1A6-7B829150118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20" y="1385884"/>
            <a:ext cx="3046593" cy="406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4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9" r:id="rId2"/>
    <p:sldLayoutId id="2147483660" r:id="rId3"/>
    <p:sldLayoutId id="2147483663" r:id="rId4"/>
    <p:sldLayoutId id="2147483661" r:id="rId5"/>
    <p:sldLayoutId id="2147483664" r:id="rId6"/>
    <p:sldLayoutId id="2147483662" r:id="rId7"/>
    <p:sldLayoutId id="2147483665" r:id="rId8"/>
  </p:sldLayoutIdLst>
  <p:txStyles>
    <p:titleStyle>
      <a:lvl1pPr algn="ctr" defTabSz="4174769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539" indent="-1565539" algn="l" defTabSz="4174769" rtl="0" eaLnBrk="1" latinLnBrk="0" hangingPunct="1">
        <a:spcBef>
          <a:spcPct val="20000"/>
        </a:spcBef>
        <a:buFont typeface="Arial" pitchFamily="34" charset="0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91998" indent="-1304616" algn="l" defTabSz="4174769" rtl="0" eaLnBrk="1" latinLnBrk="0" hangingPunct="1">
        <a:spcBef>
          <a:spcPct val="20000"/>
        </a:spcBef>
        <a:buFont typeface="Arial" pitchFamily="34" charset="0"/>
        <a:buChar char="–"/>
        <a:defRPr sz="12900" kern="1200">
          <a:solidFill>
            <a:schemeClr val="tx1"/>
          </a:solidFill>
          <a:latin typeface="+mn-lt"/>
          <a:ea typeface="+mn-ea"/>
          <a:cs typeface="+mn-cs"/>
        </a:defRPr>
      </a:lvl2pPr>
      <a:lvl3pPr marL="5218461" indent="-1043692" algn="l" defTabSz="4174769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5843" indent="-1043692" algn="l" defTabSz="4174769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3230" indent="-1043692" algn="l" defTabSz="4174769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0613" indent="-1043692" algn="l" defTabSz="4174769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7995" indent="-1043692" algn="l" defTabSz="4174769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5384" indent="-1043692" algn="l" defTabSz="4174769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2766" indent="-1043692" algn="l" defTabSz="4174769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382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74769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262151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49535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6922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4305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1687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9074" algn="l" defTabSz="4174769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483" userDrawn="1">
          <p15:clr>
            <a:srgbClr val="F26B43"/>
          </p15:clr>
        </p15:guide>
        <p15:guide id="3" pos="953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ia.lundqvist@med.lu.se" TargetMode="External"/><Relationship Id="rId2" Type="http://schemas.openxmlformats.org/officeDocument/2006/relationships/hyperlink" Target="mailto:lina.carlsson_hoglund@med.lu.se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hyperlink" Target="mailto:ulf.jakobsson@med.lu.se" TargetMode="External"/><Relationship Id="rId4" Type="http://schemas.openxmlformats.org/officeDocument/2006/relationships/hyperlink" Target="mailto:bengt.sivberg@med.lu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tshållare för text 39">
            <a:extLst>
              <a:ext uri="{FF2B5EF4-FFF2-40B4-BE49-F238E27FC236}">
                <a16:creationId xmlns:a16="http://schemas.microsoft.com/office/drawing/2014/main" id="{93E3149A-C3E5-4C46-2EFB-B134F710B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8800" dirty="0">
                <a:solidFill>
                  <a:schemeClr val="accent3">
                    <a:lumMod val="25000"/>
                  </a:schemeClr>
                </a:solidFill>
              </a:rPr>
              <a:t>Den prediktiva förmågan hos SÖK-Observations instrument för tidig upptäckt av neuropsykiatriska funktionsnedsättningar hos barn</a:t>
            </a:r>
          </a:p>
        </p:txBody>
      </p:sp>
      <p:sp>
        <p:nvSpPr>
          <p:cNvPr id="42" name="Platshållare för text 41">
            <a:extLst>
              <a:ext uri="{FF2B5EF4-FFF2-40B4-BE49-F238E27FC236}">
                <a16:creationId xmlns:a16="http://schemas.microsoft.com/office/drawing/2014/main" id="{6C08AD21-DECE-F5C5-C12B-34DA8DF277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85315" y="8605754"/>
            <a:ext cx="13727575" cy="14692971"/>
          </a:xfrm>
        </p:spPr>
        <p:txBody>
          <a:bodyPr/>
          <a:lstStyle/>
          <a:p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Neuropsykiatriska funktionsnedsättningar uppstår oftast tidigt i barndomen, vilket gör tidig identifiering viktig för att stödja hälsosam utveckling. Det saknas ett bredare screeninginstrument för neuropsykiatrisk funktionsnedsättning för barn under två och ett halvt år. SÖK-Observations instrumentet utvecklades för att identifiera atypisk utveckling och autism hos barn vid 8-månaders hälsokontrollen inom barnhälsovården, administrerat av sjuksköterskor. För barn som initialt screenats med SÖK (n= 2017) inhämtades eventuella aktuell neuropsykiatriska funktionsnedsättningsdiagnoser när barnet var 11-13 år (n=104).</a:t>
            </a:r>
          </a:p>
        </p:txBody>
      </p:sp>
      <p:sp>
        <p:nvSpPr>
          <p:cNvPr id="43" name="Platshållare för text 42">
            <a:extLst>
              <a:ext uri="{FF2B5EF4-FFF2-40B4-BE49-F238E27FC236}">
                <a16:creationId xmlns:a16="http://schemas.microsoft.com/office/drawing/2014/main" id="{9436EC9D-CB78-96D8-E645-CD7D556E64A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26000" y="4752984"/>
            <a:ext cx="23114768" cy="1474979"/>
          </a:xfrm>
        </p:spPr>
        <p:txBody>
          <a:bodyPr/>
          <a:lstStyle/>
          <a:p>
            <a:pPr>
              <a:defRPr/>
            </a:pPr>
            <a:r>
              <a:rPr kumimoji="0" lang="en-GB" sz="24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Lina Carlsson Höglund, RN, MSc, </a:t>
            </a:r>
            <a:r>
              <a:rPr kumimoji="0" lang="en-GB" sz="2400" b="1" i="0" u="none" strike="noStrike" kern="1200" cap="all" spc="200" normalizeH="0" baseline="0" noProof="0" dirty="0" err="1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Phd</a:t>
            </a:r>
            <a:r>
              <a:rPr kumimoji="0" lang="en-GB" sz="24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student, RN, Lecturer</a:t>
            </a:r>
            <a:r>
              <a:rPr kumimoji="0" lang="en-GB" sz="12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en-GB" sz="2400" dirty="0">
                <a:solidFill>
                  <a:schemeClr val="accent3">
                    <a:lumMod val="25000"/>
                  </a:schemeClr>
                </a:solidFill>
              </a:rPr>
              <a:t>, Pia Lundqvist, </a:t>
            </a:r>
            <a:r>
              <a:rPr lang="it-IT" sz="2400" dirty="0">
                <a:solidFill>
                  <a:schemeClr val="accent3">
                    <a:lumMod val="25000"/>
                  </a:schemeClr>
                </a:solidFill>
              </a:rPr>
              <a:t>RSCN, PHD, Associate Professor</a:t>
            </a:r>
            <a:r>
              <a:rPr lang="it-IT" sz="1600" dirty="0">
                <a:solidFill>
                  <a:schemeClr val="accent3">
                    <a:lumMod val="25000"/>
                  </a:schemeClr>
                </a:solidFill>
              </a:rPr>
              <a:t>1, </a:t>
            </a:r>
          </a:p>
          <a:p>
            <a:pPr>
              <a:defRPr/>
            </a:pPr>
            <a:r>
              <a:rPr kumimoji="0" lang="en-GB" sz="24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Bengt Sivberg, </a:t>
            </a:r>
            <a:r>
              <a:rPr kumimoji="0" lang="en-GB" sz="2400" b="1" i="0" u="none" strike="noStrike" kern="1200" cap="all" spc="200" normalizeH="0" baseline="0" noProof="0" dirty="0" err="1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PHd</a:t>
            </a:r>
            <a:r>
              <a:rPr kumimoji="0" lang="en-GB" sz="24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professor</a:t>
            </a:r>
            <a:r>
              <a:rPr kumimoji="0" lang="en-GB" sz="16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en-GB" sz="2400" dirty="0">
                <a:solidFill>
                  <a:schemeClr val="accent3">
                    <a:lumMod val="25000"/>
                  </a:schemeClr>
                </a:solidFill>
              </a:rPr>
              <a:t>, Ulf Jakobsson, RN, PhD, Professor</a:t>
            </a:r>
            <a:r>
              <a:rPr lang="en-GB" sz="1600" dirty="0">
                <a:solidFill>
                  <a:schemeClr val="accent3">
                    <a:lumMod val="25000"/>
                  </a:schemeClr>
                </a:solidFill>
              </a:rPr>
              <a:t>2</a:t>
            </a:r>
            <a:endParaRPr kumimoji="0" lang="en-GB" sz="2400" b="1" i="0" u="none" strike="noStrike" kern="1200" cap="all" spc="200" normalizeH="0" baseline="0" noProof="0" dirty="0">
              <a:ln>
                <a:noFill/>
              </a:ln>
              <a:solidFill>
                <a:schemeClr val="accent3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16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Department of Health Sciences</a:t>
            </a:r>
          </a:p>
          <a:p>
            <a:pPr marL="0" marR="0" lvl="0" indent="0" algn="l" defTabSz="41747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16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Department of Clinical Sciences, </a:t>
            </a:r>
            <a:r>
              <a:rPr kumimoji="0" lang="en-GB" sz="1600" b="1" i="0" u="none" strike="noStrike" kern="1200" cap="all" spc="200" normalizeH="0" baseline="0" noProof="0" dirty="0" err="1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Center</a:t>
            </a:r>
            <a:r>
              <a:rPr kumimoji="0" lang="en-GB" sz="1600" b="1" i="0" u="none" strike="noStrike" kern="1200" cap="all" spc="200" normalizeH="0" baseline="0" noProof="0" dirty="0">
                <a:ln>
                  <a:noFill/>
                </a:ln>
                <a:solidFill>
                  <a:schemeClr val="accent3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Primary Health Care Research</a:t>
            </a:r>
          </a:p>
          <a:p>
            <a:endParaRPr lang="sv-SE" dirty="0"/>
          </a:p>
        </p:txBody>
      </p:sp>
      <p:sp>
        <p:nvSpPr>
          <p:cNvPr id="44" name="Platshållare för text 43">
            <a:extLst>
              <a:ext uri="{FF2B5EF4-FFF2-40B4-BE49-F238E27FC236}">
                <a16:creationId xmlns:a16="http://schemas.microsoft.com/office/drawing/2014/main" id="{BBA91A09-2A9D-A315-65D5-7D12C93CB1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85315" y="24673667"/>
            <a:ext cx="27292175" cy="1729385"/>
          </a:xfrm>
        </p:spPr>
        <p:txBody>
          <a:bodyPr/>
          <a:lstStyle/>
          <a:p>
            <a:r>
              <a:rPr lang="sv-SE" sz="5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Syftet var att undersöka den prediktiva validiteten hos SÖK-Observations instrument för tidig upptäckt av neuropsykiatriska funktionsnedsättningar hos barn.</a:t>
            </a:r>
            <a:endParaRPr lang="sv-SE" sz="5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5" name="Platshållare för text 44">
            <a:extLst>
              <a:ext uri="{FF2B5EF4-FFF2-40B4-BE49-F238E27FC236}">
                <a16:creationId xmlns:a16="http://schemas.microsoft.com/office/drawing/2014/main" id="{E55C9C7A-960C-D47A-7DBA-B5845408F8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85316" y="36237910"/>
            <a:ext cx="27520960" cy="3036948"/>
          </a:xfrm>
        </p:spPr>
        <p:txBody>
          <a:bodyPr/>
          <a:lstStyle/>
          <a:p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SÖK-Observations instrumentet kunde inte statistiskt förutsäga risken för barn vid 8-månaderskontrollen att utveckla neuropsykiatriska funktionsnedsättningar under de kommande 10-12 åren.</a:t>
            </a:r>
          </a:p>
        </p:txBody>
      </p:sp>
      <p:sp>
        <p:nvSpPr>
          <p:cNvPr id="46" name="Platshållare för text 45">
            <a:extLst>
              <a:ext uri="{FF2B5EF4-FFF2-40B4-BE49-F238E27FC236}">
                <a16:creationId xmlns:a16="http://schemas.microsoft.com/office/drawing/2014/main" id="{E0A0BB28-0830-0604-9BEA-A5A97E34543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85315" y="28226795"/>
            <a:ext cx="27509921" cy="5165132"/>
          </a:xfrm>
        </p:spPr>
        <p:txBody>
          <a:bodyPr/>
          <a:lstStyle/>
          <a:p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 </a:t>
            </a:r>
            <a:r>
              <a:rPr lang="sv-SE" sz="5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-off-nivåer på ≥1 eller ≥2 poäng visade SÖK-Observations instrumentet de bästa prediktiva värdena.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 en </a:t>
            </a:r>
            <a:r>
              <a:rPr lang="sv-SE" sz="5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-off på ≥1 var sensitiviteten 54,8%, specificiteten 47,1%, </a:t>
            </a:r>
            <a:r>
              <a:rPr lang="sv-SE" sz="5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Youden's</a:t>
            </a: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index 0,019, positivt prediktivt värde 5,3% och negativt prediktivt värde 95%.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 en </a:t>
            </a:r>
            <a:r>
              <a:rPr lang="sv-SE" sz="5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-off på ≥2 var sensitiviteten 12,5%, specificiteten 85,4%, </a:t>
            </a:r>
            <a:r>
              <a:rPr lang="sv-SE" sz="5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Youden's</a:t>
            </a: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index 0,021, positivt prediktivt värde 4,5% och negativt prediktivt värde 94,7%.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5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AROC</a:t>
            </a:r>
            <a:r>
              <a:rPr lang="sv-SE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49%. </a:t>
            </a:r>
          </a:p>
        </p:txBody>
      </p:sp>
      <p:sp>
        <p:nvSpPr>
          <p:cNvPr id="47" name="Platshållare för text 46">
            <a:extLst>
              <a:ext uri="{FF2B5EF4-FFF2-40B4-BE49-F238E27FC236}">
                <a16:creationId xmlns:a16="http://schemas.microsoft.com/office/drawing/2014/main" id="{85BE4D42-7DF7-3E62-6E4C-87D491F174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385315" y="27147894"/>
            <a:ext cx="27509921" cy="951892"/>
          </a:xfrm>
        </p:spPr>
        <p:txBody>
          <a:bodyPr/>
          <a:lstStyle/>
          <a:p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Resultat</a:t>
            </a:r>
          </a:p>
        </p:txBody>
      </p:sp>
      <p:sp>
        <p:nvSpPr>
          <p:cNvPr id="48" name="Platshållare för text 47">
            <a:extLst>
              <a:ext uri="{FF2B5EF4-FFF2-40B4-BE49-F238E27FC236}">
                <a16:creationId xmlns:a16="http://schemas.microsoft.com/office/drawing/2014/main" id="{DBC24F30-E667-6053-8E2F-C5EAAB2409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472952" y="40080291"/>
            <a:ext cx="27422284" cy="1251400"/>
          </a:xfrm>
        </p:spPr>
        <p:txBody>
          <a:bodyPr/>
          <a:lstStyle/>
          <a:p>
            <a:pPr>
              <a:defRPr/>
            </a:pP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Lina Carlsson Höglund: </a:t>
            </a: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  <a:hlinkClick r:id="rId2"/>
              </a:rPr>
              <a:t>lina.carlsson_hoglund@med.lu.se</a:t>
            </a: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	               </a:t>
            </a:r>
            <a:r>
              <a:rPr lang="sv-SE" sz="3200" dirty="0">
                <a:solidFill>
                  <a:srgbClr val="000000"/>
                </a:solidFill>
                <a:latin typeface="Baguet Script" panose="020F0502020204030204" pitchFamily="2" charset="0"/>
              </a:rPr>
              <a:t>	Pia Lundqvist: </a:t>
            </a:r>
            <a:r>
              <a:rPr lang="sv-SE" sz="3200" dirty="0">
                <a:solidFill>
                  <a:srgbClr val="000000"/>
                </a:solidFill>
                <a:latin typeface="Baguet Script" panose="020F0502020204030204" pitchFamily="2" charset="0"/>
                <a:hlinkClick r:id="rId3"/>
              </a:rPr>
              <a:t>pia.lundqvist@med.lu.se</a:t>
            </a:r>
            <a:r>
              <a:rPr lang="sv-SE" sz="3200" dirty="0">
                <a:solidFill>
                  <a:srgbClr val="000000"/>
                </a:solidFill>
                <a:latin typeface="Baguet Script" panose="020F0502020204030204" pitchFamily="2" charset="0"/>
              </a:rPr>
              <a:t> </a:t>
            </a:r>
          </a:p>
          <a:p>
            <a:pPr lvl="0">
              <a:defRPr/>
            </a:pPr>
            <a:r>
              <a:rPr lang="sv-SE" sz="3200" dirty="0">
                <a:solidFill>
                  <a:srgbClr val="000000"/>
                </a:solidFill>
                <a:latin typeface="Baguet Script" panose="020F0502020204030204" pitchFamily="2" charset="0"/>
              </a:rPr>
              <a:t>Bengt Sivberg: </a:t>
            </a:r>
            <a:r>
              <a:rPr lang="sv-SE" sz="3200" dirty="0">
                <a:solidFill>
                  <a:srgbClr val="000000"/>
                </a:solidFill>
                <a:latin typeface="Baguet Script" panose="020F0502020204030204" pitchFamily="2" charset="0"/>
                <a:hlinkClick r:id="rId4"/>
              </a:rPr>
              <a:t>bengt.sivberg@med.lu.se</a:t>
            </a:r>
            <a:r>
              <a:rPr lang="sv-SE" sz="3200" dirty="0">
                <a:solidFill>
                  <a:srgbClr val="000000"/>
                </a:solidFill>
                <a:latin typeface="Baguet Script" panose="020F0502020204030204" pitchFamily="2" charset="0"/>
              </a:rPr>
              <a:t> </a:t>
            </a: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			Ulf Jakobsson: </a:t>
            </a: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  <a:hlinkClick r:id="rId5"/>
              </a:rPr>
              <a:t>ulf.jakobsson@med.lu.se</a:t>
            </a: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417476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guet Script" panose="020F0502020204030204" pitchFamily="2" charset="0"/>
                <a:ea typeface="+mn-ea"/>
                <a:cs typeface="+mn-cs"/>
              </a:rPr>
              <a:t>		               	</a:t>
            </a:r>
            <a:endParaRPr lang="sv-SE" dirty="0"/>
          </a:p>
        </p:txBody>
      </p:sp>
      <p:sp>
        <p:nvSpPr>
          <p:cNvPr id="49" name="Platshållare för text 48">
            <a:extLst>
              <a:ext uri="{FF2B5EF4-FFF2-40B4-BE49-F238E27FC236}">
                <a16:creationId xmlns:a16="http://schemas.microsoft.com/office/drawing/2014/main" id="{0E555CD6-2438-026A-B5F4-13708E08456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472952" y="39274859"/>
            <a:ext cx="27433324" cy="805431"/>
          </a:xfrm>
        </p:spPr>
        <p:txBody>
          <a:bodyPr/>
          <a:lstStyle/>
          <a:p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Kontakt</a:t>
            </a:r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B7F989C8-161E-C5B8-6412-42919687002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385317" y="7506718"/>
            <a:ext cx="13212000" cy="898498"/>
          </a:xfrm>
        </p:spPr>
        <p:txBody>
          <a:bodyPr/>
          <a:lstStyle/>
          <a:p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Bakgrund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2E36CE12-307A-BB43-8D57-70E85B9D9E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310640" y="23445586"/>
            <a:ext cx="27584596" cy="951893"/>
          </a:xfrm>
        </p:spPr>
        <p:txBody>
          <a:bodyPr/>
          <a:lstStyle/>
          <a:p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Syfte</a:t>
            </a:r>
          </a:p>
        </p:txBody>
      </p:sp>
      <p:sp>
        <p:nvSpPr>
          <p:cNvPr id="55" name="Platshållare för text 54">
            <a:extLst>
              <a:ext uri="{FF2B5EF4-FFF2-40B4-BE49-F238E27FC236}">
                <a16:creationId xmlns:a16="http://schemas.microsoft.com/office/drawing/2014/main" id="{A0A7F772-A3AC-0726-8099-0C7D79B3B3E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385316" y="35139154"/>
            <a:ext cx="27509344" cy="882731"/>
          </a:xfrm>
        </p:spPr>
        <p:txBody>
          <a:bodyPr/>
          <a:lstStyle/>
          <a:p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Slutsats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B67BD84-6ACC-1DA1-AD04-83AA6151A828}"/>
              </a:ext>
            </a:extLst>
          </p:cNvPr>
          <p:cNvSpPr txBox="1"/>
          <p:nvPr/>
        </p:nvSpPr>
        <p:spPr>
          <a:xfrm>
            <a:off x="16224047" y="23812704"/>
            <a:ext cx="12453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AI-genererad bild skapad med </a:t>
            </a:r>
            <a:r>
              <a:rPr lang="sv-SE" sz="32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sv-SE" sz="32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v-SE" sz="32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OpenAI</a:t>
            </a:r>
            <a:r>
              <a:rPr lang="sv-SE" sz="32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via </a:t>
            </a:r>
            <a:r>
              <a:rPr lang="sv-SE" sz="32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DALL·E</a:t>
            </a:r>
            <a:r>
              <a:rPr lang="sv-SE" sz="32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</a:t>
            </a:r>
            <a:r>
              <a:rPr lang="sv-S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4BD689C-5DA7-3FD8-05FB-93462F3FB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24047" y="8396710"/>
            <a:ext cx="12453443" cy="152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55017"/>
      </p:ext>
    </p:extLst>
  </p:cSld>
  <p:clrMapOvr>
    <a:masterClrMapping/>
  </p:clrMapOvr>
</p:sld>
</file>

<file path=ppt/theme/theme1.xml><?xml version="1.0" encoding="utf-8"?>
<a:theme xmlns:a="http://schemas.openxmlformats.org/drawingml/2006/main" name="LUEng_Portrait">
  <a:themeElements>
    <a:clrScheme name="Poster">
      <a:dk1>
        <a:srgbClr val="000000"/>
      </a:dk1>
      <a:lt1>
        <a:srgbClr val="FFFFFF"/>
      </a:lt1>
      <a:dk2>
        <a:srgbClr val="4D4C44"/>
      </a:dk2>
      <a:lt2>
        <a:srgbClr val="E2DDCB"/>
      </a:lt2>
      <a:accent1>
        <a:srgbClr val="9A5A14"/>
      </a:accent1>
      <a:accent2>
        <a:srgbClr val="FCDEE0"/>
      </a:accent2>
      <a:accent3>
        <a:srgbClr val="BAD8E1"/>
      </a:accent3>
      <a:accent4>
        <a:srgbClr val="AFD2C2"/>
      </a:accent4>
      <a:accent5>
        <a:srgbClr val="E2DDCB"/>
      </a:accent5>
      <a:accent6>
        <a:srgbClr val="BEB7B3"/>
      </a:accent6>
      <a:hlink>
        <a:srgbClr val="000080"/>
      </a:hlink>
      <a:folHlink>
        <a:srgbClr val="9A5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0_LU_Sv_Portrait.pptx" id="{BA313F79-9A3C-4622-AD0B-C6E3967000BE}" vid="{BD7B0C8B-3DFC-452B-81C5-A123D6B26B8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LUEng_Portrait</Template>
  <TotalTime>5178</TotalTime>
  <Words>353</Words>
  <Application>Microsoft Office PowerPoint</Application>
  <PresentationFormat>Anpassad</PresentationFormat>
  <Paragraphs>21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Adobe Garamond Pro</vt:lpstr>
      <vt:lpstr>Arial</vt:lpstr>
      <vt:lpstr>Baguet Script</vt:lpstr>
      <vt:lpstr>Frutiger 45 Light</vt:lpstr>
      <vt:lpstr>Times New Roman</vt:lpstr>
      <vt:lpstr>LUEng_Portrait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Clyde Lange</dc:creator>
  <cp:lastModifiedBy>Lina Carlsson Höglund</cp:lastModifiedBy>
  <cp:revision>96</cp:revision>
  <dcterms:created xsi:type="dcterms:W3CDTF">2019-08-30T15:49:02Z</dcterms:created>
  <dcterms:modified xsi:type="dcterms:W3CDTF">2025-08-28T12:07:03Z</dcterms:modified>
</cp:coreProperties>
</file>