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1683325" cy="42484675"/>
  <p:notesSz cx="9931400" cy="14351000"/>
  <p:defaultTextStyle>
    <a:defPPr>
      <a:defRPr lang="sv-SE"/>
    </a:defPPr>
    <a:lvl1pPr marL="0" algn="l" defTabSz="4238153" rtl="0" eaLnBrk="1" latinLnBrk="0" hangingPunct="1">
      <a:defRPr sz="8300" kern="1200">
        <a:solidFill>
          <a:schemeClr val="tx1"/>
        </a:solidFill>
        <a:latin typeface="+mn-lt"/>
        <a:ea typeface="+mn-ea"/>
        <a:cs typeface="+mn-cs"/>
      </a:defRPr>
    </a:lvl1pPr>
    <a:lvl2pPr marL="2119076" algn="l" defTabSz="4238153" rtl="0" eaLnBrk="1" latinLnBrk="0" hangingPunct="1">
      <a:defRPr sz="8300" kern="1200">
        <a:solidFill>
          <a:schemeClr val="tx1"/>
        </a:solidFill>
        <a:latin typeface="+mn-lt"/>
        <a:ea typeface="+mn-ea"/>
        <a:cs typeface="+mn-cs"/>
      </a:defRPr>
    </a:lvl2pPr>
    <a:lvl3pPr marL="4238153" algn="l" defTabSz="4238153" rtl="0" eaLnBrk="1" latinLnBrk="0" hangingPunct="1">
      <a:defRPr sz="8300" kern="1200">
        <a:solidFill>
          <a:schemeClr val="tx1"/>
        </a:solidFill>
        <a:latin typeface="+mn-lt"/>
        <a:ea typeface="+mn-ea"/>
        <a:cs typeface="+mn-cs"/>
      </a:defRPr>
    </a:lvl3pPr>
    <a:lvl4pPr marL="6357229" algn="l" defTabSz="4238153" rtl="0" eaLnBrk="1" latinLnBrk="0" hangingPunct="1">
      <a:defRPr sz="8300" kern="1200">
        <a:solidFill>
          <a:schemeClr val="tx1"/>
        </a:solidFill>
        <a:latin typeface="+mn-lt"/>
        <a:ea typeface="+mn-ea"/>
        <a:cs typeface="+mn-cs"/>
      </a:defRPr>
    </a:lvl4pPr>
    <a:lvl5pPr marL="8476305" algn="l" defTabSz="4238153" rtl="0" eaLnBrk="1" latinLnBrk="0" hangingPunct="1">
      <a:defRPr sz="8300" kern="1200">
        <a:solidFill>
          <a:schemeClr val="tx1"/>
        </a:solidFill>
        <a:latin typeface="+mn-lt"/>
        <a:ea typeface="+mn-ea"/>
        <a:cs typeface="+mn-cs"/>
      </a:defRPr>
    </a:lvl5pPr>
    <a:lvl6pPr marL="10595381" algn="l" defTabSz="4238153" rtl="0" eaLnBrk="1" latinLnBrk="0" hangingPunct="1">
      <a:defRPr sz="8300" kern="1200">
        <a:solidFill>
          <a:schemeClr val="tx1"/>
        </a:solidFill>
        <a:latin typeface="+mn-lt"/>
        <a:ea typeface="+mn-ea"/>
        <a:cs typeface="+mn-cs"/>
      </a:defRPr>
    </a:lvl6pPr>
    <a:lvl7pPr marL="12714458" algn="l" defTabSz="4238153" rtl="0" eaLnBrk="1" latinLnBrk="0" hangingPunct="1">
      <a:defRPr sz="8300" kern="1200">
        <a:solidFill>
          <a:schemeClr val="tx1"/>
        </a:solidFill>
        <a:latin typeface="+mn-lt"/>
        <a:ea typeface="+mn-ea"/>
        <a:cs typeface="+mn-cs"/>
      </a:defRPr>
    </a:lvl7pPr>
    <a:lvl8pPr marL="14833534" algn="l" defTabSz="4238153" rtl="0" eaLnBrk="1" latinLnBrk="0" hangingPunct="1">
      <a:defRPr sz="8300" kern="1200">
        <a:solidFill>
          <a:schemeClr val="tx1"/>
        </a:solidFill>
        <a:latin typeface="+mn-lt"/>
        <a:ea typeface="+mn-ea"/>
        <a:cs typeface="+mn-cs"/>
      </a:defRPr>
    </a:lvl8pPr>
    <a:lvl9pPr marL="16952610" algn="l" defTabSz="4238153" rtl="0" eaLnBrk="1" latinLnBrk="0" hangingPunct="1">
      <a:defRPr sz="8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381">
          <p15:clr>
            <a:srgbClr val="A4A3A4"/>
          </p15:clr>
        </p15:guide>
        <p15:guide id="2" pos="997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3399FF"/>
    <a:srgbClr val="9586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37" d="100"/>
          <a:sy n="37" d="100"/>
        </p:scale>
        <p:origin x="168" y="-6293"/>
      </p:cViewPr>
      <p:guideLst>
        <p:guide orient="horz" pos="13381"/>
        <p:guide pos="997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4303713" cy="71913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5626100" y="0"/>
            <a:ext cx="4303713" cy="719138"/>
          </a:xfrm>
          <a:prstGeom prst="rect">
            <a:avLst/>
          </a:prstGeom>
        </p:spPr>
        <p:txBody>
          <a:bodyPr vert="horz" lIns="91440" tIns="45720" rIns="91440" bIns="45720" rtlCol="0"/>
          <a:lstStyle>
            <a:lvl1pPr algn="r">
              <a:defRPr sz="1200"/>
            </a:lvl1pPr>
          </a:lstStyle>
          <a:p>
            <a:fld id="{6BA74749-EEF3-436D-8B56-107B61F99B70}" type="datetimeFigureOut">
              <a:rPr lang="sv-SE" smtClean="0"/>
              <a:t>2025-10-01</a:t>
            </a:fld>
            <a:endParaRPr lang="sv-SE"/>
          </a:p>
        </p:txBody>
      </p:sp>
      <p:sp>
        <p:nvSpPr>
          <p:cNvPr id="4" name="Platshållare för bildobjekt 3"/>
          <p:cNvSpPr>
            <a:spLocks noGrp="1" noRot="1" noChangeAspect="1"/>
          </p:cNvSpPr>
          <p:nvPr>
            <p:ph type="sldImg" idx="2"/>
          </p:nvPr>
        </p:nvSpPr>
        <p:spPr>
          <a:xfrm>
            <a:off x="3159125" y="1793875"/>
            <a:ext cx="3613150" cy="4843463"/>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993775" y="6907213"/>
            <a:ext cx="7943850" cy="5649912"/>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13631863"/>
            <a:ext cx="4303713" cy="71913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5626100" y="13631863"/>
            <a:ext cx="4303713" cy="719137"/>
          </a:xfrm>
          <a:prstGeom prst="rect">
            <a:avLst/>
          </a:prstGeom>
        </p:spPr>
        <p:txBody>
          <a:bodyPr vert="horz" lIns="91440" tIns="45720" rIns="91440" bIns="45720" rtlCol="0" anchor="b"/>
          <a:lstStyle>
            <a:lvl1pPr algn="r">
              <a:defRPr sz="1200"/>
            </a:lvl1pPr>
          </a:lstStyle>
          <a:p>
            <a:fld id="{4803F526-7EEA-4274-B520-809CBBF3744D}" type="slidenum">
              <a:rPr lang="sv-SE" smtClean="0"/>
              <a:t>‹#›</a:t>
            </a:fld>
            <a:endParaRPr lang="sv-SE"/>
          </a:p>
        </p:txBody>
      </p:sp>
    </p:spTree>
    <p:extLst>
      <p:ext uri="{BB962C8B-B14F-4D97-AF65-F5344CB8AC3E}">
        <p14:creationId xmlns:p14="http://schemas.microsoft.com/office/powerpoint/2010/main" val="1614022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2376250" y="13197789"/>
            <a:ext cx="26930826" cy="9106669"/>
          </a:xfrm>
        </p:spPr>
        <p:txBody>
          <a:bodyPr/>
          <a:lstStyle/>
          <a:p>
            <a:r>
              <a:rPr lang="sv-SE"/>
              <a:t>Klicka här för att ändra format</a:t>
            </a:r>
          </a:p>
        </p:txBody>
      </p:sp>
      <p:sp>
        <p:nvSpPr>
          <p:cNvPr id="3" name="Underrubrik 2"/>
          <p:cNvSpPr>
            <a:spLocks noGrp="1"/>
          </p:cNvSpPr>
          <p:nvPr>
            <p:ph type="subTitle" idx="1"/>
          </p:nvPr>
        </p:nvSpPr>
        <p:spPr>
          <a:xfrm>
            <a:off x="4752499" y="24074649"/>
            <a:ext cx="22178328" cy="10857195"/>
          </a:xfrm>
        </p:spPr>
        <p:txBody>
          <a:bodyPr/>
          <a:lstStyle>
            <a:lvl1pPr marL="0" indent="0" algn="ctr">
              <a:buNone/>
              <a:defRPr>
                <a:solidFill>
                  <a:schemeClr val="tx1">
                    <a:tint val="75000"/>
                  </a:schemeClr>
                </a:solidFill>
              </a:defRPr>
            </a:lvl1pPr>
            <a:lvl2pPr marL="2119076" indent="0" algn="ctr">
              <a:buNone/>
              <a:defRPr>
                <a:solidFill>
                  <a:schemeClr val="tx1">
                    <a:tint val="75000"/>
                  </a:schemeClr>
                </a:solidFill>
              </a:defRPr>
            </a:lvl2pPr>
            <a:lvl3pPr marL="4238153" indent="0" algn="ctr">
              <a:buNone/>
              <a:defRPr>
                <a:solidFill>
                  <a:schemeClr val="tx1">
                    <a:tint val="75000"/>
                  </a:schemeClr>
                </a:solidFill>
              </a:defRPr>
            </a:lvl3pPr>
            <a:lvl4pPr marL="6357229" indent="0" algn="ctr">
              <a:buNone/>
              <a:defRPr>
                <a:solidFill>
                  <a:schemeClr val="tx1">
                    <a:tint val="75000"/>
                  </a:schemeClr>
                </a:solidFill>
              </a:defRPr>
            </a:lvl4pPr>
            <a:lvl5pPr marL="8476305" indent="0" algn="ctr">
              <a:buNone/>
              <a:defRPr>
                <a:solidFill>
                  <a:schemeClr val="tx1">
                    <a:tint val="75000"/>
                  </a:schemeClr>
                </a:solidFill>
              </a:defRPr>
            </a:lvl5pPr>
            <a:lvl6pPr marL="10595381" indent="0" algn="ctr">
              <a:buNone/>
              <a:defRPr>
                <a:solidFill>
                  <a:schemeClr val="tx1">
                    <a:tint val="75000"/>
                  </a:schemeClr>
                </a:solidFill>
              </a:defRPr>
            </a:lvl6pPr>
            <a:lvl7pPr marL="12714458" indent="0" algn="ctr">
              <a:buNone/>
              <a:defRPr>
                <a:solidFill>
                  <a:schemeClr val="tx1">
                    <a:tint val="75000"/>
                  </a:schemeClr>
                </a:solidFill>
              </a:defRPr>
            </a:lvl7pPr>
            <a:lvl8pPr marL="14833534" indent="0" algn="ctr">
              <a:buNone/>
              <a:defRPr>
                <a:solidFill>
                  <a:schemeClr val="tx1">
                    <a:tint val="75000"/>
                  </a:schemeClr>
                </a:solidFill>
              </a:defRPr>
            </a:lvl8pPr>
            <a:lvl9pPr marL="1695261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D6D0AADB-3E07-41FE-9D22-C90A4F9450DE}" type="datetimeFigureOut">
              <a:rPr lang="sv-SE" smtClean="0"/>
              <a:t>2025-10-01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C010E42-8CBD-400A-8645-B376889C76C8}" type="slidenum">
              <a:rPr lang="sv-SE" smtClean="0"/>
              <a:t>‹#›</a:t>
            </a:fld>
            <a:endParaRPr lang="sv-SE"/>
          </a:p>
        </p:txBody>
      </p:sp>
      <p:sp>
        <p:nvSpPr>
          <p:cNvPr id="10" name="Rektangel 9"/>
          <p:cNvSpPr/>
          <p:nvPr userDrawn="1"/>
        </p:nvSpPr>
        <p:spPr>
          <a:xfrm>
            <a:off x="1008014" y="6290069"/>
            <a:ext cx="29667296" cy="32273154"/>
          </a:xfrm>
          <a:prstGeom prst="rect">
            <a:avLst/>
          </a:prstGeom>
          <a:solidFill>
            <a:srgbClr val="95866A">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912269" y="864073"/>
            <a:ext cx="3051073" cy="1473542"/>
          </a:xfrm>
          <a:prstGeom prst="rect">
            <a:avLst/>
          </a:prstGeom>
        </p:spPr>
      </p:pic>
      <p:grpSp>
        <p:nvGrpSpPr>
          <p:cNvPr id="12" name="Grupp 11"/>
          <p:cNvGrpSpPr/>
          <p:nvPr userDrawn="1"/>
        </p:nvGrpSpPr>
        <p:grpSpPr>
          <a:xfrm>
            <a:off x="1038052" y="38884297"/>
            <a:ext cx="29637258" cy="2893957"/>
            <a:chOff x="1" y="0"/>
            <a:chExt cx="31683324" cy="3024313"/>
          </a:xfrm>
        </p:grpSpPr>
        <p:sp>
          <p:nvSpPr>
            <p:cNvPr id="13" name="Rektangel 12"/>
            <p:cNvSpPr/>
            <p:nvPr/>
          </p:nvSpPr>
          <p:spPr>
            <a:xfrm>
              <a:off x="1" y="0"/>
              <a:ext cx="31683324" cy="3024313"/>
            </a:xfrm>
            <a:prstGeom prst="rect">
              <a:avLst/>
            </a:prstGeom>
            <a:solidFill>
              <a:srgbClr val="958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Bildobjekt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014" y="1140602"/>
              <a:ext cx="6973838" cy="1033274"/>
            </a:xfrm>
            <a:prstGeom prst="rect">
              <a:avLst/>
            </a:prstGeom>
          </p:spPr>
        </p:pic>
      </p:grpSp>
      <p:pic>
        <p:nvPicPr>
          <p:cNvPr id="15" name="Bildobjekt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7290934" y="39748393"/>
            <a:ext cx="2511079" cy="1212747"/>
          </a:xfrm>
          <a:prstGeom prst="rect">
            <a:avLst/>
          </a:prstGeom>
        </p:spPr>
      </p:pic>
      <p:pic>
        <p:nvPicPr>
          <p:cNvPr id="9" name="Bildobjekt 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61270" y="0"/>
            <a:ext cx="4291229" cy="5406705"/>
          </a:xfrm>
          <a:prstGeom prst="rect">
            <a:avLst/>
          </a:prstGeom>
        </p:spPr>
      </p:pic>
    </p:spTree>
    <p:extLst>
      <p:ext uri="{BB962C8B-B14F-4D97-AF65-F5344CB8AC3E}">
        <p14:creationId xmlns:p14="http://schemas.microsoft.com/office/powerpoint/2010/main" val="1525966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6D0AADB-3E07-41FE-9D22-C90A4F9450DE}" type="datetimeFigureOut">
              <a:rPr lang="sv-SE" smtClean="0"/>
              <a:t>2025-10-01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C010E42-8CBD-400A-8645-B376889C76C8}" type="slidenum">
              <a:rPr lang="sv-SE" smtClean="0"/>
              <a:t>‹#›</a:t>
            </a:fld>
            <a:endParaRPr lang="sv-SE"/>
          </a:p>
        </p:txBody>
      </p:sp>
    </p:spTree>
    <p:extLst>
      <p:ext uri="{BB962C8B-B14F-4D97-AF65-F5344CB8AC3E}">
        <p14:creationId xmlns:p14="http://schemas.microsoft.com/office/powerpoint/2010/main" val="1863563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2502765" y="27300340"/>
            <a:ext cx="26930826" cy="8437929"/>
          </a:xfrm>
        </p:spPr>
        <p:txBody>
          <a:bodyPr anchor="t"/>
          <a:lstStyle>
            <a:lvl1pPr algn="l">
              <a:defRPr sz="18500" b="1" cap="all"/>
            </a:lvl1pPr>
          </a:lstStyle>
          <a:p>
            <a:r>
              <a:rPr lang="sv-SE"/>
              <a:t>Klicka här för att ändra format</a:t>
            </a:r>
          </a:p>
        </p:txBody>
      </p:sp>
      <p:sp>
        <p:nvSpPr>
          <p:cNvPr id="3" name="Platshållare för text 2"/>
          <p:cNvSpPr>
            <a:spLocks noGrp="1"/>
          </p:cNvSpPr>
          <p:nvPr>
            <p:ph type="body" idx="1"/>
          </p:nvPr>
        </p:nvSpPr>
        <p:spPr>
          <a:xfrm>
            <a:off x="2502765" y="18006821"/>
            <a:ext cx="26930826" cy="9293520"/>
          </a:xfrm>
        </p:spPr>
        <p:txBody>
          <a:bodyPr anchor="b"/>
          <a:lstStyle>
            <a:lvl1pPr marL="0" indent="0">
              <a:buNone/>
              <a:defRPr sz="9300">
                <a:solidFill>
                  <a:schemeClr val="tx1">
                    <a:tint val="75000"/>
                  </a:schemeClr>
                </a:solidFill>
              </a:defRPr>
            </a:lvl1pPr>
            <a:lvl2pPr marL="2119076" indent="0">
              <a:buNone/>
              <a:defRPr sz="8300">
                <a:solidFill>
                  <a:schemeClr val="tx1">
                    <a:tint val="75000"/>
                  </a:schemeClr>
                </a:solidFill>
              </a:defRPr>
            </a:lvl2pPr>
            <a:lvl3pPr marL="4238153" indent="0">
              <a:buNone/>
              <a:defRPr sz="7400">
                <a:solidFill>
                  <a:schemeClr val="tx1">
                    <a:tint val="75000"/>
                  </a:schemeClr>
                </a:solidFill>
              </a:defRPr>
            </a:lvl3pPr>
            <a:lvl4pPr marL="6357229" indent="0">
              <a:buNone/>
              <a:defRPr sz="6500">
                <a:solidFill>
                  <a:schemeClr val="tx1">
                    <a:tint val="75000"/>
                  </a:schemeClr>
                </a:solidFill>
              </a:defRPr>
            </a:lvl4pPr>
            <a:lvl5pPr marL="8476305" indent="0">
              <a:buNone/>
              <a:defRPr sz="6500">
                <a:solidFill>
                  <a:schemeClr val="tx1">
                    <a:tint val="75000"/>
                  </a:schemeClr>
                </a:solidFill>
              </a:defRPr>
            </a:lvl5pPr>
            <a:lvl6pPr marL="10595381" indent="0">
              <a:buNone/>
              <a:defRPr sz="6500">
                <a:solidFill>
                  <a:schemeClr val="tx1">
                    <a:tint val="75000"/>
                  </a:schemeClr>
                </a:solidFill>
              </a:defRPr>
            </a:lvl6pPr>
            <a:lvl7pPr marL="12714458" indent="0">
              <a:buNone/>
              <a:defRPr sz="6500">
                <a:solidFill>
                  <a:schemeClr val="tx1">
                    <a:tint val="75000"/>
                  </a:schemeClr>
                </a:solidFill>
              </a:defRPr>
            </a:lvl7pPr>
            <a:lvl8pPr marL="14833534" indent="0">
              <a:buNone/>
              <a:defRPr sz="6500">
                <a:solidFill>
                  <a:schemeClr val="tx1">
                    <a:tint val="75000"/>
                  </a:schemeClr>
                </a:solidFill>
              </a:defRPr>
            </a:lvl8pPr>
            <a:lvl9pPr marL="16952610" indent="0">
              <a:buNone/>
              <a:defRPr sz="65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D6D0AADB-3E07-41FE-9D22-C90A4F9450DE}" type="datetimeFigureOut">
              <a:rPr lang="sv-SE" smtClean="0"/>
              <a:t>2025-10-01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C010E42-8CBD-400A-8645-B376889C76C8}" type="slidenum">
              <a:rPr lang="sv-SE" smtClean="0"/>
              <a:t>‹#›</a:t>
            </a:fld>
            <a:endParaRPr lang="sv-SE"/>
          </a:p>
        </p:txBody>
      </p:sp>
    </p:spTree>
    <p:extLst>
      <p:ext uri="{BB962C8B-B14F-4D97-AF65-F5344CB8AC3E}">
        <p14:creationId xmlns:p14="http://schemas.microsoft.com/office/powerpoint/2010/main" val="59954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1584166" y="9913094"/>
            <a:ext cx="13993469" cy="28037922"/>
          </a:xfrm>
        </p:spPr>
        <p:txBody>
          <a:bodyPr/>
          <a:lstStyle>
            <a:lvl1pPr>
              <a:defRPr sz="13000"/>
            </a:lvl1pPr>
            <a:lvl2pPr>
              <a:defRPr sz="11100"/>
            </a:lvl2pPr>
            <a:lvl3pPr>
              <a:defRPr sz="9300"/>
            </a:lvl3pPr>
            <a:lvl4pPr>
              <a:defRPr sz="8300"/>
            </a:lvl4pPr>
            <a:lvl5pPr>
              <a:defRPr sz="8300"/>
            </a:lvl5pPr>
            <a:lvl6pPr>
              <a:defRPr sz="8300"/>
            </a:lvl6pPr>
            <a:lvl7pPr>
              <a:defRPr sz="8300"/>
            </a:lvl7pPr>
            <a:lvl8pPr>
              <a:defRPr sz="8300"/>
            </a:lvl8pPr>
            <a:lvl9pPr>
              <a:defRPr sz="83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16105690" y="9913094"/>
            <a:ext cx="13993469" cy="28037922"/>
          </a:xfrm>
        </p:spPr>
        <p:txBody>
          <a:bodyPr/>
          <a:lstStyle>
            <a:lvl1pPr>
              <a:defRPr sz="13000"/>
            </a:lvl1pPr>
            <a:lvl2pPr>
              <a:defRPr sz="11100"/>
            </a:lvl2pPr>
            <a:lvl3pPr>
              <a:defRPr sz="9300"/>
            </a:lvl3pPr>
            <a:lvl4pPr>
              <a:defRPr sz="8300"/>
            </a:lvl4pPr>
            <a:lvl5pPr>
              <a:defRPr sz="8300"/>
            </a:lvl5pPr>
            <a:lvl6pPr>
              <a:defRPr sz="8300"/>
            </a:lvl6pPr>
            <a:lvl7pPr>
              <a:defRPr sz="8300"/>
            </a:lvl7pPr>
            <a:lvl8pPr>
              <a:defRPr sz="8300"/>
            </a:lvl8pPr>
            <a:lvl9pPr>
              <a:defRPr sz="83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D6D0AADB-3E07-41FE-9D22-C90A4F9450DE}" type="datetimeFigureOut">
              <a:rPr lang="sv-SE" smtClean="0"/>
              <a:t>2025-10-01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C010E42-8CBD-400A-8645-B376889C76C8}" type="slidenum">
              <a:rPr lang="sv-SE" smtClean="0"/>
              <a:t>‹#›</a:t>
            </a:fld>
            <a:endParaRPr lang="sv-SE"/>
          </a:p>
        </p:txBody>
      </p:sp>
    </p:spTree>
    <p:extLst>
      <p:ext uri="{BB962C8B-B14F-4D97-AF65-F5344CB8AC3E}">
        <p14:creationId xmlns:p14="http://schemas.microsoft.com/office/powerpoint/2010/main" val="2991937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1584166" y="9509883"/>
            <a:ext cx="13998971" cy="3963266"/>
          </a:xfrm>
        </p:spPr>
        <p:txBody>
          <a:bodyPr anchor="b"/>
          <a:lstStyle>
            <a:lvl1pPr marL="0" indent="0">
              <a:buNone/>
              <a:defRPr sz="11100" b="1"/>
            </a:lvl1pPr>
            <a:lvl2pPr marL="2119076" indent="0">
              <a:buNone/>
              <a:defRPr sz="9300" b="1"/>
            </a:lvl2pPr>
            <a:lvl3pPr marL="4238153" indent="0">
              <a:buNone/>
              <a:defRPr sz="8300" b="1"/>
            </a:lvl3pPr>
            <a:lvl4pPr marL="6357229" indent="0">
              <a:buNone/>
              <a:defRPr sz="7400" b="1"/>
            </a:lvl4pPr>
            <a:lvl5pPr marL="8476305" indent="0">
              <a:buNone/>
              <a:defRPr sz="7400" b="1"/>
            </a:lvl5pPr>
            <a:lvl6pPr marL="10595381" indent="0">
              <a:buNone/>
              <a:defRPr sz="7400" b="1"/>
            </a:lvl6pPr>
            <a:lvl7pPr marL="12714458" indent="0">
              <a:buNone/>
              <a:defRPr sz="7400" b="1"/>
            </a:lvl7pPr>
            <a:lvl8pPr marL="14833534" indent="0">
              <a:buNone/>
              <a:defRPr sz="7400" b="1"/>
            </a:lvl8pPr>
            <a:lvl9pPr marL="16952610" indent="0">
              <a:buNone/>
              <a:defRPr sz="7400" b="1"/>
            </a:lvl9pPr>
          </a:lstStyle>
          <a:p>
            <a:pPr lvl="0"/>
            <a:r>
              <a:rPr lang="sv-SE"/>
              <a:t>Klicka här för att ändra format på bakgrundstexten</a:t>
            </a:r>
          </a:p>
        </p:txBody>
      </p:sp>
      <p:sp>
        <p:nvSpPr>
          <p:cNvPr id="4" name="Platshållare för innehåll 3"/>
          <p:cNvSpPr>
            <a:spLocks noGrp="1"/>
          </p:cNvSpPr>
          <p:nvPr>
            <p:ph sz="half" idx="2"/>
          </p:nvPr>
        </p:nvSpPr>
        <p:spPr>
          <a:xfrm>
            <a:off x="1584166" y="13473149"/>
            <a:ext cx="13998971" cy="24477863"/>
          </a:xfrm>
        </p:spPr>
        <p:txBody>
          <a:bodyPr/>
          <a:lstStyle>
            <a:lvl1pPr>
              <a:defRPr sz="11100"/>
            </a:lvl1pPr>
            <a:lvl2pPr>
              <a:defRPr sz="9300"/>
            </a:lvl2pPr>
            <a:lvl3pPr>
              <a:defRPr sz="8300"/>
            </a:lvl3pPr>
            <a:lvl4pPr>
              <a:defRPr sz="7400"/>
            </a:lvl4pPr>
            <a:lvl5pPr>
              <a:defRPr sz="7400"/>
            </a:lvl5pPr>
            <a:lvl6pPr>
              <a:defRPr sz="7400"/>
            </a:lvl6pPr>
            <a:lvl7pPr>
              <a:defRPr sz="7400"/>
            </a:lvl7pPr>
            <a:lvl8pPr>
              <a:defRPr sz="7400"/>
            </a:lvl8pPr>
            <a:lvl9pPr>
              <a:defRPr sz="74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16094691" y="9509883"/>
            <a:ext cx="14004470" cy="3963266"/>
          </a:xfrm>
        </p:spPr>
        <p:txBody>
          <a:bodyPr anchor="b"/>
          <a:lstStyle>
            <a:lvl1pPr marL="0" indent="0">
              <a:buNone/>
              <a:defRPr sz="11100" b="1"/>
            </a:lvl1pPr>
            <a:lvl2pPr marL="2119076" indent="0">
              <a:buNone/>
              <a:defRPr sz="9300" b="1"/>
            </a:lvl2pPr>
            <a:lvl3pPr marL="4238153" indent="0">
              <a:buNone/>
              <a:defRPr sz="8300" b="1"/>
            </a:lvl3pPr>
            <a:lvl4pPr marL="6357229" indent="0">
              <a:buNone/>
              <a:defRPr sz="7400" b="1"/>
            </a:lvl4pPr>
            <a:lvl5pPr marL="8476305" indent="0">
              <a:buNone/>
              <a:defRPr sz="7400" b="1"/>
            </a:lvl5pPr>
            <a:lvl6pPr marL="10595381" indent="0">
              <a:buNone/>
              <a:defRPr sz="7400" b="1"/>
            </a:lvl6pPr>
            <a:lvl7pPr marL="12714458" indent="0">
              <a:buNone/>
              <a:defRPr sz="7400" b="1"/>
            </a:lvl7pPr>
            <a:lvl8pPr marL="14833534" indent="0">
              <a:buNone/>
              <a:defRPr sz="7400" b="1"/>
            </a:lvl8pPr>
            <a:lvl9pPr marL="16952610" indent="0">
              <a:buNone/>
              <a:defRPr sz="74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16094691" y="13473149"/>
            <a:ext cx="14004470" cy="24477863"/>
          </a:xfrm>
        </p:spPr>
        <p:txBody>
          <a:bodyPr/>
          <a:lstStyle>
            <a:lvl1pPr>
              <a:defRPr sz="11100"/>
            </a:lvl1pPr>
            <a:lvl2pPr>
              <a:defRPr sz="9300"/>
            </a:lvl2pPr>
            <a:lvl3pPr>
              <a:defRPr sz="8300"/>
            </a:lvl3pPr>
            <a:lvl4pPr>
              <a:defRPr sz="7400"/>
            </a:lvl4pPr>
            <a:lvl5pPr>
              <a:defRPr sz="7400"/>
            </a:lvl5pPr>
            <a:lvl6pPr>
              <a:defRPr sz="7400"/>
            </a:lvl6pPr>
            <a:lvl7pPr>
              <a:defRPr sz="7400"/>
            </a:lvl7pPr>
            <a:lvl8pPr>
              <a:defRPr sz="7400"/>
            </a:lvl8pPr>
            <a:lvl9pPr>
              <a:defRPr sz="74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D6D0AADB-3E07-41FE-9D22-C90A4F9450DE}" type="datetimeFigureOut">
              <a:rPr lang="sv-SE" smtClean="0"/>
              <a:t>2025-10-01</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2C010E42-8CBD-400A-8645-B376889C76C8}" type="slidenum">
              <a:rPr lang="sv-SE" smtClean="0"/>
              <a:t>‹#›</a:t>
            </a:fld>
            <a:endParaRPr lang="sv-SE"/>
          </a:p>
        </p:txBody>
      </p:sp>
    </p:spTree>
    <p:extLst>
      <p:ext uri="{BB962C8B-B14F-4D97-AF65-F5344CB8AC3E}">
        <p14:creationId xmlns:p14="http://schemas.microsoft.com/office/powerpoint/2010/main" val="4007011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D6D0AADB-3E07-41FE-9D22-C90A4F9450DE}" type="datetimeFigureOut">
              <a:rPr lang="sv-SE" smtClean="0"/>
              <a:t>2025-10-01</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2C010E42-8CBD-400A-8645-B376889C76C8}" type="slidenum">
              <a:rPr lang="sv-SE" smtClean="0"/>
              <a:t>‹#›</a:t>
            </a:fld>
            <a:endParaRPr lang="sv-SE"/>
          </a:p>
        </p:txBody>
      </p:sp>
    </p:spTree>
    <p:extLst>
      <p:ext uri="{BB962C8B-B14F-4D97-AF65-F5344CB8AC3E}">
        <p14:creationId xmlns:p14="http://schemas.microsoft.com/office/powerpoint/2010/main" val="3786285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D6D0AADB-3E07-41FE-9D22-C90A4F9450DE}" type="datetimeFigureOut">
              <a:rPr lang="sv-SE" smtClean="0"/>
              <a:t>2025-10-01</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C010E42-8CBD-400A-8645-B376889C76C8}" type="slidenum">
              <a:rPr lang="sv-SE" smtClean="0"/>
              <a:t>‹#›</a:t>
            </a:fld>
            <a:endParaRPr lang="sv-SE"/>
          </a:p>
        </p:txBody>
      </p:sp>
    </p:spTree>
    <p:extLst>
      <p:ext uri="{BB962C8B-B14F-4D97-AF65-F5344CB8AC3E}">
        <p14:creationId xmlns:p14="http://schemas.microsoft.com/office/powerpoint/2010/main" val="2915284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584168" y="1691520"/>
            <a:ext cx="10423596" cy="7198792"/>
          </a:xfrm>
        </p:spPr>
        <p:txBody>
          <a:bodyPr anchor="b"/>
          <a:lstStyle>
            <a:lvl1pPr algn="l">
              <a:defRPr sz="9300" b="1"/>
            </a:lvl1pPr>
          </a:lstStyle>
          <a:p>
            <a:r>
              <a:rPr lang="sv-SE"/>
              <a:t>Klicka här för att ändra format</a:t>
            </a:r>
          </a:p>
        </p:txBody>
      </p:sp>
      <p:sp>
        <p:nvSpPr>
          <p:cNvPr id="3" name="Platshållare för innehåll 2"/>
          <p:cNvSpPr>
            <a:spLocks noGrp="1"/>
          </p:cNvSpPr>
          <p:nvPr>
            <p:ph idx="1"/>
          </p:nvPr>
        </p:nvSpPr>
        <p:spPr>
          <a:xfrm>
            <a:off x="12387300" y="1691523"/>
            <a:ext cx="17711859" cy="36259493"/>
          </a:xfrm>
        </p:spPr>
        <p:txBody>
          <a:bodyPr/>
          <a:lstStyle>
            <a:lvl1pPr>
              <a:defRPr sz="14800"/>
            </a:lvl1pPr>
            <a:lvl2pPr>
              <a:defRPr sz="13000"/>
            </a:lvl2pPr>
            <a:lvl3pPr>
              <a:defRPr sz="11100"/>
            </a:lvl3pPr>
            <a:lvl4pPr>
              <a:defRPr sz="9300"/>
            </a:lvl4pPr>
            <a:lvl5pPr>
              <a:defRPr sz="9300"/>
            </a:lvl5pPr>
            <a:lvl6pPr>
              <a:defRPr sz="9300"/>
            </a:lvl6pPr>
            <a:lvl7pPr>
              <a:defRPr sz="9300"/>
            </a:lvl7pPr>
            <a:lvl8pPr>
              <a:defRPr sz="9300"/>
            </a:lvl8pPr>
            <a:lvl9pPr>
              <a:defRPr sz="93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1584168" y="8890315"/>
            <a:ext cx="10423596" cy="29060701"/>
          </a:xfrm>
        </p:spPr>
        <p:txBody>
          <a:bodyPr/>
          <a:lstStyle>
            <a:lvl1pPr marL="0" indent="0">
              <a:buNone/>
              <a:defRPr sz="6500"/>
            </a:lvl1pPr>
            <a:lvl2pPr marL="2119076" indent="0">
              <a:buNone/>
              <a:defRPr sz="5600"/>
            </a:lvl2pPr>
            <a:lvl3pPr marL="4238153" indent="0">
              <a:buNone/>
              <a:defRPr sz="4600"/>
            </a:lvl3pPr>
            <a:lvl4pPr marL="6357229" indent="0">
              <a:buNone/>
              <a:defRPr sz="4200"/>
            </a:lvl4pPr>
            <a:lvl5pPr marL="8476305" indent="0">
              <a:buNone/>
              <a:defRPr sz="4200"/>
            </a:lvl5pPr>
            <a:lvl6pPr marL="10595381" indent="0">
              <a:buNone/>
              <a:defRPr sz="4200"/>
            </a:lvl6pPr>
            <a:lvl7pPr marL="12714458" indent="0">
              <a:buNone/>
              <a:defRPr sz="4200"/>
            </a:lvl7pPr>
            <a:lvl8pPr marL="14833534" indent="0">
              <a:buNone/>
              <a:defRPr sz="4200"/>
            </a:lvl8pPr>
            <a:lvl9pPr marL="16952610" indent="0">
              <a:buNone/>
              <a:defRPr sz="42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D6D0AADB-3E07-41FE-9D22-C90A4F9450DE}" type="datetimeFigureOut">
              <a:rPr lang="sv-SE" smtClean="0"/>
              <a:t>2025-10-01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C010E42-8CBD-400A-8645-B376889C76C8}" type="slidenum">
              <a:rPr lang="sv-SE" smtClean="0"/>
              <a:t>‹#›</a:t>
            </a:fld>
            <a:endParaRPr lang="sv-SE"/>
          </a:p>
        </p:txBody>
      </p:sp>
    </p:spTree>
    <p:extLst>
      <p:ext uri="{BB962C8B-B14F-4D97-AF65-F5344CB8AC3E}">
        <p14:creationId xmlns:p14="http://schemas.microsoft.com/office/powerpoint/2010/main" val="4190504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210153" y="29739273"/>
            <a:ext cx="19009995" cy="3510889"/>
          </a:xfrm>
        </p:spPr>
        <p:txBody>
          <a:bodyPr anchor="b"/>
          <a:lstStyle>
            <a:lvl1pPr algn="l">
              <a:defRPr sz="9300" b="1"/>
            </a:lvl1pPr>
          </a:lstStyle>
          <a:p>
            <a:r>
              <a:rPr lang="sv-SE"/>
              <a:t>Klicka här för att ändra format</a:t>
            </a:r>
          </a:p>
        </p:txBody>
      </p:sp>
      <p:sp>
        <p:nvSpPr>
          <p:cNvPr id="3" name="Platshållare för bild 2"/>
          <p:cNvSpPr>
            <a:spLocks noGrp="1"/>
          </p:cNvSpPr>
          <p:nvPr>
            <p:ph type="pic" idx="1"/>
          </p:nvPr>
        </p:nvSpPr>
        <p:spPr>
          <a:xfrm>
            <a:off x="6210153" y="3796084"/>
            <a:ext cx="19009995" cy="25490805"/>
          </a:xfrm>
        </p:spPr>
        <p:txBody>
          <a:bodyPr/>
          <a:lstStyle>
            <a:lvl1pPr marL="0" indent="0">
              <a:buNone/>
              <a:defRPr sz="14800"/>
            </a:lvl1pPr>
            <a:lvl2pPr marL="2119076" indent="0">
              <a:buNone/>
              <a:defRPr sz="13000"/>
            </a:lvl2pPr>
            <a:lvl3pPr marL="4238153" indent="0">
              <a:buNone/>
              <a:defRPr sz="11100"/>
            </a:lvl3pPr>
            <a:lvl4pPr marL="6357229" indent="0">
              <a:buNone/>
              <a:defRPr sz="9300"/>
            </a:lvl4pPr>
            <a:lvl5pPr marL="8476305" indent="0">
              <a:buNone/>
              <a:defRPr sz="9300"/>
            </a:lvl5pPr>
            <a:lvl6pPr marL="10595381" indent="0">
              <a:buNone/>
              <a:defRPr sz="9300"/>
            </a:lvl6pPr>
            <a:lvl7pPr marL="12714458" indent="0">
              <a:buNone/>
              <a:defRPr sz="9300"/>
            </a:lvl7pPr>
            <a:lvl8pPr marL="14833534" indent="0">
              <a:buNone/>
              <a:defRPr sz="9300"/>
            </a:lvl8pPr>
            <a:lvl9pPr marL="16952610" indent="0">
              <a:buNone/>
              <a:defRPr sz="9300"/>
            </a:lvl9pPr>
          </a:lstStyle>
          <a:p>
            <a:endParaRPr lang="sv-SE"/>
          </a:p>
        </p:txBody>
      </p:sp>
      <p:sp>
        <p:nvSpPr>
          <p:cNvPr id="4" name="Platshållare för text 3"/>
          <p:cNvSpPr>
            <a:spLocks noGrp="1"/>
          </p:cNvSpPr>
          <p:nvPr>
            <p:ph type="body" sz="half" idx="2"/>
          </p:nvPr>
        </p:nvSpPr>
        <p:spPr>
          <a:xfrm>
            <a:off x="6210153" y="33250162"/>
            <a:ext cx="19009995" cy="4986046"/>
          </a:xfrm>
        </p:spPr>
        <p:txBody>
          <a:bodyPr/>
          <a:lstStyle>
            <a:lvl1pPr marL="0" indent="0">
              <a:buNone/>
              <a:defRPr sz="6500"/>
            </a:lvl1pPr>
            <a:lvl2pPr marL="2119076" indent="0">
              <a:buNone/>
              <a:defRPr sz="5600"/>
            </a:lvl2pPr>
            <a:lvl3pPr marL="4238153" indent="0">
              <a:buNone/>
              <a:defRPr sz="4600"/>
            </a:lvl3pPr>
            <a:lvl4pPr marL="6357229" indent="0">
              <a:buNone/>
              <a:defRPr sz="4200"/>
            </a:lvl4pPr>
            <a:lvl5pPr marL="8476305" indent="0">
              <a:buNone/>
              <a:defRPr sz="4200"/>
            </a:lvl5pPr>
            <a:lvl6pPr marL="10595381" indent="0">
              <a:buNone/>
              <a:defRPr sz="4200"/>
            </a:lvl6pPr>
            <a:lvl7pPr marL="12714458" indent="0">
              <a:buNone/>
              <a:defRPr sz="4200"/>
            </a:lvl7pPr>
            <a:lvl8pPr marL="14833534" indent="0">
              <a:buNone/>
              <a:defRPr sz="4200"/>
            </a:lvl8pPr>
            <a:lvl9pPr marL="16952610" indent="0">
              <a:buNone/>
              <a:defRPr sz="42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D6D0AADB-3E07-41FE-9D22-C90A4F9450DE}" type="datetimeFigureOut">
              <a:rPr lang="sv-SE" smtClean="0"/>
              <a:t>2025-10-01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C010E42-8CBD-400A-8645-B376889C76C8}" type="slidenum">
              <a:rPr lang="sv-SE" smtClean="0"/>
              <a:t>‹#›</a:t>
            </a:fld>
            <a:endParaRPr lang="sv-SE"/>
          </a:p>
        </p:txBody>
      </p:sp>
    </p:spTree>
    <p:extLst>
      <p:ext uri="{BB962C8B-B14F-4D97-AF65-F5344CB8AC3E}">
        <p14:creationId xmlns:p14="http://schemas.microsoft.com/office/powerpoint/2010/main" val="1467503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6D0AADB-3E07-41FE-9D22-C90A4F9450DE}" type="datetimeFigureOut">
              <a:rPr lang="sv-SE" smtClean="0"/>
              <a:t>2025-10-01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C010E42-8CBD-400A-8645-B376889C76C8}" type="slidenum">
              <a:rPr lang="sv-SE" smtClean="0"/>
              <a:t>‹#›</a:t>
            </a:fld>
            <a:endParaRPr lang="sv-SE"/>
          </a:p>
        </p:txBody>
      </p:sp>
    </p:spTree>
    <p:extLst>
      <p:ext uri="{BB962C8B-B14F-4D97-AF65-F5344CB8AC3E}">
        <p14:creationId xmlns:p14="http://schemas.microsoft.com/office/powerpoint/2010/main" val="486999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22970411" y="1701360"/>
            <a:ext cx="7128748" cy="36249656"/>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1584166" y="1701360"/>
            <a:ext cx="20858189" cy="36249656"/>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6D0AADB-3E07-41FE-9D22-C90A4F9450DE}" type="datetimeFigureOut">
              <a:rPr lang="sv-SE" smtClean="0"/>
              <a:t>2025-10-01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C010E42-8CBD-400A-8645-B376889C76C8}" type="slidenum">
              <a:rPr lang="sv-SE" smtClean="0"/>
              <a:t>‹#›</a:t>
            </a:fld>
            <a:endParaRPr lang="sv-SE"/>
          </a:p>
        </p:txBody>
      </p:sp>
    </p:spTree>
    <p:extLst>
      <p:ext uri="{BB962C8B-B14F-4D97-AF65-F5344CB8AC3E}">
        <p14:creationId xmlns:p14="http://schemas.microsoft.com/office/powerpoint/2010/main" val="64481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584166" y="1701357"/>
            <a:ext cx="28514993" cy="7080779"/>
          </a:xfrm>
          <a:prstGeom prst="rect">
            <a:avLst/>
          </a:prstGeom>
        </p:spPr>
        <p:txBody>
          <a:bodyPr vert="horz" lIns="423815" tIns="211908" rIns="423815" bIns="211908" rtlCol="0" anchor="ctr">
            <a:normAutofit/>
          </a:bodyPr>
          <a:lstStyle/>
          <a:p>
            <a:r>
              <a:rPr lang="sv-SE"/>
              <a:t>Klicka här för att ändra format</a:t>
            </a:r>
          </a:p>
        </p:txBody>
      </p:sp>
      <p:sp>
        <p:nvSpPr>
          <p:cNvPr id="3" name="Platshållare för text 2"/>
          <p:cNvSpPr>
            <a:spLocks noGrp="1"/>
          </p:cNvSpPr>
          <p:nvPr>
            <p:ph type="body" idx="1"/>
          </p:nvPr>
        </p:nvSpPr>
        <p:spPr>
          <a:xfrm>
            <a:off x="1584166" y="9913094"/>
            <a:ext cx="28514993" cy="28037922"/>
          </a:xfrm>
          <a:prstGeom prst="rect">
            <a:avLst/>
          </a:prstGeom>
        </p:spPr>
        <p:txBody>
          <a:bodyPr vert="horz" lIns="423815" tIns="211908" rIns="423815" bIns="211908"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1584166" y="39377003"/>
            <a:ext cx="7392776" cy="2261916"/>
          </a:xfrm>
          <a:prstGeom prst="rect">
            <a:avLst/>
          </a:prstGeom>
        </p:spPr>
        <p:txBody>
          <a:bodyPr vert="horz" lIns="423815" tIns="211908" rIns="423815" bIns="211908" rtlCol="0" anchor="ctr"/>
          <a:lstStyle>
            <a:lvl1pPr algn="l">
              <a:defRPr sz="5600">
                <a:solidFill>
                  <a:schemeClr val="tx1">
                    <a:tint val="75000"/>
                  </a:schemeClr>
                </a:solidFill>
              </a:defRPr>
            </a:lvl1pPr>
          </a:lstStyle>
          <a:p>
            <a:fld id="{D6D0AADB-3E07-41FE-9D22-C90A4F9450DE}" type="datetimeFigureOut">
              <a:rPr lang="sv-SE" smtClean="0"/>
              <a:t>2025-10-01</a:t>
            </a:fld>
            <a:endParaRPr lang="sv-SE"/>
          </a:p>
        </p:txBody>
      </p:sp>
      <p:sp>
        <p:nvSpPr>
          <p:cNvPr id="5" name="Platshållare för sidfot 4"/>
          <p:cNvSpPr>
            <a:spLocks noGrp="1"/>
          </p:cNvSpPr>
          <p:nvPr>
            <p:ph type="ftr" sz="quarter" idx="3"/>
          </p:nvPr>
        </p:nvSpPr>
        <p:spPr>
          <a:xfrm>
            <a:off x="10825136" y="39377003"/>
            <a:ext cx="10033053" cy="2261916"/>
          </a:xfrm>
          <a:prstGeom prst="rect">
            <a:avLst/>
          </a:prstGeom>
        </p:spPr>
        <p:txBody>
          <a:bodyPr vert="horz" lIns="423815" tIns="211908" rIns="423815" bIns="211908" rtlCol="0" anchor="ctr"/>
          <a:lstStyle>
            <a:lvl1pPr algn="ctr">
              <a:defRPr sz="56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22706383" y="39377003"/>
            <a:ext cx="7392776" cy="2261916"/>
          </a:xfrm>
          <a:prstGeom prst="rect">
            <a:avLst/>
          </a:prstGeom>
        </p:spPr>
        <p:txBody>
          <a:bodyPr vert="horz" lIns="423815" tIns="211908" rIns="423815" bIns="211908" rtlCol="0" anchor="ctr"/>
          <a:lstStyle>
            <a:lvl1pPr algn="r">
              <a:defRPr sz="5600">
                <a:solidFill>
                  <a:schemeClr val="tx1">
                    <a:tint val="75000"/>
                  </a:schemeClr>
                </a:solidFill>
              </a:defRPr>
            </a:lvl1pPr>
          </a:lstStyle>
          <a:p>
            <a:fld id="{2C010E42-8CBD-400A-8645-B376889C76C8}" type="slidenum">
              <a:rPr lang="sv-SE" smtClean="0"/>
              <a:t>‹#›</a:t>
            </a:fld>
            <a:endParaRPr lang="sv-SE"/>
          </a:p>
        </p:txBody>
      </p:sp>
    </p:spTree>
    <p:extLst>
      <p:ext uri="{BB962C8B-B14F-4D97-AF65-F5344CB8AC3E}">
        <p14:creationId xmlns:p14="http://schemas.microsoft.com/office/powerpoint/2010/main" val="39144723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238153" rtl="0" eaLnBrk="1" latinLnBrk="0" hangingPunct="1">
        <a:spcBef>
          <a:spcPct val="0"/>
        </a:spcBef>
        <a:buNone/>
        <a:defRPr sz="20400" kern="1200">
          <a:solidFill>
            <a:schemeClr val="tx1"/>
          </a:solidFill>
          <a:latin typeface="+mj-lt"/>
          <a:ea typeface="+mj-ea"/>
          <a:cs typeface="+mj-cs"/>
        </a:defRPr>
      </a:lvl1pPr>
    </p:titleStyle>
    <p:bodyStyle>
      <a:lvl1pPr marL="1589307" indent="-1589307" algn="l" defTabSz="4238153" rtl="0" eaLnBrk="1" latinLnBrk="0" hangingPunct="1">
        <a:spcBef>
          <a:spcPct val="20000"/>
        </a:spcBef>
        <a:buFont typeface="Arial" panose="020B0604020202020204" pitchFamily="34" charset="0"/>
        <a:buChar char="•"/>
        <a:defRPr sz="14800" kern="1200">
          <a:solidFill>
            <a:schemeClr val="tx1"/>
          </a:solidFill>
          <a:latin typeface="+mn-lt"/>
          <a:ea typeface="+mn-ea"/>
          <a:cs typeface="+mn-cs"/>
        </a:defRPr>
      </a:lvl1pPr>
      <a:lvl2pPr marL="3443499" indent="-1324423" algn="l" defTabSz="4238153" rtl="0" eaLnBrk="1" latinLnBrk="0" hangingPunct="1">
        <a:spcBef>
          <a:spcPct val="20000"/>
        </a:spcBef>
        <a:buFont typeface="Arial" panose="020B0604020202020204" pitchFamily="34" charset="0"/>
        <a:buChar char="–"/>
        <a:defRPr sz="13000" kern="1200">
          <a:solidFill>
            <a:schemeClr val="tx1"/>
          </a:solidFill>
          <a:latin typeface="+mn-lt"/>
          <a:ea typeface="+mn-ea"/>
          <a:cs typeface="+mn-cs"/>
        </a:defRPr>
      </a:lvl2pPr>
      <a:lvl3pPr marL="5297691" indent="-1059538" algn="l" defTabSz="4238153" rtl="0" eaLnBrk="1" latinLnBrk="0" hangingPunct="1">
        <a:spcBef>
          <a:spcPct val="20000"/>
        </a:spcBef>
        <a:buFont typeface="Arial" panose="020B0604020202020204" pitchFamily="34" charset="0"/>
        <a:buChar char="•"/>
        <a:defRPr sz="11100" kern="1200">
          <a:solidFill>
            <a:schemeClr val="tx1"/>
          </a:solidFill>
          <a:latin typeface="+mn-lt"/>
          <a:ea typeface="+mn-ea"/>
          <a:cs typeface="+mn-cs"/>
        </a:defRPr>
      </a:lvl3pPr>
      <a:lvl4pPr marL="7416767"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4pPr>
      <a:lvl5pPr marL="9535843"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5pPr>
      <a:lvl6pPr marL="11654920"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6pPr>
      <a:lvl7pPr marL="13773996"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7pPr>
      <a:lvl8pPr marL="15893072"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8pPr>
      <a:lvl9pPr marL="18012148"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9pPr>
    </p:bodyStyle>
    <p:otherStyle>
      <a:defPPr>
        <a:defRPr lang="sv-SE"/>
      </a:defPPr>
      <a:lvl1pPr marL="0" algn="l" defTabSz="4238153" rtl="0" eaLnBrk="1" latinLnBrk="0" hangingPunct="1">
        <a:defRPr sz="8300" kern="1200">
          <a:solidFill>
            <a:schemeClr val="tx1"/>
          </a:solidFill>
          <a:latin typeface="+mn-lt"/>
          <a:ea typeface="+mn-ea"/>
          <a:cs typeface="+mn-cs"/>
        </a:defRPr>
      </a:lvl1pPr>
      <a:lvl2pPr marL="2119076" algn="l" defTabSz="4238153" rtl="0" eaLnBrk="1" latinLnBrk="0" hangingPunct="1">
        <a:defRPr sz="8300" kern="1200">
          <a:solidFill>
            <a:schemeClr val="tx1"/>
          </a:solidFill>
          <a:latin typeface="+mn-lt"/>
          <a:ea typeface="+mn-ea"/>
          <a:cs typeface="+mn-cs"/>
        </a:defRPr>
      </a:lvl2pPr>
      <a:lvl3pPr marL="4238153" algn="l" defTabSz="4238153" rtl="0" eaLnBrk="1" latinLnBrk="0" hangingPunct="1">
        <a:defRPr sz="8300" kern="1200">
          <a:solidFill>
            <a:schemeClr val="tx1"/>
          </a:solidFill>
          <a:latin typeface="+mn-lt"/>
          <a:ea typeface="+mn-ea"/>
          <a:cs typeface="+mn-cs"/>
        </a:defRPr>
      </a:lvl3pPr>
      <a:lvl4pPr marL="6357229" algn="l" defTabSz="4238153" rtl="0" eaLnBrk="1" latinLnBrk="0" hangingPunct="1">
        <a:defRPr sz="8300" kern="1200">
          <a:solidFill>
            <a:schemeClr val="tx1"/>
          </a:solidFill>
          <a:latin typeface="+mn-lt"/>
          <a:ea typeface="+mn-ea"/>
          <a:cs typeface="+mn-cs"/>
        </a:defRPr>
      </a:lvl4pPr>
      <a:lvl5pPr marL="8476305" algn="l" defTabSz="4238153" rtl="0" eaLnBrk="1" latinLnBrk="0" hangingPunct="1">
        <a:defRPr sz="8300" kern="1200">
          <a:solidFill>
            <a:schemeClr val="tx1"/>
          </a:solidFill>
          <a:latin typeface="+mn-lt"/>
          <a:ea typeface="+mn-ea"/>
          <a:cs typeface="+mn-cs"/>
        </a:defRPr>
      </a:lvl5pPr>
      <a:lvl6pPr marL="10595381" algn="l" defTabSz="4238153" rtl="0" eaLnBrk="1" latinLnBrk="0" hangingPunct="1">
        <a:defRPr sz="8300" kern="1200">
          <a:solidFill>
            <a:schemeClr val="tx1"/>
          </a:solidFill>
          <a:latin typeface="+mn-lt"/>
          <a:ea typeface="+mn-ea"/>
          <a:cs typeface="+mn-cs"/>
        </a:defRPr>
      </a:lvl6pPr>
      <a:lvl7pPr marL="12714458" algn="l" defTabSz="4238153" rtl="0" eaLnBrk="1" latinLnBrk="0" hangingPunct="1">
        <a:defRPr sz="8300" kern="1200">
          <a:solidFill>
            <a:schemeClr val="tx1"/>
          </a:solidFill>
          <a:latin typeface="+mn-lt"/>
          <a:ea typeface="+mn-ea"/>
          <a:cs typeface="+mn-cs"/>
        </a:defRPr>
      </a:lvl7pPr>
      <a:lvl8pPr marL="14833534" algn="l" defTabSz="4238153" rtl="0" eaLnBrk="1" latinLnBrk="0" hangingPunct="1">
        <a:defRPr sz="8300" kern="1200">
          <a:solidFill>
            <a:schemeClr val="tx1"/>
          </a:solidFill>
          <a:latin typeface="+mn-lt"/>
          <a:ea typeface="+mn-ea"/>
          <a:cs typeface="+mn-cs"/>
        </a:defRPr>
      </a:lvl8pPr>
      <a:lvl9pPr marL="16952610" algn="l" defTabSz="4238153" rtl="0" eaLnBrk="1" latinLnBrk="0" hangingPunct="1">
        <a:defRPr sz="8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ktangel 18"/>
          <p:cNvSpPr/>
          <p:nvPr/>
        </p:nvSpPr>
        <p:spPr>
          <a:xfrm>
            <a:off x="20118185" y="33515491"/>
            <a:ext cx="9208824" cy="4439825"/>
          </a:xfrm>
          <a:prstGeom prst="rect">
            <a:avLst/>
          </a:prstGeom>
          <a:solidFill>
            <a:srgbClr val="0066FF">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4000" dirty="0">
              <a:solidFill>
                <a:srgbClr val="3399FF"/>
              </a:solidFill>
              <a:latin typeface="Times New Roman" panose="02020603050405020304" pitchFamily="18" charset="0"/>
              <a:cs typeface="Times New Roman" panose="02020603050405020304" pitchFamily="18" charset="0"/>
            </a:endParaRPr>
          </a:p>
        </p:txBody>
      </p:sp>
      <p:sp>
        <p:nvSpPr>
          <p:cNvPr id="8" name="Platshållare för text 7"/>
          <p:cNvSpPr txBox="1">
            <a:spLocks/>
          </p:cNvSpPr>
          <p:nvPr/>
        </p:nvSpPr>
        <p:spPr>
          <a:xfrm>
            <a:off x="1340264" y="6587474"/>
            <a:ext cx="16348080" cy="26319600"/>
          </a:xfrm>
          <a:prstGeom prst="rect">
            <a:avLst/>
          </a:prstGeom>
        </p:spPr>
        <p:txBody>
          <a:bodyPr/>
          <a:lstStyle>
            <a:lvl1pPr marL="1589307" indent="-1589307" algn="l" defTabSz="4238153" rtl="0" eaLnBrk="1" latinLnBrk="0" hangingPunct="1">
              <a:spcBef>
                <a:spcPct val="20000"/>
              </a:spcBef>
              <a:buFont typeface="Arial" panose="020B0604020202020204" pitchFamily="34" charset="0"/>
              <a:buChar char="•"/>
              <a:defRPr sz="14800" kern="1200">
                <a:solidFill>
                  <a:schemeClr val="tx1"/>
                </a:solidFill>
                <a:latin typeface="+mn-lt"/>
                <a:ea typeface="+mn-ea"/>
                <a:cs typeface="+mn-cs"/>
              </a:defRPr>
            </a:lvl1pPr>
            <a:lvl2pPr marL="3443499" indent="-1324423" algn="l" defTabSz="4238153" rtl="0" eaLnBrk="1" latinLnBrk="0" hangingPunct="1">
              <a:spcBef>
                <a:spcPct val="20000"/>
              </a:spcBef>
              <a:buFont typeface="Arial" panose="020B0604020202020204" pitchFamily="34" charset="0"/>
              <a:buChar char="–"/>
              <a:defRPr sz="13000" kern="1200">
                <a:solidFill>
                  <a:schemeClr val="tx1"/>
                </a:solidFill>
                <a:latin typeface="+mn-lt"/>
                <a:ea typeface="+mn-ea"/>
                <a:cs typeface="+mn-cs"/>
              </a:defRPr>
            </a:lvl2pPr>
            <a:lvl3pPr marL="5297691" indent="-1059538" algn="l" defTabSz="4238153" rtl="0" eaLnBrk="1" latinLnBrk="0" hangingPunct="1">
              <a:spcBef>
                <a:spcPct val="20000"/>
              </a:spcBef>
              <a:buFont typeface="Arial" panose="020B0604020202020204" pitchFamily="34" charset="0"/>
              <a:buChar char="•"/>
              <a:defRPr sz="11100" kern="1200">
                <a:solidFill>
                  <a:schemeClr val="tx1"/>
                </a:solidFill>
                <a:latin typeface="+mn-lt"/>
                <a:ea typeface="+mn-ea"/>
                <a:cs typeface="+mn-cs"/>
              </a:defRPr>
            </a:lvl3pPr>
            <a:lvl4pPr marL="7416767"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4pPr>
            <a:lvl5pPr marL="9535843"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5pPr>
            <a:lvl6pPr marL="11654920"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6pPr>
            <a:lvl7pPr marL="13773996"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7pPr>
            <a:lvl8pPr marL="15893072"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8pPr>
            <a:lvl9pPr marL="18012148"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9pPr>
          </a:lstStyle>
          <a:p>
            <a:pPr marL="0" indent="0">
              <a:buNone/>
            </a:pPr>
            <a:r>
              <a:rPr lang="en-GB" sz="3600" b="1" dirty="0" err="1">
                <a:latin typeface="Times New Roman" panose="02020603050405020304" pitchFamily="18" charset="0"/>
                <a:cs typeface="Times New Roman" panose="02020603050405020304" pitchFamily="18" charset="0"/>
              </a:rPr>
              <a:t>Bakgrund</a:t>
            </a:r>
            <a:endParaRPr lang="en-GB" sz="3600" b="1" dirty="0">
              <a:latin typeface="Times New Roman" panose="02020603050405020304" pitchFamily="18" charset="0"/>
              <a:cs typeface="Times New Roman" panose="02020603050405020304" pitchFamily="18" charset="0"/>
            </a:endParaRPr>
          </a:p>
          <a:p>
            <a:pPr marL="0" indent="0">
              <a:buNone/>
            </a:pPr>
            <a:r>
              <a:rPr lang="sv-SE" sz="3600" dirty="0">
                <a:effectLst/>
                <a:latin typeface="Times New Roman" panose="02020603050405020304" pitchFamily="18" charset="0"/>
                <a:ea typeface="Calibri" panose="020F0502020204030204" pitchFamily="34" charset="0"/>
                <a:cs typeface="Times New Roman" panose="02020603050405020304" pitchFamily="18" charset="0"/>
              </a:rPr>
              <a:t>Detta projekt utgår dels från vår ALLAN-studie kring tidig palliativ vård, och dels från tidigare erfarenhet av digital vårdinnovation.</a:t>
            </a:r>
          </a:p>
          <a:p>
            <a:pPr marL="0" indent="0">
              <a:spcBef>
                <a:spcPts val="0"/>
              </a:spcBef>
              <a:buNone/>
            </a:pPr>
            <a:endParaRPr lang="sv-SE"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spcBef>
                <a:spcPts val="0"/>
              </a:spcBef>
              <a:buNone/>
            </a:pPr>
            <a:r>
              <a:rPr lang="sv-SE" sz="3600" dirty="0">
                <a:latin typeface="Times New Roman" panose="02020603050405020304" pitchFamily="18" charset="0"/>
                <a:cs typeface="Times New Roman" panose="02020603050405020304" pitchFamily="18" charset="0"/>
              </a:rPr>
              <a:t>Den digitala vårdtjänsten 1177.se erbjuder flexibel kontakt med patienter, vilket kan vara ett alternativ till fysiska hembesök. Samtidigt ifrågasätts om svårt sjuka och äldre patienter kan använda och acceptera digital vård, samt om detta påverkar den interpersonella relationen mellan vårdpersonal och patienten, och därmed den personcentrerade vården, negativt. Internationella pilotstudier visar dock att digital palliativ vård är väl accepterat, kostnadseffektiv och förbättrar både symtomkontroll och patientnöjdhet¹. Dessutom har digital självrapportering visat förbättrad symtomkontroll vid onkologisk behandling² och kan stödja patienters coping³</a:t>
            </a:r>
            <a:r>
              <a:rPr lang="sv-SE" sz="3600" baseline="30000" dirty="0">
                <a:latin typeface="Times New Roman" panose="02020603050405020304" pitchFamily="18" charset="0"/>
                <a:cs typeface="Times New Roman" panose="02020603050405020304" pitchFamily="18" charset="0"/>
              </a:rPr>
              <a:t>,4</a:t>
            </a:r>
            <a:endParaRPr lang="en-GB" sz="3600" dirty="0">
              <a:latin typeface="Times New Roman" panose="02020603050405020304" pitchFamily="18" charset="0"/>
              <a:cs typeface="Times New Roman" panose="02020603050405020304" pitchFamily="18" charset="0"/>
            </a:endParaRPr>
          </a:p>
          <a:p>
            <a:pPr marL="0" indent="0">
              <a:spcBef>
                <a:spcPts val="0"/>
              </a:spcBef>
              <a:buNone/>
            </a:pPr>
            <a:endParaRPr lang="en-GB" sz="3600" b="1" dirty="0">
              <a:latin typeface="Times New Roman" panose="02020603050405020304" pitchFamily="18" charset="0"/>
              <a:cs typeface="Times New Roman" panose="02020603050405020304" pitchFamily="18" charset="0"/>
            </a:endParaRPr>
          </a:p>
          <a:p>
            <a:pPr marL="0" indent="0">
              <a:spcBef>
                <a:spcPts val="0"/>
              </a:spcBef>
              <a:buNone/>
            </a:pPr>
            <a:r>
              <a:rPr lang="en-GB" sz="3600" b="1" dirty="0" err="1">
                <a:latin typeface="Times New Roman" panose="02020603050405020304" pitchFamily="18" charset="0"/>
                <a:cs typeface="Times New Roman" panose="02020603050405020304" pitchFamily="18" charset="0"/>
              </a:rPr>
              <a:t>Vår</a:t>
            </a:r>
            <a:r>
              <a:rPr lang="en-GB" sz="3600" b="1" dirty="0">
                <a:latin typeface="Times New Roman" panose="02020603050405020304" pitchFamily="18" charset="0"/>
                <a:cs typeface="Times New Roman" panose="02020603050405020304" pitchFamily="18" charset="0"/>
              </a:rPr>
              <a:t> vision </a:t>
            </a:r>
          </a:p>
          <a:p>
            <a:pPr marL="0" indent="0">
              <a:spcBef>
                <a:spcPts val="0"/>
              </a:spcBef>
              <a:buNone/>
            </a:pPr>
            <a:r>
              <a:rPr lang="en-GB" sz="3600" dirty="0">
                <a:latin typeface="Times New Roman" panose="02020603050405020304" pitchFamily="18" charset="0"/>
                <a:cs typeface="Times New Roman" panose="02020603050405020304" pitchFamily="18" charset="0"/>
              </a:rPr>
              <a:t>- </a:t>
            </a:r>
            <a:r>
              <a:rPr lang="sv-SE" sz="3600" dirty="0">
                <a:latin typeface="Times New Roman" panose="02020603050405020304" pitchFamily="18" charset="0"/>
                <a:cs typeface="Times New Roman" panose="02020603050405020304" pitchFamily="18" charset="0"/>
              </a:rPr>
              <a:t>Att identifiera patienter med palliativa vårdbehov tidigare</a:t>
            </a:r>
          </a:p>
          <a:p>
            <a:pPr marL="0" indent="0">
              <a:spcBef>
                <a:spcPts val="0"/>
              </a:spcBef>
              <a:buNone/>
            </a:pPr>
            <a:r>
              <a:rPr lang="sv-SE" sz="3600" b="0" i="0" dirty="0">
                <a:effectLst/>
                <a:latin typeface="Times New Roman" panose="02020603050405020304" pitchFamily="18" charset="0"/>
                <a:cs typeface="Times New Roman" panose="02020603050405020304" pitchFamily="18" charset="0"/>
              </a:rPr>
              <a:t>- Att patienter och närstående ska få tillgång till palliativ vård tidigare i vårdförloppet vid obotliga eller kroniska sjukdomar</a:t>
            </a:r>
          </a:p>
          <a:p>
            <a:pPr marL="0" indent="0">
              <a:spcBef>
                <a:spcPts val="0"/>
              </a:spcBef>
              <a:buNone/>
            </a:pPr>
            <a:r>
              <a:rPr lang="sv-SE" sz="3600" b="0" i="0" dirty="0">
                <a:effectLst/>
                <a:latin typeface="Times New Roman" panose="02020603050405020304" pitchFamily="18" charset="0"/>
                <a:cs typeface="Times New Roman" panose="02020603050405020304" pitchFamily="18" charset="0"/>
              </a:rPr>
              <a:t>- Att integration och samarbete mellan sjukhusvård och palliativ vård ska upplevas som en naturlig del av vårdprocessen</a:t>
            </a:r>
          </a:p>
          <a:p>
            <a:pPr marL="0" indent="0">
              <a:spcBef>
                <a:spcPts val="0"/>
              </a:spcBef>
              <a:buNone/>
            </a:pPr>
            <a:endParaRPr lang="sv-SE" sz="3600" b="1"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spcBef>
                <a:spcPts val="0"/>
              </a:spcBef>
              <a:buNone/>
            </a:pPr>
            <a:r>
              <a:rPr lang="sv-SE" sz="3600" b="1" kern="100" dirty="0">
                <a:latin typeface="Times New Roman" panose="02020603050405020304" pitchFamily="18" charset="0"/>
                <a:ea typeface="Aptos" panose="020B0004020202020204" pitchFamily="34" charset="0"/>
                <a:cs typeface="Times New Roman" panose="02020603050405020304" pitchFamily="18" charset="0"/>
              </a:rPr>
              <a:t>Digitala mottagningsbesök</a:t>
            </a:r>
          </a:p>
          <a:p>
            <a:pPr marL="0" indent="0">
              <a:spcBef>
                <a:spcPts val="0"/>
              </a:spcBef>
              <a:buNone/>
            </a:pPr>
            <a:r>
              <a:rPr lang="sv-SE" sz="3600" kern="100" dirty="0">
                <a:latin typeface="Times New Roman" panose="02020603050405020304" pitchFamily="18" charset="0"/>
                <a:ea typeface="Aptos" panose="020B0004020202020204" pitchFamily="34" charset="0"/>
                <a:cs typeface="Times New Roman" panose="02020603050405020304" pitchFamily="18" charset="0"/>
              </a:rPr>
              <a:t>- Kontakt med patienten och närstående digitalt</a:t>
            </a:r>
            <a:endParaRPr lang="sv-SE" sz="3600" b="1"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spcBef>
                <a:spcPts val="0"/>
              </a:spcBef>
              <a:buNone/>
            </a:pPr>
            <a:r>
              <a:rPr lang="sv-SE" sz="3600" b="1" kern="100" dirty="0">
                <a:latin typeface="Times New Roman" panose="02020603050405020304" pitchFamily="18" charset="0"/>
                <a:ea typeface="Aptos" panose="020B0004020202020204" pitchFamily="34" charset="0"/>
                <a:cs typeface="Times New Roman" panose="02020603050405020304" pitchFamily="18" charset="0"/>
              </a:rPr>
              <a:t>Patientinformation och egenvårdsfilmer </a:t>
            </a:r>
          </a:p>
          <a:p>
            <a:pPr marL="0" indent="0">
              <a:spcBef>
                <a:spcPts val="0"/>
              </a:spcBef>
              <a:buNone/>
            </a:pPr>
            <a:r>
              <a:rPr lang="sv-SE" sz="3600" kern="100" dirty="0">
                <a:latin typeface="Times New Roman" panose="02020603050405020304" pitchFamily="18" charset="0"/>
                <a:ea typeface="Aptos" panose="020B0004020202020204" pitchFamily="34" charset="0"/>
                <a:cs typeface="Times New Roman" panose="02020603050405020304" pitchFamily="18" charset="0"/>
              </a:rPr>
              <a:t>- All information till patient och närstående tillgänglig eller skickas digitalt</a:t>
            </a:r>
            <a:endParaRPr lang="sv-SE" sz="3600" b="1"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spcBef>
                <a:spcPts val="0"/>
              </a:spcBef>
              <a:buNone/>
            </a:pPr>
            <a:r>
              <a:rPr lang="sv-SE" sz="3600" b="1" kern="100" dirty="0">
                <a:latin typeface="Times New Roman" panose="02020603050405020304" pitchFamily="18" charset="0"/>
                <a:ea typeface="Aptos" panose="020B0004020202020204" pitchFamily="34" charset="0"/>
                <a:cs typeface="Times New Roman" panose="02020603050405020304" pitchFamily="18" charset="0"/>
              </a:rPr>
              <a:t>D</a:t>
            </a:r>
            <a:r>
              <a:rPr lang="sv-SE" sz="3600" b="1" kern="100" dirty="0">
                <a:effectLst/>
                <a:latin typeface="Times New Roman" panose="02020603050405020304" pitchFamily="18" charset="0"/>
                <a:ea typeface="Aptos" panose="020B0004020202020204" pitchFamily="34" charset="0"/>
                <a:cs typeface="Times New Roman" panose="02020603050405020304" pitchFamily="18" charset="0"/>
              </a:rPr>
              <a:t>igitala symtomskattningar (p-NVP)</a:t>
            </a:r>
          </a:p>
          <a:p>
            <a:pPr marL="0" indent="0">
              <a:spcBef>
                <a:spcPts val="0"/>
              </a:spcBef>
              <a:buNone/>
            </a:pPr>
            <a:r>
              <a:rPr lang="sv-SE" sz="3600" kern="100" dirty="0">
                <a:effectLst/>
                <a:latin typeface="Times New Roman" panose="02020603050405020304" pitchFamily="18" charset="0"/>
                <a:ea typeface="Aptos" panose="020B0004020202020204" pitchFamily="34" charset="0"/>
                <a:cs typeface="Times New Roman" panose="02020603050405020304" pitchFamily="18" charset="0"/>
              </a:rPr>
              <a:t>- Nyutvecklat digitalt formulär </a:t>
            </a:r>
            <a:endParaRPr lang="sv-SE" sz="3600" b="1"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spcBef>
                <a:spcPts val="0"/>
              </a:spcBef>
              <a:spcAft>
                <a:spcPts val="800"/>
              </a:spcAft>
              <a:buNone/>
            </a:pPr>
            <a:r>
              <a:rPr lang="sv-SE" sz="3600" b="1" kern="100" dirty="0">
                <a:effectLst/>
                <a:latin typeface="Times New Roman" panose="02020603050405020304" pitchFamily="18" charset="0"/>
                <a:ea typeface="Aptos" panose="020B0004020202020204" pitchFamily="34" charset="0"/>
                <a:cs typeface="Times New Roman" panose="02020603050405020304" pitchFamily="18" charset="0"/>
              </a:rPr>
              <a:t>Digital gemenskap och kunskap via interaktiva gruppmöten</a:t>
            </a:r>
            <a:endParaRPr lang="sv-SE" sz="3600" b="1"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spcBef>
                <a:spcPts val="0"/>
              </a:spcBef>
              <a:spcAft>
                <a:spcPts val="800"/>
              </a:spcAft>
              <a:buNone/>
            </a:pPr>
            <a:r>
              <a:rPr lang="sv-SE" sz="3600" dirty="0">
                <a:latin typeface="Times New Roman" panose="02020603050405020304" pitchFamily="18" charset="0"/>
                <a:cs typeface="Times New Roman" panose="02020603050405020304" pitchFamily="18" charset="0"/>
              </a:rPr>
              <a:t>- Synkrona gruppmöten via 1177</a:t>
            </a:r>
          </a:p>
          <a:p>
            <a:pPr marL="0" indent="0">
              <a:spcBef>
                <a:spcPts val="0"/>
              </a:spcBef>
              <a:spcAft>
                <a:spcPts val="800"/>
              </a:spcAft>
              <a:buNone/>
            </a:pPr>
            <a:r>
              <a:rPr lang="sv-SE" sz="3600" dirty="0">
                <a:latin typeface="Times New Roman" panose="02020603050405020304" pitchFamily="18" charset="0"/>
                <a:cs typeface="Times New Roman" panose="02020603050405020304" pitchFamily="18" charset="0"/>
              </a:rPr>
              <a:t>- Månadsvisa möten med anmälan via 1177</a:t>
            </a:r>
            <a:endParaRPr lang="sv-SE" sz="3600" b="1" dirty="0">
              <a:latin typeface="Times New Roman" panose="02020603050405020304" pitchFamily="18" charset="0"/>
              <a:cs typeface="Times New Roman" panose="02020603050405020304" pitchFamily="18" charset="0"/>
            </a:endParaRPr>
          </a:p>
          <a:p>
            <a:pPr marL="0" indent="0">
              <a:buNone/>
            </a:pPr>
            <a:endParaRPr lang="sv-SE" sz="3600" b="1" dirty="0">
              <a:latin typeface="Times New Roman" panose="02020603050405020304" pitchFamily="18" charset="0"/>
              <a:cs typeface="Times New Roman" panose="02020603050405020304" pitchFamily="18" charset="0"/>
            </a:endParaRPr>
          </a:p>
          <a:p>
            <a:pPr marL="0" indent="0">
              <a:buNone/>
            </a:pPr>
            <a:r>
              <a:rPr lang="sv-SE" sz="3600" b="1" dirty="0">
                <a:latin typeface="Times New Roman" panose="02020603050405020304" pitchFamily="18" charset="0"/>
                <a:cs typeface="Times New Roman" panose="02020603050405020304" pitchFamily="18" charset="0"/>
              </a:rPr>
              <a:t>Vår digitala vårdprocess</a:t>
            </a:r>
          </a:p>
          <a:p>
            <a:pPr marL="0" indent="0">
              <a:buNone/>
            </a:pPr>
            <a:r>
              <a:rPr lang="sv-SE" sz="3600" dirty="0">
                <a:latin typeface="Times New Roman" panose="02020603050405020304" pitchFamily="18" charset="0"/>
                <a:cs typeface="Times New Roman" panose="02020603050405020304" pitchFamily="18" charset="0"/>
              </a:rPr>
              <a:t>- Bedömning av inkommen remiss</a:t>
            </a:r>
          </a:p>
          <a:p>
            <a:pPr marL="0" indent="0">
              <a:buNone/>
            </a:pPr>
            <a:r>
              <a:rPr lang="sv-SE" sz="3600" dirty="0">
                <a:latin typeface="Times New Roman" panose="02020603050405020304" pitchFamily="18" charset="0"/>
                <a:cs typeface="Times New Roman" panose="02020603050405020304" pitchFamily="18" charset="0"/>
              </a:rPr>
              <a:t>- Bedömning efter samtal med patienten</a:t>
            </a:r>
          </a:p>
          <a:p>
            <a:pPr marL="0" indent="0">
              <a:buNone/>
            </a:pPr>
            <a:r>
              <a:rPr lang="sv-SE" sz="3600" dirty="0">
                <a:latin typeface="Times New Roman" panose="02020603050405020304" pitchFamily="18" charset="0"/>
                <a:cs typeface="Times New Roman" panose="02020603050405020304" pitchFamily="18" charset="0"/>
              </a:rPr>
              <a:t>- Symtomskattningsinstrument skickas till patienten</a:t>
            </a:r>
          </a:p>
          <a:p>
            <a:pPr marL="0" indent="0">
              <a:buNone/>
            </a:pPr>
            <a:r>
              <a:rPr lang="sv-SE" sz="3600" dirty="0">
                <a:latin typeface="Times New Roman" panose="02020603050405020304" pitchFamily="18" charset="0"/>
                <a:cs typeface="Times New Roman" panose="02020603050405020304" pitchFamily="18" charset="0"/>
              </a:rPr>
              <a:t>- Patienten rapporterar in sina aktuella läkemedel digitalt</a:t>
            </a:r>
          </a:p>
          <a:p>
            <a:pPr marL="0" indent="0">
              <a:buNone/>
            </a:pPr>
            <a:r>
              <a:rPr lang="sv-SE" sz="3600" dirty="0">
                <a:latin typeface="Times New Roman" panose="02020603050405020304" pitchFamily="18" charset="0"/>
                <a:cs typeface="Times New Roman" panose="02020603050405020304" pitchFamily="18" charset="0"/>
              </a:rPr>
              <a:t>- Initialt fysiskt hembesök till patienten</a:t>
            </a:r>
          </a:p>
          <a:p>
            <a:pPr marL="0" indent="0">
              <a:buNone/>
            </a:pPr>
            <a:r>
              <a:rPr lang="sv-SE" sz="3600" dirty="0">
                <a:latin typeface="Times New Roman" panose="02020603050405020304" pitchFamily="18" charset="0"/>
                <a:cs typeface="Times New Roman" panose="02020603050405020304" pitchFamily="18" charset="0"/>
              </a:rPr>
              <a:t>- Därefter en individuell uppföljningsplan</a:t>
            </a:r>
          </a:p>
          <a:p>
            <a:pPr marL="0" indent="0" algn="just">
              <a:buNone/>
            </a:pPr>
            <a:endParaRPr lang="en-GB" sz="4400" dirty="0">
              <a:latin typeface="Times New Roman" panose="02020603050405020304" pitchFamily="18" charset="0"/>
              <a:cs typeface="Times New Roman" panose="02020603050405020304" pitchFamily="18" charset="0"/>
            </a:endParaRPr>
          </a:p>
        </p:txBody>
      </p:sp>
      <p:sp>
        <p:nvSpPr>
          <p:cNvPr id="12" name="Rektangel 11"/>
          <p:cNvSpPr/>
          <p:nvPr/>
        </p:nvSpPr>
        <p:spPr>
          <a:xfrm>
            <a:off x="19005364" y="6872707"/>
            <a:ext cx="11526865" cy="7598992"/>
          </a:xfrm>
          <a:prstGeom prst="rect">
            <a:avLst/>
          </a:prstGeom>
          <a:solidFill>
            <a:srgbClr val="0066FF">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3399FF"/>
              </a:solidFill>
            </a:endParaRPr>
          </a:p>
        </p:txBody>
      </p:sp>
      <p:sp>
        <p:nvSpPr>
          <p:cNvPr id="13" name="textruta 12"/>
          <p:cNvSpPr txBox="1"/>
          <p:nvPr/>
        </p:nvSpPr>
        <p:spPr>
          <a:xfrm>
            <a:off x="5688534" y="295743"/>
            <a:ext cx="17929992" cy="1938992"/>
          </a:xfrm>
          <a:prstGeom prst="rect">
            <a:avLst/>
          </a:prstGeom>
          <a:noFill/>
        </p:spPr>
        <p:txBody>
          <a:bodyPr wrap="square" rtlCol="0">
            <a:spAutoFit/>
          </a:bodyPr>
          <a:lstStyle/>
          <a:p>
            <a:pPr algn="ctr"/>
            <a:endParaRPr lang="en-GB" sz="6000" b="1" dirty="0">
              <a:solidFill>
                <a:srgbClr val="95866A"/>
              </a:solidFill>
              <a:latin typeface="Arial" panose="020B0604020202020204" pitchFamily="34" charset="0"/>
              <a:cs typeface="Arial" panose="020B0604020202020204" pitchFamily="34" charset="0"/>
            </a:endParaRPr>
          </a:p>
          <a:p>
            <a:pPr algn="ctr"/>
            <a:r>
              <a:rPr lang="en-GB" sz="6000" b="1" dirty="0">
                <a:solidFill>
                  <a:srgbClr val="95866A"/>
                </a:solidFill>
                <a:latin typeface="Arial" panose="020B0604020202020204" pitchFamily="34" charset="0"/>
                <a:cs typeface="Arial" panose="020B0604020202020204" pitchFamily="34" charset="0"/>
              </a:rPr>
              <a:t>Digital </a:t>
            </a:r>
            <a:r>
              <a:rPr lang="en-GB" sz="6000" b="1" dirty="0" err="1">
                <a:solidFill>
                  <a:srgbClr val="95866A"/>
                </a:solidFill>
                <a:latin typeface="Arial" panose="020B0604020202020204" pitchFamily="34" charset="0"/>
                <a:cs typeface="Arial" panose="020B0604020202020204" pitchFamily="34" charset="0"/>
              </a:rPr>
              <a:t>och</a:t>
            </a:r>
            <a:r>
              <a:rPr lang="en-GB" sz="6000" b="1" dirty="0">
                <a:solidFill>
                  <a:srgbClr val="95866A"/>
                </a:solidFill>
                <a:latin typeface="Arial" panose="020B0604020202020204" pitchFamily="34" charset="0"/>
                <a:cs typeface="Arial" panose="020B0604020202020204" pitchFamily="34" charset="0"/>
              </a:rPr>
              <a:t> </a:t>
            </a:r>
            <a:r>
              <a:rPr lang="en-GB" sz="6000" b="1" dirty="0" err="1">
                <a:solidFill>
                  <a:srgbClr val="95866A"/>
                </a:solidFill>
                <a:latin typeface="Arial" panose="020B0604020202020204" pitchFamily="34" charset="0"/>
                <a:cs typeface="Arial" panose="020B0604020202020204" pitchFamily="34" charset="0"/>
              </a:rPr>
              <a:t>interaktiv</a:t>
            </a:r>
            <a:r>
              <a:rPr lang="en-GB" sz="6000" b="1" dirty="0">
                <a:solidFill>
                  <a:srgbClr val="95866A"/>
                </a:solidFill>
                <a:latin typeface="Arial" panose="020B0604020202020204" pitchFamily="34" charset="0"/>
                <a:cs typeface="Arial" panose="020B0604020202020204" pitchFamily="34" charset="0"/>
              </a:rPr>
              <a:t> </a:t>
            </a:r>
            <a:r>
              <a:rPr lang="en-GB" sz="6000" b="1" dirty="0" err="1">
                <a:solidFill>
                  <a:srgbClr val="95866A"/>
                </a:solidFill>
                <a:latin typeface="Arial" panose="020B0604020202020204" pitchFamily="34" charset="0"/>
                <a:cs typeface="Arial" panose="020B0604020202020204" pitchFamily="34" charset="0"/>
              </a:rPr>
              <a:t>palliativ</a:t>
            </a:r>
            <a:r>
              <a:rPr lang="en-GB" sz="6000" b="1" dirty="0">
                <a:solidFill>
                  <a:srgbClr val="95866A"/>
                </a:solidFill>
                <a:latin typeface="Arial" panose="020B0604020202020204" pitchFamily="34" charset="0"/>
                <a:cs typeface="Arial" panose="020B0604020202020204" pitchFamily="34" charset="0"/>
              </a:rPr>
              <a:t> </a:t>
            </a:r>
            <a:r>
              <a:rPr lang="en-GB" sz="6000" b="1" dirty="0" err="1">
                <a:solidFill>
                  <a:srgbClr val="95866A"/>
                </a:solidFill>
                <a:latin typeface="Arial" panose="020B0604020202020204" pitchFamily="34" charset="0"/>
                <a:cs typeface="Arial" panose="020B0604020202020204" pitchFamily="34" charset="0"/>
              </a:rPr>
              <a:t>mottagning</a:t>
            </a:r>
            <a:r>
              <a:rPr lang="en-GB" sz="6000" dirty="0">
                <a:solidFill>
                  <a:srgbClr val="95866A"/>
                </a:solidFill>
                <a:latin typeface="Arial" panose="020B0604020202020204" pitchFamily="34" charset="0"/>
                <a:cs typeface="Arial" panose="020B0604020202020204" pitchFamily="34" charset="0"/>
              </a:rPr>
              <a:t> </a:t>
            </a:r>
          </a:p>
        </p:txBody>
      </p:sp>
      <p:sp>
        <p:nvSpPr>
          <p:cNvPr id="14" name="textruta 13"/>
          <p:cNvSpPr txBox="1"/>
          <p:nvPr/>
        </p:nvSpPr>
        <p:spPr>
          <a:xfrm>
            <a:off x="5184478" y="2940669"/>
            <a:ext cx="19451238" cy="3539430"/>
          </a:xfrm>
          <a:prstGeom prst="rect">
            <a:avLst/>
          </a:prstGeom>
          <a:noFill/>
        </p:spPr>
        <p:txBody>
          <a:bodyPr wrap="square" rtlCol="0">
            <a:spAutoFit/>
          </a:bodyPr>
          <a:lstStyle/>
          <a:p>
            <a:r>
              <a:rPr lang="sv-SE" sz="4400" b="1" dirty="0">
                <a:latin typeface="Times New Roman" panose="02020603050405020304" pitchFamily="18" charset="0"/>
                <a:cs typeface="Times New Roman" panose="02020603050405020304" pitchFamily="18" charset="0"/>
              </a:rPr>
              <a:t>Mikael Segerlantz</a:t>
            </a:r>
          </a:p>
          <a:p>
            <a:endParaRPr lang="sv-SE" sz="2400" dirty="0">
              <a:latin typeface="Times New Roman" panose="02020603050405020304" pitchFamily="18" charset="0"/>
              <a:cs typeface="Times New Roman" panose="02020603050405020304" pitchFamily="18" charset="0"/>
            </a:endParaRPr>
          </a:p>
          <a:p>
            <a:r>
              <a:rPr lang="sv-SE" sz="2400" dirty="0">
                <a:latin typeface="Times New Roman" panose="02020603050405020304" pitchFamily="18" charset="0"/>
                <a:cs typeface="Times New Roman" panose="02020603050405020304" pitchFamily="18" charset="0"/>
              </a:rPr>
              <a:t>Överläkare, docent, universitetslektor</a:t>
            </a:r>
            <a:br>
              <a:rPr lang="sv-SE" sz="2400" dirty="0">
                <a:latin typeface="Times New Roman" panose="02020603050405020304" pitchFamily="18" charset="0"/>
                <a:cs typeface="Times New Roman" panose="02020603050405020304" pitchFamily="18" charset="0"/>
              </a:rPr>
            </a:br>
            <a:r>
              <a:rPr lang="sv-SE" sz="2400" dirty="0">
                <a:latin typeface="Times New Roman" panose="02020603050405020304" pitchFamily="18" charset="0"/>
                <a:cs typeface="Times New Roman" panose="02020603050405020304" pitchFamily="18" charset="0"/>
              </a:rPr>
              <a:t>Palliativt utvecklingscentrum, Lund</a:t>
            </a:r>
            <a:br>
              <a:rPr lang="sv-SE" sz="2400" dirty="0">
                <a:latin typeface="Times New Roman" panose="02020603050405020304" pitchFamily="18" charset="0"/>
                <a:cs typeface="Times New Roman" panose="02020603050405020304" pitchFamily="18" charset="0"/>
              </a:rPr>
            </a:br>
            <a:r>
              <a:rPr lang="sv-SE" sz="2400" dirty="0">
                <a:latin typeface="Times New Roman" panose="02020603050405020304" pitchFamily="18" charset="0"/>
                <a:cs typeface="Times New Roman" panose="02020603050405020304" pitchFamily="18" charset="0"/>
              </a:rPr>
              <a:t>Institutionen för kliniska vetenskaper Lund</a:t>
            </a:r>
            <a:br>
              <a:rPr lang="sv-SE" sz="2400" dirty="0">
                <a:latin typeface="Times New Roman" panose="02020603050405020304" pitchFamily="18" charset="0"/>
                <a:cs typeface="Times New Roman" panose="02020603050405020304" pitchFamily="18" charset="0"/>
              </a:rPr>
            </a:br>
            <a:r>
              <a:rPr lang="sv-SE" sz="2400" dirty="0">
                <a:latin typeface="Times New Roman" panose="02020603050405020304" pitchFamily="18" charset="0"/>
                <a:cs typeface="Times New Roman" panose="02020603050405020304" pitchFamily="18" charset="0"/>
              </a:rPr>
              <a:t>Lungmedicin, allergologi och palliativ medicin</a:t>
            </a:r>
            <a:br>
              <a:rPr lang="sv-SE" sz="2400" dirty="0">
                <a:latin typeface="Times New Roman" panose="02020603050405020304" pitchFamily="18" charset="0"/>
                <a:cs typeface="Times New Roman" panose="02020603050405020304" pitchFamily="18" charset="0"/>
              </a:rPr>
            </a:br>
            <a:r>
              <a:rPr lang="sv-SE" sz="2400" dirty="0">
                <a:latin typeface="Times New Roman" panose="02020603050405020304" pitchFamily="18" charset="0"/>
                <a:cs typeface="Times New Roman" panose="02020603050405020304" pitchFamily="18" charset="0"/>
              </a:rPr>
              <a:t>Medicinska fakulteten, Lunds universitet</a:t>
            </a:r>
            <a:endParaRPr lang="en-GB" sz="2400" dirty="0">
              <a:solidFill>
                <a:srgbClr val="95866A"/>
              </a:solidFill>
              <a:latin typeface="Times New Roman" panose="02020603050405020304" pitchFamily="18" charset="0"/>
              <a:cs typeface="Times New Roman" panose="02020603050405020304" pitchFamily="18" charset="0"/>
            </a:endParaRPr>
          </a:p>
          <a:p>
            <a:endParaRPr lang="sv-SE" sz="3600" dirty="0">
              <a:solidFill>
                <a:srgbClr val="95866A"/>
              </a:solidFill>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17" name="textruta 16"/>
          <p:cNvSpPr txBox="1"/>
          <p:nvPr/>
        </p:nvSpPr>
        <p:spPr>
          <a:xfrm>
            <a:off x="9216926" y="40036425"/>
            <a:ext cx="17065896" cy="1015663"/>
          </a:xfrm>
          <a:prstGeom prst="rect">
            <a:avLst/>
          </a:prstGeom>
          <a:noFill/>
        </p:spPr>
        <p:txBody>
          <a:bodyPr wrap="square" rtlCol="0">
            <a:spAutoFit/>
          </a:bodyPr>
          <a:lstStyle/>
          <a:p>
            <a:pPr algn="ctr"/>
            <a:r>
              <a:rPr lang="en-GB" sz="3000" dirty="0">
                <a:solidFill>
                  <a:schemeClr val="bg1"/>
                </a:solidFill>
                <a:latin typeface="Arial" panose="020B0604020202020204" pitchFamily="34" charset="0"/>
                <a:cs typeface="Arial" panose="020B0604020202020204" pitchFamily="34" charset="0"/>
              </a:rPr>
              <a:t>Contact information:</a:t>
            </a:r>
          </a:p>
          <a:p>
            <a:pPr algn="ctr"/>
            <a:r>
              <a:rPr lang="en-GB" sz="3000" dirty="0">
                <a:solidFill>
                  <a:schemeClr val="bg1"/>
                </a:solidFill>
                <a:latin typeface="Arial" panose="020B0604020202020204" pitchFamily="34" charset="0"/>
                <a:cs typeface="Arial" panose="020B0604020202020204" pitchFamily="34" charset="0"/>
              </a:rPr>
              <a:t>www.palluc.se</a:t>
            </a:r>
          </a:p>
        </p:txBody>
      </p:sp>
      <p:cxnSp>
        <p:nvCxnSpPr>
          <p:cNvPr id="3" name="Rak 2"/>
          <p:cNvCxnSpPr/>
          <p:nvPr/>
        </p:nvCxnSpPr>
        <p:spPr>
          <a:xfrm>
            <a:off x="4621315" y="3581563"/>
            <a:ext cx="25346816" cy="0"/>
          </a:xfrm>
          <a:prstGeom prst="line">
            <a:avLst/>
          </a:prstGeom>
          <a:ln>
            <a:solidFill>
              <a:srgbClr val="95866A"/>
            </a:solidFill>
          </a:ln>
        </p:spPr>
        <p:style>
          <a:lnRef idx="1">
            <a:schemeClr val="accent1"/>
          </a:lnRef>
          <a:fillRef idx="0">
            <a:schemeClr val="accent1"/>
          </a:fillRef>
          <a:effectRef idx="0">
            <a:schemeClr val="accent1"/>
          </a:effectRef>
          <a:fontRef idx="minor">
            <a:schemeClr val="tx1"/>
          </a:fontRef>
        </p:style>
      </p:cxnSp>
      <p:sp>
        <p:nvSpPr>
          <p:cNvPr id="18" name="Platshållare för text 5"/>
          <p:cNvSpPr txBox="1">
            <a:spLocks/>
          </p:cNvSpPr>
          <p:nvPr/>
        </p:nvSpPr>
        <p:spPr>
          <a:xfrm>
            <a:off x="1340264" y="28655187"/>
            <a:ext cx="17612708" cy="12119460"/>
          </a:xfrm>
          <a:prstGeom prst="rect">
            <a:avLst/>
          </a:prstGeom>
        </p:spPr>
        <p:txBody>
          <a:bodyPr/>
          <a:lstStyle>
            <a:lvl1pPr marL="1589307" indent="-1589307" algn="l" defTabSz="4238153" rtl="0" eaLnBrk="1" latinLnBrk="0" hangingPunct="1">
              <a:spcBef>
                <a:spcPct val="20000"/>
              </a:spcBef>
              <a:buFont typeface="Arial" panose="020B0604020202020204" pitchFamily="34" charset="0"/>
              <a:buChar char="•"/>
              <a:defRPr sz="14800" kern="1200">
                <a:solidFill>
                  <a:schemeClr val="tx1"/>
                </a:solidFill>
                <a:latin typeface="+mn-lt"/>
                <a:ea typeface="+mn-ea"/>
                <a:cs typeface="+mn-cs"/>
              </a:defRPr>
            </a:lvl1pPr>
            <a:lvl2pPr marL="3443499" indent="-1324423" algn="l" defTabSz="4238153" rtl="0" eaLnBrk="1" latinLnBrk="0" hangingPunct="1">
              <a:spcBef>
                <a:spcPct val="20000"/>
              </a:spcBef>
              <a:buFont typeface="Arial" panose="020B0604020202020204" pitchFamily="34" charset="0"/>
              <a:buChar char="–"/>
              <a:defRPr sz="13000" kern="1200">
                <a:solidFill>
                  <a:schemeClr val="tx1"/>
                </a:solidFill>
                <a:latin typeface="+mn-lt"/>
                <a:ea typeface="+mn-ea"/>
                <a:cs typeface="+mn-cs"/>
              </a:defRPr>
            </a:lvl2pPr>
            <a:lvl3pPr marL="5297691" indent="-1059538" algn="l" defTabSz="4238153" rtl="0" eaLnBrk="1" latinLnBrk="0" hangingPunct="1">
              <a:spcBef>
                <a:spcPct val="20000"/>
              </a:spcBef>
              <a:buFont typeface="Arial" panose="020B0604020202020204" pitchFamily="34" charset="0"/>
              <a:buChar char="•"/>
              <a:defRPr sz="11100" kern="1200">
                <a:solidFill>
                  <a:schemeClr val="tx1"/>
                </a:solidFill>
                <a:latin typeface="+mn-lt"/>
                <a:ea typeface="+mn-ea"/>
                <a:cs typeface="+mn-cs"/>
              </a:defRPr>
            </a:lvl3pPr>
            <a:lvl4pPr marL="7416767"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4pPr>
            <a:lvl5pPr marL="9535843"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5pPr>
            <a:lvl6pPr marL="11654920"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6pPr>
            <a:lvl7pPr marL="13773996"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7pPr>
            <a:lvl8pPr marL="15893072"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8pPr>
            <a:lvl9pPr marL="18012148" indent="-1059538" algn="l" defTabSz="4238153" rtl="0" eaLnBrk="1" latinLnBrk="0" hangingPunct="1">
              <a:spcBef>
                <a:spcPct val="20000"/>
              </a:spcBef>
              <a:buFont typeface="Arial" panose="020B0604020202020204" pitchFamily="34" charset="0"/>
              <a:buChar char="•"/>
              <a:defRPr sz="9300" kern="1200">
                <a:solidFill>
                  <a:schemeClr val="tx1"/>
                </a:solidFill>
                <a:latin typeface="+mn-lt"/>
                <a:ea typeface="+mn-ea"/>
                <a:cs typeface="+mn-cs"/>
              </a:defRPr>
            </a:lvl9pPr>
          </a:lstStyle>
          <a:p>
            <a:pPr marL="0" indent="0">
              <a:buNone/>
            </a:pPr>
            <a:r>
              <a:rPr lang="sv-SE" sz="3600" b="1" kern="100" dirty="0">
                <a:effectLst/>
                <a:latin typeface="Times New Roman" panose="02020603050405020304" pitchFamily="18" charset="0"/>
                <a:ea typeface="Aptos" panose="020B0004020202020204" pitchFamily="34" charset="0"/>
                <a:cs typeface="Times New Roman" panose="02020603050405020304" pitchFamily="18" charset="0"/>
              </a:rPr>
              <a:t>Fördelar med en digitala vårdformen</a:t>
            </a:r>
          </a:p>
          <a:p>
            <a:pPr marL="0" indent="0">
              <a:spcBef>
                <a:spcPts val="800"/>
              </a:spcBef>
              <a:spcAft>
                <a:spcPts val="800"/>
              </a:spcAft>
              <a:buSzPts val="1000"/>
              <a:buNone/>
              <a:tabLst>
                <a:tab pos="457200" algn="l"/>
              </a:tabLst>
            </a:pPr>
            <a:r>
              <a:rPr lang="sv-SE" sz="3600" kern="100" dirty="0">
                <a:latin typeface="Times New Roman" panose="02020603050405020304" pitchFamily="18" charset="0"/>
                <a:ea typeface="Aptos" panose="020B0004020202020204" pitchFamily="34" charset="0"/>
                <a:cs typeface="Times New Roman" panose="02020603050405020304" pitchFamily="18" charset="0"/>
              </a:rPr>
              <a:t>- Fler patienter och närstående får tillgång till palliativ vård tidigare i vårdförloppet</a:t>
            </a:r>
          </a:p>
          <a:p>
            <a:pPr marL="0" indent="0">
              <a:spcBef>
                <a:spcPts val="800"/>
              </a:spcBef>
              <a:spcAft>
                <a:spcPts val="800"/>
              </a:spcAft>
              <a:buSzPts val="1000"/>
              <a:buNone/>
              <a:tabLst>
                <a:tab pos="457200" algn="l"/>
              </a:tabLst>
            </a:pPr>
            <a:r>
              <a:rPr lang="sv-SE" sz="3600" kern="100" dirty="0">
                <a:latin typeface="Times New Roman" panose="02020603050405020304" pitchFamily="18" charset="0"/>
                <a:ea typeface="Aptos" panose="020B0004020202020204" pitchFamily="34" charset="0"/>
                <a:cs typeface="Times New Roman" panose="02020603050405020304" pitchFamily="18" charset="0"/>
              </a:rPr>
              <a:t>- Digital asynkron symtomskattning ökar</a:t>
            </a:r>
            <a:r>
              <a:rPr lang="sv-SE" sz="3600" kern="100" dirty="0">
                <a:effectLst/>
                <a:latin typeface="Times New Roman" panose="02020603050405020304" pitchFamily="18" charset="0"/>
                <a:ea typeface="Aptos" panose="020B0004020202020204" pitchFamily="34" charset="0"/>
                <a:cs typeface="Times New Roman" panose="02020603050405020304" pitchFamily="18" charset="0"/>
              </a:rPr>
              <a:t> patientsäkerheten</a:t>
            </a:r>
            <a:endParaRPr lang="sv-SE" sz="3600" kern="100" dirty="0">
              <a:latin typeface="Times New Roman" panose="02020603050405020304" pitchFamily="18" charset="0"/>
              <a:ea typeface="Aptos" panose="020B0004020202020204" pitchFamily="34" charset="0"/>
              <a:cs typeface="Times New Roman" panose="02020603050405020304" pitchFamily="18" charset="0"/>
            </a:endParaRPr>
          </a:p>
          <a:p>
            <a:pPr marL="0" lvl="0" indent="0">
              <a:spcBef>
                <a:spcPts val="800"/>
              </a:spcBef>
              <a:spcAft>
                <a:spcPts val="800"/>
              </a:spcAft>
              <a:buSzPts val="1000"/>
              <a:buNone/>
              <a:tabLst>
                <a:tab pos="457200" algn="l"/>
              </a:tabLst>
            </a:pPr>
            <a:r>
              <a:rPr lang="sv-SE" sz="3600" kern="100" dirty="0">
                <a:latin typeface="Times New Roman" panose="02020603050405020304" pitchFamily="18" charset="0"/>
                <a:ea typeface="Aptos" panose="020B0004020202020204" pitchFamily="34" charset="0"/>
                <a:cs typeface="Times New Roman" panose="02020603050405020304" pitchFamily="18" charset="0"/>
              </a:rPr>
              <a:t>- Flexibelt och e</a:t>
            </a:r>
            <a:r>
              <a:rPr lang="sv-SE" sz="3600" kern="100" dirty="0">
                <a:effectLst/>
                <a:latin typeface="Times New Roman" panose="02020603050405020304" pitchFamily="18" charset="0"/>
                <a:ea typeface="Aptos" panose="020B0004020202020204" pitchFamily="34" charset="0"/>
                <a:cs typeface="Times New Roman" panose="02020603050405020304" pitchFamily="18" charset="0"/>
              </a:rPr>
              <a:t>nkelt att delta och svara när det passar patienten och närstående</a:t>
            </a:r>
          </a:p>
          <a:p>
            <a:pPr marL="0" indent="0">
              <a:spcBef>
                <a:spcPts val="800"/>
              </a:spcBef>
              <a:spcAft>
                <a:spcPts val="800"/>
              </a:spcAft>
              <a:buSzPts val="1000"/>
              <a:buNone/>
              <a:tabLst>
                <a:tab pos="457200" algn="l"/>
              </a:tabLst>
            </a:pPr>
            <a:r>
              <a:rPr lang="sv-SE" sz="3600" kern="100" dirty="0">
                <a:effectLst/>
                <a:latin typeface="Times New Roman" panose="02020603050405020304" pitchFamily="18" charset="0"/>
                <a:ea typeface="Aptos" panose="020B0004020202020204" pitchFamily="34" charset="0"/>
                <a:cs typeface="Times New Roman" panose="02020603050405020304" pitchFamily="18" charset="0"/>
              </a:rPr>
              <a:t>- Vård anpassad efter unika behov och </a:t>
            </a:r>
            <a:r>
              <a:rPr lang="sv-SE" sz="3600" kern="100" dirty="0">
                <a:latin typeface="Times New Roman" panose="02020603050405020304" pitchFamily="18" charset="0"/>
                <a:ea typeface="Aptos" panose="020B0004020202020204" pitchFamily="34" charset="0"/>
                <a:cs typeface="Times New Roman" panose="02020603050405020304" pitchFamily="18" charset="0"/>
              </a:rPr>
              <a:t>prioriteringar</a:t>
            </a:r>
            <a:endParaRPr lang="sv-SE" sz="36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lvl="0" indent="0">
              <a:spcBef>
                <a:spcPts val="800"/>
              </a:spcBef>
              <a:spcAft>
                <a:spcPts val="800"/>
              </a:spcAft>
              <a:buSzPts val="1000"/>
              <a:buNone/>
              <a:tabLst>
                <a:tab pos="457200" algn="l"/>
              </a:tabLst>
            </a:pPr>
            <a:r>
              <a:rPr lang="sv-SE" sz="3600" kern="100" dirty="0">
                <a:effectLst/>
                <a:latin typeface="Times New Roman" panose="02020603050405020304" pitchFamily="18" charset="0"/>
                <a:ea typeface="Aptos" panose="020B0004020202020204" pitchFamily="34" charset="0"/>
                <a:cs typeface="Times New Roman" panose="02020603050405020304" pitchFamily="18" charset="0"/>
              </a:rPr>
              <a:t>- Oberoende av geografisk närhet till ett palliativt vårdteam</a:t>
            </a:r>
            <a:endParaRPr lang="sv-SE" sz="3600" b="1" kern="100" dirty="0">
              <a:latin typeface="Times New Roman" panose="02020603050405020304" pitchFamily="18" charset="0"/>
              <a:ea typeface="Aptos" panose="020B0004020202020204" pitchFamily="34" charset="0"/>
              <a:cs typeface="Times New Roman" panose="02020603050405020304" pitchFamily="18" charset="0"/>
            </a:endParaRPr>
          </a:p>
          <a:p>
            <a:pPr marL="0" lvl="0" indent="0">
              <a:buNone/>
            </a:pPr>
            <a:endParaRPr lang="sv-SE" sz="20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lvl="0" indent="0">
              <a:buNone/>
            </a:pPr>
            <a:r>
              <a:rPr lang="sv-SE" sz="3200" b="1" kern="100" dirty="0">
                <a:effectLst/>
                <a:latin typeface="Times New Roman" panose="02020603050405020304" pitchFamily="18" charset="0"/>
                <a:ea typeface="Aptos" panose="020B0004020202020204" pitchFamily="34" charset="0"/>
                <a:cs typeface="Times New Roman" panose="02020603050405020304" pitchFamily="18" charset="0"/>
              </a:rPr>
              <a:t>Referenser: </a:t>
            </a:r>
          </a:p>
          <a:p>
            <a:pPr marL="342900" lvl="0" indent="-342900">
              <a:spcBef>
                <a:spcPts val="0"/>
              </a:spcBef>
              <a:buFont typeface="+mj-lt"/>
              <a:buAutoNum type="arabicPeriod"/>
            </a:pP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Worster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B. and K. Swartz, </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Telemedicine and Palliative Care: an Increasing Role in Supportive Oncology.</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Curr Oncol Rep, 2017. 19(6): p. 37.</a:t>
            </a:r>
            <a:endParaRPr lang="sv-SE" sz="24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Bef>
                <a:spcPts val="0"/>
              </a:spcBef>
              <a:buFont typeface="+mj-lt"/>
              <a:buAutoNum type="arabicPeriod"/>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Cho, Y., et al., </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Acceptance and Use of Home-Based Electronic Symptom Self-Reporting Systems in Patients With Cancer: Systematic Review.</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J Med Internet Res, 2021. 23(3): p. e24638.</a:t>
            </a:r>
            <a:endParaRPr lang="sv-SE"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Bef>
                <a:spcPts val="0"/>
              </a:spcBef>
              <a:spcAft>
                <a:spcPts val="600"/>
              </a:spcAft>
              <a:buFont typeface="+mj-lt"/>
              <a:buAutoNum type="arabicPeriod"/>
            </a:pP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Poort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H., et al., </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Feasibility and Acceptability of a Mobile Phone App Intervention for Coping With Cancer as a Young Adult: Pilot Trial and Thematic Analysis.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J Med Internet Res, 2021. 23(6): p. e25069.</a:t>
            </a:r>
            <a:endParaRPr lang="sv-SE"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Bef>
                <a:spcPts val="0"/>
              </a:spcBef>
              <a:spcAft>
                <a:spcPts val="600"/>
              </a:spcAft>
              <a:buFont typeface="+mj-lt"/>
              <a:buAutoNum type="arabicPeriod"/>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Greer, J.A., et al., </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Role of Patient Coping Strategies in Understanding the Effects of Early Palliative Care on Quality of Life and Mood.</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Journal of clinical oncology : official journal of the American Society of Clinical Oncology, 2018. 36(1): p. 53-60.</a:t>
            </a:r>
            <a:endParaRPr lang="sv-SE" sz="2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lvl="0">
              <a:spcBef>
                <a:spcPts val="800"/>
              </a:spcBef>
              <a:spcAft>
                <a:spcPts val="800"/>
              </a:spcAft>
              <a:buSzPts val="1000"/>
              <a:buFontTx/>
              <a:buChar char="-"/>
              <a:tabLst>
                <a:tab pos="457200" algn="l"/>
              </a:tabLst>
            </a:pPr>
            <a:endParaRPr lang="sv-SE" sz="40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6" name="Platshållare för innehåll 5">
            <a:extLst>
              <a:ext uri="{FF2B5EF4-FFF2-40B4-BE49-F238E27FC236}">
                <a16:creationId xmlns:a16="http://schemas.microsoft.com/office/drawing/2014/main" id="{5A495D58-1F3D-8F10-51F2-8EA9C1A65E10}"/>
              </a:ext>
            </a:extLst>
          </p:cNvPr>
          <p:cNvPicPr>
            <a:picLocks noChangeAspect="1"/>
          </p:cNvPicPr>
          <p:nvPr/>
        </p:nvPicPr>
        <p:blipFill>
          <a:blip r:embed="rId2"/>
          <a:stretch>
            <a:fillRect/>
          </a:stretch>
        </p:blipFill>
        <p:spPr>
          <a:xfrm>
            <a:off x="25202702" y="413069"/>
            <a:ext cx="5147683" cy="5489992"/>
          </a:xfrm>
          <a:prstGeom prst="rect">
            <a:avLst/>
          </a:prstGeom>
        </p:spPr>
      </p:pic>
      <p:pic>
        <p:nvPicPr>
          <p:cNvPr id="9" name="Picture 2" descr="Myeloproliferativa sjukdomar - RCC Syd">
            <a:extLst>
              <a:ext uri="{FF2B5EF4-FFF2-40B4-BE49-F238E27FC236}">
                <a16:creationId xmlns:a16="http://schemas.microsoft.com/office/drawing/2014/main" id="{EB92A48F-A82F-570D-69CA-499F8C68C3B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5597300" y="975273"/>
            <a:ext cx="4211125" cy="1692375"/>
          </a:xfrm>
          <a:prstGeom prst="rect">
            <a:avLst/>
          </a:prstGeom>
          <a:noFill/>
          <a:extLst>
            <a:ext uri="{909E8E84-426E-40DD-AFC4-6F175D3DCCD1}">
              <a14:hiddenFill xmlns:a14="http://schemas.microsoft.com/office/drawing/2010/main">
                <a:solidFill>
                  <a:srgbClr val="FFFFFF"/>
                </a:solidFill>
              </a14:hiddenFill>
            </a:ext>
          </a:extLst>
        </p:spPr>
      </p:pic>
      <p:pic>
        <p:nvPicPr>
          <p:cNvPr id="11" name="Bildobjekt 10">
            <a:extLst>
              <a:ext uri="{FF2B5EF4-FFF2-40B4-BE49-F238E27FC236}">
                <a16:creationId xmlns:a16="http://schemas.microsoft.com/office/drawing/2014/main" id="{C0EF66DF-5BA3-FF8B-D5AB-5C7454221055}"/>
              </a:ext>
            </a:extLst>
          </p:cNvPr>
          <p:cNvPicPr>
            <a:picLocks noChangeAspect="1"/>
          </p:cNvPicPr>
          <p:nvPr/>
        </p:nvPicPr>
        <p:blipFill>
          <a:blip r:embed="rId4"/>
          <a:stretch>
            <a:fillRect/>
          </a:stretch>
        </p:blipFill>
        <p:spPr>
          <a:xfrm>
            <a:off x="25597299" y="2952304"/>
            <a:ext cx="4186099" cy="2538919"/>
          </a:xfrm>
          <a:prstGeom prst="rect">
            <a:avLst/>
          </a:prstGeom>
        </p:spPr>
      </p:pic>
      <p:pic>
        <p:nvPicPr>
          <p:cNvPr id="15" name="Bildobjekt 14">
            <a:extLst>
              <a:ext uri="{FF2B5EF4-FFF2-40B4-BE49-F238E27FC236}">
                <a16:creationId xmlns:a16="http://schemas.microsoft.com/office/drawing/2014/main" id="{0BC8BC37-5295-8EBD-C348-5B557B36299F}"/>
              </a:ext>
            </a:extLst>
          </p:cNvPr>
          <p:cNvPicPr>
            <a:picLocks noChangeAspect="1"/>
          </p:cNvPicPr>
          <p:nvPr/>
        </p:nvPicPr>
        <p:blipFill>
          <a:blip r:embed="rId5"/>
          <a:stretch>
            <a:fillRect/>
          </a:stretch>
        </p:blipFill>
        <p:spPr>
          <a:xfrm>
            <a:off x="19317238" y="7697347"/>
            <a:ext cx="10850718" cy="5995495"/>
          </a:xfrm>
          <a:prstGeom prst="rect">
            <a:avLst/>
          </a:prstGeom>
        </p:spPr>
      </p:pic>
      <p:pic>
        <p:nvPicPr>
          <p:cNvPr id="10" name="Platshållare för innehåll 5">
            <a:extLst>
              <a:ext uri="{FF2B5EF4-FFF2-40B4-BE49-F238E27FC236}">
                <a16:creationId xmlns:a16="http://schemas.microsoft.com/office/drawing/2014/main" id="{51BCF030-7D22-B2DF-ED4D-ADDD0CD10D17}"/>
              </a:ext>
            </a:extLst>
          </p:cNvPr>
          <p:cNvPicPr>
            <a:picLocks noChangeAspect="1"/>
          </p:cNvPicPr>
          <p:nvPr/>
        </p:nvPicPr>
        <p:blipFill>
          <a:blip r:embed="rId2"/>
          <a:stretch>
            <a:fillRect/>
          </a:stretch>
        </p:blipFill>
        <p:spPr>
          <a:xfrm flipV="1">
            <a:off x="19005358" y="20583455"/>
            <a:ext cx="11526859" cy="12377324"/>
          </a:xfrm>
          <a:prstGeom prst="rect">
            <a:avLst/>
          </a:prstGeom>
        </p:spPr>
      </p:pic>
      <p:pic>
        <p:nvPicPr>
          <p:cNvPr id="22" name="Bildobjekt 21">
            <a:extLst>
              <a:ext uri="{FF2B5EF4-FFF2-40B4-BE49-F238E27FC236}">
                <a16:creationId xmlns:a16="http://schemas.microsoft.com/office/drawing/2014/main" id="{86487220-578C-F3BB-7C59-6FC90196EA3A}"/>
              </a:ext>
            </a:extLst>
          </p:cNvPr>
          <p:cNvPicPr>
            <a:picLocks noChangeAspect="1"/>
          </p:cNvPicPr>
          <p:nvPr/>
        </p:nvPicPr>
        <p:blipFill>
          <a:blip r:embed="rId6"/>
          <a:stretch>
            <a:fillRect/>
          </a:stretch>
        </p:blipFill>
        <p:spPr>
          <a:xfrm>
            <a:off x="20158185" y="20822193"/>
            <a:ext cx="9168824" cy="11298674"/>
          </a:xfrm>
          <a:prstGeom prst="rect">
            <a:avLst/>
          </a:prstGeom>
        </p:spPr>
      </p:pic>
      <p:pic>
        <p:nvPicPr>
          <p:cNvPr id="25" name="Platshållare för innehåll 5">
            <a:extLst>
              <a:ext uri="{FF2B5EF4-FFF2-40B4-BE49-F238E27FC236}">
                <a16:creationId xmlns:a16="http://schemas.microsoft.com/office/drawing/2014/main" id="{2E6A3E3F-5B68-DC4D-B274-81FE7811295E}"/>
              </a:ext>
            </a:extLst>
          </p:cNvPr>
          <p:cNvPicPr>
            <a:picLocks noChangeAspect="1"/>
          </p:cNvPicPr>
          <p:nvPr/>
        </p:nvPicPr>
        <p:blipFill>
          <a:blip r:embed="rId2"/>
          <a:stretch>
            <a:fillRect/>
          </a:stretch>
        </p:blipFill>
        <p:spPr>
          <a:xfrm>
            <a:off x="12312002" y="22040890"/>
            <a:ext cx="5428727" cy="1649719"/>
          </a:xfrm>
          <a:prstGeom prst="rect">
            <a:avLst/>
          </a:prstGeom>
        </p:spPr>
      </p:pic>
      <p:sp>
        <p:nvSpPr>
          <p:cNvPr id="28" name="textruta 27">
            <a:extLst>
              <a:ext uri="{FF2B5EF4-FFF2-40B4-BE49-F238E27FC236}">
                <a16:creationId xmlns:a16="http://schemas.microsoft.com/office/drawing/2014/main" id="{B1832519-4381-108A-38B1-6C0938DB74EC}"/>
              </a:ext>
            </a:extLst>
          </p:cNvPr>
          <p:cNvSpPr txBox="1"/>
          <p:nvPr/>
        </p:nvSpPr>
        <p:spPr>
          <a:xfrm>
            <a:off x="12312002" y="22040890"/>
            <a:ext cx="5166222" cy="1815882"/>
          </a:xfrm>
          <a:prstGeom prst="rect">
            <a:avLst/>
          </a:prstGeom>
          <a:noFill/>
        </p:spPr>
        <p:txBody>
          <a:bodyPr wrap="square" rtlCol="0">
            <a:spAutoFit/>
          </a:bodyPr>
          <a:lstStyle/>
          <a:p>
            <a:r>
              <a:rPr lang="sv-SE" sz="2800" b="1" kern="100" dirty="0">
                <a:solidFill>
                  <a:schemeClr val="accent1"/>
                </a:solidFill>
                <a:latin typeface="Times New Roman" panose="02020603050405020304" pitchFamily="18" charset="0"/>
                <a:ea typeface="Aptos" panose="020B0004020202020204" pitchFamily="34" charset="0"/>
                <a:cs typeface="Times New Roman" panose="02020603050405020304" pitchFamily="18" charset="0"/>
              </a:rPr>
              <a:t>Teman: </a:t>
            </a:r>
            <a:r>
              <a:rPr lang="sv-SE" sz="2800" kern="100" dirty="0">
                <a:solidFill>
                  <a:schemeClr val="accent1"/>
                </a:solidFill>
                <a:latin typeface="Times New Roman" panose="02020603050405020304" pitchFamily="18" charset="0"/>
                <a:ea typeface="Aptos" panose="020B0004020202020204" pitchFamily="34" charset="0"/>
                <a:cs typeface="Times New Roman" panose="02020603050405020304" pitchFamily="18" charset="0"/>
              </a:rPr>
              <a:t>smärta, vardagsstöd, hjälpmedel, att leva med sjukdom, närståendestöd, barn som närstående</a:t>
            </a:r>
            <a:endParaRPr lang="sv-SE" sz="2800" dirty="0">
              <a:latin typeface="Times New Roman" panose="02020603050405020304" pitchFamily="18" charset="0"/>
              <a:cs typeface="Times New Roman" panose="02020603050405020304" pitchFamily="18" charset="0"/>
            </a:endParaRPr>
          </a:p>
        </p:txBody>
      </p:sp>
      <p:sp>
        <p:nvSpPr>
          <p:cNvPr id="29" name="textruta 28">
            <a:extLst>
              <a:ext uri="{FF2B5EF4-FFF2-40B4-BE49-F238E27FC236}">
                <a16:creationId xmlns:a16="http://schemas.microsoft.com/office/drawing/2014/main" id="{72229255-034F-9C0B-9483-0D2D9DDD9CC1}"/>
              </a:ext>
            </a:extLst>
          </p:cNvPr>
          <p:cNvSpPr txBox="1"/>
          <p:nvPr/>
        </p:nvSpPr>
        <p:spPr>
          <a:xfrm>
            <a:off x="20666198" y="33987753"/>
            <a:ext cx="8352928" cy="3323987"/>
          </a:xfrm>
          <a:prstGeom prst="rect">
            <a:avLst/>
          </a:prstGeom>
          <a:noFill/>
        </p:spPr>
        <p:txBody>
          <a:bodyPr wrap="square" rtlCol="0">
            <a:spAutoFit/>
          </a:bodyPr>
          <a:lstStyle/>
          <a:p>
            <a:pPr marL="0" indent="0">
              <a:lnSpc>
                <a:spcPct val="100000"/>
              </a:lnSpc>
              <a:spcAft>
                <a:spcPts val="800"/>
              </a:spcAft>
              <a:buNone/>
            </a:pPr>
            <a:r>
              <a:rPr lang="sv-SE" sz="3800" b="1" kern="100" dirty="0">
                <a:effectLst/>
                <a:latin typeface="Times New Roman" panose="02020603050405020304" pitchFamily="18" charset="0"/>
                <a:ea typeface="Aptos" panose="020B0004020202020204" pitchFamily="34" charset="0"/>
                <a:cs typeface="Times New Roman" panose="02020603050405020304" pitchFamily="18" charset="0"/>
              </a:rPr>
              <a:t>Uppföljning och utveckling</a:t>
            </a:r>
            <a:endParaRPr lang="sv-SE" sz="3800" dirty="0">
              <a:latin typeface="Times New Roman" panose="02020603050405020304" pitchFamily="18" charset="0"/>
              <a:cs typeface="Times New Roman" panose="02020603050405020304" pitchFamily="18" charset="0"/>
            </a:endParaRPr>
          </a:p>
          <a:p>
            <a:pPr>
              <a:lnSpc>
                <a:spcPct val="100000"/>
              </a:lnSpc>
              <a:spcAft>
                <a:spcPts val="800"/>
              </a:spcAft>
              <a:buClr>
                <a:schemeClr val="tx1"/>
              </a:buClr>
              <a:buSzPts val="1000"/>
              <a:tabLst>
                <a:tab pos="457200" algn="l"/>
              </a:tabLst>
            </a:pPr>
            <a:r>
              <a:rPr lang="sv-SE" sz="3800" dirty="0">
                <a:latin typeface="Times New Roman" panose="02020603050405020304" pitchFamily="18" charset="0"/>
                <a:cs typeface="Times New Roman" panose="02020603050405020304" pitchFamily="18" charset="0"/>
              </a:rPr>
              <a:t>- Intervjuer med patienter och närstående: acceptans</a:t>
            </a:r>
            <a:r>
              <a:rPr lang="sv-SE" sz="3800" b="1" dirty="0">
                <a:latin typeface="Times New Roman" panose="02020603050405020304" pitchFamily="18" charset="0"/>
                <a:cs typeface="Times New Roman" panose="02020603050405020304" pitchFamily="18" charset="0"/>
              </a:rPr>
              <a:t> och nöjdhet</a:t>
            </a:r>
          </a:p>
          <a:p>
            <a:pPr>
              <a:lnSpc>
                <a:spcPct val="100000"/>
              </a:lnSpc>
              <a:spcAft>
                <a:spcPts val="800"/>
              </a:spcAft>
              <a:buClr>
                <a:schemeClr val="tx1"/>
              </a:buClr>
              <a:buSzPts val="1000"/>
              <a:tabLst>
                <a:tab pos="457200" algn="l"/>
              </a:tabLst>
            </a:pPr>
            <a:r>
              <a:rPr lang="sv-SE" sz="3800" dirty="0">
                <a:latin typeface="Times New Roman" panose="02020603050405020304" pitchFamily="18" charset="0"/>
                <a:cs typeface="Times New Roman" panose="02020603050405020304" pitchFamily="18" charset="0"/>
              </a:rPr>
              <a:t>- Mäta följsamhet: </a:t>
            </a:r>
            <a:r>
              <a:rPr lang="sv-SE" sz="3800" b="1" dirty="0">
                <a:latin typeface="Times New Roman" panose="02020603050405020304" pitchFamily="18" charset="0"/>
                <a:cs typeface="Times New Roman" panose="02020603050405020304" pitchFamily="18" charset="0"/>
              </a:rPr>
              <a:t>symtomskattningar</a:t>
            </a:r>
          </a:p>
          <a:p>
            <a:pPr>
              <a:lnSpc>
                <a:spcPct val="100000"/>
              </a:lnSpc>
              <a:spcAft>
                <a:spcPts val="800"/>
              </a:spcAft>
              <a:buClr>
                <a:schemeClr val="tx1"/>
              </a:buClr>
              <a:buSzPts val="1000"/>
              <a:tabLst>
                <a:tab pos="457200" algn="l"/>
              </a:tabLst>
            </a:pPr>
            <a:r>
              <a:rPr lang="sv-SE" sz="3800" dirty="0">
                <a:latin typeface="Times New Roman" panose="02020603050405020304" pitchFamily="18" charset="0"/>
                <a:cs typeface="Times New Roman" panose="02020603050405020304" pitchFamily="18" charset="0"/>
              </a:rPr>
              <a:t>- Utvärdera effekt: </a:t>
            </a:r>
            <a:r>
              <a:rPr lang="sv-SE" sz="3800" b="1" dirty="0">
                <a:latin typeface="Times New Roman" panose="02020603050405020304" pitchFamily="18" charset="0"/>
                <a:cs typeface="Times New Roman" panose="02020603050405020304" pitchFamily="18" charset="0"/>
              </a:rPr>
              <a:t>livskvalité</a:t>
            </a:r>
          </a:p>
        </p:txBody>
      </p:sp>
      <p:pic>
        <p:nvPicPr>
          <p:cNvPr id="30" name="Platshållare för innehåll 5">
            <a:extLst>
              <a:ext uri="{FF2B5EF4-FFF2-40B4-BE49-F238E27FC236}">
                <a16:creationId xmlns:a16="http://schemas.microsoft.com/office/drawing/2014/main" id="{A51D3891-C28B-E648-C245-B07FE6D15E63}"/>
              </a:ext>
            </a:extLst>
          </p:cNvPr>
          <p:cNvPicPr>
            <a:picLocks noChangeAspect="1"/>
          </p:cNvPicPr>
          <p:nvPr/>
        </p:nvPicPr>
        <p:blipFill>
          <a:blip r:embed="rId2"/>
          <a:stretch>
            <a:fillRect/>
          </a:stretch>
        </p:blipFill>
        <p:spPr>
          <a:xfrm>
            <a:off x="12312002" y="25308755"/>
            <a:ext cx="5488147" cy="3092369"/>
          </a:xfrm>
          <a:prstGeom prst="rect">
            <a:avLst/>
          </a:prstGeom>
        </p:spPr>
      </p:pic>
      <p:sp>
        <p:nvSpPr>
          <p:cNvPr id="41" name="textruta 40">
            <a:extLst>
              <a:ext uri="{FF2B5EF4-FFF2-40B4-BE49-F238E27FC236}">
                <a16:creationId xmlns:a16="http://schemas.microsoft.com/office/drawing/2014/main" id="{16200E40-5D13-3306-D603-7BDDF7173969}"/>
              </a:ext>
            </a:extLst>
          </p:cNvPr>
          <p:cNvSpPr txBox="1"/>
          <p:nvPr/>
        </p:nvSpPr>
        <p:spPr>
          <a:xfrm>
            <a:off x="19418456" y="30352529"/>
            <a:ext cx="10648285" cy="2554545"/>
          </a:xfrm>
          <a:prstGeom prst="rect">
            <a:avLst/>
          </a:prstGeom>
          <a:noFill/>
        </p:spPr>
        <p:txBody>
          <a:bodyPr wrap="square" rtlCol="0">
            <a:spAutoFit/>
          </a:bodyPr>
          <a:lstStyle/>
          <a:p>
            <a:pPr algn="l"/>
            <a:endParaRPr lang="sv-SE" sz="2000" b="1" i="1" u="none" strike="noStrike" baseline="0" dirty="0">
              <a:solidFill>
                <a:srgbClr val="000000"/>
              </a:solidFill>
              <a:latin typeface="Calibri Light" panose="020F0302020204030204" pitchFamily="34" charset="0"/>
            </a:endParaRPr>
          </a:p>
          <a:p>
            <a:pPr algn="l"/>
            <a:endParaRPr lang="sv-SE" sz="2000" b="1" i="1" dirty="0">
              <a:solidFill>
                <a:srgbClr val="000000"/>
              </a:solidFill>
              <a:latin typeface="Calibri Light" panose="020F0302020204030204" pitchFamily="34" charset="0"/>
            </a:endParaRPr>
          </a:p>
          <a:p>
            <a:pPr algn="l"/>
            <a:endParaRPr lang="sv-SE" sz="2000" b="1" i="1" u="none" strike="noStrike" baseline="0" dirty="0">
              <a:solidFill>
                <a:srgbClr val="000000"/>
              </a:solidFill>
              <a:latin typeface="Calibri Light" panose="020F0302020204030204" pitchFamily="34" charset="0"/>
            </a:endParaRPr>
          </a:p>
          <a:p>
            <a:pPr algn="l"/>
            <a:endParaRPr lang="sv-SE" sz="2000" b="1" i="1" u="none" strike="noStrike" baseline="0" dirty="0">
              <a:solidFill>
                <a:srgbClr val="000000"/>
              </a:solidFill>
              <a:latin typeface="Calibri Light" panose="020F0302020204030204" pitchFamily="34" charset="0"/>
            </a:endParaRPr>
          </a:p>
          <a:p>
            <a:pPr algn="l"/>
            <a:endParaRPr lang="sv-SE" sz="2000" b="1" i="1" dirty="0">
              <a:solidFill>
                <a:srgbClr val="000000"/>
              </a:solidFill>
              <a:latin typeface="Calibri Light" panose="020F0302020204030204" pitchFamily="34" charset="0"/>
            </a:endParaRPr>
          </a:p>
          <a:p>
            <a:pPr algn="l"/>
            <a:endParaRPr lang="sv-SE" sz="2000" b="1" i="1" u="none" strike="noStrike" baseline="0" dirty="0">
              <a:solidFill>
                <a:srgbClr val="000000"/>
              </a:solidFill>
              <a:latin typeface="Calibri Light" panose="020F0302020204030204" pitchFamily="34" charset="0"/>
            </a:endParaRPr>
          </a:p>
          <a:p>
            <a:pPr algn="l"/>
            <a:r>
              <a:rPr lang="sv-SE" sz="2000" b="1" i="1" u="none" strike="noStrike" baseline="0" dirty="0">
                <a:solidFill>
                  <a:srgbClr val="000000"/>
                </a:solidFill>
                <a:latin typeface="Calibri Light" panose="020F0302020204030204" pitchFamily="34" charset="0"/>
              </a:rPr>
              <a:t>*Patientversion av Nationell vårdplan </a:t>
            </a:r>
            <a:r>
              <a:rPr lang="sv-SE" sz="2000" b="0" i="1" u="none" strike="noStrike" baseline="0" dirty="0">
                <a:solidFill>
                  <a:srgbClr val="000000"/>
                </a:solidFill>
                <a:latin typeface="Calibri Light" panose="020F0302020204030204" pitchFamily="34" charset="0"/>
              </a:rPr>
              <a:t>för palliativ vård (p-NVP), inkluderar </a:t>
            </a:r>
          </a:p>
          <a:p>
            <a:pPr algn="l"/>
            <a:r>
              <a:rPr lang="sv-SE" sz="2000" b="0" i="1" u="none" strike="noStrike" baseline="0" dirty="0">
                <a:solidFill>
                  <a:srgbClr val="000000"/>
                </a:solidFill>
                <a:latin typeface="Calibri Light" panose="020F0302020204030204" pitchFamily="34" charset="0"/>
              </a:rPr>
              <a:t>IPOS (</a:t>
            </a:r>
            <a:r>
              <a:rPr lang="sv-SE" sz="2000" b="0" i="1" u="none" strike="noStrike" baseline="0" dirty="0" err="1">
                <a:solidFill>
                  <a:srgbClr val="000000"/>
                </a:solidFill>
                <a:latin typeface="Calibri Light" panose="020F0302020204030204" pitchFamily="34" charset="0"/>
              </a:rPr>
              <a:t>Integrated</a:t>
            </a:r>
            <a:r>
              <a:rPr lang="sv-SE" sz="2000" b="0" i="1" u="none" strike="noStrike" baseline="0" dirty="0">
                <a:solidFill>
                  <a:srgbClr val="000000"/>
                </a:solidFill>
                <a:latin typeface="Calibri Light" panose="020F0302020204030204" pitchFamily="34" charset="0"/>
              </a:rPr>
              <a:t> Patient </a:t>
            </a:r>
            <a:r>
              <a:rPr lang="sv-SE" sz="2000" b="0" i="1" u="none" strike="noStrike" baseline="0" dirty="0" err="1">
                <a:solidFill>
                  <a:srgbClr val="000000"/>
                </a:solidFill>
                <a:latin typeface="Calibri Light" panose="020F0302020204030204" pitchFamily="34" charset="0"/>
              </a:rPr>
              <a:t>care</a:t>
            </a:r>
            <a:r>
              <a:rPr lang="sv-SE" sz="2000" b="0" i="1" u="none" strike="noStrike" baseline="0" dirty="0">
                <a:solidFill>
                  <a:srgbClr val="000000"/>
                </a:solidFill>
                <a:latin typeface="Calibri Light" panose="020F0302020204030204" pitchFamily="34" charset="0"/>
              </a:rPr>
              <a:t> </a:t>
            </a:r>
            <a:r>
              <a:rPr lang="sv-SE" sz="2000" b="0" i="1" u="none" strike="noStrike" baseline="0" dirty="0" err="1">
                <a:solidFill>
                  <a:srgbClr val="000000"/>
                </a:solidFill>
                <a:latin typeface="Calibri Light" panose="020F0302020204030204" pitchFamily="34" charset="0"/>
              </a:rPr>
              <a:t>Outcome</a:t>
            </a:r>
            <a:r>
              <a:rPr lang="sv-SE" sz="2000" b="0" i="1" u="none" strike="noStrike" baseline="0" dirty="0">
                <a:solidFill>
                  <a:srgbClr val="000000"/>
                </a:solidFill>
                <a:latin typeface="Calibri Light" panose="020F0302020204030204" pitchFamily="34" charset="0"/>
              </a:rPr>
              <a:t> </a:t>
            </a:r>
            <a:r>
              <a:rPr lang="sv-SE" sz="2000" b="0" i="1" u="none" strike="noStrike" baseline="0" dirty="0" err="1">
                <a:solidFill>
                  <a:srgbClr val="000000"/>
                </a:solidFill>
                <a:latin typeface="Calibri Light" panose="020F0302020204030204" pitchFamily="34" charset="0"/>
              </a:rPr>
              <a:t>Scale</a:t>
            </a:r>
            <a:r>
              <a:rPr lang="sv-SE" sz="2000" b="0" i="1" u="none" strike="noStrike" baseline="0" dirty="0">
                <a:solidFill>
                  <a:srgbClr val="000000"/>
                </a:solidFill>
                <a:latin typeface="Calibri Light" panose="020F0302020204030204" pitchFamily="34" charset="0"/>
              </a:rPr>
              <a:t>, IPOSSv1-SW30-04-2016). </a:t>
            </a:r>
            <a:endParaRPr lang="sv-SE" sz="2000" dirty="0"/>
          </a:p>
        </p:txBody>
      </p:sp>
      <p:sp>
        <p:nvSpPr>
          <p:cNvPr id="2" name="Rektangel 1">
            <a:extLst>
              <a:ext uri="{FF2B5EF4-FFF2-40B4-BE49-F238E27FC236}">
                <a16:creationId xmlns:a16="http://schemas.microsoft.com/office/drawing/2014/main" id="{B6760A79-2869-F819-C8F2-9D2131019A49}"/>
              </a:ext>
            </a:extLst>
          </p:cNvPr>
          <p:cNvSpPr/>
          <p:nvPr/>
        </p:nvSpPr>
        <p:spPr>
          <a:xfrm>
            <a:off x="19005364" y="14640885"/>
            <a:ext cx="11526865" cy="5589385"/>
          </a:xfrm>
          <a:prstGeom prst="rect">
            <a:avLst/>
          </a:prstGeom>
          <a:solidFill>
            <a:srgbClr val="0066FF">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3399FF"/>
              </a:solidFill>
            </a:endParaRPr>
          </a:p>
        </p:txBody>
      </p:sp>
      <p:sp>
        <p:nvSpPr>
          <p:cNvPr id="7" name="textruta 6">
            <a:extLst>
              <a:ext uri="{FF2B5EF4-FFF2-40B4-BE49-F238E27FC236}">
                <a16:creationId xmlns:a16="http://schemas.microsoft.com/office/drawing/2014/main" id="{9B37B3EF-2841-76C6-CDEF-7F06B125C622}"/>
              </a:ext>
            </a:extLst>
          </p:cNvPr>
          <p:cNvSpPr txBox="1"/>
          <p:nvPr/>
        </p:nvSpPr>
        <p:spPr>
          <a:xfrm>
            <a:off x="20076372" y="14728710"/>
            <a:ext cx="9848695" cy="5419625"/>
          </a:xfrm>
          <a:prstGeom prst="rect">
            <a:avLst/>
          </a:prstGeom>
          <a:noFill/>
        </p:spPr>
        <p:txBody>
          <a:bodyPr wrap="square">
            <a:spAutoFit/>
          </a:bodyPr>
          <a:lstStyle/>
          <a:p>
            <a:pPr marL="0" lvl="0" indent="0">
              <a:lnSpc>
                <a:spcPct val="107000"/>
              </a:lnSpc>
              <a:spcAft>
                <a:spcPts val="800"/>
              </a:spcAft>
              <a:buSzPts val="1000"/>
              <a:buNone/>
              <a:tabLst>
                <a:tab pos="457200" algn="l"/>
              </a:tabLst>
            </a:pPr>
            <a:r>
              <a:rPr lang="sv-SE" sz="4000" b="1" kern="100" dirty="0">
                <a:effectLst/>
                <a:latin typeface="Times New Roman" panose="02020603050405020304" pitchFamily="18" charset="0"/>
                <a:ea typeface="Aptos" panose="020B0004020202020204" pitchFamily="34" charset="0"/>
                <a:cs typeface="Times New Roman" panose="02020603050405020304" pitchFamily="18" charset="0"/>
              </a:rPr>
              <a:t>Kan digital vård fungera för svårt sjuka patienter?</a:t>
            </a:r>
            <a:br>
              <a:rPr lang="sv-SE" sz="40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sv-SE" sz="4000" kern="100" dirty="0">
                <a:effectLst/>
                <a:latin typeface="Times New Roman" panose="02020603050405020304" pitchFamily="18" charset="0"/>
                <a:ea typeface="Aptos" panose="020B0004020202020204" pitchFamily="34" charset="0"/>
                <a:cs typeface="Times New Roman" panose="02020603050405020304" pitchFamily="18" charset="0"/>
              </a:rPr>
              <a:t>Är det möjligt att använda och acceptera </a:t>
            </a:r>
            <a:br>
              <a:rPr lang="sv-SE" sz="4000" kern="100" dirty="0">
                <a:effectLst/>
                <a:latin typeface="Times New Roman" panose="02020603050405020304" pitchFamily="18" charset="0"/>
                <a:ea typeface="Aptos" panose="020B0004020202020204" pitchFamily="34" charset="0"/>
                <a:cs typeface="Times New Roman" panose="02020603050405020304" pitchFamily="18" charset="0"/>
              </a:rPr>
            </a:br>
            <a:r>
              <a:rPr lang="sv-SE" sz="4000" kern="100" dirty="0">
                <a:latin typeface="Times New Roman" panose="02020603050405020304" pitchFamily="18" charset="0"/>
                <a:ea typeface="Aptos" panose="020B0004020202020204" pitchFamily="34" charset="0"/>
                <a:cs typeface="Times New Roman" panose="02020603050405020304" pitchFamily="18" charset="0"/>
              </a:rPr>
              <a:t>digital vård.</a:t>
            </a:r>
            <a:endParaRPr lang="sv-SE" sz="4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sv-SE" sz="4000" b="1" kern="100" dirty="0">
                <a:effectLst/>
                <a:latin typeface="Times New Roman" panose="02020603050405020304" pitchFamily="18" charset="0"/>
                <a:ea typeface="Aptos" panose="020B0004020202020204" pitchFamily="34" charset="0"/>
                <a:cs typeface="Times New Roman" panose="02020603050405020304" pitchFamily="18" charset="0"/>
              </a:rPr>
              <a:t>Hur påverkas den palliativa vården av </a:t>
            </a:r>
            <a:br>
              <a:rPr lang="sv-SE" sz="40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sv-SE" sz="4000" b="1" kern="100" dirty="0">
                <a:latin typeface="Times New Roman" panose="02020603050405020304" pitchFamily="18" charset="0"/>
                <a:ea typeface="Aptos" panose="020B0004020202020204" pitchFamily="34" charset="0"/>
                <a:cs typeface="Times New Roman" panose="02020603050405020304" pitchFamily="18" charset="0"/>
              </a:rPr>
              <a:t>möjlighet till</a:t>
            </a:r>
            <a:r>
              <a:rPr lang="sv-SE" sz="4000" b="1" kern="100" dirty="0">
                <a:effectLst/>
                <a:latin typeface="Times New Roman" panose="02020603050405020304" pitchFamily="18" charset="0"/>
                <a:ea typeface="Aptos" panose="020B0004020202020204" pitchFamily="34" charset="0"/>
                <a:cs typeface="Times New Roman" panose="02020603050405020304" pitchFamily="18" charset="0"/>
              </a:rPr>
              <a:t> digital mottagning?</a:t>
            </a:r>
            <a:br>
              <a:rPr lang="sv-SE" sz="40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sv-SE" sz="4000" kern="100" dirty="0">
                <a:effectLst/>
                <a:latin typeface="Times New Roman" panose="02020603050405020304" pitchFamily="18" charset="0"/>
                <a:ea typeface="Aptos" panose="020B0004020202020204" pitchFamily="34" charset="0"/>
                <a:cs typeface="Times New Roman" panose="02020603050405020304" pitchFamily="18" charset="0"/>
              </a:rPr>
              <a:t>Relationell och personcentrerad vård i en </a:t>
            </a:r>
            <a:br>
              <a:rPr lang="sv-SE" sz="4000" kern="100" dirty="0">
                <a:effectLst/>
                <a:latin typeface="Times New Roman" panose="02020603050405020304" pitchFamily="18" charset="0"/>
                <a:ea typeface="Aptos" panose="020B0004020202020204" pitchFamily="34" charset="0"/>
                <a:cs typeface="Times New Roman" panose="02020603050405020304" pitchFamily="18" charset="0"/>
              </a:rPr>
            </a:br>
            <a:r>
              <a:rPr lang="sv-SE" sz="4000" kern="100" dirty="0">
                <a:effectLst/>
                <a:latin typeface="Times New Roman" panose="02020603050405020304" pitchFamily="18" charset="0"/>
                <a:ea typeface="Aptos" panose="020B0004020202020204" pitchFamily="34" charset="0"/>
                <a:cs typeface="Times New Roman" panose="02020603050405020304" pitchFamily="18" charset="0"/>
              </a:rPr>
              <a:t>digital kontext</a:t>
            </a:r>
            <a:r>
              <a:rPr lang="sv-SE" sz="2800" kern="100" dirty="0">
                <a:effectLst/>
                <a:latin typeface="Times New Roman" panose="02020603050405020304" pitchFamily="18" charset="0"/>
                <a:ea typeface="Aptos" panose="020B0004020202020204" pitchFamily="34" charset="0"/>
                <a:cs typeface="Times New Roman" panose="02020603050405020304" pitchFamily="18" charset="0"/>
              </a:rPr>
              <a:t>.</a:t>
            </a:r>
          </a:p>
        </p:txBody>
      </p:sp>
      <p:sp>
        <p:nvSpPr>
          <p:cNvPr id="4" name="textruta 3">
            <a:extLst>
              <a:ext uri="{FF2B5EF4-FFF2-40B4-BE49-F238E27FC236}">
                <a16:creationId xmlns:a16="http://schemas.microsoft.com/office/drawing/2014/main" id="{0EE9D18B-DADD-49DA-19C7-7270ADAED1A5}"/>
              </a:ext>
            </a:extLst>
          </p:cNvPr>
          <p:cNvSpPr txBox="1"/>
          <p:nvPr/>
        </p:nvSpPr>
        <p:spPr>
          <a:xfrm>
            <a:off x="12529294" y="25562817"/>
            <a:ext cx="4896544" cy="2677656"/>
          </a:xfrm>
          <a:prstGeom prst="rect">
            <a:avLst/>
          </a:prstGeom>
          <a:noFill/>
        </p:spPr>
        <p:txBody>
          <a:bodyPr wrap="square" rtlCol="0">
            <a:spAutoFit/>
          </a:bodyPr>
          <a:lstStyle/>
          <a:p>
            <a:r>
              <a:rPr lang="sv-SE" sz="2800" b="1" dirty="0">
                <a:solidFill>
                  <a:schemeClr val="accent1"/>
                </a:solidFill>
              </a:rPr>
              <a:t>Individuell uppföljningsplan </a:t>
            </a:r>
            <a:endParaRPr lang="sv-SE" sz="2800" dirty="0">
              <a:solidFill>
                <a:schemeClr val="accent1"/>
              </a:solidFill>
            </a:endParaRPr>
          </a:p>
          <a:p>
            <a:r>
              <a:rPr lang="sv-SE" sz="2800" dirty="0">
                <a:solidFill>
                  <a:schemeClr val="accent1"/>
                </a:solidFill>
              </a:rPr>
              <a:t>Videomöten och chatt</a:t>
            </a:r>
          </a:p>
          <a:p>
            <a:r>
              <a:rPr lang="sv-SE" sz="2800" dirty="0">
                <a:solidFill>
                  <a:schemeClr val="accent1"/>
                </a:solidFill>
              </a:rPr>
              <a:t>Digitala symtomskattning</a:t>
            </a:r>
          </a:p>
          <a:p>
            <a:r>
              <a:rPr lang="sv-SE" sz="2800" dirty="0">
                <a:solidFill>
                  <a:schemeClr val="accent1"/>
                </a:solidFill>
              </a:rPr>
              <a:t>Digitala gruppmöten</a:t>
            </a:r>
          </a:p>
          <a:p>
            <a:r>
              <a:rPr lang="sv-SE" sz="2800" dirty="0">
                <a:solidFill>
                  <a:schemeClr val="accent1"/>
                </a:solidFill>
              </a:rPr>
              <a:t>Egenvårdsfilmer </a:t>
            </a:r>
          </a:p>
          <a:p>
            <a:r>
              <a:rPr lang="sv-SE" sz="2800" dirty="0">
                <a:solidFill>
                  <a:schemeClr val="accent1"/>
                </a:solidFill>
              </a:rPr>
              <a:t>Digital informationsmaterial</a:t>
            </a:r>
          </a:p>
        </p:txBody>
      </p:sp>
    </p:spTree>
    <p:extLst>
      <p:ext uri="{BB962C8B-B14F-4D97-AF65-F5344CB8AC3E}">
        <p14:creationId xmlns:p14="http://schemas.microsoft.com/office/powerpoint/2010/main" val="3109161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50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635</Words>
  <Application>Microsoft Office PowerPoint</Application>
  <PresentationFormat>Anpassad</PresentationFormat>
  <Paragraphs>67</Paragraphs>
  <Slides>1</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vt:i4>
      </vt:variant>
    </vt:vector>
  </HeadingPairs>
  <TitlesOfParts>
    <vt:vector size="6" baseType="lpstr">
      <vt:lpstr>Arial</vt:lpstr>
      <vt:lpstr>Calibri</vt:lpstr>
      <vt:lpstr>Calibri Light</vt:lpstr>
      <vt:lpstr>Times New Roman</vt:lpstr>
      <vt:lpstr>Office-tema</vt:lpstr>
      <vt:lpstr>PowerPoint-presentation</vt:lpstr>
    </vt:vector>
  </TitlesOfParts>
  <Company>Region Skåne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Magdalena Taylor</dc:creator>
  <cp:lastModifiedBy>Mikael Segerlantz</cp:lastModifiedBy>
  <cp:revision>66</cp:revision>
  <cp:lastPrinted>2017-04-21T12:00:10Z</cp:lastPrinted>
  <dcterms:created xsi:type="dcterms:W3CDTF">2015-02-03T10:22:25Z</dcterms:created>
  <dcterms:modified xsi:type="dcterms:W3CDTF">2025-10-01T08:36:49Z</dcterms:modified>
</cp:coreProperties>
</file>