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1683325" cy="42484675"/>
  <p:notesSz cx="9931400" cy="14351000"/>
  <p:defaultTextStyle>
    <a:defPPr>
      <a:defRPr lang="sv-SE"/>
    </a:defPPr>
    <a:lvl1pPr marL="0" algn="l" defTabSz="4238153" rtl="0" eaLnBrk="1" latinLnBrk="0" hangingPunct="1">
      <a:defRPr sz="8300" kern="1200">
        <a:solidFill>
          <a:schemeClr val="tx1"/>
        </a:solidFill>
        <a:latin typeface="+mn-lt"/>
        <a:ea typeface="+mn-ea"/>
        <a:cs typeface="+mn-cs"/>
      </a:defRPr>
    </a:lvl1pPr>
    <a:lvl2pPr marL="2119076" algn="l" defTabSz="4238153" rtl="0" eaLnBrk="1" latinLnBrk="0" hangingPunct="1">
      <a:defRPr sz="8300" kern="1200">
        <a:solidFill>
          <a:schemeClr val="tx1"/>
        </a:solidFill>
        <a:latin typeface="+mn-lt"/>
        <a:ea typeface="+mn-ea"/>
        <a:cs typeface="+mn-cs"/>
      </a:defRPr>
    </a:lvl2pPr>
    <a:lvl3pPr marL="4238153" algn="l" defTabSz="4238153" rtl="0" eaLnBrk="1" latinLnBrk="0" hangingPunct="1">
      <a:defRPr sz="8300" kern="1200">
        <a:solidFill>
          <a:schemeClr val="tx1"/>
        </a:solidFill>
        <a:latin typeface="+mn-lt"/>
        <a:ea typeface="+mn-ea"/>
        <a:cs typeface="+mn-cs"/>
      </a:defRPr>
    </a:lvl3pPr>
    <a:lvl4pPr marL="6357229" algn="l" defTabSz="4238153" rtl="0" eaLnBrk="1" latinLnBrk="0" hangingPunct="1">
      <a:defRPr sz="8300" kern="1200">
        <a:solidFill>
          <a:schemeClr val="tx1"/>
        </a:solidFill>
        <a:latin typeface="+mn-lt"/>
        <a:ea typeface="+mn-ea"/>
        <a:cs typeface="+mn-cs"/>
      </a:defRPr>
    </a:lvl4pPr>
    <a:lvl5pPr marL="8476305" algn="l" defTabSz="4238153" rtl="0" eaLnBrk="1" latinLnBrk="0" hangingPunct="1">
      <a:defRPr sz="8300" kern="1200">
        <a:solidFill>
          <a:schemeClr val="tx1"/>
        </a:solidFill>
        <a:latin typeface="+mn-lt"/>
        <a:ea typeface="+mn-ea"/>
        <a:cs typeface="+mn-cs"/>
      </a:defRPr>
    </a:lvl5pPr>
    <a:lvl6pPr marL="10595381" algn="l" defTabSz="4238153" rtl="0" eaLnBrk="1" latinLnBrk="0" hangingPunct="1">
      <a:defRPr sz="8300" kern="1200">
        <a:solidFill>
          <a:schemeClr val="tx1"/>
        </a:solidFill>
        <a:latin typeface="+mn-lt"/>
        <a:ea typeface="+mn-ea"/>
        <a:cs typeface="+mn-cs"/>
      </a:defRPr>
    </a:lvl6pPr>
    <a:lvl7pPr marL="12714458" algn="l" defTabSz="4238153" rtl="0" eaLnBrk="1" latinLnBrk="0" hangingPunct="1">
      <a:defRPr sz="8300" kern="1200">
        <a:solidFill>
          <a:schemeClr val="tx1"/>
        </a:solidFill>
        <a:latin typeface="+mn-lt"/>
        <a:ea typeface="+mn-ea"/>
        <a:cs typeface="+mn-cs"/>
      </a:defRPr>
    </a:lvl7pPr>
    <a:lvl8pPr marL="14833534" algn="l" defTabSz="4238153" rtl="0" eaLnBrk="1" latinLnBrk="0" hangingPunct="1">
      <a:defRPr sz="8300" kern="1200">
        <a:solidFill>
          <a:schemeClr val="tx1"/>
        </a:solidFill>
        <a:latin typeface="+mn-lt"/>
        <a:ea typeface="+mn-ea"/>
        <a:cs typeface="+mn-cs"/>
      </a:defRPr>
    </a:lvl8pPr>
    <a:lvl9pPr marL="16952610" algn="l" defTabSz="4238153" rtl="0" eaLnBrk="1" latinLnBrk="0" hangingPunct="1">
      <a:defRPr sz="8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381">
          <p15:clr>
            <a:srgbClr val="A4A3A4"/>
          </p15:clr>
        </p15:guide>
        <p15:guide id="2" pos="99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86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586" y="-5242"/>
      </p:cViewPr>
      <p:guideLst>
        <p:guide orient="horz" pos="13381"/>
        <p:guide pos="99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4303713" cy="71913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626100" y="0"/>
            <a:ext cx="4303713" cy="719138"/>
          </a:xfrm>
          <a:prstGeom prst="rect">
            <a:avLst/>
          </a:prstGeom>
        </p:spPr>
        <p:txBody>
          <a:bodyPr vert="horz" lIns="91440" tIns="45720" rIns="91440" bIns="45720" rtlCol="0"/>
          <a:lstStyle>
            <a:lvl1pPr algn="r">
              <a:defRPr sz="1200"/>
            </a:lvl1pPr>
          </a:lstStyle>
          <a:p>
            <a:fld id="{6BA74749-EEF3-436D-8B56-107B61F99B70}" type="datetimeFigureOut">
              <a:rPr lang="sv-SE" smtClean="0"/>
              <a:t>2025-10-01</a:t>
            </a:fld>
            <a:endParaRPr lang="sv-SE"/>
          </a:p>
        </p:txBody>
      </p:sp>
      <p:sp>
        <p:nvSpPr>
          <p:cNvPr id="4" name="Platshållare för bildobjekt 3"/>
          <p:cNvSpPr>
            <a:spLocks noGrp="1" noRot="1" noChangeAspect="1"/>
          </p:cNvSpPr>
          <p:nvPr>
            <p:ph type="sldImg" idx="2"/>
          </p:nvPr>
        </p:nvSpPr>
        <p:spPr>
          <a:xfrm>
            <a:off x="3159125" y="1793875"/>
            <a:ext cx="3613150" cy="4843463"/>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93775" y="6907213"/>
            <a:ext cx="7943850" cy="5649912"/>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13631863"/>
            <a:ext cx="4303713" cy="71913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5626100" y="13631863"/>
            <a:ext cx="4303713" cy="719137"/>
          </a:xfrm>
          <a:prstGeom prst="rect">
            <a:avLst/>
          </a:prstGeom>
        </p:spPr>
        <p:txBody>
          <a:bodyPr vert="horz" lIns="91440" tIns="45720" rIns="91440" bIns="45720" rtlCol="0" anchor="b"/>
          <a:lstStyle>
            <a:lvl1pPr algn="r">
              <a:defRPr sz="1200"/>
            </a:lvl1pPr>
          </a:lstStyle>
          <a:p>
            <a:fld id="{4803F526-7EEA-4274-B520-809CBBF3744D}" type="slidenum">
              <a:rPr lang="sv-SE" smtClean="0"/>
              <a:t>‹#›</a:t>
            </a:fld>
            <a:endParaRPr lang="sv-SE"/>
          </a:p>
        </p:txBody>
      </p:sp>
    </p:spTree>
    <p:extLst>
      <p:ext uri="{BB962C8B-B14F-4D97-AF65-F5344CB8AC3E}">
        <p14:creationId xmlns:p14="http://schemas.microsoft.com/office/powerpoint/2010/main" val="161402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803F526-7EEA-4274-B520-809CBBF3744D}" type="slidenum">
              <a:rPr lang="sv-SE" smtClean="0"/>
              <a:t>1</a:t>
            </a:fld>
            <a:endParaRPr lang="sv-SE"/>
          </a:p>
        </p:txBody>
      </p:sp>
    </p:spTree>
    <p:extLst>
      <p:ext uri="{BB962C8B-B14F-4D97-AF65-F5344CB8AC3E}">
        <p14:creationId xmlns:p14="http://schemas.microsoft.com/office/powerpoint/2010/main" val="3256786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376250" y="13197789"/>
            <a:ext cx="26930826" cy="9106669"/>
          </a:xfrm>
        </p:spPr>
        <p:txBody>
          <a:bodyPr/>
          <a:lstStyle/>
          <a:p>
            <a:r>
              <a:rPr lang="sv-SE"/>
              <a:t>Klicka här för att ändra format</a:t>
            </a:r>
          </a:p>
        </p:txBody>
      </p:sp>
      <p:sp>
        <p:nvSpPr>
          <p:cNvPr id="3" name="Underrubrik 2"/>
          <p:cNvSpPr>
            <a:spLocks noGrp="1"/>
          </p:cNvSpPr>
          <p:nvPr>
            <p:ph type="subTitle" idx="1"/>
          </p:nvPr>
        </p:nvSpPr>
        <p:spPr>
          <a:xfrm>
            <a:off x="4752499" y="24074649"/>
            <a:ext cx="22178328" cy="10857195"/>
          </a:xfrm>
        </p:spPr>
        <p:txBody>
          <a:bodyPr/>
          <a:lstStyle>
            <a:lvl1pPr marL="0" indent="0" algn="ctr">
              <a:buNone/>
              <a:defRPr>
                <a:solidFill>
                  <a:schemeClr val="tx1">
                    <a:tint val="75000"/>
                  </a:schemeClr>
                </a:solidFill>
              </a:defRPr>
            </a:lvl1pPr>
            <a:lvl2pPr marL="2119076" indent="0" algn="ctr">
              <a:buNone/>
              <a:defRPr>
                <a:solidFill>
                  <a:schemeClr val="tx1">
                    <a:tint val="75000"/>
                  </a:schemeClr>
                </a:solidFill>
              </a:defRPr>
            </a:lvl2pPr>
            <a:lvl3pPr marL="4238153" indent="0" algn="ctr">
              <a:buNone/>
              <a:defRPr>
                <a:solidFill>
                  <a:schemeClr val="tx1">
                    <a:tint val="75000"/>
                  </a:schemeClr>
                </a:solidFill>
              </a:defRPr>
            </a:lvl3pPr>
            <a:lvl4pPr marL="6357229" indent="0" algn="ctr">
              <a:buNone/>
              <a:defRPr>
                <a:solidFill>
                  <a:schemeClr val="tx1">
                    <a:tint val="75000"/>
                  </a:schemeClr>
                </a:solidFill>
              </a:defRPr>
            </a:lvl4pPr>
            <a:lvl5pPr marL="8476305" indent="0" algn="ctr">
              <a:buNone/>
              <a:defRPr>
                <a:solidFill>
                  <a:schemeClr val="tx1">
                    <a:tint val="75000"/>
                  </a:schemeClr>
                </a:solidFill>
              </a:defRPr>
            </a:lvl5pPr>
            <a:lvl6pPr marL="10595381" indent="0" algn="ctr">
              <a:buNone/>
              <a:defRPr>
                <a:solidFill>
                  <a:schemeClr val="tx1">
                    <a:tint val="75000"/>
                  </a:schemeClr>
                </a:solidFill>
              </a:defRPr>
            </a:lvl6pPr>
            <a:lvl7pPr marL="12714458" indent="0" algn="ctr">
              <a:buNone/>
              <a:defRPr>
                <a:solidFill>
                  <a:schemeClr val="tx1">
                    <a:tint val="75000"/>
                  </a:schemeClr>
                </a:solidFill>
              </a:defRPr>
            </a:lvl7pPr>
            <a:lvl8pPr marL="14833534" indent="0" algn="ctr">
              <a:buNone/>
              <a:defRPr>
                <a:solidFill>
                  <a:schemeClr val="tx1">
                    <a:tint val="75000"/>
                  </a:schemeClr>
                </a:solidFill>
              </a:defRPr>
            </a:lvl8pPr>
            <a:lvl9pPr marL="1695261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
        <p:nvSpPr>
          <p:cNvPr id="10" name="Rektangel 9"/>
          <p:cNvSpPr/>
          <p:nvPr userDrawn="1"/>
        </p:nvSpPr>
        <p:spPr>
          <a:xfrm>
            <a:off x="1008014" y="6290069"/>
            <a:ext cx="29667296" cy="32273154"/>
          </a:xfrm>
          <a:prstGeom prst="rect">
            <a:avLst/>
          </a:prstGeom>
          <a:solidFill>
            <a:srgbClr val="95866A">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12269" y="864073"/>
            <a:ext cx="3051073" cy="1473542"/>
          </a:xfrm>
          <a:prstGeom prst="rect">
            <a:avLst/>
          </a:prstGeom>
        </p:spPr>
      </p:pic>
      <p:grpSp>
        <p:nvGrpSpPr>
          <p:cNvPr id="12" name="Grupp 11"/>
          <p:cNvGrpSpPr/>
          <p:nvPr userDrawn="1"/>
        </p:nvGrpSpPr>
        <p:grpSpPr>
          <a:xfrm>
            <a:off x="1038052" y="38884297"/>
            <a:ext cx="29637258" cy="2893957"/>
            <a:chOff x="1" y="0"/>
            <a:chExt cx="31683324" cy="3024313"/>
          </a:xfrm>
        </p:grpSpPr>
        <p:sp>
          <p:nvSpPr>
            <p:cNvPr id="13" name="Rektangel 12"/>
            <p:cNvSpPr/>
            <p:nvPr/>
          </p:nvSpPr>
          <p:spPr>
            <a:xfrm>
              <a:off x="1" y="0"/>
              <a:ext cx="31683324" cy="3024313"/>
            </a:xfrm>
            <a:prstGeom prst="rect">
              <a:avLst/>
            </a:prstGeom>
            <a:solidFill>
              <a:srgbClr val="958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14" y="1140602"/>
              <a:ext cx="6973838" cy="1033274"/>
            </a:xfrm>
            <a:prstGeom prst="rect">
              <a:avLst/>
            </a:prstGeom>
          </p:spPr>
        </p:pic>
      </p:grpSp>
      <p:pic>
        <p:nvPicPr>
          <p:cNvPr id="15" name="Bildobjekt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290934" y="39748393"/>
            <a:ext cx="2511079" cy="1212747"/>
          </a:xfrm>
          <a:prstGeom prst="rect">
            <a:avLst/>
          </a:prstGeom>
        </p:spPr>
      </p:pic>
      <p:pic>
        <p:nvPicPr>
          <p:cNvPr id="9" name="Bildobjekt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270" y="0"/>
            <a:ext cx="4291229" cy="5406705"/>
          </a:xfrm>
          <a:prstGeom prst="rect">
            <a:avLst/>
          </a:prstGeom>
        </p:spPr>
      </p:pic>
    </p:spTree>
    <p:extLst>
      <p:ext uri="{BB962C8B-B14F-4D97-AF65-F5344CB8AC3E}">
        <p14:creationId xmlns:p14="http://schemas.microsoft.com/office/powerpoint/2010/main" val="1525966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186356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2502765" y="27300340"/>
            <a:ext cx="26930826" cy="8437929"/>
          </a:xfrm>
        </p:spPr>
        <p:txBody>
          <a:bodyPr anchor="t"/>
          <a:lstStyle>
            <a:lvl1pPr algn="l">
              <a:defRPr sz="18500" b="1" cap="all"/>
            </a:lvl1pPr>
          </a:lstStyle>
          <a:p>
            <a:r>
              <a:rPr lang="sv-SE"/>
              <a:t>Klicka här för att ändra format</a:t>
            </a:r>
          </a:p>
        </p:txBody>
      </p:sp>
      <p:sp>
        <p:nvSpPr>
          <p:cNvPr id="3" name="Platshållare för text 2"/>
          <p:cNvSpPr>
            <a:spLocks noGrp="1"/>
          </p:cNvSpPr>
          <p:nvPr>
            <p:ph type="body" idx="1"/>
          </p:nvPr>
        </p:nvSpPr>
        <p:spPr>
          <a:xfrm>
            <a:off x="2502765" y="18006821"/>
            <a:ext cx="26930826" cy="9293520"/>
          </a:xfrm>
        </p:spPr>
        <p:txBody>
          <a:bodyPr anchor="b"/>
          <a:lstStyle>
            <a:lvl1pPr marL="0" indent="0">
              <a:buNone/>
              <a:defRPr sz="9300">
                <a:solidFill>
                  <a:schemeClr val="tx1">
                    <a:tint val="75000"/>
                  </a:schemeClr>
                </a:solidFill>
              </a:defRPr>
            </a:lvl1pPr>
            <a:lvl2pPr marL="2119076" indent="0">
              <a:buNone/>
              <a:defRPr sz="8300">
                <a:solidFill>
                  <a:schemeClr val="tx1">
                    <a:tint val="75000"/>
                  </a:schemeClr>
                </a:solidFill>
              </a:defRPr>
            </a:lvl2pPr>
            <a:lvl3pPr marL="4238153" indent="0">
              <a:buNone/>
              <a:defRPr sz="7400">
                <a:solidFill>
                  <a:schemeClr val="tx1">
                    <a:tint val="75000"/>
                  </a:schemeClr>
                </a:solidFill>
              </a:defRPr>
            </a:lvl3pPr>
            <a:lvl4pPr marL="6357229" indent="0">
              <a:buNone/>
              <a:defRPr sz="6500">
                <a:solidFill>
                  <a:schemeClr val="tx1">
                    <a:tint val="75000"/>
                  </a:schemeClr>
                </a:solidFill>
              </a:defRPr>
            </a:lvl4pPr>
            <a:lvl5pPr marL="8476305" indent="0">
              <a:buNone/>
              <a:defRPr sz="6500">
                <a:solidFill>
                  <a:schemeClr val="tx1">
                    <a:tint val="75000"/>
                  </a:schemeClr>
                </a:solidFill>
              </a:defRPr>
            </a:lvl5pPr>
            <a:lvl6pPr marL="10595381" indent="0">
              <a:buNone/>
              <a:defRPr sz="6500">
                <a:solidFill>
                  <a:schemeClr val="tx1">
                    <a:tint val="75000"/>
                  </a:schemeClr>
                </a:solidFill>
              </a:defRPr>
            </a:lvl6pPr>
            <a:lvl7pPr marL="12714458" indent="0">
              <a:buNone/>
              <a:defRPr sz="6500">
                <a:solidFill>
                  <a:schemeClr val="tx1">
                    <a:tint val="75000"/>
                  </a:schemeClr>
                </a:solidFill>
              </a:defRPr>
            </a:lvl7pPr>
            <a:lvl8pPr marL="14833534" indent="0">
              <a:buNone/>
              <a:defRPr sz="6500">
                <a:solidFill>
                  <a:schemeClr val="tx1">
                    <a:tint val="75000"/>
                  </a:schemeClr>
                </a:solidFill>
              </a:defRPr>
            </a:lvl8pPr>
            <a:lvl9pPr marL="16952610" indent="0">
              <a:buNone/>
              <a:defRPr sz="65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59954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1584166" y="9913094"/>
            <a:ext cx="13993469" cy="28037922"/>
          </a:xfrm>
        </p:spPr>
        <p:txBody>
          <a:bodyPr/>
          <a:lstStyle>
            <a:lvl1pPr>
              <a:defRPr sz="13000"/>
            </a:lvl1pPr>
            <a:lvl2pPr>
              <a:defRPr sz="11100"/>
            </a:lvl2pPr>
            <a:lvl3pPr>
              <a:defRPr sz="9300"/>
            </a:lvl3pPr>
            <a:lvl4pPr>
              <a:defRPr sz="8300"/>
            </a:lvl4pPr>
            <a:lvl5pPr>
              <a:defRPr sz="8300"/>
            </a:lvl5pPr>
            <a:lvl6pPr>
              <a:defRPr sz="8300"/>
            </a:lvl6pPr>
            <a:lvl7pPr>
              <a:defRPr sz="8300"/>
            </a:lvl7pPr>
            <a:lvl8pPr>
              <a:defRPr sz="8300"/>
            </a:lvl8pPr>
            <a:lvl9pPr>
              <a:defRPr sz="8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16105690" y="9913094"/>
            <a:ext cx="13993469" cy="28037922"/>
          </a:xfrm>
        </p:spPr>
        <p:txBody>
          <a:bodyPr/>
          <a:lstStyle>
            <a:lvl1pPr>
              <a:defRPr sz="13000"/>
            </a:lvl1pPr>
            <a:lvl2pPr>
              <a:defRPr sz="11100"/>
            </a:lvl2pPr>
            <a:lvl3pPr>
              <a:defRPr sz="9300"/>
            </a:lvl3pPr>
            <a:lvl4pPr>
              <a:defRPr sz="8300"/>
            </a:lvl4pPr>
            <a:lvl5pPr>
              <a:defRPr sz="8300"/>
            </a:lvl5pPr>
            <a:lvl6pPr>
              <a:defRPr sz="8300"/>
            </a:lvl6pPr>
            <a:lvl7pPr>
              <a:defRPr sz="8300"/>
            </a:lvl7pPr>
            <a:lvl8pPr>
              <a:defRPr sz="8300"/>
            </a:lvl8pPr>
            <a:lvl9pPr>
              <a:defRPr sz="8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2991937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1584166" y="9509883"/>
            <a:ext cx="13998971" cy="3963266"/>
          </a:xfrm>
        </p:spPr>
        <p:txBody>
          <a:bodyPr anchor="b"/>
          <a:lstStyle>
            <a:lvl1pPr marL="0" indent="0">
              <a:buNone/>
              <a:defRPr sz="11100" b="1"/>
            </a:lvl1pPr>
            <a:lvl2pPr marL="2119076" indent="0">
              <a:buNone/>
              <a:defRPr sz="9300" b="1"/>
            </a:lvl2pPr>
            <a:lvl3pPr marL="4238153" indent="0">
              <a:buNone/>
              <a:defRPr sz="8300" b="1"/>
            </a:lvl3pPr>
            <a:lvl4pPr marL="6357229" indent="0">
              <a:buNone/>
              <a:defRPr sz="7400" b="1"/>
            </a:lvl4pPr>
            <a:lvl5pPr marL="8476305" indent="0">
              <a:buNone/>
              <a:defRPr sz="7400" b="1"/>
            </a:lvl5pPr>
            <a:lvl6pPr marL="10595381" indent="0">
              <a:buNone/>
              <a:defRPr sz="7400" b="1"/>
            </a:lvl6pPr>
            <a:lvl7pPr marL="12714458" indent="0">
              <a:buNone/>
              <a:defRPr sz="7400" b="1"/>
            </a:lvl7pPr>
            <a:lvl8pPr marL="14833534" indent="0">
              <a:buNone/>
              <a:defRPr sz="7400" b="1"/>
            </a:lvl8pPr>
            <a:lvl9pPr marL="16952610" indent="0">
              <a:buNone/>
              <a:defRPr sz="7400" b="1"/>
            </a:lvl9pPr>
          </a:lstStyle>
          <a:p>
            <a:pPr lvl="0"/>
            <a:r>
              <a:rPr lang="sv-SE"/>
              <a:t>Klicka här för att ändra format på bakgrundstexten</a:t>
            </a:r>
          </a:p>
        </p:txBody>
      </p:sp>
      <p:sp>
        <p:nvSpPr>
          <p:cNvPr id="4" name="Platshållare för innehåll 3"/>
          <p:cNvSpPr>
            <a:spLocks noGrp="1"/>
          </p:cNvSpPr>
          <p:nvPr>
            <p:ph sz="half" idx="2"/>
          </p:nvPr>
        </p:nvSpPr>
        <p:spPr>
          <a:xfrm>
            <a:off x="1584166" y="13473149"/>
            <a:ext cx="13998971" cy="24477863"/>
          </a:xfrm>
        </p:spPr>
        <p:txBody>
          <a:bodyPr/>
          <a:lstStyle>
            <a:lvl1pPr>
              <a:defRPr sz="11100"/>
            </a:lvl1pPr>
            <a:lvl2pPr>
              <a:defRPr sz="9300"/>
            </a:lvl2pPr>
            <a:lvl3pPr>
              <a:defRPr sz="8300"/>
            </a:lvl3pPr>
            <a:lvl4pPr>
              <a:defRPr sz="7400"/>
            </a:lvl4pPr>
            <a:lvl5pPr>
              <a:defRPr sz="7400"/>
            </a:lvl5pPr>
            <a:lvl6pPr>
              <a:defRPr sz="7400"/>
            </a:lvl6pPr>
            <a:lvl7pPr>
              <a:defRPr sz="7400"/>
            </a:lvl7pPr>
            <a:lvl8pPr>
              <a:defRPr sz="7400"/>
            </a:lvl8pPr>
            <a:lvl9pPr>
              <a:defRPr sz="7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16094691" y="9509883"/>
            <a:ext cx="14004470" cy="3963266"/>
          </a:xfrm>
        </p:spPr>
        <p:txBody>
          <a:bodyPr anchor="b"/>
          <a:lstStyle>
            <a:lvl1pPr marL="0" indent="0">
              <a:buNone/>
              <a:defRPr sz="11100" b="1"/>
            </a:lvl1pPr>
            <a:lvl2pPr marL="2119076" indent="0">
              <a:buNone/>
              <a:defRPr sz="9300" b="1"/>
            </a:lvl2pPr>
            <a:lvl3pPr marL="4238153" indent="0">
              <a:buNone/>
              <a:defRPr sz="8300" b="1"/>
            </a:lvl3pPr>
            <a:lvl4pPr marL="6357229" indent="0">
              <a:buNone/>
              <a:defRPr sz="7400" b="1"/>
            </a:lvl4pPr>
            <a:lvl5pPr marL="8476305" indent="0">
              <a:buNone/>
              <a:defRPr sz="7400" b="1"/>
            </a:lvl5pPr>
            <a:lvl6pPr marL="10595381" indent="0">
              <a:buNone/>
              <a:defRPr sz="7400" b="1"/>
            </a:lvl6pPr>
            <a:lvl7pPr marL="12714458" indent="0">
              <a:buNone/>
              <a:defRPr sz="7400" b="1"/>
            </a:lvl7pPr>
            <a:lvl8pPr marL="14833534" indent="0">
              <a:buNone/>
              <a:defRPr sz="7400" b="1"/>
            </a:lvl8pPr>
            <a:lvl9pPr marL="16952610" indent="0">
              <a:buNone/>
              <a:defRPr sz="74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16094691" y="13473149"/>
            <a:ext cx="14004470" cy="24477863"/>
          </a:xfrm>
        </p:spPr>
        <p:txBody>
          <a:bodyPr/>
          <a:lstStyle>
            <a:lvl1pPr>
              <a:defRPr sz="11100"/>
            </a:lvl1pPr>
            <a:lvl2pPr>
              <a:defRPr sz="9300"/>
            </a:lvl2pPr>
            <a:lvl3pPr>
              <a:defRPr sz="8300"/>
            </a:lvl3pPr>
            <a:lvl4pPr>
              <a:defRPr sz="7400"/>
            </a:lvl4pPr>
            <a:lvl5pPr>
              <a:defRPr sz="7400"/>
            </a:lvl5pPr>
            <a:lvl6pPr>
              <a:defRPr sz="7400"/>
            </a:lvl6pPr>
            <a:lvl7pPr>
              <a:defRPr sz="7400"/>
            </a:lvl7pPr>
            <a:lvl8pPr>
              <a:defRPr sz="7400"/>
            </a:lvl8pPr>
            <a:lvl9pPr>
              <a:defRPr sz="7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6D0AADB-3E07-41FE-9D22-C90A4F9450DE}" type="datetimeFigureOut">
              <a:rPr lang="sv-SE" smtClean="0"/>
              <a:t>2025-10-01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00701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6D0AADB-3E07-41FE-9D22-C90A4F9450DE}" type="datetimeFigureOut">
              <a:rPr lang="sv-SE" smtClean="0"/>
              <a:t>2025-10-01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378628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6D0AADB-3E07-41FE-9D22-C90A4F9450DE}" type="datetimeFigureOut">
              <a:rPr lang="sv-SE" smtClean="0"/>
              <a:t>2025-10-01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291528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584168" y="1691520"/>
            <a:ext cx="10423596" cy="7198792"/>
          </a:xfrm>
        </p:spPr>
        <p:txBody>
          <a:bodyPr anchor="b"/>
          <a:lstStyle>
            <a:lvl1pPr algn="l">
              <a:defRPr sz="9300" b="1"/>
            </a:lvl1pPr>
          </a:lstStyle>
          <a:p>
            <a:r>
              <a:rPr lang="sv-SE"/>
              <a:t>Klicka här för att ändra format</a:t>
            </a:r>
          </a:p>
        </p:txBody>
      </p:sp>
      <p:sp>
        <p:nvSpPr>
          <p:cNvPr id="3" name="Platshållare för innehåll 2"/>
          <p:cNvSpPr>
            <a:spLocks noGrp="1"/>
          </p:cNvSpPr>
          <p:nvPr>
            <p:ph idx="1"/>
          </p:nvPr>
        </p:nvSpPr>
        <p:spPr>
          <a:xfrm>
            <a:off x="12387300" y="1691523"/>
            <a:ext cx="17711859" cy="36259493"/>
          </a:xfrm>
        </p:spPr>
        <p:txBody>
          <a:bodyPr/>
          <a:lstStyle>
            <a:lvl1pPr>
              <a:defRPr sz="14800"/>
            </a:lvl1pPr>
            <a:lvl2pPr>
              <a:defRPr sz="13000"/>
            </a:lvl2pPr>
            <a:lvl3pPr>
              <a:defRPr sz="11100"/>
            </a:lvl3pPr>
            <a:lvl4pPr>
              <a:defRPr sz="9300"/>
            </a:lvl4pPr>
            <a:lvl5pPr>
              <a:defRPr sz="9300"/>
            </a:lvl5pPr>
            <a:lvl6pPr>
              <a:defRPr sz="9300"/>
            </a:lvl6pPr>
            <a:lvl7pPr>
              <a:defRPr sz="9300"/>
            </a:lvl7pPr>
            <a:lvl8pPr>
              <a:defRPr sz="9300"/>
            </a:lvl8pPr>
            <a:lvl9pPr>
              <a:defRPr sz="9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1584168" y="8890315"/>
            <a:ext cx="10423596" cy="29060701"/>
          </a:xfrm>
        </p:spPr>
        <p:txBody>
          <a:bodyPr/>
          <a:lstStyle>
            <a:lvl1pPr marL="0" indent="0">
              <a:buNone/>
              <a:defRPr sz="6500"/>
            </a:lvl1pPr>
            <a:lvl2pPr marL="2119076" indent="0">
              <a:buNone/>
              <a:defRPr sz="5600"/>
            </a:lvl2pPr>
            <a:lvl3pPr marL="4238153" indent="0">
              <a:buNone/>
              <a:defRPr sz="4600"/>
            </a:lvl3pPr>
            <a:lvl4pPr marL="6357229" indent="0">
              <a:buNone/>
              <a:defRPr sz="4200"/>
            </a:lvl4pPr>
            <a:lvl5pPr marL="8476305" indent="0">
              <a:buNone/>
              <a:defRPr sz="4200"/>
            </a:lvl5pPr>
            <a:lvl6pPr marL="10595381" indent="0">
              <a:buNone/>
              <a:defRPr sz="4200"/>
            </a:lvl6pPr>
            <a:lvl7pPr marL="12714458" indent="0">
              <a:buNone/>
              <a:defRPr sz="4200"/>
            </a:lvl7pPr>
            <a:lvl8pPr marL="14833534" indent="0">
              <a:buNone/>
              <a:defRPr sz="4200"/>
            </a:lvl8pPr>
            <a:lvl9pPr marL="16952610" indent="0">
              <a:buNone/>
              <a:defRPr sz="42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19050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10153" y="29739273"/>
            <a:ext cx="19009995" cy="3510889"/>
          </a:xfrm>
        </p:spPr>
        <p:txBody>
          <a:bodyPr anchor="b"/>
          <a:lstStyle>
            <a:lvl1pPr algn="l">
              <a:defRPr sz="9300" b="1"/>
            </a:lvl1pPr>
          </a:lstStyle>
          <a:p>
            <a:r>
              <a:rPr lang="sv-SE"/>
              <a:t>Klicka här för att ändra format</a:t>
            </a:r>
          </a:p>
        </p:txBody>
      </p:sp>
      <p:sp>
        <p:nvSpPr>
          <p:cNvPr id="3" name="Platshållare för bild 2"/>
          <p:cNvSpPr>
            <a:spLocks noGrp="1"/>
          </p:cNvSpPr>
          <p:nvPr>
            <p:ph type="pic" idx="1"/>
          </p:nvPr>
        </p:nvSpPr>
        <p:spPr>
          <a:xfrm>
            <a:off x="6210153" y="3796084"/>
            <a:ext cx="19009995" cy="25490805"/>
          </a:xfrm>
        </p:spPr>
        <p:txBody>
          <a:bodyPr/>
          <a:lstStyle>
            <a:lvl1pPr marL="0" indent="0">
              <a:buNone/>
              <a:defRPr sz="14800"/>
            </a:lvl1pPr>
            <a:lvl2pPr marL="2119076" indent="0">
              <a:buNone/>
              <a:defRPr sz="13000"/>
            </a:lvl2pPr>
            <a:lvl3pPr marL="4238153" indent="0">
              <a:buNone/>
              <a:defRPr sz="11100"/>
            </a:lvl3pPr>
            <a:lvl4pPr marL="6357229" indent="0">
              <a:buNone/>
              <a:defRPr sz="9300"/>
            </a:lvl4pPr>
            <a:lvl5pPr marL="8476305" indent="0">
              <a:buNone/>
              <a:defRPr sz="9300"/>
            </a:lvl5pPr>
            <a:lvl6pPr marL="10595381" indent="0">
              <a:buNone/>
              <a:defRPr sz="9300"/>
            </a:lvl6pPr>
            <a:lvl7pPr marL="12714458" indent="0">
              <a:buNone/>
              <a:defRPr sz="9300"/>
            </a:lvl7pPr>
            <a:lvl8pPr marL="14833534" indent="0">
              <a:buNone/>
              <a:defRPr sz="9300"/>
            </a:lvl8pPr>
            <a:lvl9pPr marL="16952610" indent="0">
              <a:buNone/>
              <a:defRPr sz="9300"/>
            </a:lvl9pPr>
          </a:lstStyle>
          <a:p>
            <a:endParaRPr lang="sv-SE"/>
          </a:p>
        </p:txBody>
      </p:sp>
      <p:sp>
        <p:nvSpPr>
          <p:cNvPr id="4" name="Platshållare för text 3"/>
          <p:cNvSpPr>
            <a:spLocks noGrp="1"/>
          </p:cNvSpPr>
          <p:nvPr>
            <p:ph type="body" sz="half" idx="2"/>
          </p:nvPr>
        </p:nvSpPr>
        <p:spPr>
          <a:xfrm>
            <a:off x="6210153" y="33250162"/>
            <a:ext cx="19009995" cy="4986046"/>
          </a:xfrm>
        </p:spPr>
        <p:txBody>
          <a:bodyPr/>
          <a:lstStyle>
            <a:lvl1pPr marL="0" indent="0">
              <a:buNone/>
              <a:defRPr sz="6500"/>
            </a:lvl1pPr>
            <a:lvl2pPr marL="2119076" indent="0">
              <a:buNone/>
              <a:defRPr sz="5600"/>
            </a:lvl2pPr>
            <a:lvl3pPr marL="4238153" indent="0">
              <a:buNone/>
              <a:defRPr sz="4600"/>
            </a:lvl3pPr>
            <a:lvl4pPr marL="6357229" indent="0">
              <a:buNone/>
              <a:defRPr sz="4200"/>
            </a:lvl4pPr>
            <a:lvl5pPr marL="8476305" indent="0">
              <a:buNone/>
              <a:defRPr sz="4200"/>
            </a:lvl5pPr>
            <a:lvl6pPr marL="10595381" indent="0">
              <a:buNone/>
              <a:defRPr sz="4200"/>
            </a:lvl6pPr>
            <a:lvl7pPr marL="12714458" indent="0">
              <a:buNone/>
              <a:defRPr sz="4200"/>
            </a:lvl7pPr>
            <a:lvl8pPr marL="14833534" indent="0">
              <a:buNone/>
              <a:defRPr sz="4200"/>
            </a:lvl8pPr>
            <a:lvl9pPr marL="16952610" indent="0">
              <a:buNone/>
              <a:defRPr sz="42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146750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8699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22970411" y="1701360"/>
            <a:ext cx="7128748" cy="36249656"/>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1584166" y="1701360"/>
            <a:ext cx="20858189" cy="36249656"/>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6448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584166" y="1701357"/>
            <a:ext cx="28514993" cy="7080779"/>
          </a:xfrm>
          <a:prstGeom prst="rect">
            <a:avLst/>
          </a:prstGeom>
        </p:spPr>
        <p:txBody>
          <a:bodyPr vert="horz" lIns="423815" tIns="211908" rIns="423815" bIns="211908" rtlCol="0" anchor="ctr">
            <a:normAutofit/>
          </a:bodyPr>
          <a:lstStyle/>
          <a:p>
            <a:r>
              <a:rPr lang="sv-SE"/>
              <a:t>Klicka här för att ändra format</a:t>
            </a:r>
          </a:p>
        </p:txBody>
      </p:sp>
      <p:sp>
        <p:nvSpPr>
          <p:cNvPr id="3" name="Platshållare för text 2"/>
          <p:cNvSpPr>
            <a:spLocks noGrp="1"/>
          </p:cNvSpPr>
          <p:nvPr>
            <p:ph type="body" idx="1"/>
          </p:nvPr>
        </p:nvSpPr>
        <p:spPr>
          <a:xfrm>
            <a:off x="1584166" y="9913094"/>
            <a:ext cx="28514993" cy="28037922"/>
          </a:xfrm>
          <a:prstGeom prst="rect">
            <a:avLst/>
          </a:prstGeom>
        </p:spPr>
        <p:txBody>
          <a:bodyPr vert="horz" lIns="423815" tIns="211908" rIns="423815" bIns="211908"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1584166" y="39377003"/>
            <a:ext cx="7392776" cy="2261916"/>
          </a:xfrm>
          <a:prstGeom prst="rect">
            <a:avLst/>
          </a:prstGeom>
        </p:spPr>
        <p:txBody>
          <a:bodyPr vert="horz" lIns="423815" tIns="211908" rIns="423815" bIns="211908" rtlCol="0" anchor="ctr"/>
          <a:lstStyle>
            <a:lvl1pPr algn="l">
              <a:defRPr sz="5600">
                <a:solidFill>
                  <a:schemeClr val="tx1">
                    <a:tint val="75000"/>
                  </a:schemeClr>
                </a:solidFill>
              </a:defRPr>
            </a:lvl1pPr>
          </a:lstStyle>
          <a:p>
            <a:fld id="{D6D0AADB-3E07-41FE-9D22-C90A4F9450DE}" type="datetimeFigureOut">
              <a:rPr lang="sv-SE" smtClean="0"/>
              <a:t>2025-10-01</a:t>
            </a:fld>
            <a:endParaRPr lang="sv-SE"/>
          </a:p>
        </p:txBody>
      </p:sp>
      <p:sp>
        <p:nvSpPr>
          <p:cNvPr id="5" name="Platshållare för sidfot 4"/>
          <p:cNvSpPr>
            <a:spLocks noGrp="1"/>
          </p:cNvSpPr>
          <p:nvPr>
            <p:ph type="ftr" sz="quarter" idx="3"/>
          </p:nvPr>
        </p:nvSpPr>
        <p:spPr>
          <a:xfrm>
            <a:off x="10825136" y="39377003"/>
            <a:ext cx="10033053" cy="2261916"/>
          </a:xfrm>
          <a:prstGeom prst="rect">
            <a:avLst/>
          </a:prstGeom>
        </p:spPr>
        <p:txBody>
          <a:bodyPr vert="horz" lIns="423815" tIns="211908" rIns="423815" bIns="211908" rtlCol="0" anchor="ctr"/>
          <a:lstStyle>
            <a:lvl1pPr algn="ctr">
              <a:defRPr sz="56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22706383" y="39377003"/>
            <a:ext cx="7392776" cy="2261916"/>
          </a:xfrm>
          <a:prstGeom prst="rect">
            <a:avLst/>
          </a:prstGeom>
        </p:spPr>
        <p:txBody>
          <a:bodyPr vert="horz" lIns="423815" tIns="211908" rIns="423815" bIns="211908" rtlCol="0" anchor="ctr"/>
          <a:lstStyle>
            <a:lvl1pPr algn="r">
              <a:defRPr sz="5600">
                <a:solidFill>
                  <a:schemeClr val="tx1">
                    <a:tint val="75000"/>
                  </a:schemeClr>
                </a:solidFill>
              </a:defRPr>
            </a:lvl1pPr>
          </a:lstStyle>
          <a:p>
            <a:fld id="{2C010E42-8CBD-400A-8645-B376889C76C8}" type="slidenum">
              <a:rPr lang="sv-SE" smtClean="0"/>
              <a:t>‹#›</a:t>
            </a:fld>
            <a:endParaRPr lang="sv-SE"/>
          </a:p>
        </p:txBody>
      </p:sp>
    </p:spTree>
    <p:extLst>
      <p:ext uri="{BB962C8B-B14F-4D97-AF65-F5344CB8AC3E}">
        <p14:creationId xmlns:p14="http://schemas.microsoft.com/office/powerpoint/2010/main" val="3914472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238153" rtl="0" eaLnBrk="1" latinLnBrk="0" hangingPunct="1">
        <a:spcBef>
          <a:spcPct val="0"/>
        </a:spcBef>
        <a:buNone/>
        <a:defRPr sz="20400" kern="1200">
          <a:solidFill>
            <a:schemeClr val="tx1"/>
          </a:solidFill>
          <a:latin typeface="+mj-lt"/>
          <a:ea typeface="+mj-ea"/>
          <a:cs typeface="+mj-cs"/>
        </a:defRPr>
      </a:lvl1pPr>
    </p:titleStyle>
    <p:body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p:bodyStyle>
    <p:otherStyle>
      <a:defPPr>
        <a:defRPr lang="sv-SE"/>
      </a:defPPr>
      <a:lvl1pPr marL="0" algn="l" defTabSz="4238153" rtl="0" eaLnBrk="1" latinLnBrk="0" hangingPunct="1">
        <a:defRPr sz="8300" kern="1200">
          <a:solidFill>
            <a:schemeClr val="tx1"/>
          </a:solidFill>
          <a:latin typeface="+mn-lt"/>
          <a:ea typeface="+mn-ea"/>
          <a:cs typeface="+mn-cs"/>
        </a:defRPr>
      </a:lvl1pPr>
      <a:lvl2pPr marL="2119076" algn="l" defTabSz="4238153" rtl="0" eaLnBrk="1" latinLnBrk="0" hangingPunct="1">
        <a:defRPr sz="8300" kern="1200">
          <a:solidFill>
            <a:schemeClr val="tx1"/>
          </a:solidFill>
          <a:latin typeface="+mn-lt"/>
          <a:ea typeface="+mn-ea"/>
          <a:cs typeface="+mn-cs"/>
        </a:defRPr>
      </a:lvl2pPr>
      <a:lvl3pPr marL="4238153" algn="l" defTabSz="4238153" rtl="0" eaLnBrk="1" latinLnBrk="0" hangingPunct="1">
        <a:defRPr sz="8300" kern="1200">
          <a:solidFill>
            <a:schemeClr val="tx1"/>
          </a:solidFill>
          <a:latin typeface="+mn-lt"/>
          <a:ea typeface="+mn-ea"/>
          <a:cs typeface="+mn-cs"/>
        </a:defRPr>
      </a:lvl3pPr>
      <a:lvl4pPr marL="6357229" algn="l" defTabSz="4238153" rtl="0" eaLnBrk="1" latinLnBrk="0" hangingPunct="1">
        <a:defRPr sz="8300" kern="1200">
          <a:solidFill>
            <a:schemeClr val="tx1"/>
          </a:solidFill>
          <a:latin typeface="+mn-lt"/>
          <a:ea typeface="+mn-ea"/>
          <a:cs typeface="+mn-cs"/>
        </a:defRPr>
      </a:lvl4pPr>
      <a:lvl5pPr marL="8476305" algn="l" defTabSz="4238153" rtl="0" eaLnBrk="1" latinLnBrk="0" hangingPunct="1">
        <a:defRPr sz="8300" kern="1200">
          <a:solidFill>
            <a:schemeClr val="tx1"/>
          </a:solidFill>
          <a:latin typeface="+mn-lt"/>
          <a:ea typeface="+mn-ea"/>
          <a:cs typeface="+mn-cs"/>
        </a:defRPr>
      </a:lvl5pPr>
      <a:lvl6pPr marL="10595381" algn="l" defTabSz="4238153" rtl="0" eaLnBrk="1" latinLnBrk="0" hangingPunct="1">
        <a:defRPr sz="8300" kern="1200">
          <a:solidFill>
            <a:schemeClr val="tx1"/>
          </a:solidFill>
          <a:latin typeface="+mn-lt"/>
          <a:ea typeface="+mn-ea"/>
          <a:cs typeface="+mn-cs"/>
        </a:defRPr>
      </a:lvl6pPr>
      <a:lvl7pPr marL="12714458" algn="l" defTabSz="4238153" rtl="0" eaLnBrk="1" latinLnBrk="0" hangingPunct="1">
        <a:defRPr sz="8300" kern="1200">
          <a:solidFill>
            <a:schemeClr val="tx1"/>
          </a:solidFill>
          <a:latin typeface="+mn-lt"/>
          <a:ea typeface="+mn-ea"/>
          <a:cs typeface="+mn-cs"/>
        </a:defRPr>
      </a:lvl7pPr>
      <a:lvl8pPr marL="14833534" algn="l" defTabSz="4238153" rtl="0" eaLnBrk="1" latinLnBrk="0" hangingPunct="1">
        <a:defRPr sz="8300" kern="1200">
          <a:solidFill>
            <a:schemeClr val="tx1"/>
          </a:solidFill>
          <a:latin typeface="+mn-lt"/>
          <a:ea typeface="+mn-ea"/>
          <a:cs typeface="+mn-cs"/>
        </a:defRPr>
      </a:lvl8pPr>
      <a:lvl9pPr marL="16952610" algn="l" defTabSz="4238153" rtl="0" eaLnBrk="1" latinLnBrk="0" hangingPunct="1">
        <a:defRPr sz="8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text 7"/>
          <p:cNvSpPr txBox="1">
            <a:spLocks/>
          </p:cNvSpPr>
          <p:nvPr/>
        </p:nvSpPr>
        <p:spPr>
          <a:xfrm>
            <a:off x="1584077" y="6780135"/>
            <a:ext cx="15273413" cy="16046377"/>
          </a:xfrm>
          <a:prstGeom prst="rect">
            <a:avLst/>
          </a:prstGeom>
        </p:spPr>
        <p:txBody>
          <a:bodyPr/>
          <a:lst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a:lstStyle>
          <a:p>
            <a:pPr marL="0" indent="0">
              <a:spcAft>
                <a:spcPts val="800"/>
              </a:spcAft>
              <a:buNone/>
            </a:pPr>
            <a:r>
              <a:rPr lang="sv-SE" sz="3600" b="1" dirty="0">
                <a:latin typeface="Times New Roman" panose="02020603050405020304" pitchFamily="18" charset="0"/>
                <a:ea typeface="Aptos" panose="020B0004020202020204" pitchFamily="34" charset="0"/>
                <a:cs typeface="Times New Roman" panose="02020603050405020304" pitchFamily="18" charset="0"/>
              </a:rPr>
              <a:t>Bakgrund: </a:t>
            </a:r>
            <a:r>
              <a:rPr lang="sv-SE" sz="3600" dirty="0">
                <a:latin typeface="Times New Roman" panose="02020603050405020304" pitchFamily="18" charset="0"/>
                <a:ea typeface="Aptos" panose="020B0004020202020204" pitchFamily="34" charset="0"/>
                <a:cs typeface="Times New Roman" panose="02020603050405020304" pitchFamily="18" charset="0"/>
              </a:rPr>
              <a:t>God kommunikativ och empatisk förmåga hos läkare skapar trygghet och upplevs som professionellt av patienter och närstående. Forskning visar att empati förbättrar patienters följsamhet, nöjdhet och relationen mellan läkare och patient, vilket i sin tur leder till högre vårdkvalitet, bättre behandlingsresultat och minskade vårdkostnader. Ett empatiskt förhållningssätt främjar både fysisk och psykisk hälsa hos patienter och deras familjer.</a:t>
            </a:r>
          </a:p>
          <a:p>
            <a:pPr marL="0" indent="0">
              <a:spcAft>
                <a:spcPts val="800"/>
              </a:spcAft>
              <a:buNone/>
            </a:pPr>
            <a:r>
              <a:rPr lang="sv-SE" sz="3600" dirty="0">
                <a:latin typeface="Times New Roman" panose="02020603050405020304" pitchFamily="18" charset="0"/>
                <a:ea typeface="Aptos" panose="020B0004020202020204" pitchFamily="34" charset="0"/>
                <a:cs typeface="Times New Roman" panose="02020603050405020304" pitchFamily="18" charset="0"/>
              </a:rPr>
              <a:t>Eftersom dessa färdigheter är avgörande för god vård, behöver de aktivt tränas och utvecklas under läkarutbildningen. Att ge och ta emot konstruktiv feedback är en central metod för att främja denna utveckling.</a:t>
            </a:r>
          </a:p>
          <a:p>
            <a:pPr marL="0" indent="0">
              <a:spcAft>
                <a:spcPts val="800"/>
              </a:spcAft>
              <a:buNone/>
            </a:pPr>
            <a:r>
              <a:rPr lang="sv-SE" sz="3600" b="1" dirty="0">
                <a:effectLst/>
                <a:latin typeface="Times New Roman" panose="02020603050405020304" pitchFamily="18" charset="0"/>
                <a:ea typeface="Aptos" panose="020B0004020202020204" pitchFamily="34" charset="0"/>
                <a:cs typeface="Times New Roman" panose="02020603050405020304" pitchFamily="18" charset="0"/>
              </a:rPr>
              <a:t>Syfte</a:t>
            </a:r>
            <a:r>
              <a:rPr lang="sv-SE" sz="3600" b="1" dirty="0">
                <a:latin typeface="Times New Roman" panose="02020603050405020304" pitchFamily="18" charset="0"/>
                <a:ea typeface="Aptos" panose="020B0004020202020204" pitchFamily="34" charset="0"/>
                <a:cs typeface="Times New Roman" panose="02020603050405020304" pitchFamily="18" charset="0"/>
              </a:rPr>
              <a:t>: </a:t>
            </a:r>
            <a:r>
              <a:rPr lang="sv-SE" sz="3600" dirty="0">
                <a:latin typeface="Times New Roman" panose="02020603050405020304" pitchFamily="18" charset="0"/>
                <a:ea typeface="Aptos" panose="020B0004020202020204" pitchFamily="34" charset="0"/>
                <a:cs typeface="Times New Roman" panose="02020603050405020304" pitchFamily="18" charset="0"/>
              </a:rPr>
              <a:t>S</a:t>
            </a:r>
            <a:r>
              <a:rPr lang="sv-SE" sz="3600" dirty="0">
                <a:effectLst/>
                <a:latin typeface="Times New Roman" panose="02020603050405020304" pitchFamily="18" charset="0"/>
                <a:ea typeface="Aptos" panose="020B0004020202020204" pitchFamily="34" charset="0"/>
                <a:cs typeface="Times New Roman" panose="02020603050405020304" pitchFamily="18" charset="0"/>
              </a:rPr>
              <a:t>yftet </a:t>
            </a:r>
            <a:r>
              <a:rPr lang="sv-SE" sz="3600" dirty="0">
                <a:latin typeface="Times New Roman" panose="02020603050405020304" pitchFamily="18" charset="0"/>
                <a:ea typeface="Aptos" panose="020B0004020202020204" pitchFamily="34" charset="0"/>
                <a:cs typeface="Times New Roman" panose="02020603050405020304" pitchFamily="18" charset="0"/>
              </a:rPr>
              <a:t>med denna läraraktivitet är att träna och utveckla studenters kommunikativa och empatiska förmåga. Metoden ska främja självstyrt lärande med fokus på feedback och självreflektion, och vara studentdriven.</a:t>
            </a:r>
          </a:p>
          <a:p>
            <a:pPr marL="0" indent="0">
              <a:spcAft>
                <a:spcPts val="800"/>
              </a:spcAft>
              <a:buNone/>
            </a:pPr>
            <a:r>
              <a:rPr lang="sv-SE" sz="3800" b="1" dirty="0">
                <a:latin typeface="Times New Roman" panose="02020603050405020304" pitchFamily="18" charset="0"/>
                <a:ea typeface="Aptos" panose="020B0004020202020204" pitchFamily="34" charset="0"/>
                <a:cs typeface="Times New Roman" panose="02020603050405020304" pitchFamily="18" charset="0"/>
              </a:rPr>
              <a:t>Metod: </a:t>
            </a:r>
            <a:r>
              <a:rPr lang="sv-SE" sz="3600" dirty="0">
                <a:latin typeface="Times New Roman" panose="02020603050405020304" pitchFamily="18" charset="0"/>
                <a:cs typeface="Times New Roman" panose="02020603050405020304" pitchFamily="18" charset="0"/>
              </a:rPr>
              <a:t>Modellen bygger på simulerade patient-läkarmöten som dokumenteras med videoteknik. Den främjar en dynamisk och ömsesidig lärandeprocess med fokus på </a:t>
            </a:r>
            <a:r>
              <a:rPr lang="sv-SE" sz="3600" b="1" dirty="0">
                <a:latin typeface="Times New Roman" panose="02020603050405020304" pitchFamily="18" charset="0"/>
                <a:cs typeface="Times New Roman" panose="02020603050405020304" pitchFamily="18" charset="0"/>
              </a:rPr>
              <a:t>konstruktiv feedback</a:t>
            </a:r>
            <a:r>
              <a:rPr lang="sv-SE" sz="3600" dirty="0">
                <a:latin typeface="Times New Roman" panose="02020603050405020304" pitchFamily="18" charset="0"/>
                <a:cs typeface="Times New Roman" panose="02020603050405020304" pitchFamily="18" charset="0"/>
              </a:rPr>
              <a:t>. </a:t>
            </a:r>
            <a:r>
              <a:rPr lang="sv-SE" sz="3600" i="1" dirty="0">
                <a:latin typeface="Times New Roman" panose="02020603050405020304" pitchFamily="18" charset="0"/>
                <a:cs typeface="Times New Roman" panose="02020603050405020304" pitchFamily="18" charset="0"/>
              </a:rPr>
              <a:t>Calgary-Cambridge </a:t>
            </a:r>
            <a:r>
              <a:rPr lang="sv-SE" sz="3600" i="1" dirty="0" err="1">
                <a:latin typeface="Times New Roman" panose="02020603050405020304" pitchFamily="18" charset="0"/>
                <a:cs typeface="Times New Roman" panose="02020603050405020304" pitchFamily="18" charset="0"/>
              </a:rPr>
              <a:t>Referenced</a:t>
            </a:r>
            <a:r>
              <a:rPr lang="sv-SE" sz="3600" i="1" dirty="0">
                <a:latin typeface="Times New Roman" panose="02020603050405020304" pitchFamily="18" charset="0"/>
                <a:cs typeface="Times New Roman" panose="02020603050405020304" pitchFamily="18" charset="0"/>
              </a:rPr>
              <a:t> </a:t>
            </a:r>
            <a:r>
              <a:rPr lang="sv-SE" sz="3600" i="1" dirty="0" err="1">
                <a:latin typeface="Times New Roman" panose="02020603050405020304" pitchFamily="18" charset="0"/>
                <a:cs typeface="Times New Roman" panose="02020603050405020304" pitchFamily="18" charset="0"/>
              </a:rPr>
              <a:t>Observational</a:t>
            </a:r>
            <a:r>
              <a:rPr lang="sv-SE" sz="3600" i="1" dirty="0">
                <a:latin typeface="Times New Roman" panose="02020603050405020304" pitchFamily="18" charset="0"/>
                <a:cs typeface="Times New Roman" panose="02020603050405020304" pitchFamily="18" charset="0"/>
              </a:rPr>
              <a:t> Guide</a:t>
            </a:r>
            <a:r>
              <a:rPr lang="sv-SE" sz="3600" dirty="0">
                <a:latin typeface="Times New Roman" panose="02020603050405020304" pitchFamily="18" charset="0"/>
                <a:cs typeface="Times New Roman" panose="02020603050405020304" pitchFamily="18" charset="0"/>
              </a:rPr>
              <a:t> (CCROG) erbjuder ett strukturerat ramverk för kommunikationsfärdigheter som kan tillämpas i olika kliniska miljöer för att förbättra anamnesupptagande och samtal med patienter. </a:t>
            </a:r>
            <a:r>
              <a:rPr lang="sv-SE" sz="3600" i="1" dirty="0" err="1">
                <a:latin typeface="Times New Roman" panose="02020603050405020304" pitchFamily="18" charset="0"/>
                <a:cs typeface="Times New Roman" panose="02020603050405020304" pitchFamily="18" charset="0"/>
              </a:rPr>
              <a:t>Consultation</a:t>
            </a:r>
            <a:r>
              <a:rPr lang="sv-SE" sz="3600" i="1" dirty="0">
                <a:latin typeface="Times New Roman" panose="02020603050405020304" pitchFamily="18" charset="0"/>
                <a:cs typeface="Times New Roman" panose="02020603050405020304" pitchFamily="18" charset="0"/>
              </a:rPr>
              <a:t> and </a:t>
            </a:r>
            <a:r>
              <a:rPr lang="sv-SE" sz="3600" i="1" dirty="0" err="1">
                <a:latin typeface="Times New Roman" panose="02020603050405020304" pitchFamily="18" charset="0"/>
                <a:cs typeface="Times New Roman" panose="02020603050405020304" pitchFamily="18" charset="0"/>
              </a:rPr>
              <a:t>Relational</a:t>
            </a:r>
            <a:r>
              <a:rPr lang="sv-SE" sz="3600" i="1" dirty="0">
                <a:latin typeface="Times New Roman" panose="02020603050405020304" pitchFamily="18" charset="0"/>
                <a:cs typeface="Times New Roman" panose="02020603050405020304" pitchFamily="18" charset="0"/>
              </a:rPr>
              <a:t> </a:t>
            </a:r>
            <a:r>
              <a:rPr lang="sv-SE" sz="3600" i="1" dirty="0" err="1">
                <a:latin typeface="Times New Roman" panose="02020603050405020304" pitchFamily="18" charset="0"/>
                <a:cs typeface="Times New Roman" panose="02020603050405020304" pitchFamily="18" charset="0"/>
              </a:rPr>
              <a:t>Empathy</a:t>
            </a:r>
            <a:r>
              <a:rPr lang="sv-SE" sz="3600" i="1" dirty="0">
                <a:latin typeface="Times New Roman" panose="02020603050405020304" pitchFamily="18" charset="0"/>
                <a:cs typeface="Times New Roman" panose="02020603050405020304" pitchFamily="18" charset="0"/>
              </a:rPr>
              <a:t> </a:t>
            </a:r>
            <a:r>
              <a:rPr lang="sv-SE" sz="3600" i="1" dirty="0" err="1">
                <a:latin typeface="Times New Roman" panose="02020603050405020304" pitchFamily="18" charset="0"/>
                <a:cs typeface="Times New Roman" panose="02020603050405020304" pitchFamily="18" charset="0"/>
              </a:rPr>
              <a:t>Measure</a:t>
            </a:r>
            <a:r>
              <a:rPr lang="sv-SE" sz="3600" dirty="0">
                <a:latin typeface="Times New Roman" panose="02020603050405020304" pitchFamily="18" charset="0"/>
                <a:cs typeface="Times New Roman" panose="02020603050405020304" pitchFamily="18" charset="0"/>
              </a:rPr>
              <a:t> (CARE) är ett validerat verktyg för att bedöma empatisk förmåga i kliniska sammanhang, med särskilt fokus på relationen mellan läkare och patient. Studenterna utvärderar varandras kommunikativa och empatiska förmåga utifrån CCROG och CARE. Läraren fungerar som mentor och stödjer aktivt lärande samt progression under utbildningen. Modellen strävar efter en rättvis behandling av studenten – där aktiviteter kan utföras när det passar individen, med möjlighet till upprepning – samt en hållbar användning av lärarresurser</a:t>
            </a:r>
            <a:r>
              <a:rPr lang="sv-SE" sz="4400" dirty="0"/>
              <a:t>.</a:t>
            </a:r>
            <a:endParaRPr lang="en-GB" sz="4400" dirty="0"/>
          </a:p>
        </p:txBody>
      </p:sp>
      <p:sp>
        <p:nvSpPr>
          <p:cNvPr id="13" name="textruta 12"/>
          <p:cNvSpPr txBox="1"/>
          <p:nvPr/>
        </p:nvSpPr>
        <p:spPr>
          <a:xfrm>
            <a:off x="5688534" y="295743"/>
            <a:ext cx="21530392" cy="2585323"/>
          </a:xfrm>
          <a:prstGeom prst="rect">
            <a:avLst/>
          </a:prstGeom>
          <a:noFill/>
        </p:spPr>
        <p:txBody>
          <a:bodyPr wrap="square" rtlCol="0">
            <a:spAutoFit/>
          </a:bodyPr>
          <a:lstStyle/>
          <a:p>
            <a:pPr algn="ctr"/>
            <a:endParaRPr lang="sv-SE" sz="1800" dirty="0">
              <a:effectLst/>
              <a:latin typeface="Aptos" panose="020B0004020202020204" pitchFamily="34" charset="0"/>
              <a:ea typeface="Aptos" panose="020B0004020202020204" pitchFamily="34" charset="0"/>
              <a:cs typeface="Arial" panose="020B0604020202020204" pitchFamily="34" charset="0"/>
            </a:endParaRPr>
          </a:p>
          <a:p>
            <a:pPr algn="ctr"/>
            <a:r>
              <a:rPr lang="sv-SE" sz="7200" b="1" dirty="0">
                <a:solidFill>
                  <a:srgbClr val="95866A"/>
                </a:solidFill>
                <a:latin typeface="Times New Roman" panose="02020603050405020304" pitchFamily="18" charset="0"/>
                <a:ea typeface="Aptos" panose="020B0004020202020204" pitchFamily="34" charset="0"/>
                <a:cs typeface="Times New Roman" panose="02020603050405020304" pitchFamily="18" charset="0"/>
              </a:rPr>
              <a:t>Utveckling av kommunikativ och empatisk förmåga- en studentdriven modell i läkarutbildningen</a:t>
            </a:r>
            <a:endParaRPr lang="en-GB" sz="7200" dirty="0">
              <a:solidFill>
                <a:srgbClr val="95866A"/>
              </a:solidFill>
              <a:latin typeface="Times New Roman" panose="02020603050405020304" pitchFamily="18" charset="0"/>
              <a:cs typeface="Times New Roman" panose="02020603050405020304" pitchFamily="18" charset="0"/>
            </a:endParaRPr>
          </a:p>
        </p:txBody>
      </p:sp>
      <p:sp>
        <p:nvSpPr>
          <p:cNvPr id="14" name="textruta 13"/>
          <p:cNvSpPr txBox="1"/>
          <p:nvPr/>
        </p:nvSpPr>
        <p:spPr>
          <a:xfrm>
            <a:off x="4606953" y="3643147"/>
            <a:ext cx="25729070" cy="2616101"/>
          </a:xfrm>
          <a:prstGeom prst="rect">
            <a:avLst/>
          </a:prstGeom>
          <a:noFill/>
        </p:spPr>
        <p:txBody>
          <a:bodyPr wrap="square" rtlCol="0">
            <a:spAutoFit/>
          </a:bodyPr>
          <a:lstStyle/>
          <a:p>
            <a:r>
              <a:rPr lang="sv-SE" sz="4400" b="1" dirty="0"/>
              <a:t>Mikael Segerlantz</a:t>
            </a:r>
          </a:p>
          <a:p>
            <a:r>
              <a:rPr lang="sv-SE" sz="2400" dirty="0"/>
              <a:t>Överläkare, docent, universitetslektor</a:t>
            </a:r>
            <a:br>
              <a:rPr lang="sv-SE" sz="2400" dirty="0"/>
            </a:br>
            <a:r>
              <a:rPr lang="sv-SE" sz="2400" dirty="0"/>
              <a:t>Palliativt utvecklingscentrum, Lund</a:t>
            </a:r>
            <a:br>
              <a:rPr lang="sv-SE" sz="2400" dirty="0"/>
            </a:br>
            <a:r>
              <a:rPr lang="sv-SE" sz="2400" dirty="0"/>
              <a:t>Institutionen för kliniska vetenskaper Lund</a:t>
            </a:r>
            <a:br>
              <a:rPr lang="sv-SE" sz="2400" dirty="0"/>
            </a:br>
            <a:r>
              <a:rPr lang="sv-SE" sz="2400" dirty="0"/>
              <a:t>Lungmedicin, allergologi och palliativ medicin</a:t>
            </a:r>
            <a:br>
              <a:rPr lang="sv-SE" sz="2400" dirty="0"/>
            </a:br>
            <a:r>
              <a:rPr lang="sv-SE" sz="2400" dirty="0"/>
              <a:t>Medicinska fakulteten, Lunds universitet</a:t>
            </a:r>
            <a:endParaRPr lang="en-GB" sz="2400" dirty="0">
              <a:solidFill>
                <a:srgbClr val="95866A"/>
              </a:solidFill>
              <a:latin typeface="Arial" panose="020B0604020202020204" pitchFamily="34" charset="0"/>
              <a:cs typeface="Arial" panose="020B0604020202020204" pitchFamily="34" charset="0"/>
            </a:endParaRPr>
          </a:p>
        </p:txBody>
      </p:sp>
      <p:sp>
        <p:nvSpPr>
          <p:cNvPr id="17" name="textruta 16"/>
          <p:cNvSpPr txBox="1"/>
          <p:nvPr/>
        </p:nvSpPr>
        <p:spPr>
          <a:xfrm>
            <a:off x="9216926" y="40036425"/>
            <a:ext cx="17065896" cy="1015663"/>
          </a:xfrm>
          <a:prstGeom prst="rect">
            <a:avLst/>
          </a:prstGeom>
          <a:noFill/>
        </p:spPr>
        <p:txBody>
          <a:bodyPr wrap="square" rtlCol="0">
            <a:spAutoFit/>
          </a:bodyPr>
          <a:lstStyle/>
          <a:p>
            <a:pPr algn="ctr"/>
            <a:r>
              <a:rPr lang="en-GB" sz="3000" dirty="0">
                <a:solidFill>
                  <a:schemeClr val="bg1"/>
                </a:solidFill>
                <a:latin typeface="Arial" panose="020B0604020202020204" pitchFamily="34" charset="0"/>
                <a:cs typeface="Arial" panose="020B0604020202020204" pitchFamily="34" charset="0"/>
              </a:rPr>
              <a:t>Contact information:</a:t>
            </a:r>
          </a:p>
          <a:p>
            <a:pPr algn="ctr"/>
            <a:r>
              <a:rPr lang="en-GB" sz="3000" dirty="0">
                <a:solidFill>
                  <a:schemeClr val="bg1"/>
                </a:solidFill>
                <a:latin typeface="Arial" panose="020B0604020202020204" pitchFamily="34" charset="0"/>
                <a:cs typeface="Arial" panose="020B0604020202020204" pitchFamily="34" charset="0"/>
              </a:rPr>
              <a:t>www.palluc.se</a:t>
            </a:r>
          </a:p>
        </p:txBody>
      </p:sp>
      <p:cxnSp>
        <p:nvCxnSpPr>
          <p:cNvPr id="3" name="Rak 2"/>
          <p:cNvCxnSpPr/>
          <p:nvPr/>
        </p:nvCxnSpPr>
        <p:spPr>
          <a:xfrm>
            <a:off x="4606953" y="4248449"/>
            <a:ext cx="25346816" cy="0"/>
          </a:xfrm>
          <a:prstGeom prst="line">
            <a:avLst/>
          </a:prstGeom>
          <a:ln>
            <a:solidFill>
              <a:srgbClr val="95866A"/>
            </a:solidFill>
          </a:ln>
        </p:spPr>
        <p:style>
          <a:lnRef idx="1">
            <a:schemeClr val="accent1"/>
          </a:lnRef>
          <a:fillRef idx="0">
            <a:schemeClr val="accent1"/>
          </a:fillRef>
          <a:effectRef idx="0">
            <a:schemeClr val="accent1"/>
          </a:effectRef>
          <a:fontRef idx="minor">
            <a:schemeClr val="tx1"/>
          </a:fontRef>
        </p:style>
      </p:cxnSp>
      <p:sp>
        <p:nvSpPr>
          <p:cNvPr id="18" name="Platshållare för text 5"/>
          <p:cNvSpPr txBox="1">
            <a:spLocks/>
          </p:cNvSpPr>
          <p:nvPr/>
        </p:nvSpPr>
        <p:spPr>
          <a:xfrm>
            <a:off x="1364569" y="33028573"/>
            <a:ext cx="19085606" cy="5567691"/>
          </a:xfrm>
          <a:prstGeom prst="rect">
            <a:avLst/>
          </a:prstGeom>
        </p:spPr>
        <p:txBody>
          <a:bodyPr/>
          <a:lst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a:lstStyle>
          <a:p>
            <a:pPr marL="0" indent="0">
              <a:spcAft>
                <a:spcPts val="800"/>
              </a:spcAft>
              <a:buNone/>
            </a:pPr>
            <a:r>
              <a:rPr lang="sv-SE" sz="3600" b="1" dirty="0">
                <a:latin typeface="Times New Roman" panose="02020603050405020304" pitchFamily="18" charset="0"/>
                <a:ea typeface="Aptos" panose="020B0004020202020204" pitchFamily="34" charset="0"/>
                <a:cs typeface="Times New Roman" panose="02020603050405020304" pitchFamily="18" charset="0"/>
              </a:rPr>
              <a:t>Diskussion: </a:t>
            </a:r>
            <a:r>
              <a:rPr lang="sv-SE" sz="3600" dirty="0">
                <a:latin typeface="Times New Roman" panose="02020603050405020304" pitchFamily="18" charset="0"/>
                <a:ea typeface="Aptos" panose="020B0004020202020204" pitchFamily="34" charset="0"/>
                <a:cs typeface="Times New Roman" panose="02020603050405020304" pitchFamily="18" charset="0"/>
              </a:rPr>
              <a:t>Empatisk förmåga är en grundläggande komponent i kommunikationen mellan läkare och patient – effektiv kommunikation förutsätter empati, och empati förmedlas genom kommunikationen. Denna studentdrivna läraraktivitet syftar till att stärka båda dessa färdigheter genom aktivt lärande, där studenter tränas i att ge och ta emot konstruktiv feedback samt att ta ansvar för sin egen professionella utveckling.</a:t>
            </a:r>
          </a:p>
          <a:p>
            <a:pPr marL="0" indent="0">
              <a:spcAft>
                <a:spcPts val="800"/>
              </a:spcAft>
              <a:buNone/>
            </a:pPr>
            <a:r>
              <a:rPr lang="sv-SE" sz="3600" dirty="0">
                <a:latin typeface="Times New Roman" panose="02020603050405020304" pitchFamily="18" charset="0"/>
                <a:ea typeface="Aptos" panose="020B0004020202020204" pitchFamily="34" charset="0"/>
                <a:cs typeface="Times New Roman" panose="02020603050405020304" pitchFamily="18" charset="0"/>
              </a:rPr>
              <a:t>Det pedagogiska värdet i modellen ligger i dess fokus på feedbackprocessen och i att utveckla studentens förmåga att bli </a:t>
            </a:r>
            <a:r>
              <a:rPr lang="sv-SE" sz="3600" b="1" dirty="0">
                <a:latin typeface="Times New Roman" panose="02020603050405020304" pitchFamily="18" charset="0"/>
                <a:ea typeface="Aptos" panose="020B0004020202020204" pitchFamily="34" charset="0"/>
                <a:cs typeface="Times New Roman" panose="02020603050405020304" pitchFamily="18" charset="0"/>
              </a:rPr>
              <a:t>feedbackkompetent</a:t>
            </a:r>
            <a:r>
              <a:rPr lang="sv-SE" sz="3600" dirty="0">
                <a:latin typeface="Times New Roman" panose="02020603050405020304" pitchFamily="18" charset="0"/>
                <a:ea typeface="Aptos" panose="020B0004020202020204" pitchFamily="34" charset="0"/>
                <a:cs typeface="Times New Roman" panose="02020603050405020304" pitchFamily="18" charset="0"/>
              </a:rPr>
              <a:t> – en nyckelkompetens för livslångt lärande och professionell utveckling inom läkaryrket.</a:t>
            </a:r>
            <a:endParaRPr lang="en-GB" sz="3600" dirty="0">
              <a:latin typeface="Times New Roman" panose="02020603050405020304" pitchFamily="18" charset="0"/>
              <a:cs typeface="Times New Roman" panose="02020603050405020304" pitchFamily="18" charset="0"/>
            </a:endParaRPr>
          </a:p>
        </p:txBody>
      </p:sp>
      <p:pic>
        <p:nvPicPr>
          <p:cNvPr id="11" name="Bildobjekt 10" descr="En bild som visar text, skärmbild, nummer, dokument&#10;&#10;AI-genererat innehåll kan vara felaktigt.">
            <a:extLst>
              <a:ext uri="{FF2B5EF4-FFF2-40B4-BE49-F238E27FC236}">
                <a16:creationId xmlns:a16="http://schemas.microsoft.com/office/drawing/2014/main" id="{E9DF63D1-2E3B-1266-6595-ECDF7FE05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1050" y="15247933"/>
            <a:ext cx="7850918" cy="8506445"/>
          </a:xfrm>
          <a:prstGeom prst="rect">
            <a:avLst/>
          </a:prstGeom>
        </p:spPr>
      </p:pic>
      <p:sp>
        <p:nvSpPr>
          <p:cNvPr id="15" name="textruta 14">
            <a:extLst>
              <a:ext uri="{FF2B5EF4-FFF2-40B4-BE49-F238E27FC236}">
                <a16:creationId xmlns:a16="http://schemas.microsoft.com/office/drawing/2014/main" id="{17D286AE-EE7B-937A-F8A2-15995370F4DF}"/>
              </a:ext>
            </a:extLst>
          </p:cNvPr>
          <p:cNvSpPr txBox="1"/>
          <p:nvPr/>
        </p:nvSpPr>
        <p:spPr>
          <a:xfrm>
            <a:off x="20534892" y="23754378"/>
            <a:ext cx="7887076" cy="2077492"/>
          </a:xfrm>
          <a:prstGeom prst="rect">
            <a:avLst/>
          </a:prstGeom>
          <a:noFill/>
        </p:spPr>
        <p:txBody>
          <a:bodyPr wrap="square" rtlCol="0">
            <a:spAutoFit/>
          </a:bodyPr>
          <a:lstStyle/>
          <a:p>
            <a:r>
              <a:rPr lang="en-GB" sz="2200" b="1" dirty="0">
                <a:effectLst/>
                <a:latin typeface="Times New Roman" panose="02020603050405020304" pitchFamily="18" charset="0"/>
                <a:ea typeface="Times New Roman" panose="02020603050405020304" pitchFamily="18" charset="0"/>
                <a:cs typeface="Times New Roman" panose="02020603050405020304" pitchFamily="18" charset="0"/>
              </a:rPr>
              <a:t>Crosta et al 2017,</a:t>
            </a:r>
            <a:r>
              <a:rPr lang="en-GB" sz="2200" dirty="0">
                <a:effectLst/>
                <a:latin typeface="Times New Roman" panose="02020603050405020304" pitchFamily="18" charset="0"/>
                <a:ea typeface="Times New Roman" panose="02020603050405020304" pitchFamily="18" charset="0"/>
                <a:cs typeface="Times New Roman" panose="02020603050405020304" pitchFamily="18" charset="0"/>
              </a:rPr>
              <a:t> supplement data. </a:t>
            </a:r>
            <a:r>
              <a:rPr lang="en-GB" sz="2200" dirty="0">
                <a:effectLst/>
                <a:latin typeface="Times New Roman" panose="02020603050405020304" pitchFamily="18" charset="0"/>
                <a:ea typeface="Calibri" panose="020F0502020204030204" pitchFamily="34" charset="0"/>
                <a:cs typeface="Times New Roman" panose="02020603050405020304" pitchFamily="18" charset="0"/>
              </a:rPr>
              <a:t>Consultation and Relational Empathy Measure</a:t>
            </a:r>
            <a:r>
              <a:rPr lang="sv-SE" sz="2200" dirty="0">
                <a:latin typeface="Times New Roman" panose="02020603050405020304" pitchFamily="18" charset="0"/>
                <a:cs typeface="Times New Roman" panose="02020603050405020304" pitchFamily="18" charset="0"/>
              </a:rPr>
              <a:t> (</a:t>
            </a:r>
            <a:r>
              <a:rPr lang="sv-SE" sz="2200" dirty="0">
                <a:effectLst/>
                <a:latin typeface="Times New Roman" panose="02020603050405020304" pitchFamily="18" charset="0"/>
                <a:ea typeface="Times New Roman" panose="02020603050405020304" pitchFamily="18" charset="0"/>
                <a:cs typeface="Times New Roman" panose="02020603050405020304" pitchFamily="18" charset="0"/>
              </a:rPr>
              <a:t>CARE) översatt till svenska</a:t>
            </a:r>
            <a:r>
              <a:rPr lang="sv-SE"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sv-SE"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sv-SE" dirty="0"/>
          </a:p>
        </p:txBody>
      </p:sp>
      <p:sp>
        <p:nvSpPr>
          <p:cNvPr id="23" name="textruta 22">
            <a:extLst>
              <a:ext uri="{FF2B5EF4-FFF2-40B4-BE49-F238E27FC236}">
                <a16:creationId xmlns:a16="http://schemas.microsoft.com/office/drawing/2014/main" id="{18742E29-0B0D-5773-3056-2F54FBA349D2}"/>
              </a:ext>
            </a:extLst>
          </p:cNvPr>
          <p:cNvSpPr txBox="1"/>
          <p:nvPr/>
        </p:nvSpPr>
        <p:spPr>
          <a:xfrm>
            <a:off x="20571048" y="13943406"/>
            <a:ext cx="7814763" cy="2385267"/>
          </a:xfrm>
          <a:prstGeom prst="rect">
            <a:avLst/>
          </a:prstGeom>
          <a:noFill/>
        </p:spPr>
        <p:txBody>
          <a:bodyPr wrap="square" rtlCol="0">
            <a:spAutoFit/>
          </a:bodyPr>
          <a:lstStyle/>
          <a:p>
            <a:r>
              <a:rPr lang="en-GB"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Kurtz et al 1996:</a:t>
            </a:r>
            <a:r>
              <a:rPr lang="en-GB"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The Calgary-Cambridge Referenced Observation Guides: an aid to defining the curriculum and organizing the teaching in communication training programmes. </a:t>
            </a:r>
            <a:endParaRPr lang="sv-SE"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sv-SE" dirty="0"/>
          </a:p>
        </p:txBody>
      </p:sp>
      <p:pic>
        <p:nvPicPr>
          <p:cNvPr id="25" name="Bildobjekt 24" descr="En bild som visar text, skärmbild, Teckensnitt, nummer&#10;&#10;AI-genererat innehåll kan vara felaktigt.">
            <a:extLst>
              <a:ext uri="{FF2B5EF4-FFF2-40B4-BE49-F238E27FC236}">
                <a16:creationId xmlns:a16="http://schemas.microsoft.com/office/drawing/2014/main" id="{5ED9A818-B27B-6985-E64B-8D954110B5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1049" y="6574678"/>
            <a:ext cx="7814763" cy="6991743"/>
          </a:xfrm>
          <a:prstGeom prst="rect">
            <a:avLst/>
          </a:prstGeom>
        </p:spPr>
      </p:pic>
      <p:pic>
        <p:nvPicPr>
          <p:cNvPr id="28" name="Bildobjekt 27" descr="En bild som visar text, Människoansikte, skärmbild, person&#10;&#10;AI-genererat innehåll kan vara felaktigt.">
            <a:extLst>
              <a:ext uri="{FF2B5EF4-FFF2-40B4-BE49-F238E27FC236}">
                <a16:creationId xmlns:a16="http://schemas.microsoft.com/office/drawing/2014/main" id="{D1CA2E40-605E-71B6-F6F5-59B4C1F910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34892" y="32235185"/>
            <a:ext cx="7971793" cy="6001041"/>
          </a:xfrm>
          <a:prstGeom prst="rect">
            <a:avLst/>
          </a:prstGeom>
        </p:spPr>
      </p:pic>
      <p:pic>
        <p:nvPicPr>
          <p:cNvPr id="30" name="Bildobjekt 29" descr="En bild som visar person, klädsel, Människoansikte, inomhus&#10;&#10;AI-genererat innehåll kan vara felaktigt.">
            <a:extLst>
              <a:ext uri="{FF2B5EF4-FFF2-40B4-BE49-F238E27FC236}">
                <a16:creationId xmlns:a16="http://schemas.microsoft.com/office/drawing/2014/main" id="{974B80EF-DA4B-45D2-37BD-3236AC31D2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90010" y="24952271"/>
            <a:ext cx="7824370" cy="6636141"/>
          </a:xfrm>
          <a:prstGeom prst="rect">
            <a:avLst/>
          </a:prstGeom>
        </p:spPr>
      </p:pic>
      <p:pic>
        <p:nvPicPr>
          <p:cNvPr id="41" name="Bildobjekt 40" descr="En bild som visar Grafik, symbol, logotyp, Teckensnitt&#10;&#10;AI-genererat innehåll kan vara felaktigt.">
            <a:extLst>
              <a:ext uri="{FF2B5EF4-FFF2-40B4-BE49-F238E27FC236}">
                <a16:creationId xmlns:a16="http://schemas.microsoft.com/office/drawing/2014/main" id="{11D7E00B-0D3A-0B2A-1F20-1A5638829F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78460" y="30387353"/>
            <a:ext cx="2353260" cy="2152075"/>
          </a:xfrm>
          <a:prstGeom prst="rect">
            <a:avLst/>
          </a:prstGeom>
        </p:spPr>
      </p:pic>
      <p:pic>
        <p:nvPicPr>
          <p:cNvPr id="43" name="Bildobjekt 42" descr="En bild som visar klädsel, person, inomhus, Människoansikte&#10;&#10;AI-genererat innehåll kan vara felaktigt.">
            <a:extLst>
              <a:ext uri="{FF2B5EF4-FFF2-40B4-BE49-F238E27FC236}">
                <a16:creationId xmlns:a16="http://schemas.microsoft.com/office/drawing/2014/main" id="{F03D17FE-7BA3-C581-B74C-52862A784D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4077" y="22178441"/>
            <a:ext cx="9603499" cy="9385364"/>
          </a:xfrm>
          <a:prstGeom prst="rect">
            <a:avLst/>
          </a:prstGeom>
        </p:spPr>
      </p:pic>
      <p:pic>
        <p:nvPicPr>
          <p:cNvPr id="45" name="Bildobjekt 44" descr="En bild som visar inomhus, Människoansikte, person, klädsel&#10;&#10;AI-genererat innehåll kan vara felaktigt.">
            <a:extLst>
              <a:ext uri="{FF2B5EF4-FFF2-40B4-BE49-F238E27FC236}">
                <a16:creationId xmlns:a16="http://schemas.microsoft.com/office/drawing/2014/main" id="{C3682FAD-757C-EAE6-F856-637E97C21C0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34892" y="24952271"/>
            <a:ext cx="7935636" cy="6732122"/>
          </a:xfrm>
          <a:prstGeom prst="rect">
            <a:avLst/>
          </a:prstGeom>
        </p:spPr>
      </p:pic>
    </p:spTree>
    <p:extLst>
      <p:ext uri="{BB962C8B-B14F-4D97-AF65-F5344CB8AC3E}">
        <p14:creationId xmlns:p14="http://schemas.microsoft.com/office/powerpoint/2010/main" val="310916163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464</Words>
  <Application>Microsoft Office PowerPoint</Application>
  <PresentationFormat>Anpassad</PresentationFormat>
  <Paragraphs>15</Paragraphs>
  <Slides>1</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vt:i4>
      </vt:variant>
    </vt:vector>
  </HeadingPairs>
  <TitlesOfParts>
    <vt:vector size="6" baseType="lpstr">
      <vt:lpstr>Aptos</vt:lpstr>
      <vt:lpstr>Arial</vt:lpstr>
      <vt:lpstr>Calibri</vt:lpstr>
      <vt:lpstr>Times New Roman</vt:lpstr>
      <vt:lpstr>Office-tema</vt:lpstr>
      <vt:lpstr>PowerPoint-presentation</vt:lpstr>
    </vt:vector>
  </TitlesOfParts>
  <Company>Region Skåne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Magdalena Taylor</dc:creator>
  <cp:lastModifiedBy>Mikael Segerlantz</cp:lastModifiedBy>
  <cp:revision>68</cp:revision>
  <cp:lastPrinted>2017-04-21T12:00:10Z</cp:lastPrinted>
  <dcterms:created xsi:type="dcterms:W3CDTF">2015-02-03T10:22:25Z</dcterms:created>
  <dcterms:modified xsi:type="dcterms:W3CDTF">2025-10-01T08:11:12Z</dcterms:modified>
</cp:coreProperties>
</file>