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7" r:id="rId3"/>
    <p:sldId id="257" r:id="rId4"/>
    <p:sldId id="258" r:id="rId5"/>
    <p:sldId id="259" r:id="rId6"/>
    <p:sldId id="260" r:id="rId7"/>
    <p:sldId id="261" r:id="rId8"/>
    <p:sldId id="262" r:id="rId9"/>
    <p:sldId id="265" r:id="rId10"/>
    <p:sldId id="269" r:id="rId11"/>
    <p:sldId id="266"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74" y="-222"/>
      </p:cViewPr>
      <p:guideLst>
        <p:guide orient="horz" pos="2160"/>
        <p:guide pos="2880"/>
      </p:guideLst>
    </p:cSldViewPr>
  </p:slideViewPr>
  <p:notesTextViewPr>
    <p:cViewPr>
      <p:scale>
        <a:sx n="100" d="100"/>
        <a:sy n="100" d="100"/>
      </p:scale>
      <p:origin x="0" y="0"/>
    </p:cViewPr>
  </p:notesTextViewPr>
  <p:notesViewPr>
    <p:cSldViewPr>
      <p:cViewPr>
        <p:scale>
          <a:sx n="90" d="100"/>
          <a:sy n="90" d="100"/>
        </p:scale>
        <p:origin x="-2820" y="103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AB11F7-BC73-4691-B25F-10975C280893}" type="datetimeFigureOut">
              <a:rPr lang="sv-SE" smtClean="0"/>
              <a:pPr/>
              <a:t>2013-03-07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615D69-F6B9-4328-BAEA-2F8F93D3997F}" type="slidenum">
              <a:rPr lang="sv-SE" smtClean="0"/>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F1E50B-E5B7-4C70-8F62-DF833F15AC4E}" type="datetimeFigureOut">
              <a:rPr lang="sv-SE" smtClean="0"/>
              <a:pPr/>
              <a:t>2013-03-07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19C4D8-F172-46E9-9965-81084A997026}"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2727176"/>
            <a:ext cx="4572000" cy="3429000"/>
          </a:xfrm>
        </p:spPr>
      </p:sp>
      <p:sp>
        <p:nvSpPr>
          <p:cNvPr id="4" name="Platshållare för bildnummer 3"/>
          <p:cNvSpPr>
            <a:spLocks noGrp="1"/>
          </p:cNvSpPr>
          <p:nvPr>
            <p:ph type="sldNum" sz="quarter" idx="10"/>
          </p:nvPr>
        </p:nvSpPr>
        <p:spPr/>
        <p:txBody>
          <a:bodyPr/>
          <a:lstStyle/>
          <a:p>
            <a:fld id="{ED19C4D8-F172-46E9-9965-81084A997026}" type="slidenum">
              <a:rPr lang="sv-SE" smtClean="0"/>
              <a:pPr/>
              <a:t>1</a:t>
            </a:fld>
            <a:endParaRPr lang="sv-S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sz="1400" dirty="0" smtClean="0"/>
              <a:t>EU-domstolen dom är kort och kärnfull jämfört med Tribunalens långa och svårgenomträngliga resonemang</a:t>
            </a:r>
          </a:p>
          <a:p>
            <a:r>
              <a:rPr lang="sv-SE" sz="1400" dirty="0" smtClean="0"/>
              <a:t>Nu gäller frågan inte om kommissionen gjort en ”uppenbart oriktig bedömning” – utan om tribunalen gjort sig skyldig till felaktig rättstillämpning </a:t>
            </a:r>
          </a:p>
          <a:p>
            <a:r>
              <a:rPr lang="sv-SE" sz="1400" dirty="0" smtClean="0"/>
              <a:t>En huvudfråga är om den relevanta produktmarknaden definieras på ett korrekt sätt. </a:t>
            </a:r>
          </a:p>
          <a:p>
            <a:endParaRPr lang="sv-SE" sz="1400" dirty="0" smtClean="0"/>
          </a:p>
          <a:p>
            <a:r>
              <a:rPr lang="sv-SE" sz="1400" dirty="0" smtClean="0"/>
              <a:t>EU-domstolen konstaterar enligt fast rättspraxis</a:t>
            </a:r>
          </a:p>
          <a:p>
            <a:pPr lvl="1"/>
            <a:r>
              <a:rPr lang="sv-SE" dirty="0"/>
              <a:t>att den inte är behörig att fastställa de faktiska omständigheterna;</a:t>
            </a:r>
          </a:p>
          <a:p>
            <a:pPr lvl="1"/>
            <a:r>
              <a:rPr lang="sv-SE" dirty="0"/>
              <a:t>att den inte är behörig att bedöma den bevisning som tribunalen godtagit;</a:t>
            </a:r>
          </a:p>
          <a:p>
            <a:endParaRPr lang="sv-SE" sz="1400" dirty="0" smtClean="0"/>
          </a:p>
          <a:p>
            <a:r>
              <a:rPr lang="sv-SE" sz="1400" dirty="0" smtClean="0"/>
              <a:t>Det kunde inte presumeras ett orsakssamband mellan den gradvisa försäljningsökningen för Losec och ett konkurrenstryck utövat av H2-blockerare.  Konkurrensen var </a:t>
            </a:r>
            <a:r>
              <a:rPr lang="sv-SE" sz="1400" dirty="0" err="1" smtClean="0"/>
              <a:t>asymetrisk</a:t>
            </a:r>
            <a:r>
              <a:rPr lang="sv-SE" sz="1400" dirty="0" smtClean="0"/>
              <a:t>.</a:t>
            </a:r>
          </a:p>
          <a:p>
            <a:r>
              <a:rPr lang="sv-SE" sz="1400" dirty="0" smtClean="0"/>
              <a:t>Beräkning av kostnad i förhållande till effektivitet är komplex och osäker. </a:t>
            </a:r>
          </a:p>
          <a:p>
            <a:r>
              <a:rPr lang="sv-SE" sz="1400" dirty="0" smtClean="0"/>
              <a:t>Tribunalen hade gjort en samlad bedömning av alla omständigheter som kommissionen lagt till grund för kommissionens definition av marknaden och inte gjort sig skyldig till någon felaktig rättstillämpning vid sin prövning.</a:t>
            </a:r>
          </a:p>
        </p:txBody>
      </p:sp>
      <p:sp>
        <p:nvSpPr>
          <p:cNvPr id="4" name="Platshållare för bildnummer 3"/>
          <p:cNvSpPr>
            <a:spLocks noGrp="1"/>
          </p:cNvSpPr>
          <p:nvPr>
            <p:ph type="sldNum" sz="quarter" idx="10"/>
          </p:nvPr>
        </p:nvSpPr>
        <p:spPr/>
        <p:txBody>
          <a:bodyPr/>
          <a:lstStyle/>
          <a:p>
            <a:fld id="{ED19C4D8-F172-46E9-9965-81084A997026}" type="slidenum">
              <a:rPr lang="sv-SE" smtClean="0"/>
              <a:pPr/>
              <a:t>10</a:t>
            </a:fld>
            <a:endParaRPr lang="sv-S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2027238" y="685800"/>
            <a:ext cx="2587625" cy="1941513"/>
          </a:xfrm>
        </p:spPr>
      </p:sp>
      <p:sp>
        <p:nvSpPr>
          <p:cNvPr id="3" name="Platshållare för anteckningar 2"/>
          <p:cNvSpPr>
            <a:spLocks noGrp="1"/>
          </p:cNvSpPr>
          <p:nvPr>
            <p:ph type="body" idx="1"/>
          </p:nvPr>
        </p:nvSpPr>
        <p:spPr>
          <a:xfrm>
            <a:off x="685800" y="2843808"/>
            <a:ext cx="5486400" cy="5832648"/>
          </a:xfrm>
        </p:spPr>
        <p:txBody>
          <a:bodyPr>
            <a:normAutofit fontScale="77500" lnSpcReduction="20000"/>
          </a:bodyPr>
          <a:lstStyle/>
          <a:p>
            <a:r>
              <a:rPr lang="sv-SE" sz="1800" dirty="0" smtClean="0"/>
              <a:t>I festskriften var jag kritisk till de processuella garantier i konkurrensrätten. </a:t>
            </a:r>
          </a:p>
          <a:p>
            <a:r>
              <a:rPr lang="sv-SE" sz="1300" dirty="0" smtClean="0"/>
              <a:t>Strävan efter effektivitet i konkurrensprocessen har ersatt rimliga krav på balans och rättssäkerhet.  En intern självständig prövningsinstans av OHIM typ inom DG </a:t>
            </a:r>
            <a:r>
              <a:rPr lang="sv-SE" sz="1300" dirty="0" err="1" smtClean="0"/>
              <a:t>Comp</a:t>
            </a:r>
            <a:r>
              <a:rPr lang="sv-SE" sz="1300" dirty="0" smtClean="0"/>
              <a:t>?</a:t>
            </a:r>
          </a:p>
          <a:p>
            <a:endParaRPr lang="sv-SE" sz="1800" dirty="0" smtClean="0"/>
          </a:p>
          <a:p>
            <a:r>
              <a:rPr lang="sv-SE" sz="1800" dirty="0" smtClean="0"/>
              <a:t>Min  hållning har blivit än mer kritisk. </a:t>
            </a:r>
          </a:p>
          <a:p>
            <a:r>
              <a:rPr lang="sv-SE" sz="1300" dirty="0" smtClean="0"/>
              <a:t>Redovisad rättspraxis rörande överprövningen, kommissionens </a:t>
            </a:r>
            <a:r>
              <a:rPr lang="sv-SE" sz="1300" dirty="0" err="1" smtClean="0"/>
              <a:t>diskretionära</a:t>
            </a:r>
            <a:r>
              <a:rPr lang="sv-SE" sz="1300" dirty="0" smtClean="0"/>
              <a:t> manöverutrymme och standarden för prövning av kommissionens bedömning är alldeles </a:t>
            </a:r>
            <a:r>
              <a:rPr lang="sv-SE" sz="1300" dirty="0" err="1" smtClean="0"/>
              <a:t>otillfredsställande.Kommissionen</a:t>
            </a:r>
            <a:r>
              <a:rPr lang="sv-SE" sz="1300" dirty="0" smtClean="0"/>
              <a:t> har alltför omfattande kompetens och överprövningen av om kommissionens bedömning är uppenbart felaktig respektive om Tribunalen gjort något fel i sin rättstillämpning leder inte till en full prövning.</a:t>
            </a:r>
          </a:p>
          <a:p>
            <a:endParaRPr lang="sv-SE" sz="1800" dirty="0" smtClean="0"/>
          </a:p>
          <a:p>
            <a:r>
              <a:rPr lang="sv-SE" sz="1800" dirty="0" smtClean="0"/>
              <a:t>Bedömningen måste vara allsidig och korrekt. </a:t>
            </a:r>
          </a:p>
          <a:p>
            <a:r>
              <a:rPr lang="sv-SE" sz="1400" dirty="0" smtClean="0"/>
              <a:t>Ingen ska fällas utan att överträdelsen fastslagit av en självständig och opartisk domstol. Det duger inte att företag – och då kanske särskilt företag som har en stark ställning – uppfattar sig som rättslösa och utsatta för ett godtyckligt agerande baserat på en tveksam </a:t>
            </a:r>
            <a:r>
              <a:rPr lang="sv-SE" sz="1400" dirty="0" err="1" smtClean="0"/>
              <a:t>effektsdoktrin</a:t>
            </a:r>
            <a:r>
              <a:rPr lang="sv-SE" sz="1400" dirty="0" smtClean="0"/>
              <a:t>. </a:t>
            </a:r>
          </a:p>
          <a:p>
            <a:endParaRPr lang="sv-SE" sz="1800" dirty="0" smtClean="0"/>
          </a:p>
          <a:p>
            <a:r>
              <a:rPr lang="sv-SE" sz="1800" dirty="0" smtClean="0"/>
              <a:t>Domare </a:t>
            </a:r>
            <a:r>
              <a:rPr lang="sv-SE" sz="1800" dirty="0" err="1" smtClean="0"/>
              <a:t>Pintos</a:t>
            </a:r>
            <a:r>
              <a:rPr lang="sv-SE" sz="1800" dirty="0" smtClean="0"/>
              <a:t> avvikande mening i </a:t>
            </a:r>
            <a:r>
              <a:rPr lang="sv-SE" sz="1800" dirty="0" err="1" smtClean="0"/>
              <a:t>Menarinifallet</a:t>
            </a:r>
            <a:r>
              <a:rPr lang="sv-SE" sz="1800" dirty="0" smtClean="0"/>
              <a:t> är belysande. </a:t>
            </a:r>
          </a:p>
          <a:p>
            <a:r>
              <a:rPr lang="sv-SE" sz="1300" dirty="0" smtClean="0"/>
              <a:t>Påföljderna är att betrakta som straffrättsliga och det processrättsliga skyddet i artikel 6 i Europakonventionen måste följa en straffrättslig ordning, som möjliggör full prövning av tekniska och ekonomiska sakförhållanden.  Det är en fråga om separation av makt mellan organ och krav på att sanktionssystem är legala. Individens okränkbarhet och tilltron till myndigheters rättfärdiga agerande förhindrar en pseudostraffrättslig karaktär. </a:t>
            </a:r>
          </a:p>
          <a:p>
            <a:endParaRPr lang="sv-SE" sz="1800" dirty="0" smtClean="0"/>
          </a:p>
          <a:p>
            <a:r>
              <a:rPr lang="sv-SE" sz="1800" dirty="0" smtClean="0"/>
              <a:t>Domare </a:t>
            </a:r>
            <a:r>
              <a:rPr lang="sv-SE" sz="1800" dirty="0" err="1" smtClean="0"/>
              <a:t>Pinto</a:t>
            </a:r>
            <a:r>
              <a:rPr lang="sv-SE" sz="1800" dirty="0" smtClean="0"/>
              <a:t> speglar den oro jag känner. </a:t>
            </a:r>
          </a:p>
          <a:p>
            <a:r>
              <a:rPr lang="sv-SE" sz="1300" dirty="0" smtClean="0"/>
              <a:t>Det är viktigt att företagen inte känner sig rättslösa eller utsatta för en skenprocess där deras talan avvisas utan att argumenten blir ordentligt prövade. Den oron kommer på sikt att få konsekvenser för den sunda konkurrensrättens upprätthållande. </a:t>
            </a:r>
          </a:p>
          <a:p>
            <a:r>
              <a:rPr lang="sv-SE" sz="1300" dirty="0" smtClean="0"/>
              <a:t>Om inte annat kan vi i Sverige glädja oss åt att intern svensk rätt är betydligt mer balanserad än Europarätten även om Konkurrensverket vid upprepade tillfällen argumenterat för ökade befogenheter. Ett problemet är att även svenska företag drabbas av en ofullständig process när frågorna bedöms på EU-nivå.</a:t>
            </a:r>
          </a:p>
          <a:p>
            <a:endParaRPr lang="sv-SE" sz="1800" dirty="0" smtClean="0"/>
          </a:p>
          <a:p>
            <a:r>
              <a:rPr lang="sv-SE" sz="1800" dirty="0" smtClean="0"/>
              <a:t>Ny reglering erfordras.</a:t>
            </a:r>
          </a:p>
          <a:p>
            <a:r>
              <a:rPr lang="sv-SE" sz="1300" dirty="0" smtClean="0"/>
              <a:t>Problemen förefaller inte kunna lösas av kommissionen eller unionsdomstolarna. Det går tillbaka till det alltför vida mandat som fördraget och tillämningsbestämmelserna ger kommissionen. Felet med Lissabon-processen är att man attackerade konkurrensrätten som sådan och hänvisade principbestämmelsen till ett obskyrt protokoll. Den tveksamheten skulle snarare föranlett ett minskat mandat till kommissionen. Det är dags för politiker att gripa in och revidera de grundläggande rättsakterna. </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11</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846263" y="685800"/>
            <a:ext cx="2950889" cy="2212427"/>
          </a:xfrm>
        </p:spPr>
      </p:sp>
      <p:sp>
        <p:nvSpPr>
          <p:cNvPr id="3" name="Platshållare för anteckningar 2"/>
          <p:cNvSpPr>
            <a:spLocks noGrp="1"/>
          </p:cNvSpPr>
          <p:nvPr>
            <p:ph type="body" idx="1"/>
          </p:nvPr>
        </p:nvSpPr>
        <p:spPr>
          <a:xfrm>
            <a:off x="685800" y="3203848"/>
            <a:ext cx="5486400" cy="5472608"/>
          </a:xfrm>
        </p:spPr>
        <p:txBody>
          <a:bodyPr>
            <a:normAutofit lnSpcReduction="10000"/>
          </a:bodyPr>
          <a:lstStyle/>
          <a:p>
            <a:r>
              <a:rPr lang="sv-SE" sz="1400" dirty="0" smtClean="0"/>
              <a:t>Domstolen bekräftade kommissionens och Tribunalens uppfattning att AstraZeneca missbrukat sin dominerande ställning genom att </a:t>
            </a:r>
          </a:p>
          <a:p>
            <a:pPr lvl="1"/>
            <a:r>
              <a:rPr lang="sv-SE" sz="1400" dirty="0" smtClean="0"/>
              <a:t>dels vilseleda patentmyndigheterna om giltighetstiden för förlängning av patentskyddet för LOSEC och </a:t>
            </a:r>
          </a:p>
          <a:p>
            <a:pPr lvl="1"/>
            <a:r>
              <a:rPr lang="sv-SE" sz="1400" dirty="0" smtClean="0"/>
              <a:t>dels ha återkallat försäljningstillståndet för produkten i Skandinavien och därmed försvårat för generiska konkurrenter att träda in på marknaden. </a:t>
            </a:r>
          </a:p>
          <a:p>
            <a:endParaRPr lang="sv-SE" sz="1400" dirty="0" smtClean="0"/>
          </a:p>
          <a:p>
            <a:r>
              <a:rPr lang="sv-SE" sz="1400" dirty="0" smtClean="0"/>
              <a:t>Böter med 60 miljoner Euro. </a:t>
            </a:r>
          </a:p>
          <a:p>
            <a:endParaRPr lang="sv-SE" sz="1400" dirty="0" smtClean="0"/>
          </a:p>
          <a:p>
            <a:r>
              <a:rPr lang="sv-SE" sz="1400" dirty="0" smtClean="0"/>
              <a:t>Bedömningen kan ifrågasättas för </a:t>
            </a:r>
          </a:p>
          <a:p>
            <a:pPr lvl="1"/>
            <a:r>
              <a:rPr lang="sv-SE" sz="1400" dirty="0" smtClean="0"/>
              <a:t>tveksamma avgränsningen av den relevanta produktmarknaden; </a:t>
            </a:r>
          </a:p>
          <a:p>
            <a:pPr lvl="1"/>
            <a:r>
              <a:rPr lang="sv-SE" sz="1400" dirty="0" smtClean="0"/>
              <a:t>införandet av en ”patent </a:t>
            </a:r>
            <a:r>
              <a:rPr lang="sv-SE" sz="1400" dirty="0" err="1" smtClean="0"/>
              <a:t>missuse</a:t>
            </a:r>
            <a:r>
              <a:rPr lang="sv-SE" sz="1400" dirty="0" smtClean="0"/>
              <a:t>” princip av amerikanskt snitt;</a:t>
            </a:r>
          </a:p>
          <a:p>
            <a:pPr lvl="1"/>
            <a:r>
              <a:rPr lang="sv-SE" sz="1400" dirty="0" smtClean="0"/>
              <a:t>att AstraZenecas straffas fast de agerat i överensstämmelse med gällande läkemedelslagstiftning. </a:t>
            </a:r>
          </a:p>
          <a:p>
            <a:endParaRPr lang="sv-SE" sz="1400" dirty="0" smtClean="0"/>
          </a:p>
          <a:p>
            <a:r>
              <a:rPr lang="sv-SE" sz="1400" dirty="0" smtClean="0"/>
              <a:t>Materiella aspekter förbigås. Fokus på överprövningen</a:t>
            </a:r>
          </a:p>
          <a:p>
            <a:pPr lvl="1"/>
            <a:r>
              <a:rPr lang="sv-SE" sz="1400" dirty="0" smtClean="0"/>
              <a:t>Har domstolarna gjort en full eller begränsad bedömning av kommissionens beslut? </a:t>
            </a:r>
          </a:p>
          <a:p>
            <a:pPr lvl="1"/>
            <a:r>
              <a:rPr lang="sv-SE" sz="1400" dirty="0" smtClean="0"/>
              <a:t>I vilken mån ges kommissionen en </a:t>
            </a:r>
            <a:r>
              <a:rPr lang="sv-SE" sz="1400" dirty="0" err="1" smtClean="0"/>
              <a:t>diskretionär</a:t>
            </a:r>
            <a:r>
              <a:rPr lang="sv-SE" sz="1400" dirty="0" smtClean="0"/>
              <a:t> prövningsrätt? </a:t>
            </a:r>
          </a:p>
          <a:p>
            <a:pPr lvl="1"/>
            <a:r>
              <a:rPr lang="sv-SE" sz="1400" dirty="0" smtClean="0"/>
              <a:t>Är fundamentala rättssäkerhetsprinciperna tillgodosedda? </a:t>
            </a:r>
          </a:p>
          <a:p>
            <a:pPr lvl="1"/>
            <a:r>
              <a:rPr lang="sv-SE" sz="1400" dirty="0" smtClean="0"/>
              <a:t>Är en effektbaserad bedömning rimligt förutsägbar för industriella aktörer? </a:t>
            </a:r>
          </a:p>
          <a:p>
            <a:pPr lvl="1"/>
            <a:endParaRPr lang="sv-SE" sz="1400" dirty="0" smtClean="0"/>
          </a:p>
          <a:p>
            <a:r>
              <a:rPr lang="sv-SE" sz="1400" dirty="0" smtClean="0"/>
              <a:t>Detta leder mig tillbaka till mitt bidrag i Pernillas festskrift  - ”</a:t>
            </a:r>
            <a:r>
              <a:rPr lang="sv-SE" sz="1400" dirty="0" err="1" smtClean="0"/>
              <a:t>Due</a:t>
            </a:r>
            <a:r>
              <a:rPr lang="sv-SE" sz="1400" dirty="0" smtClean="0"/>
              <a:t> Process or </a:t>
            </a:r>
            <a:r>
              <a:rPr lang="sv-SE" sz="1400" dirty="0" err="1" smtClean="0"/>
              <a:t>mere</a:t>
            </a:r>
            <a:r>
              <a:rPr lang="sv-SE" sz="1400" dirty="0" smtClean="0"/>
              <a:t> </a:t>
            </a:r>
            <a:r>
              <a:rPr lang="sv-SE" sz="1400" dirty="0" err="1" smtClean="0"/>
              <a:t>formalities</a:t>
            </a:r>
            <a:r>
              <a:rPr lang="sv-SE" sz="1400" dirty="0" smtClean="0"/>
              <a:t>”. </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2</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539750"/>
            <a:ext cx="4572000" cy="3429000"/>
          </a:xfrm>
        </p:spPr>
      </p:sp>
      <p:sp>
        <p:nvSpPr>
          <p:cNvPr id="3" name="Platshållare för anteckningar 2"/>
          <p:cNvSpPr>
            <a:spLocks noGrp="1"/>
          </p:cNvSpPr>
          <p:nvPr>
            <p:ph type="body" idx="1"/>
          </p:nvPr>
        </p:nvSpPr>
        <p:spPr/>
        <p:txBody>
          <a:bodyPr>
            <a:normAutofit/>
          </a:bodyPr>
          <a:lstStyle/>
          <a:p>
            <a:r>
              <a:rPr lang="sv-SE" sz="1800" dirty="0" smtClean="0"/>
              <a:t>Artikel 101 och 102 FEUF</a:t>
            </a:r>
          </a:p>
          <a:p>
            <a:r>
              <a:rPr lang="sv-SE" sz="1800" dirty="0" smtClean="0"/>
              <a:t>Europeiska konventionen om skydd för de mänskliga rättigheterna och de grundläggande friheterna</a:t>
            </a:r>
          </a:p>
          <a:p>
            <a:r>
              <a:rPr lang="sv-SE" sz="1800" dirty="0" smtClean="0"/>
              <a:t>Europeiska Unionens Stadga om de Grundläggande Rättigheterna</a:t>
            </a:r>
          </a:p>
          <a:p>
            <a:pPr lvl="1"/>
            <a:r>
              <a:rPr lang="sv-SE" sz="1000" dirty="0" smtClean="0"/>
              <a:t>krav på god administration; </a:t>
            </a:r>
          </a:p>
          <a:p>
            <a:pPr lvl="1"/>
            <a:r>
              <a:rPr lang="sv-SE" sz="1000" dirty="0" smtClean="0"/>
              <a:t>tillgång till effektiva rättsmedel (Stadgan art 46);, </a:t>
            </a:r>
          </a:p>
          <a:p>
            <a:pPr lvl="1"/>
            <a:r>
              <a:rPr lang="sv-SE" sz="1000" dirty="0" smtClean="0"/>
              <a:t>en rättvis rättegång baserat på principer om legalitet och proportionalitet; </a:t>
            </a:r>
          </a:p>
          <a:p>
            <a:pPr lvl="1"/>
            <a:r>
              <a:rPr lang="sv-SE" sz="1000" dirty="0" smtClean="0"/>
              <a:t>en presumtion om oskuld; (Stadgan art 47)</a:t>
            </a:r>
          </a:p>
          <a:p>
            <a:pPr lvl="1"/>
            <a:r>
              <a:rPr lang="sv-SE" sz="1000" dirty="0" smtClean="0"/>
              <a:t>rätt till försvar;</a:t>
            </a:r>
          </a:p>
          <a:p>
            <a:pPr lvl="1"/>
            <a:r>
              <a:rPr lang="sv-SE" sz="1000" dirty="0" smtClean="0"/>
              <a:t>tillgång till handlingar; och </a:t>
            </a:r>
          </a:p>
          <a:p>
            <a:pPr lvl="1"/>
            <a:r>
              <a:rPr lang="sv-SE" sz="1000" dirty="0" smtClean="0"/>
              <a:t>krav på att inte bestraffas flera gånger för samma handling (Stadgan art . 50)</a:t>
            </a:r>
          </a:p>
          <a:p>
            <a:r>
              <a:rPr lang="sv-SE" sz="1800" dirty="0" smtClean="0"/>
              <a:t>De olika faserna (utredning, analys, kommunikationen och beslut) i kommissionens förfarande styrs nu av Tillämpningsförordning 1/2003 , som uttryckligen anger sig  tillgodose fundamentala rättsprinciper.</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143000" y="638175"/>
            <a:ext cx="4572000" cy="3429000"/>
          </a:xfrm>
        </p:spPr>
      </p:sp>
      <p:sp>
        <p:nvSpPr>
          <p:cNvPr id="3" name="Platshållare för anteckningar 2"/>
          <p:cNvSpPr>
            <a:spLocks noGrp="1"/>
          </p:cNvSpPr>
          <p:nvPr>
            <p:ph type="body" idx="1"/>
          </p:nvPr>
        </p:nvSpPr>
        <p:spPr/>
        <p:txBody>
          <a:bodyPr>
            <a:normAutofit fontScale="92500" lnSpcReduction="10000"/>
          </a:bodyPr>
          <a:lstStyle/>
          <a:p>
            <a:r>
              <a:rPr lang="sv-SE" sz="1800" dirty="0" smtClean="0"/>
              <a:t>Artikel 263 FEUF: </a:t>
            </a:r>
          </a:p>
          <a:p>
            <a:pPr lvl="1"/>
            <a:r>
              <a:rPr lang="sv-SE" sz="1400" dirty="0" smtClean="0"/>
              <a:t>EU-domstolen övervakar lagenligheten av kommissionens beslut. Behörig att pröva talan rörande bristande behörighet, åsidosättande av väsentliga formföreskrifter, åsidosättande av fördragen eller av någon rättsregel som gäller deras tillämpning eller rörande maktmissbruk. </a:t>
            </a:r>
          </a:p>
          <a:p>
            <a:r>
              <a:rPr lang="sv-SE" sz="1800" dirty="0" smtClean="0"/>
              <a:t>Artikel 261 FEUF: </a:t>
            </a:r>
          </a:p>
          <a:p>
            <a:pPr lvl="1"/>
            <a:r>
              <a:rPr lang="sv-SE" sz="1400" dirty="0" smtClean="0"/>
              <a:t>EU-domstolen kan ges en obegränsad behörighet i fråga om påföljder i särskilda tillämpningsbestämmelser.  </a:t>
            </a:r>
          </a:p>
          <a:p>
            <a:r>
              <a:rPr lang="sv-SE" sz="1800" dirty="0" smtClean="0"/>
              <a:t>Artikel 31 i Tillämpningsförordning 1/2003 </a:t>
            </a:r>
          </a:p>
          <a:p>
            <a:pPr lvl="1"/>
            <a:r>
              <a:rPr lang="sv-SE" sz="1400" dirty="0" smtClean="0"/>
              <a:t>EU-domstolen en obegränsad behörighet att pröva kommissionens bötesbeslut. EU-domstolen får upphäva, sänka eller höja förelagda böter eller viten.</a:t>
            </a:r>
          </a:p>
          <a:p>
            <a:r>
              <a:rPr lang="sv-SE" sz="1800" dirty="0" smtClean="0"/>
              <a:t>En legalitetsprövning baserat på fyra tydligt angivna grunder.  Vid böter är domstolens behörigheten obegränsad ??? </a:t>
            </a:r>
          </a:p>
          <a:p>
            <a:r>
              <a:rPr lang="sv-SE" sz="1800" dirty="0" smtClean="0"/>
              <a:t>Enorma böter kräver fullgott rättsskydd. Domstolarna måste kunna göra en detaljerad prövning av alla kommissionens överväganden. </a:t>
            </a:r>
          </a:p>
          <a:p>
            <a:r>
              <a:rPr lang="sv-SE" sz="1800" dirty="0" smtClean="0"/>
              <a:t>Europeisk rättstradition - processeffektivitet. USA – konstitutionellt skydd.  </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846263" y="685800"/>
            <a:ext cx="3165475" cy="2373313"/>
          </a:xfrm>
        </p:spPr>
      </p:sp>
      <p:sp>
        <p:nvSpPr>
          <p:cNvPr id="3" name="Platshållare för anteckningar 2"/>
          <p:cNvSpPr>
            <a:spLocks noGrp="1"/>
          </p:cNvSpPr>
          <p:nvPr>
            <p:ph type="body" idx="1"/>
          </p:nvPr>
        </p:nvSpPr>
        <p:spPr>
          <a:xfrm>
            <a:off x="692696" y="3347864"/>
            <a:ext cx="5486400" cy="5256584"/>
          </a:xfrm>
        </p:spPr>
        <p:txBody>
          <a:bodyPr>
            <a:noAutofit/>
          </a:bodyPr>
          <a:lstStyle/>
          <a:p>
            <a:r>
              <a:rPr lang="sv-SE" sz="1600" b="1" dirty="0" smtClean="0"/>
              <a:t>EU-kopplingen till fundamentala rättighetsregler </a:t>
            </a:r>
            <a:r>
              <a:rPr lang="sv-SE" sz="1600" dirty="0" smtClean="0"/>
              <a:t>gör situationen mer likartad. Men lever EU-systemet upp till de grundläggande kraven? </a:t>
            </a:r>
          </a:p>
          <a:p>
            <a:r>
              <a:rPr lang="sv-SE" sz="1600" b="1" dirty="0" smtClean="0"/>
              <a:t>Är konkurrensrättsprocessen ett rent administrativt </a:t>
            </a:r>
            <a:r>
              <a:rPr lang="sv-SE" sz="1600" dirty="0" smtClean="0"/>
              <a:t>förfarande eller medför de stränga påföljderna att processen ska anses ha en straffrättslig karaktär med skärpta rättssäkerhetskrav? </a:t>
            </a:r>
          </a:p>
          <a:p>
            <a:r>
              <a:rPr lang="sv-SE" sz="1600" b="1" dirty="0" smtClean="0"/>
              <a:t>TFO 1/2003: </a:t>
            </a:r>
            <a:r>
              <a:rPr lang="sv-SE" sz="1600" dirty="0" smtClean="0"/>
              <a:t>hänsyn till hur allvarlig överträdelsen är och hur länge den pågått.  Inte ”straffrätt”.</a:t>
            </a:r>
          </a:p>
          <a:p>
            <a:r>
              <a:rPr lang="sv-SE" sz="1600" b="1" dirty="0" smtClean="0"/>
              <a:t>Kommissionen</a:t>
            </a:r>
            <a:r>
              <a:rPr lang="sv-SE" sz="1600" dirty="0" smtClean="0"/>
              <a:t>: Även om straffrätt - skilj mellan straffrättens kärnfall och mindre förseelser (som t.ex. skattebrott och överträdelser av konkurrensreglerna). </a:t>
            </a:r>
          </a:p>
          <a:p>
            <a:pPr lvl="1"/>
            <a:r>
              <a:rPr lang="sv-SE" sz="1400" dirty="0" smtClean="0"/>
              <a:t>Flexibel inställning till processuella säkerhetskrav. </a:t>
            </a:r>
          </a:p>
          <a:p>
            <a:pPr lvl="1"/>
            <a:r>
              <a:rPr lang="sv-SE" sz="1400" dirty="0" smtClean="0"/>
              <a:t>”Best </a:t>
            </a:r>
            <a:r>
              <a:rPr lang="sv-SE" sz="1400" dirty="0" err="1" smtClean="0"/>
              <a:t>Practices</a:t>
            </a:r>
            <a:r>
              <a:rPr lang="sv-SE" sz="1400" dirty="0" smtClean="0"/>
              <a:t>” med utökad informationsplikt om böter vid ”</a:t>
            </a:r>
            <a:r>
              <a:rPr lang="sv-SE" sz="1400" dirty="0" err="1" smtClean="0"/>
              <a:t>statement</a:t>
            </a:r>
            <a:r>
              <a:rPr lang="sv-SE" sz="1400" dirty="0" smtClean="0"/>
              <a:t> of </a:t>
            </a:r>
            <a:r>
              <a:rPr lang="sv-SE" sz="1400" dirty="0" err="1" smtClean="0"/>
              <a:t>objections</a:t>
            </a:r>
            <a:r>
              <a:rPr lang="sv-SE" sz="1400" dirty="0" smtClean="0"/>
              <a:t>”; fler möten med parterna; och bättre tillgång till akten med ökade befogenheter för ”hearing officer” skapar rättsäker process. </a:t>
            </a:r>
          </a:p>
          <a:p>
            <a:r>
              <a:rPr lang="sv-SE" sz="1600" b="1" dirty="0" smtClean="0"/>
              <a:t>Industrin</a:t>
            </a:r>
            <a:r>
              <a:rPr lang="sv-SE" sz="1600" dirty="0" smtClean="0"/>
              <a:t>:  Stöd saknas för en ”</a:t>
            </a:r>
            <a:r>
              <a:rPr lang="sv-SE" sz="1600" dirty="0" err="1" smtClean="0"/>
              <a:t>criminal</a:t>
            </a:r>
            <a:r>
              <a:rPr lang="sv-SE" sz="1600" dirty="0" smtClean="0"/>
              <a:t> light”. </a:t>
            </a:r>
          </a:p>
          <a:p>
            <a:pPr lvl="1"/>
            <a:r>
              <a:rPr lang="sv-SE" sz="1400" dirty="0" smtClean="0"/>
              <a:t>EU-processen uppfyller inte grundläggande krav. </a:t>
            </a:r>
          </a:p>
          <a:p>
            <a:pPr lvl="1"/>
            <a:r>
              <a:rPr lang="sv-SE" sz="1400" dirty="0" smtClean="0"/>
              <a:t>Att kommissionen agerar som utredare, åklagare och domare leder till en snedvriden process och felaktiga beslut. Balans och möjligheterna till en rättvis bedömning saknas. </a:t>
            </a:r>
          </a:p>
        </p:txBody>
      </p:sp>
      <p:sp>
        <p:nvSpPr>
          <p:cNvPr id="4" name="Platshållare för bildnummer 3"/>
          <p:cNvSpPr>
            <a:spLocks noGrp="1"/>
          </p:cNvSpPr>
          <p:nvPr>
            <p:ph type="sldNum" sz="quarter" idx="10"/>
          </p:nvPr>
        </p:nvSpPr>
        <p:spPr/>
        <p:txBody>
          <a:bodyPr/>
          <a:lstStyle/>
          <a:p>
            <a:fld id="{ED19C4D8-F172-46E9-9965-81084A997026}" type="slidenum">
              <a:rPr lang="sv-SE" smtClean="0"/>
              <a:pPr/>
              <a:t>5</a:t>
            </a:fld>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766888" y="566738"/>
            <a:ext cx="3324225" cy="2492375"/>
          </a:xfrm>
        </p:spPr>
      </p:sp>
      <p:sp>
        <p:nvSpPr>
          <p:cNvPr id="3" name="Platshållare för anteckningar 2"/>
          <p:cNvSpPr>
            <a:spLocks noGrp="1"/>
          </p:cNvSpPr>
          <p:nvPr>
            <p:ph type="body" idx="1"/>
          </p:nvPr>
        </p:nvSpPr>
        <p:spPr>
          <a:xfrm>
            <a:off x="685800" y="3419873"/>
            <a:ext cx="5486400" cy="4824536"/>
          </a:xfrm>
        </p:spPr>
        <p:txBody>
          <a:bodyPr>
            <a:normAutofit fontScale="85000" lnSpcReduction="10000"/>
          </a:bodyPr>
          <a:lstStyle/>
          <a:p>
            <a:r>
              <a:rPr lang="sv-SE" sz="1800" dirty="0" smtClean="0"/>
              <a:t>Italiensk priskartell. Böter 6 miljoner € i syfte att avskräcka. </a:t>
            </a:r>
          </a:p>
          <a:p>
            <a:r>
              <a:rPr lang="sv-SE" sz="1800" dirty="0" smtClean="0"/>
              <a:t>Italienska domstolar avvisade </a:t>
            </a:r>
            <a:r>
              <a:rPr lang="sv-SE" sz="1800" dirty="0" err="1" smtClean="0"/>
              <a:t>Menarinis</a:t>
            </a:r>
            <a:r>
              <a:rPr lang="sv-SE" sz="1800" dirty="0" smtClean="0"/>
              <a:t> klagomål. Nationell domstol prövar legaliteten, logiken men inte substansen i det administrativa beslutet. </a:t>
            </a:r>
          </a:p>
          <a:p>
            <a:endParaRPr lang="sv-SE" sz="1800" dirty="0" smtClean="0"/>
          </a:p>
          <a:p>
            <a:r>
              <a:rPr lang="sv-SE" sz="1800" dirty="0" err="1" smtClean="0"/>
              <a:t>Menarini</a:t>
            </a:r>
            <a:r>
              <a:rPr lang="sv-SE" sz="1800" dirty="0" smtClean="0"/>
              <a:t> klagade hos Europadomstolen över bristen på effektiva rättsmedel.  </a:t>
            </a:r>
          </a:p>
          <a:p>
            <a:r>
              <a:rPr lang="sv-SE" sz="1800" dirty="0" smtClean="0"/>
              <a:t>Europadomstolen</a:t>
            </a:r>
          </a:p>
          <a:p>
            <a:pPr lvl="1"/>
            <a:r>
              <a:rPr lang="sv-SE" sz="1400" dirty="0" smtClean="0"/>
              <a:t>beslutet fattats av myndighet i ett icke kontradiktoriskt förfarande. OK om rätt till överprövning förelåg i en domstol med full prövningsrätt. </a:t>
            </a:r>
          </a:p>
          <a:p>
            <a:pPr lvl="1"/>
            <a:r>
              <a:rPr lang="sv-SE" sz="1400" dirty="0" smtClean="0"/>
              <a:t>Domstolen ska ha kompetens att pröva såväl legalitet som sakförhållanden. </a:t>
            </a:r>
          </a:p>
          <a:p>
            <a:pPr lvl="1"/>
            <a:r>
              <a:rPr lang="sv-SE" sz="1400" dirty="0" smtClean="0"/>
              <a:t>Den administrativa proceduren skiljer sig från den straffrättsliga, vilket inte innebär att rätten till effektiva rättsmedel kan åsidosättas men väl modifieras.  </a:t>
            </a:r>
          </a:p>
          <a:p>
            <a:pPr lvl="1"/>
            <a:r>
              <a:rPr lang="sv-SE" sz="1400" dirty="0" smtClean="0"/>
              <a:t>Eftersom den nationella domstolen hade full jurisdiktion över påföljden förelåg inget brott mot artikel 6.1.</a:t>
            </a:r>
          </a:p>
          <a:p>
            <a:endParaRPr lang="sv-SE" sz="1800" dirty="0" smtClean="0"/>
          </a:p>
          <a:p>
            <a:r>
              <a:rPr lang="sv-SE" sz="1800" dirty="0" smtClean="0"/>
              <a:t>Svårt att påstå att Europadomstolen ifrågasätter att ett administrativt, icke kontradiktoriskt förfarande leder till påföljder i form av höga böter. Avgörande att beslutet kan bli föremål för överprövning i en oberoende domstol med full jurisdiktion, som prövar såväl sakförhållanden som legalitetsfrågor. </a:t>
            </a:r>
          </a:p>
          <a:p>
            <a:endParaRPr lang="sv-SE" sz="1800" dirty="0" smtClean="0"/>
          </a:p>
          <a:p>
            <a:r>
              <a:rPr lang="sv-SE" sz="1800" dirty="0" smtClean="0"/>
              <a:t>Domstolen uttalar sig inte om det </a:t>
            </a:r>
            <a:r>
              <a:rPr lang="sv-SE" sz="1800" dirty="0" err="1" smtClean="0"/>
              <a:t>diskretionära</a:t>
            </a:r>
            <a:r>
              <a:rPr lang="sv-SE" sz="1800" dirty="0" smtClean="0"/>
              <a:t> tolkningsföreträdet för den nationella myndigheten. </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6</a:t>
            </a:fld>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862138" y="638175"/>
            <a:ext cx="3133725" cy="2349500"/>
          </a:xfrm>
        </p:spPr>
      </p:sp>
      <p:sp>
        <p:nvSpPr>
          <p:cNvPr id="3" name="Platshållare för anteckningar 2"/>
          <p:cNvSpPr>
            <a:spLocks noGrp="1"/>
          </p:cNvSpPr>
          <p:nvPr>
            <p:ph type="body" idx="1"/>
          </p:nvPr>
        </p:nvSpPr>
        <p:spPr>
          <a:xfrm>
            <a:off x="685800" y="3347864"/>
            <a:ext cx="5486400" cy="5110336"/>
          </a:xfrm>
        </p:spPr>
        <p:txBody>
          <a:bodyPr>
            <a:normAutofit lnSpcReduction="10000"/>
          </a:bodyPr>
          <a:lstStyle/>
          <a:p>
            <a:r>
              <a:rPr lang="en-GB" sz="1800" dirty="0" smtClean="0"/>
              <a:t>Under den period </a:t>
            </a:r>
            <a:r>
              <a:rPr lang="en-GB" sz="1800" dirty="0" err="1" smtClean="0"/>
              <a:t>som</a:t>
            </a:r>
            <a:r>
              <a:rPr lang="en-GB" sz="1800" dirty="0" smtClean="0"/>
              <a:t> mitt </a:t>
            </a:r>
            <a:r>
              <a:rPr lang="en-GB" sz="1800" dirty="0" err="1" smtClean="0"/>
              <a:t>bidrag</a:t>
            </a:r>
            <a:r>
              <a:rPr lang="en-GB" sz="1800" dirty="0" smtClean="0"/>
              <a:t> </a:t>
            </a:r>
            <a:r>
              <a:rPr lang="en-GB" sz="1800" dirty="0" err="1" smtClean="0"/>
              <a:t>behandlar</a:t>
            </a:r>
            <a:r>
              <a:rPr lang="en-GB" sz="1800" dirty="0" smtClean="0"/>
              <a:t> </a:t>
            </a:r>
            <a:r>
              <a:rPr lang="en-GB" sz="1800" dirty="0" err="1" smtClean="0"/>
              <a:t>uttalade</a:t>
            </a:r>
            <a:r>
              <a:rPr lang="en-GB" sz="1800" dirty="0" smtClean="0"/>
              <a:t> </a:t>
            </a:r>
            <a:r>
              <a:rPr lang="en-GB" sz="1800" dirty="0" err="1" smtClean="0"/>
              <a:t>kommissionsfunktionärer</a:t>
            </a:r>
            <a:r>
              <a:rPr lang="en-GB" sz="1800" dirty="0" smtClean="0"/>
              <a:t> </a:t>
            </a:r>
            <a:r>
              <a:rPr lang="en-GB" sz="1800" dirty="0" err="1" smtClean="0"/>
              <a:t>och</a:t>
            </a:r>
            <a:r>
              <a:rPr lang="en-GB" sz="1800" dirty="0" smtClean="0"/>
              <a:t> </a:t>
            </a:r>
            <a:r>
              <a:rPr lang="en-GB" sz="1800" dirty="0" err="1" smtClean="0"/>
              <a:t>generaladvokater</a:t>
            </a:r>
            <a:r>
              <a:rPr lang="en-GB" sz="1800" dirty="0" smtClean="0"/>
              <a:t> </a:t>
            </a:r>
            <a:r>
              <a:rPr lang="en-GB" sz="1800" dirty="0" err="1" smtClean="0"/>
              <a:t>att</a:t>
            </a:r>
            <a:r>
              <a:rPr lang="en-GB" sz="1800" dirty="0" smtClean="0"/>
              <a:t> </a:t>
            </a:r>
            <a:r>
              <a:rPr lang="en-GB" sz="1800" dirty="0" err="1" smtClean="0"/>
              <a:t>konkurrensrättsprocessen</a:t>
            </a:r>
            <a:r>
              <a:rPr lang="en-GB" sz="1800" dirty="0" smtClean="0"/>
              <a:t> hade en </a:t>
            </a:r>
            <a:r>
              <a:rPr lang="en-GB" sz="1800" dirty="0" err="1" smtClean="0"/>
              <a:t>straffrättslig</a:t>
            </a:r>
            <a:r>
              <a:rPr lang="en-GB" sz="1800" dirty="0" smtClean="0"/>
              <a:t> </a:t>
            </a:r>
            <a:r>
              <a:rPr lang="en-GB" sz="1800" dirty="0" err="1" smtClean="0"/>
              <a:t>karaktär</a:t>
            </a:r>
            <a:r>
              <a:rPr lang="en-GB" sz="1800" dirty="0" smtClean="0"/>
              <a:t>, men </a:t>
            </a:r>
            <a:r>
              <a:rPr lang="en-GB" sz="1800" dirty="0" err="1" smtClean="0"/>
              <a:t>inte</a:t>
            </a:r>
            <a:r>
              <a:rPr lang="en-GB" sz="1800" dirty="0" smtClean="0"/>
              <a:t> EU-</a:t>
            </a:r>
            <a:r>
              <a:rPr lang="en-GB" sz="1800" dirty="0" err="1" smtClean="0"/>
              <a:t>domstolen</a:t>
            </a:r>
            <a:r>
              <a:rPr lang="en-GB" sz="1800" dirty="0" smtClean="0"/>
              <a:t>. </a:t>
            </a:r>
          </a:p>
          <a:p>
            <a:pPr lvl="1"/>
            <a:r>
              <a:rPr lang="en-GB" sz="1400" dirty="0" err="1" smtClean="0"/>
              <a:t>Processen</a:t>
            </a:r>
            <a:r>
              <a:rPr lang="en-GB" sz="1400" dirty="0" smtClean="0"/>
              <a:t> </a:t>
            </a:r>
            <a:r>
              <a:rPr lang="en-GB" sz="1400" dirty="0" err="1" smtClean="0"/>
              <a:t>var</a:t>
            </a:r>
            <a:r>
              <a:rPr lang="en-GB" sz="1400" dirty="0" smtClean="0"/>
              <a:t> </a:t>
            </a:r>
            <a:r>
              <a:rPr lang="en-GB" sz="1400" dirty="0" err="1" smtClean="0"/>
              <a:t>administrativ</a:t>
            </a:r>
            <a:r>
              <a:rPr lang="en-GB" sz="1400" dirty="0" smtClean="0"/>
              <a:t>.  (</a:t>
            </a:r>
            <a:r>
              <a:rPr lang="en-GB" sz="1400" dirty="0" err="1" smtClean="0"/>
              <a:t>Aman&amp;Söhne</a:t>
            </a:r>
            <a:r>
              <a:rPr lang="en-GB" sz="1400" dirty="0" smtClean="0"/>
              <a:t>)</a:t>
            </a:r>
          </a:p>
          <a:p>
            <a:pPr lvl="1"/>
            <a:r>
              <a:rPr lang="en-GB" sz="1400" dirty="0" err="1" smtClean="0"/>
              <a:t>Först</a:t>
            </a:r>
            <a:r>
              <a:rPr lang="en-GB" sz="1400" dirty="0" smtClean="0"/>
              <a:t> </a:t>
            </a:r>
            <a:r>
              <a:rPr lang="en-GB" sz="1400" dirty="0" err="1" smtClean="0"/>
              <a:t>när</a:t>
            </a:r>
            <a:r>
              <a:rPr lang="en-GB" sz="1400" dirty="0" smtClean="0"/>
              <a:t> </a:t>
            </a:r>
            <a:r>
              <a:rPr lang="en-GB" sz="1400" dirty="0" err="1" smtClean="0"/>
              <a:t>kommissionen</a:t>
            </a:r>
            <a:r>
              <a:rPr lang="en-GB" sz="1400" dirty="0" smtClean="0"/>
              <a:t> </a:t>
            </a:r>
            <a:r>
              <a:rPr lang="en-GB" sz="1400" dirty="0" err="1" smtClean="0"/>
              <a:t>framställt</a:t>
            </a:r>
            <a:r>
              <a:rPr lang="en-GB" sz="1400" dirty="0" smtClean="0"/>
              <a:t> </a:t>
            </a:r>
            <a:r>
              <a:rPr lang="en-GB" sz="1400" dirty="0" err="1" smtClean="0"/>
              <a:t>sitt</a:t>
            </a:r>
            <a:r>
              <a:rPr lang="en-GB" sz="1400" dirty="0" smtClean="0"/>
              <a:t> “statement of objection” </a:t>
            </a:r>
            <a:r>
              <a:rPr lang="en-GB" sz="1400" dirty="0" err="1" smtClean="0"/>
              <a:t>kunde</a:t>
            </a:r>
            <a:r>
              <a:rPr lang="en-GB" sz="1400" dirty="0" smtClean="0"/>
              <a:t> </a:t>
            </a:r>
            <a:r>
              <a:rPr lang="en-GB" sz="1400" dirty="0" err="1" smtClean="0"/>
              <a:t>rättssäkerhetsgarantierna</a:t>
            </a:r>
            <a:r>
              <a:rPr lang="en-GB" sz="1400" dirty="0" smtClean="0"/>
              <a:t> </a:t>
            </a:r>
            <a:r>
              <a:rPr lang="en-GB" sz="1400" dirty="0" err="1" smtClean="0"/>
              <a:t>göras</a:t>
            </a:r>
            <a:r>
              <a:rPr lang="en-GB" sz="1400" dirty="0" smtClean="0"/>
              <a:t> </a:t>
            </a:r>
            <a:r>
              <a:rPr lang="en-GB" sz="1400" dirty="0" err="1" smtClean="0"/>
              <a:t>gällande</a:t>
            </a:r>
            <a:r>
              <a:rPr lang="en-GB" sz="1400" dirty="0" smtClean="0"/>
              <a:t>. </a:t>
            </a:r>
          </a:p>
          <a:p>
            <a:pPr lvl="1"/>
            <a:r>
              <a:rPr lang="en-GB" sz="1400" dirty="0" smtClean="0"/>
              <a:t>I en </a:t>
            </a:r>
            <a:r>
              <a:rPr lang="en-GB" sz="1400" dirty="0" err="1" smtClean="0"/>
              <a:t>tidigare</a:t>
            </a:r>
            <a:r>
              <a:rPr lang="en-GB" sz="1400" dirty="0" smtClean="0"/>
              <a:t> </a:t>
            </a:r>
            <a:r>
              <a:rPr lang="en-GB" sz="1400" dirty="0" err="1" smtClean="0"/>
              <a:t>fas</a:t>
            </a:r>
            <a:r>
              <a:rPr lang="en-GB" sz="1400" dirty="0" smtClean="0"/>
              <a:t> </a:t>
            </a:r>
            <a:r>
              <a:rPr lang="en-GB" sz="1400" dirty="0" err="1" smtClean="0"/>
              <a:t>kunde</a:t>
            </a:r>
            <a:r>
              <a:rPr lang="en-GB" sz="1400" dirty="0" smtClean="0"/>
              <a:t> </a:t>
            </a:r>
            <a:r>
              <a:rPr lang="en-GB" sz="1400" dirty="0" err="1" smtClean="0"/>
              <a:t>effektiviteten</a:t>
            </a:r>
            <a:r>
              <a:rPr lang="en-GB" sz="1400" dirty="0" smtClean="0"/>
              <a:t> </a:t>
            </a:r>
            <a:r>
              <a:rPr lang="en-GB" sz="1400" dirty="0" err="1" smtClean="0"/>
              <a:t>i</a:t>
            </a:r>
            <a:r>
              <a:rPr lang="en-GB" sz="1400" dirty="0" smtClean="0"/>
              <a:t> </a:t>
            </a:r>
            <a:r>
              <a:rPr lang="en-GB" sz="1400" dirty="0" err="1" smtClean="0"/>
              <a:t>kommissionens</a:t>
            </a:r>
            <a:r>
              <a:rPr lang="en-GB" sz="1400" dirty="0" smtClean="0"/>
              <a:t> </a:t>
            </a:r>
            <a:r>
              <a:rPr lang="en-GB" sz="1400" dirty="0" err="1" smtClean="0"/>
              <a:t>undersökningar</a:t>
            </a:r>
            <a:r>
              <a:rPr lang="en-GB" sz="1400" dirty="0" smtClean="0"/>
              <a:t> </a:t>
            </a:r>
            <a:r>
              <a:rPr lang="en-GB" sz="1400" dirty="0" err="1" smtClean="0"/>
              <a:t>ifrågasättas</a:t>
            </a:r>
            <a:r>
              <a:rPr lang="en-GB" sz="1400" dirty="0" smtClean="0"/>
              <a:t>. (</a:t>
            </a:r>
            <a:r>
              <a:rPr lang="en-GB" sz="1400" dirty="0" err="1" smtClean="0"/>
              <a:t>Almamet</a:t>
            </a:r>
            <a:r>
              <a:rPr lang="en-GB" sz="1400" dirty="0" smtClean="0"/>
              <a:t>)</a:t>
            </a:r>
          </a:p>
          <a:p>
            <a:r>
              <a:rPr lang="sv-SE" sz="1800" dirty="0" smtClean="0"/>
              <a:t>2010/2011 ett 80-tal konkurrensrättsdomar varav minst 10 med en koppling till det bristande rättsskyddet såsom rätten att höras, tillgång till akter i målet, </a:t>
            </a:r>
            <a:r>
              <a:rPr lang="sv-SE" sz="1800" dirty="0" err="1" smtClean="0"/>
              <a:t>bevisbördefrågor</a:t>
            </a:r>
            <a:r>
              <a:rPr lang="sv-SE" sz="1800" dirty="0" smtClean="0"/>
              <a:t>, vittnesförhör, presumtionen om oskyldighet, skyddet mot självangivelse och rättssäkerhet. </a:t>
            </a:r>
          </a:p>
          <a:p>
            <a:r>
              <a:rPr lang="sv-SE" sz="1800" dirty="0" smtClean="0"/>
              <a:t>Under första halvåret 2011 anhängiggjordes 30 nya ärenden. Mer än en tredjedel pekade på att det processrättsliga skyddet inte tillgodosetts i förfarandet kommissionsförfarandet eller i överklagandeprocessen. </a:t>
            </a:r>
          </a:p>
          <a:p>
            <a:r>
              <a:rPr lang="sv-SE" sz="1800" dirty="0" smtClean="0"/>
              <a:t>Trendökning kopplat att Stadgan blivit bindande och att relationen till Europakonventionen förstärks. </a:t>
            </a:r>
            <a:endParaRPr lang="sv-SE" sz="1800"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7</a:t>
            </a:fld>
            <a:endParaRPr lang="sv-S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941513" y="685800"/>
            <a:ext cx="2974975" cy="2230438"/>
          </a:xfrm>
        </p:spPr>
      </p:sp>
      <p:sp>
        <p:nvSpPr>
          <p:cNvPr id="3" name="Platshållare för anteckningar 2"/>
          <p:cNvSpPr>
            <a:spLocks noGrp="1"/>
          </p:cNvSpPr>
          <p:nvPr>
            <p:ph type="body" idx="1"/>
          </p:nvPr>
        </p:nvSpPr>
        <p:spPr>
          <a:xfrm>
            <a:off x="685800" y="3275856"/>
            <a:ext cx="5486400" cy="5182344"/>
          </a:xfrm>
        </p:spPr>
        <p:txBody>
          <a:bodyPr>
            <a:normAutofit fontScale="92500" lnSpcReduction="10000"/>
          </a:bodyPr>
          <a:lstStyle/>
          <a:p>
            <a:r>
              <a:rPr lang="sv-SE" sz="1600" dirty="0" smtClean="0"/>
              <a:t>I fallen avvisades påståenden om att tribunalen inte tillräckligt grundligt prövat kommissionens beslut och i för hög grad hänvisat till kommissionens utrymme för skönsmässig bedömning, respektive att ett konkurrensrättsbeslutet har en straffrättslig karaktär som kräver särskilda skyddsmekanismer. Eftersom kommissionen inte är en oberoende domstol, måste en fullständig prövning ske av alla rättsliga och faktiska omständigheter. </a:t>
            </a:r>
          </a:p>
          <a:p>
            <a:endParaRPr lang="sv-SE" sz="1600" dirty="0" smtClean="0"/>
          </a:p>
          <a:p>
            <a:r>
              <a:rPr lang="sv-SE" sz="1600" dirty="0" smtClean="0"/>
              <a:t>EU-domstolen konstaterade</a:t>
            </a:r>
          </a:p>
          <a:p>
            <a:pPr lvl="1"/>
            <a:r>
              <a:rPr lang="sv-SE" dirty="0"/>
              <a:t>att rätten till ett effektivt rättsmedel utgör en allmän princip i unionsrätten; </a:t>
            </a:r>
          </a:p>
          <a:p>
            <a:pPr lvl="1"/>
            <a:r>
              <a:rPr lang="sv-SE" dirty="0"/>
              <a:t>att den </a:t>
            </a:r>
            <a:r>
              <a:rPr lang="sv-SE" i="1" dirty="0"/>
              <a:t>ex officio</a:t>
            </a:r>
            <a:r>
              <a:rPr lang="sv-SE" dirty="0"/>
              <a:t> ska pröva att beslutet är tillräckligt motiverat; </a:t>
            </a:r>
          </a:p>
          <a:p>
            <a:pPr lvl="1"/>
            <a:r>
              <a:rPr lang="sv-SE" dirty="0"/>
              <a:t>att på grundval av klagandens talan granska lagenligheten av kommissionens beslut;</a:t>
            </a:r>
          </a:p>
          <a:p>
            <a:pPr lvl="1"/>
            <a:r>
              <a:rPr lang="sv-SE" dirty="0"/>
              <a:t>att den kontrollerar såväl rättsliga som faktiska omständigheter; </a:t>
            </a:r>
          </a:p>
          <a:p>
            <a:pPr lvl="1"/>
            <a:r>
              <a:rPr lang="sv-SE" dirty="0"/>
              <a:t>att den prövar att kommissionens bevisning är materiellt riktig och tillförlitlig och styrker slutsatserna;</a:t>
            </a:r>
          </a:p>
          <a:p>
            <a:pPr lvl="1"/>
            <a:r>
              <a:rPr lang="sv-SE" dirty="0"/>
              <a:t>att kommissionen utrymme för en skönsmässig bedömning inte innebär att dess tolkning blir oprövad; </a:t>
            </a:r>
          </a:p>
          <a:p>
            <a:pPr lvl="1"/>
            <a:r>
              <a:rPr lang="sv-SE" dirty="0"/>
              <a:t>att den kan ogiltigförklara det angripna beslutet och ändra bötesbeloppet.</a:t>
            </a:r>
          </a:p>
          <a:p>
            <a:r>
              <a:rPr lang="sv-SE" sz="1600" dirty="0" smtClean="0"/>
              <a:t>Domstolen bemöter punkt för punkt klagomålen - ofta med hänvisning till kommissionens egna riktlinjer i brist på annan lagstiftning (utan att ifrågasätta riktlinjerna eller deras skönsmässighet).  Sammantaget är kraven på ett effektivt rättsmedel i artikel 47 i Stadgan uppfyllda och överklagandena avvisades.</a:t>
            </a:r>
          </a:p>
          <a:p>
            <a:r>
              <a:rPr lang="sv-SE" sz="1600" dirty="0" smtClean="0"/>
              <a:t>Tribunalens dom i juni 2012 i målet E-ON/Ruhrgas bekräftar den tydliga trenden att Tribunalen skärpt sin granskning av bötesbeslutet och minskat utrymmet för kommissionens skönsmässiga bedömning.</a:t>
            </a:r>
          </a:p>
        </p:txBody>
      </p:sp>
      <p:sp>
        <p:nvSpPr>
          <p:cNvPr id="4" name="Platshållare för bildnummer 3"/>
          <p:cNvSpPr>
            <a:spLocks noGrp="1"/>
          </p:cNvSpPr>
          <p:nvPr>
            <p:ph type="sldNum" sz="quarter" idx="10"/>
          </p:nvPr>
        </p:nvSpPr>
        <p:spPr/>
        <p:txBody>
          <a:bodyPr/>
          <a:lstStyle/>
          <a:p>
            <a:fld id="{ED19C4D8-F172-46E9-9965-81084A997026}" type="slidenum">
              <a:rPr lang="sv-SE" smtClean="0"/>
              <a:pPr/>
              <a:t>8</a:t>
            </a:fld>
            <a:endParaRPr lang="sv-S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855788" y="685800"/>
            <a:ext cx="3163887" cy="2373313"/>
          </a:xfrm>
        </p:spPr>
      </p:sp>
      <p:sp>
        <p:nvSpPr>
          <p:cNvPr id="3" name="Platshållare för anteckningar 2"/>
          <p:cNvSpPr>
            <a:spLocks noGrp="1"/>
          </p:cNvSpPr>
          <p:nvPr>
            <p:ph type="body" idx="1"/>
          </p:nvPr>
        </p:nvSpPr>
        <p:spPr>
          <a:xfrm>
            <a:off x="685800" y="3563888"/>
            <a:ext cx="5486400" cy="4894312"/>
          </a:xfrm>
        </p:spPr>
        <p:txBody>
          <a:bodyPr>
            <a:normAutofit/>
          </a:bodyPr>
          <a:lstStyle/>
          <a:p>
            <a:r>
              <a:rPr lang="sv-SE" sz="1400" dirty="0" smtClean="0"/>
              <a:t>Tribunalen fastslog i </a:t>
            </a:r>
            <a:r>
              <a:rPr lang="sv-SE" sz="1400" i="1" dirty="0" smtClean="0"/>
              <a:t>AstraZeneca</a:t>
            </a:r>
            <a:r>
              <a:rPr lang="sv-SE" sz="1400" dirty="0" smtClean="0"/>
              <a:t>-fallet</a:t>
            </a:r>
            <a:r>
              <a:rPr lang="en-US" sz="1400" dirty="0" smtClean="0"/>
              <a:t> </a:t>
            </a:r>
            <a:r>
              <a:rPr lang="sv-SE" sz="1400" dirty="0" smtClean="0"/>
              <a:t>kriterier för bedömningen av hur den relevanta marknaden ska avgränsas. Denna bedömning är avgörande för att fastställa att bolaget har en dominerande marknadsställning. </a:t>
            </a:r>
          </a:p>
          <a:p>
            <a:r>
              <a:rPr lang="sv-SE" sz="1400" dirty="0" smtClean="0"/>
              <a:t>Domstolen klargör att den gör en fullständig prövning av om villkoren för tillämpning av konkurrensreglerna är uppfyllda. </a:t>
            </a:r>
          </a:p>
          <a:p>
            <a:r>
              <a:rPr lang="sv-SE" sz="1400" dirty="0" smtClean="0"/>
              <a:t>Bedömningen av komplicerade ekonomiska och tekniska frågor är dock begränsad till </a:t>
            </a:r>
          </a:p>
          <a:p>
            <a:pPr lvl="1"/>
            <a:r>
              <a:rPr lang="sv-SE" sz="1000" dirty="0" smtClean="0"/>
              <a:t>att reglerna för handläggning och motivering följts, </a:t>
            </a:r>
          </a:p>
          <a:p>
            <a:pPr lvl="1"/>
            <a:r>
              <a:rPr lang="sv-SE" sz="1000" dirty="0" smtClean="0"/>
              <a:t>att de faktiska omständigheterna är materiellt korrekta; </a:t>
            </a:r>
          </a:p>
          <a:p>
            <a:pPr lvl="1"/>
            <a:r>
              <a:rPr lang="sv-SE" sz="1000" dirty="0" smtClean="0"/>
              <a:t>samt att det inte har förekommit någon uppenbart oriktig bedömning eller maktmissbruk.</a:t>
            </a:r>
          </a:p>
          <a:p>
            <a:r>
              <a:rPr lang="sv-SE" sz="1400" dirty="0" smtClean="0"/>
              <a:t>En legalitetsprövning. Sakomständigheterna blir bara i begränsad utsträckning prövade. </a:t>
            </a:r>
          </a:p>
          <a:p>
            <a:r>
              <a:rPr lang="sv-SE" sz="1400" dirty="0" smtClean="0"/>
              <a:t>Standarden är om kommissionen gjort ”en uppenbart oriktig bedömning”. </a:t>
            </a:r>
          </a:p>
          <a:p>
            <a:r>
              <a:rPr lang="sv-SE" sz="1400" dirty="0" smtClean="0"/>
              <a:t>Tribunalen prövade de tre åberopade grunderna. Frågan vad som styr skiftet från en produkt till en annan är komplicerad. H2-blockerare utgjorde dock inte utgjorde en reell konkurrens för Losec eftersom produkterna användes olika och prisskillnader bekräftade att de inte konkurrerade med varandra.</a:t>
            </a:r>
          </a:p>
          <a:p>
            <a:endParaRPr lang="sv-SE" sz="1400" dirty="0" smtClean="0"/>
          </a:p>
          <a:p>
            <a:r>
              <a:rPr lang="sv-SE" sz="1400" dirty="0" smtClean="0"/>
              <a:t>Beräkningen av kostnader i förhållande till effektivitet var ”väldigt komplex och osäker” och kommissionens bedömning var inte en ”uppenbart oriktig”. </a:t>
            </a:r>
          </a:p>
          <a:p>
            <a:endParaRPr lang="sv-SE" dirty="0"/>
          </a:p>
        </p:txBody>
      </p:sp>
      <p:sp>
        <p:nvSpPr>
          <p:cNvPr id="4" name="Platshållare för bildnummer 3"/>
          <p:cNvSpPr>
            <a:spLocks noGrp="1"/>
          </p:cNvSpPr>
          <p:nvPr>
            <p:ph type="sldNum" sz="quarter" idx="10"/>
          </p:nvPr>
        </p:nvSpPr>
        <p:spPr/>
        <p:txBody>
          <a:bodyPr/>
          <a:lstStyle/>
          <a:p>
            <a:fld id="{ED19C4D8-F172-46E9-9965-81084A997026}" type="slidenum">
              <a:rPr lang="sv-SE" smtClean="0"/>
              <a:pPr/>
              <a:t>9</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7609A14-75BF-4365-B156-7A8C92B46F92}" type="datetimeFigureOut">
              <a:rPr lang="sv-SE" smtClean="0"/>
              <a:pPr/>
              <a:t>2013-03-07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1CAAB0A-5E45-4D90-A0A0-0DEC7511FFA0}"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09A14-75BF-4365-B156-7A8C92B46F92}" type="datetimeFigureOut">
              <a:rPr lang="sv-SE" smtClean="0"/>
              <a:pPr/>
              <a:t>2013-03-07</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AAB0A-5E45-4D90-A0A0-0DEC7511FFA0}"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sz="4000" dirty="0" smtClean="0"/>
              <a:t>Har EU en balanserad konkurrensprocess, som uppfyller fundamentala rättsäkerhetskrav</a:t>
            </a:r>
            <a:r>
              <a:rPr lang="sv-SE" dirty="0" smtClean="0"/>
              <a:t>?</a:t>
            </a:r>
            <a:endParaRPr lang="sv-SE" dirty="0"/>
          </a:p>
        </p:txBody>
      </p:sp>
      <p:sp>
        <p:nvSpPr>
          <p:cNvPr id="3" name="Underrubrik 2"/>
          <p:cNvSpPr>
            <a:spLocks noGrp="1"/>
          </p:cNvSpPr>
          <p:nvPr>
            <p:ph type="subTitle" idx="1"/>
          </p:nvPr>
        </p:nvSpPr>
        <p:spPr/>
        <p:txBody>
          <a:bodyPr>
            <a:normAutofit/>
          </a:bodyPr>
          <a:lstStyle/>
          <a:p>
            <a:r>
              <a:rPr lang="sv-SE" sz="2400" dirty="0" smtClean="0"/>
              <a:t>Festskriftsanförande den 8 mars 2013</a:t>
            </a:r>
          </a:p>
          <a:p>
            <a:r>
              <a:rPr lang="sv-SE" sz="2400" dirty="0" smtClean="0"/>
              <a:t>Hans Henrik Lidgard</a:t>
            </a:r>
            <a:endParaRPr lang="sv-SE"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994122"/>
          </a:xfrm>
        </p:spPr>
        <p:txBody>
          <a:bodyPr>
            <a:normAutofit/>
          </a:bodyPr>
          <a:lstStyle/>
          <a:p>
            <a:r>
              <a:rPr lang="sv-SE" sz="3600" dirty="0" smtClean="0"/>
              <a:t>AstraZeneca i EU-domstolen</a:t>
            </a:r>
            <a:endParaRPr lang="sv-SE" sz="3600" dirty="0"/>
          </a:p>
        </p:txBody>
      </p:sp>
      <p:sp>
        <p:nvSpPr>
          <p:cNvPr id="3" name="Platshållare för innehåll 2"/>
          <p:cNvSpPr>
            <a:spLocks noGrp="1"/>
          </p:cNvSpPr>
          <p:nvPr>
            <p:ph idx="1"/>
          </p:nvPr>
        </p:nvSpPr>
        <p:spPr>
          <a:xfrm>
            <a:off x="1321296" y="1600201"/>
            <a:ext cx="6923112" cy="4421088"/>
          </a:xfrm>
        </p:spPr>
        <p:txBody>
          <a:bodyPr>
            <a:noAutofit/>
          </a:bodyPr>
          <a:lstStyle/>
          <a:p>
            <a:pPr>
              <a:spcBef>
                <a:spcPts val="0"/>
              </a:spcBef>
              <a:spcAft>
                <a:spcPts val="900"/>
              </a:spcAft>
            </a:pPr>
            <a:r>
              <a:rPr lang="sv-SE" sz="2000" dirty="0" smtClean="0"/>
              <a:t>Standard: Har tribunalen gjort sig skyldig till ”</a:t>
            </a:r>
            <a:r>
              <a:rPr lang="sv-SE" sz="2000" i="1" dirty="0" smtClean="0"/>
              <a:t>felaktig rättstillämpning</a:t>
            </a:r>
            <a:r>
              <a:rPr lang="sv-SE" sz="2000" dirty="0" smtClean="0"/>
              <a:t>” </a:t>
            </a:r>
          </a:p>
          <a:p>
            <a:pPr>
              <a:spcBef>
                <a:spcPts val="900"/>
              </a:spcBef>
            </a:pPr>
            <a:r>
              <a:rPr lang="sv-SE" sz="2000" dirty="0" smtClean="0"/>
              <a:t>EU-domstolen konstaterar enligt fast rättspraxis</a:t>
            </a:r>
          </a:p>
          <a:p>
            <a:pPr lvl="1"/>
            <a:r>
              <a:rPr lang="sv-SE" sz="1800" dirty="0" smtClean="0"/>
              <a:t>att den inte är behörig att fastställa de faktiska omständigheterna;</a:t>
            </a:r>
          </a:p>
          <a:p>
            <a:pPr lvl="1"/>
            <a:r>
              <a:rPr lang="sv-SE" sz="1800" dirty="0" smtClean="0"/>
              <a:t>att den inte är behörig att bedöma den bevisning som tribunalen godtagit;</a:t>
            </a:r>
          </a:p>
          <a:p>
            <a:pPr>
              <a:spcBef>
                <a:spcPts val="900"/>
              </a:spcBef>
            </a:pPr>
            <a:r>
              <a:rPr lang="sv-SE" sz="2000" dirty="0" smtClean="0"/>
              <a:t>Beräkning av kostnad i förhållande till effektivitet är komplex och osäker. </a:t>
            </a:r>
          </a:p>
          <a:p>
            <a:pPr>
              <a:spcBef>
                <a:spcPts val="900"/>
              </a:spcBef>
            </a:pPr>
            <a:r>
              <a:rPr lang="sv-SE" sz="2000" dirty="0" smtClean="0"/>
              <a:t>Tribunalen hade gjort en samlad bedömning av alla omständigheter som kommissionen lagt till grund för definition av marknaden och inte gjort sig skyldig till någon felaktig rättstillämpning vid sin prövning.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778098"/>
          </a:xfrm>
        </p:spPr>
        <p:txBody>
          <a:bodyPr>
            <a:normAutofit/>
          </a:bodyPr>
          <a:lstStyle/>
          <a:p>
            <a:r>
              <a:rPr lang="sv-SE" sz="3600" dirty="0" smtClean="0"/>
              <a:t>Slutsatser</a:t>
            </a:r>
            <a:endParaRPr lang="sv-SE" sz="3600" dirty="0"/>
          </a:p>
        </p:txBody>
      </p:sp>
      <p:sp>
        <p:nvSpPr>
          <p:cNvPr id="3" name="Platshållare för innehåll 2"/>
          <p:cNvSpPr>
            <a:spLocks noGrp="1"/>
          </p:cNvSpPr>
          <p:nvPr>
            <p:ph idx="1"/>
          </p:nvPr>
        </p:nvSpPr>
        <p:spPr>
          <a:xfrm>
            <a:off x="673224" y="1307901"/>
            <a:ext cx="7859216" cy="4929411"/>
          </a:xfrm>
        </p:spPr>
        <p:txBody>
          <a:bodyPr>
            <a:noAutofit/>
          </a:bodyPr>
          <a:lstStyle/>
          <a:p>
            <a:r>
              <a:rPr lang="sv-SE" sz="2000" dirty="0" smtClean="0"/>
              <a:t>Kritiken kvarstår</a:t>
            </a:r>
          </a:p>
          <a:p>
            <a:r>
              <a:rPr lang="sv-SE" sz="2000" dirty="0" smtClean="0"/>
              <a:t>Påföljderna är att betrakta som straffrättsliga. </a:t>
            </a:r>
          </a:p>
          <a:p>
            <a:pPr lvl="1"/>
            <a:r>
              <a:rPr lang="sv-SE" sz="1600" dirty="0" smtClean="0"/>
              <a:t>Tilltron till myndigheters agerande förhindrar en pseudostraffrättslig process;</a:t>
            </a:r>
          </a:p>
          <a:p>
            <a:pPr lvl="1"/>
            <a:r>
              <a:rPr lang="sv-SE" sz="1600" dirty="0" smtClean="0"/>
              <a:t>Det är orimligt att skapa ett administrativt/straffrättsligt ”light” förfarande;</a:t>
            </a:r>
          </a:p>
          <a:p>
            <a:pPr lvl="1"/>
            <a:r>
              <a:rPr lang="sv-SE" sz="1600" dirty="0" smtClean="0"/>
              <a:t>Separation av makt mellan organ och krav på att sanktionssystem är legala. </a:t>
            </a:r>
          </a:p>
          <a:p>
            <a:pPr>
              <a:spcBef>
                <a:spcPts val="900"/>
              </a:spcBef>
            </a:pPr>
            <a:r>
              <a:rPr lang="sv-SE" sz="2000" dirty="0" smtClean="0"/>
              <a:t>Artikel 6 i Europakonventionen förutsätter en full och balanserad prövning av tekniska och ekonomiska sakförhållanden. </a:t>
            </a:r>
          </a:p>
          <a:p>
            <a:pPr lvl="1"/>
            <a:r>
              <a:rPr lang="sv-SE" sz="1600" dirty="0" smtClean="0"/>
              <a:t>Det är viktigt att företagen inte känner sig rättslösa eller utsatta för en skenprocess där deras talan avvisas utan att argumenten blir prövade mot rimliga standards; </a:t>
            </a:r>
          </a:p>
          <a:p>
            <a:pPr lvl="1"/>
            <a:r>
              <a:rPr lang="sv-SE" sz="1600" dirty="0" smtClean="0"/>
              <a:t>Invändningarna urholkar tilltron till konkurrensrätten. </a:t>
            </a:r>
          </a:p>
          <a:p>
            <a:pPr>
              <a:spcBef>
                <a:spcPts val="900"/>
              </a:spcBef>
            </a:pPr>
            <a:r>
              <a:rPr lang="sv-SE" sz="2000" dirty="0" smtClean="0"/>
              <a:t>Problemen kan inte lösas av kommissionen eller unionsdomstolarna. </a:t>
            </a:r>
          </a:p>
          <a:p>
            <a:endParaRPr lang="sv-SE" sz="2000" dirty="0" smtClean="0"/>
          </a:p>
          <a:p>
            <a:r>
              <a:rPr lang="sv-SE" sz="2000" dirty="0" smtClean="0"/>
              <a:t>Dags att revidera de grundläggande rättsakterna?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dirty="0" smtClean="0"/>
              <a:t>C-457/10  </a:t>
            </a:r>
            <a:r>
              <a:rPr lang="sv-SE" sz="3600" i="1" dirty="0" smtClean="0"/>
              <a:t>AstraZeneca</a:t>
            </a:r>
            <a:endParaRPr lang="sv-SE" sz="3600" dirty="0"/>
          </a:p>
        </p:txBody>
      </p:sp>
      <p:sp>
        <p:nvSpPr>
          <p:cNvPr id="4" name="Platshållare för innehåll 3"/>
          <p:cNvSpPr>
            <a:spLocks noGrp="1"/>
          </p:cNvSpPr>
          <p:nvPr>
            <p:ph idx="1"/>
          </p:nvPr>
        </p:nvSpPr>
        <p:spPr/>
        <p:txBody>
          <a:bodyPr>
            <a:normAutofit fontScale="62500" lnSpcReduction="20000"/>
          </a:bodyPr>
          <a:lstStyle/>
          <a:p>
            <a:r>
              <a:rPr lang="sv-SE" dirty="0" smtClean="0"/>
              <a:t>Domstolen bekräftade kommissionens och tribunalens slut.</a:t>
            </a:r>
          </a:p>
          <a:p>
            <a:endParaRPr lang="sv-SE" dirty="0" smtClean="0"/>
          </a:p>
          <a:p>
            <a:r>
              <a:rPr lang="sv-SE" dirty="0" smtClean="0"/>
              <a:t>AstraZeneca hade missbrukat sin dominerande ställning genom att </a:t>
            </a:r>
          </a:p>
          <a:p>
            <a:pPr lvl="1"/>
            <a:r>
              <a:rPr lang="sv-SE" dirty="0" smtClean="0"/>
              <a:t>dels vilseleda patentmyndigheterna om giltighetstiden för förlängning av patentskyddet för LOSEC och </a:t>
            </a:r>
          </a:p>
          <a:p>
            <a:pPr lvl="1"/>
            <a:r>
              <a:rPr lang="sv-SE" dirty="0" smtClean="0"/>
              <a:t>dels ha återkallat försäljningstillståndet för produkten i Skandinavien och därmed försvårat för generiska konkurrenter att träda in på marknaden. </a:t>
            </a:r>
          </a:p>
          <a:p>
            <a:endParaRPr lang="sv-SE" dirty="0" smtClean="0"/>
          </a:p>
          <a:p>
            <a:r>
              <a:rPr lang="sv-SE" dirty="0" smtClean="0"/>
              <a:t>Böter med 60 miljoner Euro. </a:t>
            </a:r>
          </a:p>
          <a:p>
            <a:endParaRPr lang="sv-SE" dirty="0" smtClean="0"/>
          </a:p>
          <a:p>
            <a:r>
              <a:rPr lang="sv-SE" dirty="0" smtClean="0"/>
              <a:t>Kommissionsbeslutet överklagat för </a:t>
            </a:r>
          </a:p>
          <a:p>
            <a:pPr lvl="1"/>
            <a:r>
              <a:rPr lang="sv-SE" dirty="0" smtClean="0"/>
              <a:t>tveksamma avgränsningen av den relevanta produktmarknaden; </a:t>
            </a:r>
          </a:p>
          <a:p>
            <a:pPr lvl="1"/>
            <a:r>
              <a:rPr lang="sv-SE" dirty="0" smtClean="0"/>
              <a:t>införandet av en ”patent </a:t>
            </a:r>
            <a:r>
              <a:rPr lang="sv-SE" dirty="0" err="1" smtClean="0"/>
              <a:t>missuse</a:t>
            </a:r>
            <a:r>
              <a:rPr lang="sv-SE" dirty="0" smtClean="0"/>
              <a:t>” princip av amerikanskt snitt;</a:t>
            </a:r>
          </a:p>
          <a:p>
            <a:pPr lvl="1"/>
            <a:r>
              <a:rPr lang="sv-SE" dirty="0" smtClean="0"/>
              <a:t>att AstraZenecas straffas fast de agerat i överensstämmelse med gällande läkemedelslagstiftning.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Kommissionsprocessen</a:t>
            </a:r>
            <a:endParaRPr lang="sv-SE" sz="3600" dirty="0"/>
          </a:p>
        </p:txBody>
      </p:sp>
      <p:sp>
        <p:nvSpPr>
          <p:cNvPr id="3" name="Platshållare för innehåll 2"/>
          <p:cNvSpPr>
            <a:spLocks noGrp="1"/>
          </p:cNvSpPr>
          <p:nvPr>
            <p:ph idx="1"/>
          </p:nvPr>
        </p:nvSpPr>
        <p:spPr>
          <a:xfrm>
            <a:off x="817240" y="1556792"/>
            <a:ext cx="7643192" cy="4680520"/>
          </a:xfrm>
        </p:spPr>
        <p:txBody>
          <a:bodyPr>
            <a:noAutofit/>
          </a:bodyPr>
          <a:lstStyle/>
          <a:p>
            <a:r>
              <a:rPr lang="sv-SE" sz="2000" dirty="0" smtClean="0"/>
              <a:t>Artiklarna 101 och 102 samt 103-105 FEUF</a:t>
            </a:r>
          </a:p>
          <a:p>
            <a:r>
              <a:rPr lang="sv-SE" sz="2000" dirty="0" smtClean="0"/>
              <a:t>Tillämpningsförordning 1/2003</a:t>
            </a:r>
          </a:p>
          <a:p>
            <a:endParaRPr lang="sv-SE" sz="2000" dirty="0" smtClean="0"/>
          </a:p>
          <a:p>
            <a:r>
              <a:rPr lang="sv-SE" sz="2000" dirty="0" smtClean="0"/>
              <a:t>Europakonventionen, </a:t>
            </a:r>
            <a:r>
              <a:rPr lang="sv-SE" sz="1800" dirty="0" smtClean="0"/>
              <a:t>Artikel 6 - Rätt till en rättvis rättegång </a:t>
            </a:r>
          </a:p>
          <a:p>
            <a:pPr>
              <a:buNone/>
            </a:pPr>
            <a:r>
              <a:rPr lang="sv-SE" sz="900" dirty="0" smtClean="0"/>
              <a:t>	</a:t>
            </a:r>
            <a:r>
              <a:rPr lang="sv-SE" sz="1600" dirty="0" smtClean="0"/>
              <a:t>1. Var och en skall, vid prövningen av hans civila rättigheter och skyldigheter eller av en anklagelse mot honom för brott, vara berättigad till en rättvis och offentlig rättegång inom skälig tid och inför en oavhängig och opartisk domstol som upprättats enligt lag. …</a:t>
            </a:r>
          </a:p>
          <a:p>
            <a:pPr>
              <a:buNone/>
            </a:pPr>
            <a:r>
              <a:rPr lang="sv-SE" sz="1600" dirty="0" smtClean="0"/>
              <a:t>	2. Var och en som blivit anklagad för brott skall betraktas som oskyldig till dess hans skuld lagligen fastställts. </a:t>
            </a:r>
          </a:p>
          <a:p>
            <a:endParaRPr lang="sv-SE" sz="2000" dirty="0" smtClean="0"/>
          </a:p>
          <a:p>
            <a:r>
              <a:rPr lang="sv-SE" sz="2000" dirty="0" smtClean="0"/>
              <a:t>Unionens Stadga, </a:t>
            </a:r>
            <a:r>
              <a:rPr lang="sv-SE" sz="1800" dirty="0" smtClean="0"/>
              <a:t>Artikel </a:t>
            </a:r>
            <a:r>
              <a:rPr lang="sv-SE" sz="1800" dirty="0" smtClean="0"/>
              <a:t>46 </a:t>
            </a:r>
            <a:r>
              <a:rPr lang="sv-SE" sz="1800" dirty="0" smtClean="0"/>
              <a:t>- Rätt till ett effektivt rättsmedel och till en opartisk domstol </a:t>
            </a:r>
          </a:p>
          <a:p>
            <a:pPr>
              <a:buNone/>
            </a:pPr>
            <a:r>
              <a:rPr lang="sv-SE" sz="1600" dirty="0" smtClean="0"/>
              <a:t>	Var och en vars unionsrättsligt garanterade fri- och rättigheter har kränkts har rätt till ett effektivt rättsmedel inför en domstol… </a:t>
            </a:r>
            <a:endParaRPr lang="sv-SE" sz="1600" dirty="0" smtClean="0"/>
          </a:p>
          <a:p>
            <a:pPr>
              <a:buNone/>
            </a:pPr>
            <a:endParaRPr lang="sv-SE"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Överprövningen</a:t>
            </a:r>
            <a:endParaRPr lang="sv-SE" sz="3600" dirty="0"/>
          </a:p>
        </p:txBody>
      </p:sp>
      <p:sp>
        <p:nvSpPr>
          <p:cNvPr id="3" name="Platshållare för innehåll 2"/>
          <p:cNvSpPr>
            <a:spLocks noGrp="1"/>
          </p:cNvSpPr>
          <p:nvPr>
            <p:ph idx="1"/>
          </p:nvPr>
        </p:nvSpPr>
        <p:spPr/>
        <p:txBody>
          <a:bodyPr>
            <a:noAutofit/>
          </a:bodyPr>
          <a:lstStyle/>
          <a:p>
            <a:r>
              <a:rPr lang="sv-SE" sz="1800" dirty="0" smtClean="0"/>
              <a:t>Artikel </a:t>
            </a:r>
            <a:r>
              <a:rPr lang="sv-SE" sz="1800" dirty="0"/>
              <a:t>263 </a:t>
            </a:r>
            <a:r>
              <a:rPr lang="sv-SE" sz="1800" dirty="0" smtClean="0"/>
              <a:t>FEUF: </a:t>
            </a:r>
          </a:p>
          <a:p>
            <a:pPr>
              <a:buNone/>
            </a:pPr>
            <a:r>
              <a:rPr lang="sv-SE" sz="1800" dirty="0" smtClean="0"/>
              <a:t>	</a:t>
            </a:r>
            <a:r>
              <a:rPr lang="sv-SE" sz="1600" dirty="0" smtClean="0"/>
              <a:t>Europeiska unionens domstol ska granska lagenligheten av … lagstiftningsakter … som ska ha rättsverkan i förhållande till tredje man. …</a:t>
            </a:r>
          </a:p>
          <a:p>
            <a:pPr>
              <a:buNone/>
            </a:pPr>
            <a:r>
              <a:rPr lang="sv-SE" sz="1600" dirty="0" smtClean="0"/>
              <a:t>	För detta ändamål ska domstolen vara behörig att pröva talan … rörande bristande behörighet, åsidosättande av väsentliga formföreskrifter, åsidosättande av fördragen eller av någon rättsregel som gäller dess tillämpning eller rörande maktmissbruk.</a:t>
            </a:r>
          </a:p>
          <a:p>
            <a:pPr>
              <a:buNone/>
            </a:pPr>
            <a:endParaRPr lang="sv-SE" sz="1600" dirty="0" smtClean="0"/>
          </a:p>
          <a:p>
            <a:r>
              <a:rPr lang="sv-SE" sz="1800" dirty="0" smtClean="0"/>
              <a:t>Artikel </a:t>
            </a:r>
            <a:r>
              <a:rPr lang="sv-SE" sz="1800" dirty="0"/>
              <a:t>261 </a:t>
            </a:r>
            <a:r>
              <a:rPr lang="sv-SE" sz="1800" dirty="0" smtClean="0"/>
              <a:t>FEUF: </a:t>
            </a:r>
          </a:p>
          <a:p>
            <a:pPr>
              <a:buNone/>
            </a:pPr>
            <a:r>
              <a:rPr lang="sv-SE" sz="1600" dirty="0" smtClean="0"/>
              <a:t>	I de förordningar som Europaparlamentet och rådet gemensamt eller rådet ensamt antar enligt bestämmelserna i fördragen får Europeiska unionens domstol ges en obegränsad behörighet i fråga om de påföljder som föreskrivs i förordningarna.</a:t>
            </a:r>
          </a:p>
          <a:p>
            <a:pPr>
              <a:buNone/>
            </a:pPr>
            <a:endParaRPr lang="sv-SE" sz="1800" dirty="0" smtClean="0"/>
          </a:p>
          <a:p>
            <a:r>
              <a:rPr lang="sv-SE" sz="1800" dirty="0" smtClean="0"/>
              <a:t>Artikel </a:t>
            </a:r>
            <a:r>
              <a:rPr lang="sv-SE" sz="1800" dirty="0"/>
              <a:t>31 i Tillämpningsförordning 1/2003 </a:t>
            </a:r>
            <a:endParaRPr lang="sv-SE" sz="1800" dirty="0" smtClean="0"/>
          </a:p>
          <a:p>
            <a:pPr>
              <a:buNone/>
            </a:pPr>
            <a:r>
              <a:rPr lang="sv-SE" sz="1600" dirty="0" smtClean="0"/>
              <a:t>	EG-domstolen skall ha obegränsad behörighet att pröva beslut genom vilka kommissionen har fastställt böter eller viten. EG-domstolen får upphäva, sänka eller höja förelagda böter eller viten.</a:t>
            </a:r>
          </a:p>
          <a:p>
            <a:endParaRPr lang="sv-SE"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346646"/>
            <a:ext cx="8229600" cy="850106"/>
          </a:xfrm>
        </p:spPr>
        <p:txBody>
          <a:bodyPr/>
          <a:lstStyle/>
          <a:p>
            <a:r>
              <a:rPr lang="sv-SE" sz="3600" dirty="0" err="1" smtClean="0"/>
              <a:t>Criminal</a:t>
            </a:r>
            <a:r>
              <a:rPr lang="sv-SE" sz="3600" dirty="0" smtClean="0"/>
              <a:t> eller ”</a:t>
            </a:r>
            <a:r>
              <a:rPr lang="sv-SE" sz="3600" dirty="0" err="1" smtClean="0"/>
              <a:t>criminal</a:t>
            </a:r>
            <a:r>
              <a:rPr lang="sv-SE" sz="3600" dirty="0" smtClean="0"/>
              <a:t> light”?</a:t>
            </a:r>
            <a:endParaRPr lang="sv-SE" sz="3600" dirty="0"/>
          </a:p>
        </p:txBody>
      </p:sp>
      <p:sp>
        <p:nvSpPr>
          <p:cNvPr id="3" name="Platshållare för innehåll 2"/>
          <p:cNvSpPr>
            <a:spLocks noGrp="1"/>
          </p:cNvSpPr>
          <p:nvPr>
            <p:ph idx="1"/>
          </p:nvPr>
        </p:nvSpPr>
        <p:spPr/>
        <p:txBody>
          <a:bodyPr>
            <a:normAutofit fontScale="25000" lnSpcReduction="20000"/>
          </a:bodyPr>
          <a:lstStyle/>
          <a:p>
            <a:r>
              <a:rPr lang="sv-SE" sz="7200" dirty="0" smtClean="0"/>
              <a:t>Ett administrativt förfarande eller medför de stränga påföljderna att processen ska anses ha en straffrättslig karaktär med skärpta rättssäkerhetskrav? </a:t>
            </a:r>
          </a:p>
          <a:p>
            <a:endParaRPr lang="sv-SE" sz="7200" dirty="0" smtClean="0"/>
          </a:p>
          <a:p>
            <a:r>
              <a:rPr lang="sv-SE" sz="7200" b="1" dirty="0" smtClean="0"/>
              <a:t>Artikel 23 i TF 1/2003:</a:t>
            </a:r>
          </a:p>
          <a:p>
            <a:pPr lvl="1"/>
            <a:r>
              <a:rPr lang="sv-SE" sz="5600" dirty="0" smtClean="0"/>
              <a:t>3. När bötesbeloppet fastställs, skall hänsyn tas både till hur allvarlig överträdelsen är och hur länge den pågått.</a:t>
            </a:r>
          </a:p>
          <a:p>
            <a:pPr lvl="1"/>
            <a:r>
              <a:rPr lang="sv-SE" sz="5600" dirty="0" smtClean="0"/>
              <a:t>5. Beslut som fattas enligt punkterna 1 och 2 skall inte vara av straffrättslig art.</a:t>
            </a:r>
            <a:endParaRPr lang="sv-SE" sz="6800" dirty="0" smtClean="0"/>
          </a:p>
          <a:p>
            <a:endParaRPr lang="sv-SE" sz="7200" dirty="0" smtClean="0"/>
          </a:p>
          <a:p>
            <a:r>
              <a:rPr lang="sv-SE" sz="7200" b="1" dirty="0" smtClean="0"/>
              <a:t>Kommissionen</a:t>
            </a:r>
            <a:r>
              <a:rPr lang="sv-SE" sz="7200" dirty="0" smtClean="0"/>
              <a:t>: Även om straffrätt - skilj </a:t>
            </a:r>
            <a:r>
              <a:rPr lang="sv-SE" sz="7200" dirty="0"/>
              <a:t>mellan straffrättens kärnfall och </a:t>
            </a:r>
            <a:r>
              <a:rPr lang="sv-SE" sz="7200" dirty="0" smtClean="0"/>
              <a:t>mindre förseelser (som </a:t>
            </a:r>
            <a:r>
              <a:rPr lang="sv-SE" sz="7200" dirty="0"/>
              <a:t>t.ex. skattebrott och överträdelser av </a:t>
            </a:r>
            <a:r>
              <a:rPr lang="sv-SE" sz="7200" dirty="0" smtClean="0"/>
              <a:t>konkurrensreglerna). </a:t>
            </a:r>
          </a:p>
          <a:p>
            <a:pPr lvl="1"/>
            <a:r>
              <a:rPr lang="sv-SE" sz="5600" dirty="0" smtClean="0"/>
              <a:t>Flexibel </a:t>
            </a:r>
            <a:r>
              <a:rPr lang="sv-SE" sz="5600" dirty="0"/>
              <a:t>inställning till processuella säkerhetskrav. </a:t>
            </a:r>
          </a:p>
          <a:p>
            <a:pPr lvl="1"/>
            <a:r>
              <a:rPr lang="sv-SE" sz="5600" dirty="0" smtClean="0"/>
              <a:t>”Best </a:t>
            </a:r>
            <a:r>
              <a:rPr lang="sv-SE" sz="5600" dirty="0" err="1" smtClean="0"/>
              <a:t>Practices</a:t>
            </a:r>
            <a:r>
              <a:rPr lang="sv-SE" sz="5600" dirty="0" smtClean="0"/>
              <a:t>” med utökad informationsplikt om böter vid ”</a:t>
            </a:r>
            <a:r>
              <a:rPr lang="sv-SE" sz="5600" dirty="0" err="1" smtClean="0"/>
              <a:t>statement</a:t>
            </a:r>
            <a:r>
              <a:rPr lang="sv-SE" sz="5600" dirty="0" smtClean="0"/>
              <a:t> of </a:t>
            </a:r>
            <a:r>
              <a:rPr lang="sv-SE" sz="5600" dirty="0" err="1" smtClean="0"/>
              <a:t>objections</a:t>
            </a:r>
            <a:r>
              <a:rPr lang="sv-SE" sz="5600" dirty="0" smtClean="0"/>
              <a:t>”; fler möten med parterna; och bättre tillgång till akten med ökade befogenheter för ”hearing officer” skapar rättsäker process. </a:t>
            </a:r>
          </a:p>
          <a:p>
            <a:endParaRPr lang="sv-SE" sz="7200" b="1" dirty="0" smtClean="0"/>
          </a:p>
          <a:p>
            <a:r>
              <a:rPr lang="sv-SE" sz="7200" b="1" dirty="0" smtClean="0"/>
              <a:t>Industrin</a:t>
            </a:r>
            <a:r>
              <a:rPr lang="sv-SE" sz="7200" dirty="0" smtClean="0"/>
              <a:t>:  Stöd </a:t>
            </a:r>
            <a:r>
              <a:rPr lang="sv-SE" sz="7200" dirty="0"/>
              <a:t>saknas för en ”</a:t>
            </a:r>
            <a:r>
              <a:rPr lang="sv-SE" sz="7200" dirty="0" err="1"/>
              <a:t>criminal</a:t>
            </a:r>
            <a:r>
              <a:rPr lang="sv-SE" sz="7200" dirty="0"/>
              <a:t> light</a:t>
            </a:r>
            <a:r>
              <a:rPr lang="sv-SE" sz="7200" dirty="0" smtClean="0"/>
              <a:t>”. </a:t>
            </a:r>
          </a:p>
          <a:p>
            <a:pPr lvl="1"/>
            <a:r>
              <a:rPr lang="sv-SE" sz="5600" dirty="0" smtClean="0"/>
              <a:t>EU-processen </a:t>
            </a:r>
            <a:r>
              <a:rPr lang="sv-SE" sz="5600" dirty="0"/>
              <a:t>uppfyller inte grundläggande krav. </a:t>
            </a:r>
            <a:endParaRPr lang="sv-SE" sz="5600" dirty="0" smtClean="0"/>
          </a:p>
          <a:p>
            <a:pPr lvl="1"/>
            <a:r>
              <a:rPr lang="sv-SE" sz="5600" dirty="0" smtClean="0"/>
              <a:t>Att kommissionen </a:t>
            </a:r>
            <a:r>
              <a:rPr lang="sv-SE" sz="5600" dirty="0"/>
              <a:t>agerar som utredare, åklagare och domare leder till en snedvriden process och felaktiga beslut. Balans och möjligheterna till en rättvis bedömning saknas. </a:t>
            </a:r>
            <a:endParaRPr lang="sv-SE" sz="5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Rättspraxis, Europakonventionen</a:t>
            </a:r>
            <a:endParaRPr lang="sv-SE" sz="3600" dirty="0"/>
          </a:p>
        </p:txBody>
      </p:sp>
      <p:sp>
        <p:nvSpPr>
          <p:cNvPr id="3" name="Platshållare för innehåll 2"/>
          <p:cNvSpPr>
            <a:spLocks noGrp="1"/>
          </p:cNvSpPr>
          <p:nvPr>
            <p:ph idx="1"/>
          </p:nvPr>
        </p:nvSpPr>
        <p:spPr>
          <a:xfrm>
            <a:off x="1115616" y="1600200"/>
            <a:ext cx="6840760" cy="4349080"/>
          </a:xfrm>
        </p:spPr>
        <p:txBody>
          <a:bodyPr>
            <a:noAutofit/>
          </a:bodyPr>
          <a:lstStyle/>
          <a:p>
            <a:r>
              <a:rPr lang="en-GB" sz="2000" dirty="0" err="1" smtClean="0"/>
              <a:t>ECtHR</a:t>
            </a:r>
            <a:r>
              <a:rPr lang="en-GB" sz="2000" dirty="0" smtClean="0"/>
              <a:t> 2006, </a:t>
            </a:r>
            <a:r>
              <a:rPr lang="en-GB" sz="2000" i="1" dirty="0" err="1" smtClean="0"/>
              <a:t>Jussila</a:t>
            </a:r>
            <a:r>
              <a:rPr lang="en-GB" sz="2000" i="1" dirty="0" smtClean="0"/>
              <a:t> v. Finland</a:t>
            </a:r>
            <a:r>
              <a:rPr lang="en-GB" sz="2000" dirty="0" smtClean="0"/>
              <a:t>, no. 73053/01 </a:t>
            </a:r>
          </a:p>
          <a:p>
            <a:r>
              <a:rPr lang="en-GB" sz="2000" dirty="0" err="1" smtClean="0"/>
              <a:t>ECtHR</a:t>
            </a:r>
            <a:r>
              <a:rPr lang="en-GB" sz="2000" dirty="0" smtClean="0"/>
              <a:t> 2012, </a:t>
            </a:r>
            <a:r>
              <a:rPr lang="en-GB" sz="2000" i="1" dirty="0" smtClean="0"/>
              <a:t>A. </a:t>
            </a:r>
            <a:r>
              <a:rPr lang="en-GB" sz="2000" i="1" dirty="0" err="1" smtClean="0"/>
              <a:t>Menarini</a:t>
            </a:r>
            <a:r>
              <a:rPr lang="en-GB" sz="2000" i="1" dirty="0" smtClean="0"/>
              <a:t> Diagnostics S.R.L. v Italy, </a:t>
            </a:r>
            <a:r>
              <a:rPr lang="en-GB" sz="2000" dirty="0" smtClean="0"/>
              <a:t>no 43509/08 </a:t>
            </a:r>
            <a:endParaRPr lang="sv-SE" sz="2000" dirty="0" smtClean="0"/>
          </a:p>
          <a:p>
            <a:pPr lvl="1"/>
            <a:r>
              <a:rPr lang="sv-SE" sz="1800" dirty="0" smtClean="0"/>
              <a:t>beslutet </a:t>
            </a:r>
            <a:r>
              <a:rPr lang="sv-SE" sz="1800" dirty="0"/>
              <a:t>fattats av </a:t>
            </a:r>
            <a:r>
              <a:rPr lang="sv-SE" sz="1800" dirty="0" smtClean="0"/>
              <a:t>myndighet </a:t>
            </a:r>
            <a:r>
              <a:rPr lang="sv-SE" sz="1800" dirty="0"/>
              <a:t>i ett icke kontradiktoriskt </a:t>
            </a:r>
            <a:r>
              <a:rPr lang="sv-SE" sz="1800" dirty="0" smtClean="0"/>
              <a:t>förfarande. Acceptabelt när rätt till överprövning föreligger </a:t>
            </a:r>
            <a:r>
              <a:rPr lang="sv-SE" sz="1800" dirty="0"/>
              <a:t>i </a:t>
            </a:r>
            <a:r>
              <a:rPr lang="sv-SE" sz="1800" dirty="0" smtClean="0"/>
              <a:t>domstol </a:t>
            </a:r>
            <a:r>
              <a:rPr lang="sv-SE" sz="1800" dirty="0"/>
              <a:t>med full prövningsrätt. </a:t>
            </a:r>
            <a:endParaRPr lang="sv-SE" sz="1800" dirty="0" smtClean="0"/>
          </a:p>
          <a:p>
            <a:pPr lvl="1"/>
            <a:r>
              <a:rPr lang="sv-SE" sz="1800" dirty="0" smtClean="0"/>
              <a:t>Domstolen </a:t>
            </a:r>
            <a:r>
              <a:rPr lang="sv-SE" sz="1800" dirty="0"/>
              <a:t>ska ha kompetens att pröva såväl </a:t>
            </a:r>
            <a:r>
              <a:rPr lang="sv-SE" sz="1800" dirty="0" smtClean="0"/>
              <a:t>legalitet </a:t>
            </a:r>
            <a:r>
              <a:rPr lang="sv-SE" sz="1800" dirty="0"/>
              <a:t>som </a:t>
            </a:r>
            <a:r>
              <a:rPr lang="sv-SE" sz="1800" dirty="0" smtClean="0"/>
              <a:t>sakförhållanden. </a:t>
            </a:r>
          </a:p>
          <a:p>
            <a:pPr lvl="1"/>
            <a:r>
              <a:rPr lang="sv-SE" sz="1800" dirty="0" smtClean="0"/>
              <a:t>Den </a:t>
            </a:r>
            <a:r>
              <a:rPr lang="sv-SE" sz="1800" dirty="0"/>
              <a:t>administrativa proceduren skiljer sig från den </a:t>
            </a:r>
            <a:r>
              <a:rPr lang="sv-SE" sz="1800" dirty="0" smtClean="0"/>
              <a:t>straffrättsliga, vilket </a:t>
            </a:r>
            <a:r>
              <a:rPr lang="sv-SE" sz="1800" i="1" dirty="0" smtClean="0"/>
              <a:t>inte </a:t>
            </a:r>
            <a:r>
              <a:rPr lang="sv-SE" sz="1800" dirty="0" smtClean="0"/>
              <a:t>innebär att rätten till effektiva rättsmedel kan åsidosättas </a:t>
            </a:r>
            <a:r>
              <a:rPr lang="sv-SE" sz="1800" i="1" dirty="0" smtClean="0"/>
              <a:t>men väl modifieras</a:t>
            </a:r>
            <a:r>
              <a:rPr lang="sv-SE" sz="1800" dirty="0" smtClean="0"/>
              <a:t>.  </a:t>
            </a:r>
          </a:p>
          <a:p>
            <a:pPr lvl="1"/>
            <a:r>
              <a:rPr lang="sv-SE" sz="1800" dirty="0" smtClean="0"/>
              <a:t>Eftersom den </a:t>
            </a:r>
            <a:r>
              <a:rPr lang="sv-SE" sz="1800" dirty="0"/>
              <a:t>nationella domstolen </a:t>
            </a:r>
            <a:r>
              <a:rPr lang="sv-SE" sz="1800" dirty="0" smtClean="0"/>
              <a:t>hade full </a:t>
            </a:r>
            <a:r>
              <a:rPr lang="sv-SE" sz="1800" dirty="0"/>
              <a:t>jurisdiktion över </a:t>
            </a:r>
            <a:r>
              <a:rPr lang="sv-SE" sz="1800" dirty="0" smtClean="0"/>
              <a:t>påföljden förelåg inget </a:t>
            </a:r>
            <a:r>
              <a:rPr lang="sv-SE" sz="1800" dirty="0"/>
              <a:t>brott mot </a:t>
            </a:r>
            <a:r>
              <a:rPr lang="sv-SE" sz="1800" dirty="0" smtClean="0"/>
              <a:t>Europakonventionens artikel </a:t>
            </a:r>
            <a:r>
              <a:rPr lang="sv-SE" sz="1800" dirty="0"/>
              <a:t>6.1</a:t>
            </a:r>
            <a:r>
              <a:rPr lang="sv-SE" sz="1800" dirty="0" smtClean="0"/>
              <a:t>.</a:t>
            </a:r>
            <a:endParaRPr lang="sv-SE"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562670"/>
            <a:ext cx="8229600" cy="850106"/>
          </a:xfrm>
        </p:spPr>
        <p:txBody>
          <a:bodyPr>
            <a:normAutofit/>
          </a:bodyPr>
          <a:lstStyle/>
          <a:p>
            <a:r>
              <a:rPr lang="sv-SE" sz="3600" dirty="0" smtClean="0"/>
              <a:t>EU tidigare rättspraxis </a:t>
            </a:r>
            <a:endParaRPr lang="sv-SE" sz="3600" dirty="0"/>
          </a:p>
        </p:txBody>
      </p:sp>
      <p:sp>
        <p:nvSpPr>
          <p:cNvPr id="3" name="Platshållare för innehåll 2"/>
          <p:cNvSpPr>
            <a:spLocks noGrp="1"/>
          </p:cNvSpPr>
          <p:nvPr>
            <p:ph idx="1"/>
          </p:nvPr>
        </p:nvSpPr>
        <p:spPr>
          <a:xfrm>
            <a:off x="1393304" y="1855365"/>
            <a:ext cx="6347048" cy="4093915"/>
          </a:xfrm>
        </p:spPr>
        <p:txBody>
          <a:bodyPr>
            <a:noAutofit/>
          </a:bodyPr>
          <a:lstStyle/>
          <a:p>
            <a:r>
              <a:rPr lang="en-GB" sz="2000" dirty="0" smtClean="0"/>
              <a:t>EU-</a:t>
            </a:r>
            <a:r>
              <a:rPr lang="en-GB" sz="2000" dirty="0" err="1" smtClean="0"/>
              <a:t>domstolen</a:t>
            </a:r>
            <a:r>
              <a:rPr lang="en-GB" sz="2000" dirty="0" smtClean="0"/>
              <a:t>. </a:t>
            </a:r>
          </a:p>
          <a:p>
            <a:pPr lvl="1"/>
            <a:r>
              <a:rPr lang="en-GB" sz="1600" dirty="0" err="1" smtClean="0"/>
              <a:t>Processen</a:t>
            </a:r>
            <a:r>
              <a:rPr lang="en-GB" sz="1600" dirty="0" smtClean="0"/>
              <a:t> </a:t>
            </a:r>
            <a:r>
              <a:rPr lang="en-GB" sz="1600" dirty="0" err="1" smtClean="0"/>
              <a:t>är</a:t>
            </a:r>
            <a:r>
              <a:rPr lang="en-GB" sz="1600" dirty="0" smtClean="0"/>
              <a:t> </a:t>
            </a:r>
            <a:r>
              <a:rPr lang="en-GB" sz="1600" dirty="0" err="1" smtClean="0"/>
              <a:t>administrativ</a:t>
            </a:r>
            <a:r>
              <a:rPr lang="en-GB" sz="1600" dirty="0" smtClean="0"/>
              <a:t>; </a:t>
            </a:r>
          </a:p>
          <a:p>
            <a:pPr lvl="1"/>
            <a:r>
              <a:rPr lang="en-GB" sz="1600" dirty="0" err="1" smtClean="0"/>
              <a:t>Först</a:t>
            </a:r>
            <a:r>
              <a:rPr lang="en-GB" sz="1600" dirty="0" smtClean="0"/>
              <a:t> </a:t>
            </a:r>
            <a:r>
              <a:rPr lang="en-GB" sz="1600" dirty="0" err="1" smtClean="0"/>
              <a:t>när</a:t>
            </a:r>
            <a:r>
              <a:rPr lang="en-GB" sz="1600" dirty="0" smtClean="0"/>
              <a:t> </a:t>
            </a:r>
            <a:r>
              <a:rPr lang="en-GB" sz="1600" dirty="0" err="1" smtClean="0"/>
              <a:t>kommissionen</a:t>
            </a:r>
            <a:r>
              <a:rPr lang="en-GB" sz="1600" dirty="0" smtClean="0"/>
              <a:t> </a:t>
            </a:r>
            <a:r>
              <a:rPr lang="en-GB" sz="1600" dirty="0" err="1" smtClean="0"/>
              <a:t>framställt</a:t>
            </a:r>
            <a:r>
              <a:rPr lang="en-GB" sz="1600" dirty="0" smtClean="0"/>
              <a:t> </a:t>
            </a:r>
            <a:r>
              <a:rPr lang="en-GB" sz="1600" dirty="0" err="1" smtClean="0"/>
              <a:t>sitt</a:t>
            </a:r>
            <a:r>
              <a:rPr lang="en-GB" sz="1600" dirty="0" smtClean="0"/>
              <a:t> “statement of objection” </a:t>
            </a:r>
            <a:r>
              <a:rPr lang="en-GB" sz="1600" dirty="0" err="1" smtClean="0"/>
              <a:t>kan</a:t>
            </a:r>
            <a:r>
              <a:rPr lang="en-GB" sz="1600" dirty="0" smtClean="0"/>
              <a:t> </a:t>
            </a:r>
            <a:r>
              <a:rPr lang="en-GB" sz="1600" dirty="0" err="1" smtClean="0"/>
              <a:t>rättssäkerhetsgarantierna</a:t>
            </a:r>
            <a:r>
              <a:rPr lang="en-GB" sz="1600" dirty="0" smtClean="0"/>
              <a:t> </a:t>
            </a:r>
            <a:r>
              <a:rPr lang="en-GB" sz="1600" dirty="0" err="1" smtClean="0"/>
              <a:t>göras</a:t>
            </a:r>
            <a:r>
              <a:rPr lang="en-GB" sz="1600" dirty="0" smtClean="0"/>
              <a:t> </a:t>
            </a:r>
            <a:r>
              <a:rPr lang="en-GB" sz="1600" dirty="0" err="1" smtClean="0"/>
              <a:t>gällande</a:t>
            </a:r>
            <a:r>
              <a:rPr lang="en-GB" sz="1600" dirty="0" smtClean="0"/>
              <a:t>.;</a:t>
            </a:r>
          </a:p>
          <a:p>
            <a:pPr lvl="1"/>
            <a:r>
              <a:rPr lang="en-GB" sz="1600" dirty="0" smtClean="0"/>
              <a:t>I en </a:t>
            </a:r>
            <a:r>
              <a:rPr lang="en-GB" sz="1600" dirty="0" err="1" smtClean="0"/>
              <a:t>tidigare</a:t>
            </a:r>
            <a:r>
              <a:rPr lang="en-GB" sz="1600" dirty="0" smtClean="0"/>
              <a:t> </a:t>
            </a:r>
            <a:r>
              <a:rPr lang="en-GB" sz="1600" dirty="0" err="1" smtClean="0"/>
              <a:t>fas</a:t>
            </a:r>
            <a:r>
              <a:rPr lang="en-GB" sz="1600" dirty="0" smtClean="0"/>
              <a:t> </a:t>
            </a:r>
            <a:r>
              <a:rPr lang="en-GB" sz="1600" dirty="0" err="1" smtClean="0"/>
              <a:t>kan</a:t>
            </a:r>
            <a:r>
              <a:rPr lang="en-GB" sz="1600" dirty="0" smtClean="0"/>
              <a:t> </a:t>
            </a:r>
            <a:r>
              <a:rPr lang="en-GB" sz="1600" dirty="0" err="1" smtClean="0"/>
              <a:t>effektiviteten</a:t>
            </a:r>
            <a:r>
              <a:rPr lang="en-GB" sz="1600" dirty="0" smtClean="0"/>
              <a:t> </a:t>
            </a:r>
            <a:r>
              <a:rPr lang="en-GB" sz="1600" dirty="0" err="1" smtClean="0"/>
              <a:t>i</a:t>
            </a:r>
            <a:r>
              <a:rPr lang="en-GB" sz="1600" dirty="0" smtClean="0"/>
              <a:t> </a:t>
            </a:r>
            <a:r>
              <a:rPr lang="en-GB" sz="1600" dirty="0" err="1" smtClean="0"/>
              <a:t>kommissionens</a:t>
            </a:r>
            <a:r>
              <a:rPr lang="en-GB" sz="1600" dirty="0" smtClean="0"/>
              <a:t> </a:t>
            </a:r>
            <a:r>
              <a:rPr lang="en-GB" sz="1600" dirty="0" err="1" smtClean="0"/>
              <a:t>undersökningar</a:t>
            </a:r>
            <a:r>
              <a:rPr lang="en-GB" sz="1600" dirty="0" smtClean="0"/>
              <a:t> </a:t>
            </a:r>
            <a:r>
              <a:rPr lang="en-GB" sz="1600" dirty="0" err="1" smtClean="0"/>
              <a:t>ifrågasättas</a:t>
            </a:r>
            <a:r>
              <a:rPr lang="en-GB" sz="1600" dirty="0" smtClean="0"/>
              <a:t>.</a:t>
            </a:r>
            <a:endParaRPr lang="sv-SE" sz="1600" dirty="0" smtClean="0"/>
          </a:p>
          <a:p>
            <a:endParaRPr lang="sv-SE" sz="1800" dirty="0" smtClean="0"/>
          </a:p>
          <a:p>
            <a:r>
              <a:rPr lang="sv-SE" sz="1800" dirty="0" smtClean="0"/>
              <a:t>Den k</a:t>
            </a:r>
            <a:r>
              <a:rPr lang="sv-SE" sz="1800" dirty="0" smtClean="0"/>
              <a:t>raftig ökning under 2010/2011 av ”rättssäkerhetsärenden” förklaras av att </a:t>
            </a:r>
            <a:r>
              <a:rPr lang="sv-SE" sz="1800" dirty="0"/>
              <a:t>Stadgan </a:t>
            </a:r>
            <a:r>
              <a:rPr lang="sv-SE" sz="1800" dirty="0" smtClean="0"/>
              <a:t>blivit bindande </a:t>
            </a:r>
            <a:r>
              <a:rPr lang="sv-SE" sz="1800" dirty="0"/>
              <a:t>och att relationen till </a:t>
            </a:r>
            <a:r>
              <a:rPr lang="sv-SE" sz="1800" dirty="0" smtClean="0"/>
              <a:t>Europakonventionen </a:t>
            </a:r>
            <a:r>
              <a:rPr lang="sv-SE" sz="1800" dirty="0"/>
              <a:t>förstärks. </a:t>
            </a:r>
            <a:r>
              <a:rPr lang="sv-SE" sz="1800" dirty="0" smtClean="0"/>
              <a:t> Trenden håller i sig.</a:t>
            </a:r>
            <a:endParaRPr lang="sv-SE"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490662"/>
            <a:ext cx="8229600" cy="922114"/>
          </a:xfrm>
        </p:spPr>
        <p:txBody>
          <a:bodyPr>
            <a:normAutofit/>
          </a:bodyPr>
          <a:lstStyle/>
          <a:p>
            <a:r>
              <a:rPr lang="sv-SE" sz="3600" dirty="0" smtClean="0"/>
              <a:t>Nya domar </a:t>
            </a:r>
            <a:endParaRPr lang="sv-SE" sz="3600" dirty="0"/>
          </a:p>
        </p:txBody>
      </p:sp>
      <p:sp>
        <p:nvSpPr>
          <p:cNvPr id="3" name="Platshållare för innehåll 2"/>
          <p:cNvSpPr>
            <a:spLocks noGrp="1"/>
          </p:cNvSpPr>
          <p:nvPr>
            <p:ph idx="1"/>
          </p:nvPr>
        </p:nvSpPr>
        <p:spPr>
          <a:xfrm>
            <a:off x="899592" y="1628800"/>
            <a:ext cx="7643192" cy="4320480"/>
          </a:xfrm>
        </p:spPr>
        <p:txBody>
          <a:bodyPr>
            <a:noAutofit/>
          </a:bodyPr>
          <a:lstStyle/>
          <a:p>
            <a:r>
              <a:rPr lang="sv-SE" sz="2000" dirty="0" smtClean="0"/>
              <a:t>EU-domstolen 2012, C-272/09 </a:t>
            </a:r>
            <a:r>
              <a:rPr lang="sv-SE" sz="2000" i="1" dirty="0" smtClean="0"/>
              <a:t>KME </a:t>
            </a:r>
            <a:r>
              <a:rPr lang="sv-SE" sz="2000" dirty="0" smtClean="0"/>
              <a:t>&amp; C-386/10 </a:t>
            </a:r>
            <a:r>
              <a:rPr lang="sv-SE" sz="2000" i="1" dirty="0" err="1" smtClean="0"/>
              <a:t>Chalkor</a:t>
            </a:r>
            <a:endParaRPr lang="sv-SE" sz="2000" i="1" dirty="0" smtClean="0"/>
          </a:p>
          <a:p>
            <a:pPr lvl="1"/>
            <a:r>
              <a:rPr lang="sv-SE" sz="1600" dirty="0" smtClean="0"/>
              <a:t>Rätten till ett effektivt rättsmedel utgör en allmän princip i unionsrätten; </a:t>
            </a:r>
          </a:p>
          <a:p>
            <a:pPr lvl="1"/>
            <a:r>
              <a:rPr lang="sv-SE" sz="1600" dirty="0" smtClean="0"/>
              <a:t>Domstolen prövar </a:t>
            </a:r>
            <a:r>
              <a:rPr lang="sv-SE" sz="1600" i="1" dirty="0" smtClean="0"/>
              <a:t>ex officio</a:t>
            </a:r>
            <a:r>
              <a:rPr lang="sv-SE" sz="1600" dirty="0" smtClean="0"/>
              <a:t> att beslutet är tillräckligt motiverat; </a:t>
            </a:r>
          </a:p>
          <a:p>
            <a:pPr lvl="1"/>
            <a:r>
              <a:rPr lang="sv-SE" sz="1600" dirty="0" smtClean="0"/>
              <a:t>På grundval av klagandens talan granskas lagenligheten av beslut;</a:t>
            </a:r>
          </a:p>
          <a:p>
            <a:pPr lvl="1"/>
            <a:r>
              <a:rPr lang="sv-SE" sz="1600" dirty="0" smtClean="0"/>
              <a:t>Domstolen kontrollerar såväl rättsliga som faktiska omständigheter; </a:t>
            </a:r>
          </a:p>
          <a:p>
            <a:pPr lvl="1"/>
            <a:r>
              <a:rPr lang="sv-SE" sz="1600" dirty="0" smtClean="0"/>
              <a:t>Domstolen prövar att kommissionens bevisning är materiellt riktig och tillförlitlig och styrker slutsatserna;</a:t>
            </a:r>
          </a:p>
          <a:p>
            <a:pPr lvl="1"/>
            <a:r>
              <a:rPr lang="sv-SE" sz="1600" dirty="0" smtClean="0"/>
              <a:t>Kommissionen utrymme för en skönsmässig bedömning innebär inte att dess tolkning blir oprövad; </a:t>
            </a:r>
          </a:p>
          <a:p>
            <a:pPr lvl="1"/>
            <a:r>
              <a:rPr lang="sv-SE" sz="1600" dirty="0" smtClean="0"/>
              <a:t>Domstolen kan ogiltigförklara det angripna beslutet och ändra bötesbeloppet.</a:t>
            </a:r>
          </a:p>
          <a:p>
            <a:pPr lvl="1"/>
            <a:endParaRPr lang="sv-SE" sz="1200" dirty="0" smtClean="0"/>
          </a:p>
          <a:p>
            <a:r>
              <a:rPr lang="sv-SE" sz="2000" dirty="0" smtClean="0"/>
              <a:t>Tribunalens 2012, T-360/09 </a:t>
            </a:r>
            <a:r>
              <a:rPr lang="sv-SE" sz="2000" i="1" dirty="0" smtClean="0"/>
              <a:t>E-ON/Ruhrgas </a:t>
            </a:r>
          </a:p>
          <a:p>
            <a:pPr lvl="1"/>
            <a:r>
              <a:rPr lang="sv-SE" sz="1800" dirty="0" smtClean="0"/>
              <a:t>Bekräftar att domstolen skärpt sin granskning av bötesbeslutet och minskat utrymmet för kommissionens skönsmässiga bedömning.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smtClean="0"/>
              <a:t>AstraZeneca i Tribunalen</a:t>
            </a:r>
            <a:endParaRPr lang="sv-SE" sz="3600" dirty="0"/>
          </a:p>
        </p:txBody>
      </p:sp>
      <p:sp>
        <p:nvSpPr>
          <p:cNvPr id="3" name="Platshållare för innehåll 2"/>
          <p:cNvSpPr>
            <a:spLocks noGrp="1"/>
          </p:cNvSpPr>
          <p:nvPr>
            <p:ph idx="1"/>
          </p:nvPr>
        </p:nvSpPr>
        <p:spPr>
          <a:xfrm>
            <a:off x="1033264" y="1628800"/>
            <a:ext cx="6923112" cy="4497363"/>
          </a:xfrm>
        </p:spPr>
        <p:txBody>
          <a:bodyPr>
            <a:noAutofit/>
          </a:bodyPr>
          <a:lstStyle/>
          <a:p>
            <a:r>
              <a:rPr lang="sv-SE" sz="2000" dirty="0" smtClean="0"/>
              <a:t>Fullständig prövning av om villkoren för tillämpning av konkurrensreglerna är uppfyllda. </a:t>
            </a:r>
          </a:p>
          <a:p>
            <a:pPr>
              <a:spcBef>
                <a:spcPts val="900"/>
              </a:spcBef>
            </a:pPr>
            <a:r>
              <a:rPr lang="sv-SE" sz="2000" dirty="0" smtClean="0"/>
              <a:t>Bedömningen av komplicerade ekonomiska och tekniska frågor begränsad till </a:t>
            </a:r>
          </a:p>
          <a:p>
            <a:pPr lvl="1"/>
            <a:r>
              <a:rPr lang="sv-SE" sz="1600" dirty="0" smtClean="0"/>
              <a:t>att reglerna för handläggning och motivering följts, </a:t>
            </a:r>
          </a:p>
          <a:p>
            <a:pPr lvl="1"/>
            <a:r>
              <a:rPr lang="sv-SE" sz="1600" dirty="0" smtClean="0"/>
              <a:t>att de faktiska omständigheterna är materiellt korrekta; </a:t>
            </a:r>
          </a:p>
          <a:p>
            <a:pPr>
              <a:spcBef>
                <a:spcPts val="900"/>
              </a:spcBef>
            </a:pPr>
            <a:r>
              <a:rPr lang="sv-SE" sz="2000" dirty="0" smtClean="0"/>
              <a:t>Standarden </a:t>
            </a:r>
            <a:r>
              <a:rPr lang="sv-SE" sz="2000" dirty="0" smtClean="0"/>
              <a:t>är om kommissionen gjort ”</a:t>
            </a:r>
            <a:r>
              <a:rPr lang="sv-SE" sz="2000" i="1" dirty="0" smtClean="0"/>
              <a:t>en uppenbart oriktig bedömning</a:t>
            </a:r>
            <a:r>
              <a:rPr lang="sv-SE" sz="2000" dirty="0" smtClean="0"/>
              <a:t>”. </a:t>
            </a:r>
          </a:p>
          <a:p>
            <a:pPr>
              <a:spcBef>
                <a:spcPts val="900"/>
              </a:spcBef>
            </a:pPr>
            <a:r>
              <a:rPr lang="sv-SE" sz="2000" dirty="0" smtClean="0"/>
              <a:t>Beräkningen av kostnader i förhållande till effektivitet var ”väldigt komplex och osäker” </a:t>
            </a:r>
          </a:p>
          <a:p>
            <a:pPr>
              <a:spcBef>
                <a:spcPts val="900"/>
              </a:spcBef>
            </a:pPr>
            <a:r>
              <a:rPr lang="sv-SE" sz="2000" dirty="0" smtClean="0"/>
              <a:t>Kommissionens bedömning inte ”uppenbart oriktig”.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3422</TotalTime>
  <Words>2660</Words>
  <Application>Microsoft Office PowerPoint</Application>
  <PresentationFormat>Bildspel på skärmen (4:3)</PresentationFormat>
  <Paragraphs>233</Paragraphs>
  <Slides>11</Slides>
  <Notes>11</Notes>
  <HiddenSlides>0</HiddenSlides>
  <MMClips>0</MMClips>
  <ScaleCrop>false</ScaleCrop>
  <HeadingPairs>
    <vt:vector size="4" baseType="variant">
      <vt:variant>
        <vt:lpstr>Tema</vt:lpstr>
      </vt:variant>
      <vt:variant>
        <vt:i4>1</vt:i4>
      </vt:variant>
      <vt:variant>
        <vt:lpstr>Bildrubriker</vt:lpstr>
      </vt:variant>
      <vt:variant>
        <vt:i4>11</vt:i4>
      </vt:variant>
    </vt:vector>
  </HeadingPairs>
  <TitlesOfParts>
    <vt:vector size="12" baseType="lpstr">
      <vt:lpstr>Office-tema</vt:lpstr>
      <vt:lpstr>Har EU en balanserad konkurrensprocess, som uppfyller fundamentala rättsäkerhetskrav?</vt:lpstr>
      <vt:lpstr>C-457/10  AstraZeneca</vt:lpstr>
      <vt:lpstr>Kommissionsprocessen</vt:lpstr>
      <vt:lpstr>Överprövningen</vt:lpstr>
      <vt:lpstr>Criminal eller ”criminal light”?</vt:lpstr>
      <vt:lpstr>Rättspraxis, Europakonventionen</vt:lpstr>
      <vt:lpstr>EU tidigare rättspraxis </vt:lpstr>
      <vt:lpstr>Nya domar </vt:lpstr>
      <vt:lpstr>AstraZeneca i Tribunalen</vt:lpstr>
      <vt:lpstr>AstraZeneca i EU-domstolen</vt:lpstr>
      <vt:lpstr>Slutsatser</vt:lpstr>
    </vt:vector>
  </TitlesOfParts>
  <Company>Juridicum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hhl</dc:creator>
  <cp:lastModifiedBy>hhl</cp:lastModifiedBy>
  <cp:revision>109</cp:revision>
  <dcterms:created xsi:type="dcterms:W3CDTF">2013-03-04T22:06:37Z</dcterms:created>
  <dcterms:modified xsi:type="dcterms:W3CDTF">2013-03-07T17:45:55Z</dcterms:modified>
</cp:coreProperties>
</file>