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25199975" cy="35999738"/>
  <p:notesSz cx="6858000" cy="9144000"/>
  <p:defaultTextStyle>
    <a:defPPr>
      <a:defRPr lang="sv-SE"/>
    </a:defPPr>
    <a:lvl1pPr marL="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1pPr>
    <a:lvl2pPr marL="146875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2pPr>
    <a:lvl3pPr marL="293751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3pPr>
    <a:lvl4pPr marL="440626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4pPr>
    <a:lvl5pPr marL="587502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5pPr>
    <a:lvl6pPr marL="734377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6pPr>
    <a:lvl7pPr marL="881253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7pPr>
    <a:lvl8pPr marL="1028128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8pPr>
    <a:lvl9pPr marL="1175004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6114"/>
    <a:srgbClr val="B9D3DC"/>
    <a:srgbClr val="F6FBF3"/>
    <a:srgbClr val="EE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1474" y="-28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06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003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516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56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901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585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924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756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0594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982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8635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4270080" y="377810"/>
            <a:ext cx="20315553" cy="3088865"/>
          </a:xfrm>
          <a:prstGeom prst="rect">
            <a:avLst/>
          </a:prstGeom>
        </p:spPr>
        <p:txBody>
          <a:bodyPr lIns="0" tIns="45710" rIns="0" bIns="45710" anchor="ctr"/>
          <a:lstStyle>
            <a:lvl1pPr marL="0" indent="0">
              <a:spcBef>
                <a:spcPts val="0"/>
              </a:spcBef>
              <a:buNone/>
              <a:defRPr sz="7323" b="1" u="none" baseline="0">
                <a:solidFill>
                  <a:srgbClr val="9A5A14"/>
                </a:solidFill>
                <a:latin typeface="Adobe Garamond Pro" pitchFamily="18" charset="0"/>
              </a:defRPr>
            </a:lvl1pPr>
          </a:lstStyle>
          <a:p>
            <a:pPr lvl="0"/>
            <a:r>
              <a:rPr lang="sv-SE" dirty="0" err="1" smtClean="0"/>
              <a:t>Headline</a:t>
            </a:r>
            <a:r>
              <a:rPr lang="sv-SE" dirty="0" smtClean="0"/>
              <a:t> Adobe Garamond </a:t>
            </a:r>
            <a:r>
              <a:rPr lang="sv-SE" dirty="0" err="1" smtClean="0"/>
              <a:t>Semibold</a:t>
            </a:r>
            <a:r>
              <a:rPr lang="sv-SE" dirty="0" smtClean="0"/>
              <a:t>/Times New Roman</a:t>
            </a:r>
            <a:endParaRPr lang="sv-SE" dirty="0"/>
          </a:p>
        </p:txBody>
      </p:sp>
      <p:sp>
        <p:nvSpPr>
          <p:cNvPr id="8" name="Rektangel 7"/>
          <p:cNvSpPr/>
          <p:nvPr userDrawn="1"/>
        </p:nvSpPr>
        <p:spPr>
          <a:xfrm>
            <a:off x="554587" y="5283329"/>
            <a:ext cx="24030883" cy="29974713"/>
          </a:xfrm>
          <a:prstGeom prst="rect">
            <a:avLst/>
          </a:prstGeom>
          <a:solidFill>
            <a:srgbClr val="BAD8E1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5" tIns="38041" rIns="76085" bIns="38041" rtlCol="0" anchor="ctr"/>
          <a:lstStyle/>
          <a:p>
            <a:pPr algn="ctr"/>
            <a:endParaRPr lang="sv-SE" sz="4813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1" hasCustomPrompt="1"/>
          </p:nvPr>
        </p:nvSpPr>
        <p:spPr>
          <a:xfrm>
            <a:off x="1153857" y="5828324"/>
            <a:ext cx="5453392" cy="8538252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8322">
                <a:latin typeface="Frutiger 45 Light" pitchFamily="34" charset="0"/>
              </a:defRPr>
            </a:lvl1pPr>
          </a:lstStyle>
          <a:p>
            <a:r>
              <a:rPr lang="sv-SE" dirty="0" smtClean="0"/>
              <a:t>Image</a:t>
            </a:r>
            <a:endParaRPr lang="sv-SE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8472876" y="5828324"/>
            <a:ext cx="5513319" cy="8538252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8322">
                <a:latin typeface="Frutiger 45 Light" pitchFamily="34" charset="0"/>
              </a:defRPr>
            </a:lvl1pPr>
          </a:lstStyle>
          <a:p>
            <a:r>
              <a:rPr lang="sv-SE" dirty="0" smtClean="0"/>
              <a:t>Image</a:t>
            </a:r>
            <a:endParaRPr lang="sv-SE" dirty="0"/>
          </a:p>
        </p:txBody>
      </p:sp>
      <p:sp>
        <p:nvSpPr>
          <p:cNvPr id="15" name="Platshållare för bild 9"/>
          <p:cNvSpPr>
            <a:spLocks noGrp="1"/>
          </p:cNvSpPr>
          <p:nvPr>
            <p:ph type="pic" sz="quarter" idx="13" hasCustomPrompt="1"/>
          </p:nvPr>
        </p:nvSpPr>
        <p:spPr>
          <a:xfrm>
            <a:off x="14937161" y="23994812"/>
            <a:ext cx="8989109" cy="896213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8322">
                <a:latin typeface="Frutiger 45 Light" pitchFamily="34" charset="0"/>
              </a:defRPr>
            </a:lvl1pPr>
          </a:lstStyle>
          <a:p>
            <a:r>
              <a:rPr lang="sv-SE" dirty="0" smtClean="0"/>
              <a:t>Image</a:t>
            </a:r>
            <a:endParaRPr lang="sv-SE" dirty="0"/>
          </a:p>
        </p:txBody>
      </p:sp>
      <p:sp>
        <p:nvSpPr>
          <p:cNvPr id="22" name="Platshållare för text 21"/>
          <p:cNvSpPr>
            <a:spLocks noGrp="1"/>
          </p:cNvSpPr>
          <p:nvPr>
            <p:ph type="body" sz="quarter" idx="15" hasCustomPrompt="1"/>
          </p:nvPr>
        </p:nvSpPr>
        <p:spPr>
          <a:xfrm>
            <a:off x="1153858" y="14972126"/>
            <a:ext cx="22832335" cy="8235476"/>
          </a:xfrm>
          <a:prstGeom prst="rect">
            <a:avLst/>
          </a:prstGeom>
        </p:spPr>
        <p:txBody>
          <a:bodyPr lIns="91423" tIns="89981" rIns="91423" bIns="89981" numCol="2" spcCol="719855"/>
          <a:lstStyle>
            <a:lvl1pPr marL="0" marR="0" indent="0" algn="l" defTabSz="34742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828">
                <a:latin typeface="Frutiger 45 Light" pitchFamily="34" charset="0"/>
              </a:defRPr>
            </a:lvl1pPr>
            <a:lvl2pPr marL="1737119" indent="0">
              <a:buNone/>
              <a:defRPr sz="4910">
                <a:latin typeface="Frutiger 45 Light" pitchFamily="34" charset="0"/>
              </a:defRPr>
            </a:lvl2pPr>
            <a:lvl3pPr marL="3474243" indent="0">
              <a:buNone/>
              <a:defRPr sz="4910">
                <a:latin typeface="Frutiger 45 Light" pitchFamily="34" charset="0"/>
              </a:defRPr>
            </a:lvl3pPr>
            <a:lvl4pPr marL="5211362" indent="0">
              <a:buNone/>
              <a:defRPr sz="4910">
                <a:latin typeface="Frutiger 45 Light" pitchFamily="34" charset="0"/>
              </a:defRPr>
            </a:lvl4pPr>
            <a:lvl5pPr marL="6948487" indent="0">
              <a:buNone/>
              <a:defRPr sz="4910">
                <a:latin typeface="Frutiger 45 Light" pitchFamily="34" charset="0"/>
              </a:defRPr>
            </a:lvl5pPr>
          </a:lstStyle>
          <a:p>
            <a:pPr marL="0" marR="0" lvl="0" indent="0" algn="l" defTabSz="34742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 err="1" smtClean="0"/>
              <a:t>Textframe</a:t>
            </a:r>
            <a:r>
              <a:rPr lang="sv-SE" dirty="0" smtClean="0"/>
              <a:t> Frutiger </a:t>
            </a:r>
            <a:r>
              <a:rPr lang="sv-SE" dirty="0" err="1" smtClean="0"/>
              <a:t>Light</a:t>
            </a:r>
            <a:r>
              <a:rPr lang="sv-SE" dirty="0" smtClean="0"/>
              <a:t> /Arial</a:t>
            </a:r>
          </a:p>
        </p:txBody>
      </p:sp>
      <p:sp>
        <p:nvSpPr>
          <p:cNvPr id="25" name="Platshållare för text 24"/>
          <p:cNvSpPr>
            <a:spLocks noGrp="1"/>
          </p:cNvSpPr>
          <p:nvPr>
            <p:ph type="body" sz="quarter" idx="16" hasCustomPrompt="1"/>
          </p:nvPr>
        </p:nvSpPr>
        <p:spPr>
          <a:xfrm>
            <a:off x="1153858" y="33501942"/>
            <a:ext cx="22772406" cy="1150550"/>
          </a:xfrm>
          <a:prstGeom prst="rect">
            <a:avLst/>
          </a:prstGeom>
        </p:spPr>
        <p:txBody>
          <a:bodyPr lIns="91423" tIns="45710" rIns="91423" bIns="45710"/>
          <a:lstStyle>
            <a:lvl1pPr marL="0" indent="0">
              <a:buNone/>
              <a:defRPr sz="3246" b="1">
                <a:solidFill>
                  <a:srgbClr val="9A5A14"/>
                </a:solidFill>
                <a:latin typeface="Frutiger 45 Light" pitchFamily="34" charset="0"/>
              </a:defRPr>
            </a:lvl1pPr>
            <a:lvl2pPr marL="1737119" indent="0">
              <a:buNone/>
              <a:defRPr sz="3246">
                <a:latin typeface="Frutiger 45 Light" pitchFamily="34" charset="0"/>
              </a:defRPr>
            </a:lvl2pPr>
            <a:lvl3pPr marL="3474243" indent="0">
              <a:buNone/>
              <a:defRPr sz="3246">
                <a:latin typeface="Frutiger 45 Light" pitchFamily="34" charset="0"/>
              </a:defRPr>
            </a:lvl3pPr>
            <a:lvl4pPr marL="5211362" indent="0">
              <a:buNone/>
              <a:defRPr sz="3246">
                <a:latin typeface="Frutiger 45 Light" pitchFamily="34" charset="0"/>
              </a:defRPr>
            </a:lvl4pPr>
            <a:lvl5pPr marL="6948487" indent="0">
              <a:buNone/>
              <a:defRPr sz="3246">
                <a:latin typeface="Frutiger 45 Light" pitchFamily="34" charset="0"/>
              </a:defRPr>
            </a:lvl5pPr>
          </a:lstStyle>
          <a:p>
            <a:pPr lvl="0"/>
            <a:r>
              <a:rPr lang="sv-SE" dirty="0" smtClean="0"/>
              <a:t>Contact information (</a:t>
            </a:r>
            <a:r>
              <a:rPr lang="sv-SE" dirty="0" err="1" smtClean="0"/>
              <a:t>Name</a:t>
            </a:r>
            <a:r>
              <a:rPr lang="sv-SE" dirty="0" smtClean="0"/>
              <a:t> | Institution | </a:t>
            </a:r>
            <a:r>
              <a:rPr lang="sv-SE" dirty="0" err="1" smtClean="0"/>
              <a:t>Address</a:t>
            </a:r>
            <a:r>
              <a:rPr lang="sv-SE" dirty="0" smtClean="0"/>
              <a:t> | Mail)</a:t>
            </a:r>
            <a:endParaRPr lang="sv-SE" dirty="0"/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7146596" y="5828324"/>
            <a:ext cx="10906785" cy="8538252"/>
          </a:xfrm>
          <a:prstGeom prst="rect">
            <a:avLst/>
          </a:prstGeom>
        </p:spPr>
        <p:txBody>
          <a:bodyPr lIns="91423" tIns="89981" rIns="91423" bIns="89981" numCol="1" spcCol="719855"/>
          <a:lstStyle>
            <a:lvl1pPr marL="0" marR="0" indent="0" algn="l" defTabSz="34742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828" b="1" baseline="0">
                <a:latin typeface="Frutiger 45 Light" pitchFamily="34" charset="0"/>
              </a:defRPr>
            </a:lvl1pPr>
            <a:lvl2pPr marL="1737119" indent="0">
              <a:buNone/>
              <a:defRPr sz="4910">
                <a:latin typeface="Frutiger 45 Light" pitchFamily="34" charset="0"/>
              </a:defRPr>
            </a:lvl2pPr>
            <a:lvl3pPr marL="3474243" indent="0">
              <a:buNone/>
              <a:defRPr sz="4910">
                <a:latin typeface="Frutiger 45 Light" pitchFamily="34" charset="0"/>
              </a:defRPr>
            </a:lvl3pPr>
            <a:lvl4pPr marL="5211362" indent="0">
              <a:buNone/>
              <a:defRPr sz="4910">
                <a:latin typeface="Frutiger 45 Light" pitchFamily="34" charset="0"/>
              </a:defRPr>
            </a:lvl4pPr>
            <a:lvl5pPr marL="6948487" indent="0">
              <a:buNone/>
              <a:defRPr sz="4910">
                <a:latin typeface="Frutiger 45 Light" pitchFamily="34" charset="0"/>
              </a:defRPr>
            </a:lvl5pPr>
          </a:lstStyle>
          <a:p>
            <a:pPr marL="0" marR="0" lvl="0" indent="0" algn="l" defTabSz="34742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 err="1" smtClean="0"/>
              <a:t>Textframe</a:t>
            </a:r>
            <a:r>
              <a:rPr lang="sv-SE" dirty="0" smtClean="0"/>
              <a:t> Frutiger LT </a:t>
            </a:r>
            <a:r>
              <a:rPr lang="sv-SE" dirty="0" err="1" smtClean="0"/>
              <a:t>Std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/Arial </a:t>
            </a:r>
            <a:r>
              <a:rPr lang="sv-SE" dirty="0" err="1" smtClean="0"/>
              <a:t>Add</a:t>
            </a:r>
            <a:r>
              <a:rPr lang="sv-SE" dirty="0" smtClean="0"/>
              <a:t>/</a:t>
            </a:r>
            <a:r>
              <a:rPr lang="sv-SE" dirty="0" err="1" smtClean="0"/>
              <a:t>delete</a:t>
            </a:r>
            <a:r>
              <a:rPr lang="sv-SE" dirty="0" smtClean="0"/>
              <a:t> text and </a:t>
            </a:r>
            <a:r>
              <a:rPr lang="sv-SE" dirty="0" err="1" smtClean="0"/>
              <a:t>imageframes</a:t>
            </a:r>
            <a:r>
              <a:rPr lang="sv-SE" dirty="0" smtClean="0"/>
              <a:t> as </a:t>
            </a:r>
            <a:r>
              <a:rPr lang="sv-SE" dirty="0" err="1" smtClean="0"/>
              <a:t>needed</a:t>
            </a:r>
            <a:endParaRPr lang="sv-SE" dirty="0" smtClean="0"/>
          </a:p>
        </p:txBody>
      </p:sp>
      <p:sp>
        <p:nvSpPr>
          <p:cNvPr id="27" name="Platshållare för text 21"/>
          <p:cNvSpPr>
            <a:spLocks noGrp="1"/>
          </p:cNvSpPr>
          <p:nvPr>
            <p:ph type="body" sz="quarter" idx="18" hasCustomPrompt="1"/>
          </p:nvPr>
        </p:nvSpPr>
        <p:spPr>
          <a:xfrm>
            <a:off x="1153857" y="23994813"/>
            <a:ext cx="13184030" cy="8962134"/>
          </a:xfrm>
          <a:prstGeom prst="rect">
            <a:avLst/>
          </a:prstGeom>
        </p:spPr>
        <p:txBody>
          <a:bodyPr lIns="91423" tIns="89981" rIns="91423" bIns="89981" numCol="1" spcCol="719855"/>
          <a:lstStyle>
            <a:lvl1pPr marL="0" marR="0" indent="0" algn="l" defTabSz="34742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828">
                <a:latin typeface="Frutiger 45 Light" pitchFamily="34" charset="0"/>
              </a:defRPr>
            </a:lvl1pPr>
            <a:lvl2pPr marL="1737119" indent="0">
              <a:buNone/>
              <a:defRPr sz="4910">
                <a:latin typeface="Frutiger 45 Light" pitchFamily="34" charset="0"/>
              </a:defRPr>
            </a:lvl2pPr>
            <a:lvl3pPr marL="3474243" indent="0">
              <a:buNone/>
              <a:defRPr sz="4910">
                <a:latin typeface="Frutiger 45 Light" pitchFamily="34" charset="0"/>
              </a:defRPr>
            </a:lvl3pPr>
            <a:lvl4pPr marL="5211362" indent="0">
              <a:buNone/>
              <a:defRPr sz="4910">
                <a:latin typeface="Frutiger 45 Light" pitchFamily="34" charset="0"/>
              </a:defRPr>
            </a:lvl4pPr>
            <a:lvl5pPr marL="6948487" indent="0">
              <a:buNone/>
              <a:defRPr sz="4910">
                <a:latin typeface="Frutiger 45 Light" pitchFamily="34" charset="0"/>
              </a:defRPr>
            </a:lvl5pPr>
          </a:lstStyle>
          <a:p>
            <a:pPr marL="0" marR="0" lvl="0" indent="0" algn="l" defTabSz="34742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 err="1" smtClean="0"/>
              <a:t>Textframe</a:t>
            </a:r>
            <a:r>
              <a:rPr lang="sv-SE" dirty="0" smtClean="0"/>
              <a:t> Frutiger </a:t>
            </a:r>
            <a:r>
              <a:rPr lang="sv-SE" dirty="0" err="1" smtClean="0"/>
              <a:t>Light</a:t>
            </a:r>
            <a:r>
              <a:rPr lang="sv-SE" dirty="0" smtClean="0"/>
              <a:t> /Arial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4270080" y="3770054"/>
            <a:ext cx="20315552" cy="1029289"/>
          </a:xfrm>
          <a:prstGeom prst="rect">
            <a:avLst/>
          </a:prstGeom>
          <a:ln>
            <a:noFill/>
            <a:prstDash val="solid"/>
          </a:ln>
        </p:spPr>
        <p:txBody>
          <a:bodyPr lIns="0" anchor="ctr" anchorCtr="0"/>
          <a:lstStyle>
            <a:lvl1pPr marL="0" indent="0">
              <a:buNone/>
              <a:defRPr sz="3329" b="1">
                <a:solidFill>
                  <a:srgbClr val="9A5A14"/>
                </a:solidFill>
                <a:latin typeface="Frutiger LT Std 55 Roman" pitchFamily="34" charset="0"/>
              </a:defRPr>
            </a:lvl1pPr>
          </a:lstStyle>
          <a:p>
            <a:pPr lvl="0"/>
            <a:r>
              <a:rPr lang="sv-SE" sz="3329" dirty="0" smtClean="0"/>
              <a:t>SUBHEADLINE</a:t>
            </a:r>
            <a:endParaRPr lang="sv-SE" dirty="0"/>
          </a:p>
        </p:txBody>
      </p:sp>
      <p:cxnSp>
        <p:nvCxnSpPr>
          <p:cNvPr id="7" name="Rak 6"/>
          <p:cNvCxnSpPr/>
          <p:nvPr userDrawn="1"/>
        </p:nvCxnSpPr>
        <p:spPr>
          <a:xfrm>
            <a:off x="4270080" y="3769450"/>
            <a:ext cx="20315389" cy="0"/>
          </a:xfrm>
          <a:prstGeom prst="line">
            <a:avLst/>
          </a:prstGeom>
          <a:ln w="38100" cmpd="sng">
            <a:solidFill>
              <a:srgbClr val="9A5A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349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E166D-A929-4EE4-9BB1-C2F3660727CA}" type="datetimeFigureOut">
              <a:rPr lang="sv-SE" smtClean="0"/>
              <a:t>2019-09-01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246F3-3BB4-437C-A67E-E0EA3F7740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8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153857" y="12251829"/>
            <a:ext cx="9934689" cy="9693771"/>
          </a:xfrm>
          <a:prstGeom prst="rect">
            <a:avLst/>
          </a:prstGeom>
          <a:solidFill>
            <a:srgbClr val="B9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sv-SE" sz="8000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Effekt av intravenöst givet K-vitamin till </a:t>
            </a:r>
          </a:p>
          <a:p>
            <a:r>
              <a:rPr lang="sv-SE" sz="8000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kritiskt sjuka patienter med spontant förlängd </a:t>
            </a:r>
          </a:p>
          <a:p>
            <a:r>
              <a:rPr lang="sv-SE" sz="8000" kern="0" dirty="0" err="1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protrombintid</a:t>
            </a:r>
            <a:r>
              <a:rPr lang="sv-SE" sz="8000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.</a:t>
            </a:r>
            <a:endParaRPr lang="sv-S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Contact information: </a:t>
            </a:r>
            <a:r>
              <a:rPr lang="sv-SE" dirty="0" smtClean="0"/>
              <a:t>Sofia Dahlberg, </a:t>
            </a:r>
          </a:p>
          <a:p>
            <a:r>
              <a:rPr lang="sv-SE" dirty="0" smtClean="0"/>
              <a:t>Lunds Universitet, </a:t>
            </a:r>
            <a:r>
              <a:rPr lang="sv-SE" dirty="0" smtClean="0"/>
              <a:t>sofia.dahlberg@med.lu.se</a:t>
            </a:r>
            <a:endParaRPr lang="sv-S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v-SE" sz="3600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Sofia Dahlberg, Emilia </a:t>
            </a:r>
            <a:r>
              <a:rPr lang="sv-SE" sz="3600" kern="0" dirty="0" err="1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Ängeby</a:t>
            </a:r>
            <a:r>
              <a:rPr lang="sv-SE" sz="3600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 Eriksson, Thomas </a:t>
            </a:r>
            <a:r>
              <a:rPr lang="sv-SE" sz="3600" kern="0" dirty="0" err="1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Kander</a:t>
            </a:r>
            <a:r>
              <a:rPr lang="sv-SE" sz="3600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, Ulf </a:t>
            </a:r>
            <a:r>
              <a:rPr lang="sv-SE" sz="3600" kern="0" dirty="0" smtClean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rPr>
              <a:t>Schött</a:t>
            </a:r>
            <a:endParaRPr lang="sv-SE" sz="3600" kern="0" dirty="0">
              <a:solidFill>
                <a:srgbClr val="9C6114"/>
              </a:solidFill>
              <a:latin typeface="Times New Roman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153858" y="6065521"/>
            <a:ext cx="9703195" cy="5802630"/>
            <a:chOff x="1153858" y="6065520"/>
            <a:chExt cx="9934689" cy="6155531"/>
          </a:xfrm>
        </p:grpSpPr>
        <p:sp>
          <p:nvSpPr>
            <p:cNvPr id="11" name="TextBox 10"/>
            <p:cNvSpPr txBox="1"/>
            <p:nvPr/>
          </p:nvSpPr>
          <p:spPr>
            <a:xfrm>
              <a:off x="1153858" y="6065520"/>
              <a:ext cx="9934689" cy="615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4600" b="1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Slutsats</a:t>
              </a:r>
            </a:p>
            <a:p>
              <a:endParaRPr lang="sv-SE" sz="4000" b="1" kern="0" dirty="0" smtClean="0">
                <a:solidFill>
                  <a:srgbClr val="9C6114"/>
                </a:solidFill>
                <a:latin typeface="Frutiger 45 Light"/>
                <a:ea typeface="ＭＳ Ｐゴシック" charset="0"/>
                <a:cs typeface="ＭＳ Ｐゴシック" charset="0"/>
              </a:endParaRPr>
            </a:p>
            <a:p>
              <a:r>
                <a:rPr lang="sv-SE" sz="3800" b="1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Studien </a:t>
              </a:r>
              <a:r>
                <a:rPr lang="sv-SE" sz="3800" b="1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demonstrerar att </a:t>
              </a:r>
              <a:r>
                <a:rPr lang="sv-SE" sz="3800" b="1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protrombintid</a:t>
              </a:r>
              <a:r>
                <a:rPr lang="sv-SE" sz="3800" b="1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(PT) och </a:t>
              </a:r>
              <a:r>
                <a:rPr lang="sv-SE" sz="3800" b="1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aktivitet av K-vitaminberoende koagulationsfaktorer hos kritiskt sjuka patienter med spontanförlängda PT-värden har förstärkts 24 timmar efter </a:t>
              </a:r>
              <a:r>
                <a:rPr lang="sv-SE" sz="3800" b="1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Konakion</a:t>
              </a:r>
              <a:r>
                <a:rPr lang="sv-SE" sz="3800" b="1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.</a:t>
              </a:r>
            </a:p>
            <a:p>
              <a:endParaRPr lang="sv-SE" sz="4000" b="1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endParaRPr>
            </a:p>
            <a:p>
              <a:endParaRPr lang="sv-SE" sz="4000" b="1" kern="0" dirty="0">
                <a:solidFill>
                  <a:srgbClr val="9C6114"/>
                </a:solidFill>
                <a:latin typeface="Times New Roman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1153858" y="6724891"/>
              <a:ext cx="9703195" cy="34724"/>
            </a:xfrm>
            <a:prstGeom prst="line">
              <a:avLst/>
            </a:prstGeom>
            <a:ln w="19050">
              <a:solidFill>
                <a:srgbClr val="9C6114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2408061" y="6065520"/>
            <a:ext cx="11518203" cy="9110980"/>
            <a:chOff x="12296473" y="6065520"/>
            <a:chExt cx="11629791" cy="9017853"/>
          </a:xfrm>
        </p:grpSpPr>
        <p:sp>
          <p:nvSpPr>
            <p:cNvPr id="19" name="Rectangle 18"/>
            <p:cNvSpPr/>
            <p:nvPr/>
          </p:nvSpPr>
          <p:spPr>
            <a:xfrm>
              <a:off x="12296473" y="6065520"/>
              <a:ext cx="11629791" cy="901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v-SE" sz="46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Metod</a:t>
              </a:r>
            </a:p>
            <a:p>
              <a:endParaRPr lang="sv-SE" sz="4000" dirty="0" smtClean="0">
                <a:latin typeface="Frutiger 45 Light"/>
                <a:cs typeface="Times New Roman" panose="02020603050405020304" pitchFamily="18" charset="0"/>
              </a:endParaRPr>
            </a:p>
            <a:p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Kritiskt sjuka patienter med lätt förlängd </a:t>
              </a:r>
              <a:r>
                <a:rPr lang="sv-SE" sz="3800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protrombintid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(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PT(på svenska PK))–</a:t>
              </a:r>
              <a:r>
                <a:rPr lang="sv-SE" sz="3800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Owren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(PK-INR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) &gt;1,2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inkluderades konsekutivt på kontorstid. Rutinkoagulationsstatus (PT-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Owren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, PT-Quick), aktivitet av faktor (F) II, FVII, FIX, FX och koncentration av protein C och S, 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trombingeneration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samt </a:t>
              </a:r>
              <a:r>
                <a:rPr lang="sv-SE" sz="3800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tromboelastometri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(ROTEM </a:t>
              </a:r>
              <a:r>
                <a:rPr lang="sv-SE" sz="3800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ExTEM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),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mättes före och 24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timmar (h)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efter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att 10 mg K-vitamin (</a:t>
              </a:r>
              <a:r>
                <a:rPr lang="sv-SE" sz="3800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Konakion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)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givits intravenöst (iv). </a:t>
              </a:r>
              <a:r>
                <a:rPr lang="sv-SE" sz="3800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Exklusionskriterier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: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pågående 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waran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- eller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NOAC-behandling, </a:t>
              </a:r>
              <a:r>
                <a:rPr lang="sv-SE" sz="3800" kern="0" dirty="0" err="1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hepatocellulär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cancer, leverresektion &lt;6 månader, känd 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koagulopati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eller behandling med 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Konakion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&lt;36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h.</a:t>
              </a:r>
              <a:endParaRPr lang="sv-SE" sz="3800" kern="0" dirty="0">
                <a:solidFill>
                  <a:srgbClr val="9C6114"/>
                </a:solidFill>
                <a:latin typeface="Frutiger 45 Light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12408061" y="6724891"/>
              <a:ext cx="11100121" cy="34724"/>
            </a:xfrm>
            <a:prstGeom prst="line">
              <a:avLst/>
            </a:prstGeom>
            <a:ln w="19050">
              <a:solidFill>
                <a:srgbClr val="9C6114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6" name="Rectangle 25"/>
          <p:cNvSpPr/>
          <p:nvPr/>
        </p:nvSpPr>
        <p:spPr>
          <a:xfrm>
            <a:off x="12408061" y="15849600"/>
            <a:ext cx="11518204" cy="8648700"/>
          </a:xfrm>
          <a:prstGeom prst="rect">
            <a:avLst/>
          </a:prstGeom>
          <a:solidFill>
            <a:srgbClr val="B9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7" name="Bildobjekt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6592" y="16349550"/>
            <a:ext cx="6943058" cy="738187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1153857" y="22821900"/>
            <a:ext cx="9934689" cy="8127342"/>
            <a:chOff x="922364" y="23126700"/>
            <a:chExt cx="9934689" cy="8156079"/>
          </a:xfrm>
        </p:grpSpPr>
        <p:sp>
          <p:nvSpPr>
            <p:cNvPr id="29" name="TextBox 28"/>
            <p:cNvSpPr txBox="1"/>
            <p:nvPr/>
          </p:nvSpPr>
          <p:spPr>
            <a:xfrm>
              <a:off x="922364" y="23126700"/>
              <a:ext cx="9934689" cy="8156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46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Introduktion</a:t>
              </a:r>
            </a:p>
            <a:p>
              <a:endParaRPr lang="sv-SE" sz="6000" dirty="0" smtClean="0">
                <a:latin typeface="Frutiger 45 Light"/>
                <a:cs typeface="Times New Roman" panose="02020603050405020304" pitchFamily="18" charset="0"/>
              </a:endParaRPr>
            </a:p>
            <a:p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Tidigare studier indikerar att K-vitaminbrist är vanligt hos kritiskt sjuka patienter. Spontan 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koagulopati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är vanligt förekommande i denna patientgrupp och kan ibland korrigeras med K-vitamin. K-vitamin krävs för att aktivera protein involverade i koagulation,</a:t>
              </a:r>
            </a:p>
            <a:p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kardiovaskulär hälsa och benmetabolism. Syftet med den aktuella studien var att undersöka effekten av intravenöst givet K-vitamin på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rutinmässiga och avancerade koagulationsanalyser.</a:t>
              </a:r>
              <a:endParaRPr lang="sv-SE" sz="3800" kern="0" dirty="0">
                <a:solidFill>
                  <a:srgbClr val="9C6114"/>
                </a:solidFill>
                <a:latin typeface="Frutiger 45 Light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 flipV="1">
              <a:off x="1038110" y="23864887"/>
              <a:ext cx="9703195" cy="34724"/>
            </a:xfrm>
            <a:prstGeom prst="line">
              <a:avLst/>
            </a:prstGeom>
            <a:ln w="19050">
              <a:solidFill>
                <a:srgbClr val="9C6114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12408061" y="25806400"/>
            <a:ext cx="11518203" cy="7986345"/>
            <a:chOff x="12296473" y="25975219"/>
            <a:chExt cx="11518203" cy="7817525"/>
          </a:xfrm>
        </p:grpSpPr>
        <p:sp>
          <p:nvSpPr>
            <p:cNvPr id="31" name="TextBox 30"/>
            <p:cNvSpPr txBox="1"/>
            <p:nvPr/>
          </p:nvSpPr>
          <p:spPr>
            <a:xfrm>
              <a:off x="12296473" y="25975219"/>
              <a:ext cx="11518203" cy="7817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46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Resultat</a:t>
              </a:r>
            </a:p>
            <a:p>
              <a:endParaRPr lang="sv-SE" sz="3800" kern="0" dirty="0" smtClean="0">
                <a:solidFill>
                  <a:srgbClr val="9C6114"/>
                </a:solidFill>
                <a:latin typeface="Frutiger 45 Light"/>
                <a:ea typeface="ＭＳ Ｐゴシック" charset="0"/>
                <a:cs typeface="ＭＳ Ｐゴシック" charset="0"/>
              </a:endParaRPr>
            </a:p>
            <a:p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27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patienter inkluderades. En signifikant sänkning av PT-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Owren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och PT-Quick påvisades 24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h efter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givet K-vitamin (p&lt;0.001). Aktiviteten av FII, FVII, FIX och FX ökade (p&lt;0.01, p&lt;0.01, p&lt;0.01, p&lt;0.001). Koncentrationen av protein C och S samt</a:t>
              </a:r>
            </a:p>
            <a:p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trombingenerationen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var oförändrad. Ingen skillnad demonstrerades i 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tromboelastometrianalyserna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CT, CFT, </a:t>
              </a:r>
              <a:r>
                <a:rPr lang="el-GR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α-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vinkel, LI60 och ML. En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signifikant (p&lt;0.05)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ökning av MCF påvisades 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troligtvis 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sekundär till en ökning i plasma-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fibrinogen</a:t>
              </a:r>
              <a:r>
                <a:rPr lang="sv-SE" sz="3800" kern="0" dirty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 som i motsats till de K-vitaminberoende proteinerna är en </a:t>
              </a:r>
              <a:r>
                <a:rPr lang="sv-SE" sz="3800" kern="0" dirty="0" err="1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akutfasreaktant</a:t>
              </a:r>
              <a:r>
                <a:rPr lang="sv-SE" sz="3800" kern="0" dirty="0" smtClean="0">
                  <a:solidFill>
                    <a:srgbClr val="9C6114"/>
                  </a:solidFill>
                  <a:latin typeface="Frutiger 45 Light"/>
                  <a:ea typeface="ＭＳ Ｐゴシック" charset="0"/>
                  <a:cs typeface="ＭＳ Ｐゴシック" charset="0"/>
                </a:rPr>
                <a:t>.</a:t>
              </a:r>
              <a:endParaRPr lang="sv-SE" sz="3800" kern="0" dirty="0">
                <a:solidFill>
                  <a:srgbClr val="9C6114"/>
                </a:solidFill>
                <a:latin typeface="Frutiger 45 Light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 flipV="1">
              <a:off x="12296473" y="26761740"/>
              <a:ext cx="11100121" cy="34724"/>
            </a:xfrm>
            <a:prstGeom prst="line">
              <a:avLst/>
            </a:prstGeom>
            <a:ln w="19050">
              <a:solidFill>
                <a:srgbClr val="9C6114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8" y="455943"/>
            <a:ext cx="3606032" cy="434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859" y="12122976"/>
            <a:ext cx="8258684" cy="982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75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640</TotalTime>
  <Words>323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ＭＳ Ｐゴシック</vt:lpstr>
      <vt:lpstr>Adobe Garamond Pro</vt:lpstr>
      <vt:lpstr>Arial</vt:lpstr>
      <vt:lpstr>Calibri</vt:lpstr>
      <vt:lpstr>Calibri Light</vt:lpstr>
      <vt:lpstr>Frutiger 45 Light</vt:lpstr>
      <vt:lpstr>Frutiger LT Std 55 Roman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sofia.irma.dahlberg@gmail.com</dc:creator>
  <cp:lastModifiedBy>sofia.irma.dahlberg@gmail.com</cp:lastModifiedBy>
  <cp:revision>25</cp:revision>
  <dcterms:created xsi:type="dcterms:W3CDTF">2019-08-25T10:45:05Z</dcterms:created>
  <dcterms:modified xsi:type="dcterms:W3CDTF">2019-09-01T17:45:21Z</dcterms:modified>
</cp:coreProperties>
</file>