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61" r:id="rId3"/>
    <p:sldId id="319" r:id="rId4"/>
    <p:sldId id="330" r:id="rId5"/>
    <p:sldId id="327" r:id="rId6"/>
    <p:sldId id="331" r:id="rId7"/>
    <p:sldId id="323" r:id="rId8"/>
    <p:sldId id="276" r:id="rId9"/>
    <p:sldId id="278" r:id="rId10"/>
    <p:sldId id="303" r:id="rId11"/>
    <p:sldId id="304" r:id="rId12"/>
    <p:sldId id="329" r:id="rId13"/>
  </p:sldIdLst>
  <p:sldSz cx="9144000" cy="6858000" type="screen4x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166" autoAdjust="0"/>
  </p:normalViewPr>
  <p:slideViewPr>
    <p:cSldViewPr>
      <p:cViewPr>
        <p:scale>
          <a:sx n="71" d="100"/>
          <a:sy n="71" d="100"/>
        </p:scale>
        <p:origin x="-283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48" y="-102"/>
      </p:cViewPr>
      <p:guideLst>
        <p:guide orient="horz" pos="2881"/>
        <p:guide orient="horz" pos="3129"/>
        <p:guide pos="2159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3BBDB-6757-4CA5-AF77-505A5D3A358F}" type="datetimeFigureOut">
              <a:rPr lang="sv-SE" smtClean="0"/>
              <a:t>2015-08-31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43FDE-1A88-4523-9C29-F47683F6A61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8991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FEBB5-2BE9-41EE-9893-1D15C161D55F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D4214-FDDA-4FBF-B3FC-FCF067F0CCE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0069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7860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D4214-FDDA-4FBF-B3FC-FCF067F0CCE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9617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3A44A-7623-47D7-B1FE-0D406A7022FD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err="1" smtClean="0"/>
              <a:t>Koch&amp;Fritz</a:t>
            </a:r>
            <a:r>
              <a:rPr lang="de-DE" dirty="0" smtClean="0"/>
              <a:t>: „</a:t>
            </a:r>
            <a:r>
              <a:rPr lang="de-DE" dirty="0" err="1" smtClean="0"/>
              <a:t>Building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Green State“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011BF-EB32-4416-ADEC-22F0D60839A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BE0ED-F001-46A2-A38A-688C923BC016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6A350-BF79-45BE-BFFE-76D13635D38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3B0E8-170B-42F0-87B9-F998C7F3ACBA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45AE0-07AC-409C-925A-244D9FAAAE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74BD5-A337-424F-8BAB-1BC752552A43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9E68A-64CE-4CB5-BD3B-5A923F7A03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8659B-AF11-49D0-B8AA-505C3C6657AE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309B0-C43B-43EB-9825-4EE7BC223F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6A86E-9E2C-4C53-99C7-F3761C36BB97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115F-27C9-4808-8AEB-AAAF24D4152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EAB5-117C-4BC0-9AAF-6B5C09E40D25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F899A-B3C7-42FE-A3D5-20412F0236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9D878-D120-4C99-A8CC-1B248151AD3B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F647-6968-4154-B3A0-96BDEDFA998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E17A3-A4AA-4980-9A45-368474CAB248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BD3C7-0F65-412A-984E-D10B6DFBFE7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8DDD-2370-42F3-9BE0-4A56A00873D2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04F8E-2AC8-4109-A9CD-E1D02CA84E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91494-1B0A-4272-A60C-DB70AF68AB55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E0B93-3D92-4B85-AE79-C4BBA51DD91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E88B4-3809-4FD5-A12F-CC01BA67559E}" type="datetimeFigureOut">
              <a:rPr lang="de-DE"/>
              <a:pPr>
                <a:defRPr/>
              </a:pPr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8C35A4-8B0B-4D92-8E6D-62BF0A65491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5CB8F-B786-4C41-AA1C-6798C1915FB5}" type="datetimeFigureOut">
              <a:rPr lang="de-DE" smtClean="0"/>
              <a:t>31.08.2015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err="1" smtClean="0"/>
              <a:t>Koch&amp;Fritz</a:t>
            </a:r>
            <a:r>
              <a:rPr lang="de-DE" dirty="0" smtClean="0"/>
              <a:t>: „</a:t>
            </a:r>
            <a:r>
              <a:rPr lang="de-DE" dirty="0" err="1" smtClean="0"/>
              <a:t>Building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Green State“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B5EFD-23FC-4A58-B8B3-8F1E712E90E6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7.pn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6" Type="http://schemas.openxmlformats.org/officeDocument/2006/relationships/image" Target="../media/image3.jp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6" Type="http://schemas.openxmlformats.org/officeDocument/2006/relationships/image" Target="../media/image5.png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-180528" y="1844824"/>
            <a:ext cx="9468544" cy="2448272"/>
          </a:xfrm>
        </p:spPr>
        <p:txBody>
          <a:bodyPr rtlCol="0">
            <a:noAutofit/>
          </a:bodyPr>
          <a:lstStyle/>
          <a:p>
            <a:pPr marL="457200" indent="-457200" defTabSz="912813"/>
            <a:r>
              <a:rPr lang="sv-SE" sz="3600" b="1" dirty="0" smtClean="0">
                <a:latin typeface="Garamond" panose="02020404030301010803" pitchFamily="18" charset="0"/>
              </a:rPr>
              <a:t/>
            </a:r>
            <a:br>
              <a:rPr lang="sv-SE" sz="3600" b="1" dirty="0" smtClean="0">
                <a:latin typeface="Garamond" panose="02020404030301010803" pitchFamily="18" charset="0"/>
              </a:rPr>
            </a:br>
            <a:r>
              <a:rPr lang="sv-SE" sz="3600" b="1" dirty="0" smtClean="0">
                <a:latin typeface="Garamond" panose="02020404030301010803" pitchFamily="18" charset="0"/>
              </a:rPr>
              <a:t/>
            </a:r>
            <a:br>
              <a:rPr lang="sv-SE" sz="3600" b="1" dirty="0" smtClean="0">
                <a:latin typeface="Garamond" panose="02020404030301010803" pitchFamily="18" charset="0"/>
              </a:rPr>
            </a:br>
            <a:r>
              <a:rPr lang="sv-SE" sz="3600" b="1" dirty="0" smtClean="0">
                <a:latin typeface="Garamond" panose="02020404030301010803" pitchFamily="18" charset="0"/>
              </a:rPr>
              <a:t>Economic Development and Human Prosperity Worldwide: </a:t>
            </a:r>
            <a:br>
              <a:rPr lang="sv-SE" sz="3600" b="1" dirty="0" smtClean="0">
                <a:latin typeface="Garamond" panose="02020404030301010803" pitchFamily="18" charset="0"/>
              </a:rPr>
            </a:br>
            <a:r>
              <a:rPr lang="sv-SE" sz="3600" b="1" dirty="0" smtClean="0">
                <a:latin typeface="Garamond" panose="02020404030301010803" pitchFamily="18" charset="0"/>
              </a:rPr>
              <a:t>Implications for a global Steady-State Economy</a:t>
            </a:r>
            <a:endParaRPr lang="sv-SE" sz="3600" b="1" dirty="0">
              <a:latin typeface="Garamond" panose="02020404030301010803" pitchFamily="18" charset="0"/>
            </a:endParaRPr>
          </a:p>
        </p:txBody>
      </p:sp>
      <p:pic>
        <p:nvPicPr>
          <p:cNvPr id="8" name="Inhaltsplatzhalter 3" descr="GESIS_Logo_institut_e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1187624" y="5223138"/>
            <a:ext cx="9036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Garamond" panose="02020404030301010803" pitchFamily="18" charset="0"/>
              </a:rPr>
              <a:t>Martin </a:t>
            </a:r>
            <a:r>
              <a:rPr lang="sv-SE" dirty="0" smtClean="0">
                <a:latin typeface="Garamond" panose="02020404030301010803" pitchFamily="18" charset="0"/>
              </a:rPr>
              <a:t>Fritz 	(GESIS </a:t>
            </a:r>
            <a:r>
              <a:rPr lang="sv-SE" dirty="0">
                <a:latin typeface="Garamond" panose="02020404030301010803" pitchFamily="18" charset="0"/>
              </a:rPr>
              <a:t>– Leibniz Institute for the Social Sciences, </a:t>
            </a:r>
            <a:r>
              <a:rPr lang="sv-SE" dirty="0" smtClean="0">
                <a:latin typeface="Garamond" panose="02020404030301010803" pitchFamily="18" charset="0"/>
              </a:rPr>
              <a:t>Germany</a:t>
            </a:r>
            <a:r>
              <a:rPr lang="sv-SE" dirty="0">
                <a:latin typeface="Garamond" panose="02020404030301010803" pitchFamily="18" charset="0"/>
              </a:rPr>
              <a:t>)</a:t>
            </a:r>
            <a:br>
              <a:rPr lang="sv-SE" dirty="0">
                <a:latin typeface="Garamond" panose="02020404030301010803" pitchFamily="18" charset="0"/>
              </a:rPr>
            </a:br>
            <a:r>
              <a:rPr lang="en-US" dirty="0">
                <a:latin typeface="Garamond" panose="02020404030301010803" pitchFamily="18" charset="0"/>
              </a:rPr>
              <a:t>Max Koch	</a:t>
            </a:r>
            <a:r>
              <a:rPr lang="en-US" dirty="0" smtClean="0">
                <a:latin typeface="Garamond" panose="02020404030301010803" pitchFamily="18" charset="0"/>
              </a:rPr>
              <a:t>(</a:t>
            </a:r>
            <a:r>
              <a:rPr lang="en-US" dirty="0">
                <a:latin typeface="Garamond" panose="02020404030301010803" pitchFamily="18" charset="0"/>
              </a:rPr>
              <a:t>Lund University, Sweden)</a:t>
            </a:r>
            <a:endParaRPr lang="de-DE" dirty="0">
              <a:latin typeface="Garamond" panose="02020404030301010803" pitchFamily="18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1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16"/>
    </mc:Choice>
    <mc:Fallback xmlns="">
      <p:transition spd="slow" advTm="1691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6147" y="1360780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 err="1" smtClean="0">
                <a:latin typeface="Garamond" panose="02020404030301010803" pitchFamily="18" charset="0"/>
              </a:rPr>
              <a:t>Exploring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the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relations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between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prosperity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indicators</a:t>
            </a:r>
            <a:endParaRPr lang="de-DE" sz="2000" b="1" dirty="0">
              <a:latin typeface="Garamond" panose="02020404030301010803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3749675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765" y="2428980"/>
            <a:ext cx="3749675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202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7"/>
    </mc:Choice>
    <mc:Fallback xmlns="">
      <p:transition spd="slow" advTm="84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286147" y="1124744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latin typeface="Garamond" panose="02020404030301010803" pitchFamily="18" charset="0"/>
              </a:rPr>
              <a:t>Future research </a:t>
            </a:r>
            <a:r>
              <a:rPr lang="en-US" sz="2000" b="1" dirty="0" smtClean="0">
                <a:latin typeface="Garamond" panose="02020404030301010803" pitchFamily="18" charset="0"/>
              </a:rPr>
              <a:t>on prosperity and </a:t>
            </a:r>
            <a:r>
              <a:rPr lang="en-US" sz="2000" b="1" dirty="0">
                <a:latin typeface="Garamond" panose="02020404030301010803" pitchFamily="18" charset="0"/>
              </a:rPr>
              <a:t>a global SSE 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316" y="1916832"/>
            <a:ext cx="85417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Considering </a:t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>1) the </a:t>
            </a:r>
            <a:r>
              <a:rPr lang="en-US" sz="2000" dirty="0">
                <a:latin typeface="Garamond" panose="02020404030301010803" pitchFamily="18" charset="0"/>
              </a:rPr>
              <a:t>prosperity </a:t>
            </a:r>
            <a:r>
              <a:rPr lang="en-US" sz="2000" dirty="0" smtClean="0">
                <a:latin typeface="Garamond" panose="02020404030301010803" pitchFamily="18" charset="0"/>
              </a:rPr>
              <a:t>of </a:t>
            </a:r>
            <a:r>
              <a:rPr lang="en-US" sz="2000" dirty="0">
                <a:latin typeface="Garamond" panose="02020404030301010803" pitchFamily="18" charset="0"/>
              </a:rPr>
              <a:t>the present poor and future generations and </a:t>
            </a:r>
            <a:r>
              <a:rPr lang="en-US" sz="2000" dirty="0" smtClean="0">
                <a:latin typeface="Garamond" panose="02020404030301010803" pitchFamily="18" charset="0"/>
              </a:rPr>
              <a:t/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>2) that </a:t>
            </a:r>
            <a:r>
              <a:rPr lang="en-US" sz="2000" dirty="0">
                <a:latin typeface="Garamond" panose="02020404030301010803" pitchFamily="18" charset="0"/>
              </a:rPr>
              <a:t>economic development is at all levels </a:t>
            </a:r>
            <a:r>
              <a:rPr lang="en-US" sz="2000" dirty="0" smtClean="0">
                <a:latin typeface="Garamond" panose="02020404030301010803" pitchFamily="18" charset="0"/>
              </a:rPr>
              <a:t>of economic development linked </a:t>
            </a:r>
            <a:r>
              <a:rPr lang="en-US" sz="2000" dirty="0">
                <a:latin typeface="Garamond" panose="02020404030301010803" pitchFamily="18" charset="0"/>
              </a:rPr>
              <a:t>to ecological </a:t>
            </a:r>
            <a:r>
              <a:rPr lang="en-US" sz="2000" dirty="0" smtClean="0">
                <a:latin typeface="Garamond" panose="02020404030301010803" pitchFamily="18" charset="0"/>
              </a:rPr>
              <a:t>unsustainability</a:t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latin typeface="Garamond" panose="02020404030301010803" pitchFamily="18" charset="0"/>
              </a:rPr>
              <a:t> </a:t>
            </a:r>
            <a:r>
              <a:rPr lang="en-US" sz="2000" dirty="0">
                <a:latin typeface="Garamond" panose="02020404030301010803" pitchFamily="18" charset="0"/>
              </a:rPr>
              <a:t>global </a:t>
            </a:r>
            <a:r>
              <a:rPr lang="en-US" sz="2000" dirty="0" smtClean="0">
                <a:latin typeface="Garamond" panose="02020404030301010803" pitchFamily="18" charset="0"/>
              </a:rPr>
              <a:t>SSE is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Constant </a:t>
            </a:r>
            <a:r>
              <a:rPr lang="en-US" sz="2000" dirty="0">
                <a:latin typeface="Garamond" panose="02020404030301010803" pitchFamily="18" charset="0"/>
              </a:rPr>
              <a:t>‘policy auditing’ (Gough) </a:t>
            </a:r>
            <a:r>
              <a:rPr lang="en-US" sz="2000" dirty="0" smtClean="0">
                <a:latin typeface="Garamond" panose="02020404030301010803" pitchFamily="18" charset="0"/>
              </a:rPr>
              <a:t>of prosperity indicators and its relations: </a:t>
            </a:r>
            <a:br>
              <a:rPr lang="en-US" sz="2000" dirty="0" smtClean="0">
                <a:latin typeface="Garamond" panose="02020404030301010803" pitchFamily="18" charset="0"/>
              </a:rPr>
            </a:br>
            <a:r>
              <a:rPr lang="en-US" sz="2000" dirty="0" smtClean="0">
                <a:latin typeface="Garamond" panose="02020404030301010803" pitchFamily="18" charset="0"/>
              </a:rPr>
              <a:t>Can </a:t>
            </a:r>
            <a:r>
              <a:rPr lang="en-US" sz="2000" dirty="0">
                <a:latin typeface="Garamond" panose="02020404030301010803" pitchFamily="18" charset="0"/>
              </a:rPr>
              <a:t>more than basic needs be provided?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Garamond" panose="02020404030301010803" pitchFamily="18" charset="0"/>
              </a:rPr>
              <a:t>Can </a:t>
            </a:r>
            <a:r>
              <a:rPr lang="en-US" sz="2000" dirty="0">
                <a:latin typeface="Garamond" panose="02020404030301010803" pitchFamily="18" charset="0"/>
              </a:rPr>
              <a:t>existing international institutions be used to distribute  physical depletion permits, stabilize the population and for </a:t>
            </a:r>
            <a:r>
              <a:rPr lang="en-US" sz="2000" dirty="0" err="1" smtClean="0">
                <a:latin typeface="Garamond" panose="02020404030301010803" pitchFamily="18" charset="0"/>
              </a:rPr>
              <a:t>distributist</a:t>
            </a:r>
            <a:r>
              <a:rPr lang="en-US" sz="2000" dirty="0" smtClean="0">
                <a:latin typeface="Garamond" panose="02020404030301010803" pitchFamily="18" charset="0"/>
              </a:rPr>
              <a:t> </a:t>
            </a:r>
            <a:r>
              <a:rPr lang="en-US" sz="2000" dirty="0">
                <a:latin typeface="Garamond" panose="02020404030301010803" pitchFamily="18" charset="0"/>
              </a:rPr>
              <a:t>purposes</a:t>
            </a:r>
            <a:r>
              <a:rPr lang="en-US" sz="2000" dirty="0" smtClean="0">
                <a:latin typeface="Garamond" panose="02020404030301010803" pitchFamily="18" charset="0"/>
              </a:rPr>
              <a:t>? </a:t>
            </a:r>
          </a:p>
          <a:p>
            <a:r>
              <a:rPr lang="en-US" sz="2000" dirty="0" smtClean="0">
                <a:latin typeface="Garamond" panose="02020404030301010803" pitchFamily="18" charset="0"/>
              </a:rPr>
              <a:t> </a:t>
            </a: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What mix of property forms would the introduction of a </a:t>
            </a:r>
            <a:r>
              <a:rPr lang="en-US" sz="2000" dirty="0" err="1">
                <a:latin typeface="Garamond" panose="02020404030301010803" pitchFamily="18" charset="0"/>
              </a:rPr>
              <a:t>distributist</a:t>
            </a:r>
            <a:r>
              <a:rPr lang="en-US" sz="2000" dirty="0">
                <a:latin typeface="Garamond" panose="02020404030301010803" pitchFamily="18" charset="0"/>
              </a:rPr>
              <a:t> institution that sets maximum limits on income and wealth and minimum limits on income require?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63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286147" y="1124744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>
                <a:latin typeface="Garamond" panose="02020404030301010803" pitchFamily="18" charset="0"/>
              </a:rPr>
              <a:t>Background </a:t>
            </a:r>
            <a:r>
              <a:rPr lang="de-DE" sz="2000" b="1" dirty="0" err="1">
                <a:latin typeface="Garamond" panose="02020404030301010803" pitchFamily="18" charset="0"/>
              </a:rPr>
              <a:t>and</a:t>
            </a:r>
            <a:r>
              <a:rPr lang="de-DE" sz="2000" b="1" dirty="0">
                <a:latin typeface="Garamond" panose="02020404030301010803" pitchFamily="18" charset="0"/>
              </a:rPr>
              <a:t> </a:t>
            </a:r>
            <a:r>
              <a:rPr lang="de-DE" sz="2000" b="1" dirty="0" err="1">
                <a:latin typeface="Garamond" panose="02020404030301010803" pitchFamily="18" charset="0"/>
              </a:rPr>
              <a:t>research</a:t>
            </a:r>
            <a:r>
              <a:rPr lang="de-DE" sz="2000" b="1" dirty="0">
                <a:latin typeface="Garamond" panose="02020404030301010803" pitchFamily="18" charset="0"/>
              </a:rPr>
              <a:t> </a:t>
            </a:r>
            <a:r>
              <a:rPr lang="de-DE" sz="2000" b="1" dirty="0" err="1">
                <a:latin typeface="Garamond" panose="02020404030301010803" pitchFamily="18" charset="0"/>
              </a:rPr>
              <a:t>questions</a:t>
            </a:r>
            <a:endParaRPr lang="de-DE" sz="2000" b="1" dirty="0">
              <a:latin typeface="Garamond" panose="02020404030301010803" pitchFamily="18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86147" y="1916832"/>
            <a:ext cx="864096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aramond" panose="02020404030301010803" pitchFamily="18" charset="0"/>
              </a:rPr>
              <a:t>Environmental threats: global </a:t>
            </a:r>
            <a:r>
              <a:rPr lang="sv-SE" sz="2000" dirty="0">
                <a:latin typeface="Garamond" panose="02020404030301010803" pitchFamily="18" charset="0"/>
              </a:rPr>
              <a:t>in nature and should be adressed at this </a:t>
            </a:r>
            <a:r>
              <a:rPr lang="sv-SE" sz="2000" dirty="0" smtClean="0">
                <a:latin typeface="Garamond" panose="02020404030301010803" pitchFamily="18" charset="0"/>
              </a:rPr>
              <a:t>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Garamond" panose="02020404030301010803" pitchFamily="18" charset="0"/>
              </a:rPr>
              <a:t>No evidence for absolute </a:t>
            </a:r>
            <a:r>
              <a:rPr lang="sv-SE" sz="2000" dirty="0" err="1" smtClean="0">
                <a:latin typeface="Garamond" panose="02020404030301010803" pitchFamily="18" charset="0"/>
              </a:rPr>
              <a:t>decoupling</a:t>
            </a:r>
            <a:r>
              <a:rPr lang="sv-SE" sz="2000" dirty="0" smtClean="0">
                <a:latin typeface="Garamond" panose="02020404030301010803" pitchFamily="18" charset="0"/>
              </a:rPr>
              <a:t> </a:t>
            </a:r>
            <a:r>
              <a:rPr lang="sv-SE" sz="2000" dirty="0" err="1" smtClean="0">
                <a:latin typeface="Garamond" panose="02020404030301010803" pitchFamily="18" charset="0"/>
              </a:rPr>
              <a:t>of</a:t>
            </a:r>
            <a:r>
              <a:rPr lang="sv-SE" sz="2000" dirty="0" smtClean="0">
                <a:latin typeface="Garamond" panose="02020404030301010803" pitchFamily="18" charset="0"/>
              </a:rPr>
              <a:t> GDP </a:t>
            </a:r>
            <a:r>
              <a:rPr lang="sv-SE" sz="2000" dirty="0" err="1" smtClean="0">
                <a:latin typeface="Garamond" panose="02020404030301010803" pitchFamily="18" charset="0"/>
              </a:rPr>
              <a:t>growth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smtClean="0">
                <a:latin typeface="Garamond" panose="02020404030301010803" pitchFamily="18" charset="0"/>
              </a:rPr>
              <a:t>and material </a:t>
            </a:r>
            <a:r>
              <a:rPr lang="sv-SE" sz="2000" dirty="0" err="1" smtClean="0">
                <a:latin typeface="Garamond" panose="02020404030301010803" pitchFamily="18" charset="0"/>
              </a:rPr>
              <a:t>resource</a:t>
            </a:r>
            <a:r>
              <a:rPr lang="sv-SE" sz="2000" dirty="0" smtClean="0">
                <a:latin typeface="Garamond" panose="02020404030301010803" pitchFamily="18" charset="0"/>
              </a:rPr>
              <a:t> </a:t>
            </a:r>
            <a:r>
              <a:rPr lang="sv-SE" sz="2000" dirty="0" err="1" smtClean="0">
                <a:latin typeface="Garamond" panose="02020404030301010803" pitchFamily="18" charset="0"/>
              </a:rPr>
              <a:t>use</a:t>
            </a:r>
            <a:endParaRPr lang="sv-SE" sz="2000" dirty="0" smtClean="0">
              <a:latin typeface="Garamond" panose="02020404030301010803" pitchFamily="18" charset="0"/>
            </a:endParaRPr>
          </a:p>
          <a:p>
            <a:endParaRPr lang="sv-SE" sz="2000" dirty="0" smtClean="0">
              <a:latin typeface="Garamond" panose="02020404030301010803" pitchFamily="18" charset="0"/>
            </a:endParaRPr>
          </a:p>
          <a:p>
            <a:endParaRPr lang="sv-SE" sz="2000" dirty="0">
              <a:latin typeface="Garamond" panose="02020404030301010803" pitchFamily="18" charset="0"/>
            </a:endParaRPr>
          </a:p>
          <a:p>
            <a:endParaRPr lang="sv-SE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Garamond" panose="02020404030301010803" pitchFamily="18" charset="0"/>
              </a:rPr>
              <a:t>How can ’prosperity’ be conceptualised at global </a:t>
            </a:r>
            <a:r>
              <a:rPr lang="sv-SE" sz="2000" dirty="0" smtClean="0">
                <a:latin typeface="Garamond" panose="02020404030301010803" pitchFamily="18" charset="0"/>
              </a:rPr>
              <a:t>level?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latin typeface="Garamond" panose="02020404030301010803" pitchFamily="18" charset="0"/>
              </a:rPr>
              <a:t>Are patterns of prosperity the same for different levels of </a:t>
            </a:r>
            <a:r>
              <a:rPr lang="sv-SE" sz="2000" dirty="0" smtClean="0">
                <a:latin typeface="Garamond" panose="02020404030301010803" pitchFamily="18" charset="0"/>
              </a:rPr>
              <a:t>economic </a:t>
            </a:r>
            <a:r>
              <a:rPr lang="sv-SE" sz="2000" dirty="0">
                <a:latin typeface="Garamond" panose="02020404030301010803" pitchFamily="18" charset="0"/>
              </a:rPr>
              <a:t>development?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aramond" panose="02020404030301010803" pitchFamily="18" charset="0"/>
              </a:rPr>
              <a:t>What </a:t>
            </a:r>
            <a:r>
              <a:rPr lang="sv-SE" sz="2000" dirty="0">
                <a:latin typeface="Garamond" panose="02020404030301010803" pitchFamily="18" charset="0"/>
              </a:rPr>
              <a:t>are the challenges for richer and poorer countries in the provision of prosperity in the trajectory to a global </a:t>
            </a:r>
            <a:r>
              <a:rPr lang="sv-SE" sz="2000" dirty="0" smtClean="0">
                <a:latin typeface="Garamond" panose="02020404030301010803" pitchFamily="18" charset="0"/>
              </a:rPr>
              <a:t>SSE?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latin typeface="Garamond" panose="02020404030301010803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5" name="Gerade Verbindung 4"/>
          <p:cNvCxnSpPr/>
          <p:nvPr/>
        </p:nvCxnSpPr>
        <p:spPr>
          <a:xfrm>
            <a:off x="467544" y="4077072"/>
            <a:ext cx="81715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5136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-1718988" y="1124744"/>
            <a:ext cx="126512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Garamond" panose="02020404030301010803" pitchFamily="18" charset="0"/>
              </a:rPr>
              <a:t>Capitalist growth vs. SSEs 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316" y="1916832"/>
            <a:ext cx="854179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i="1" dirty="0" smtClean="0">
              <a:latin typeface="Garamond" panose="02020404030301010803" pitchFamily="18" charset="0"/>
            </a:endParaRPr>
          </a:p>
          <a:p>
            <a:endParaRPr lang="sv-SE" sz="2000" i="1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i="1" dirty="0" smtClean="0">
                <a:latin typeface="Garamond" panose="02020404030301010803" pitchFamily="18" charset="0"/>
              </a:rPr>
              <a:t>Neoclassical </a:t>
            </a:r>
            <a:r>
              <a:rPr lang="sv-SE" sz="2800" i="1" dirty="0">
                <a:latin typeface="Garamond" panose="02020404030301010803" pitchFamily="18" charset="0"/>
              </a:rPr>
              <a:t>economics</a:t>
            </a:r>
            <a:r>
              <a:rPr lang="sv-SE" sz="2800" dirty="0">
                <a:latin typeface="Garamond" panose="02020404030301010803" pitchFamily="18" charset="0"/>
              </a:rPr>
              <a:t>:  </a:t>
            </a:r>
            <a:r>
              <a:rPr lang="sv-SE" sz="2000" dirty="0">
                <a:latin typeface="Garamond" panose="02020404030301010803" pitchFamily="18" charset="0"/>
              </a:rPr>
              <a:t>Circularity and ’return’ of value in monetary terms while use value aspects, matter and energy are </a:t>
            </a:r>
            <a:r>
              <a:rPr lang="sv-SE" sz="2000" dirty="0" smtClean="0">
                <a:latin typeface="Garamond" panose="02020404030301010803" pitchFamily="18" charset="0"/>
              </a:rPr>
              <a:t>sidelined</a:t>
            </a:r>
          </a:p>
          <a:p>
            <a:endParaRPr lang="sv-SE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i="1" dirty="0" err="1">
                <a:latin typeface="Garamond" panose="02020404030301010803" pitchFamily="18" charset="0"/>
              </a:rPr>
              <a:t>Ecological</a:t>
            </a:r>
            <a:r>
              <a:rPr lang="sv-SE" sz="2800" i="1" dirty="0">
                <a:latin typeface="Garamond" panose="02020404030301010803" pitchFamily="18" charset="0"/>
              </a:rPr>
              <a:t> </a:t>
            </a:r>
            <a:r>
              <a:rPr lang="sv-SE" sz="2800" i="1" dirty="0" err="1">
                <a:latin typeface="Garamond" panose="02020404030301010803" pitchFamily="18" charset="0"/>
              </a:rPr>
              <a:t>economics</a:t>
            </a:r>
            <a:r>
              <a:rPr lang="sv-SE" sz="2800" dirty="0">
                <a:latin typeface="Garamond" panose="02020404030301010803" pitchFamily="18" charset="0"/>
              </a:rPr>
              <a:t>: </a:t>
            </a:r>
            <a:r>
              <a:rPr lang="sv-SE" sz="2000" dirty="0" err="1">
                <a:latin typeface="Garamond" panose="02020404030301010803" pitchFamily="18" charset="0"/>
              </a:rPr>
              <a:t>Any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economic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activity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involves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physical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flow</a:t>
            </a:r>
            <a:r>
              <a:rPr lang="sv-SE" sz="2000" dirty="0">
                <a:latin typeface="Garamond" panose="02020404030301010803" pitchFamily="18" charset="0"/>
              </a:rPr>
              <a:t> and </a:t>
            </a:r>
            <a:r>
              <a:rPr lang="sv-SE" sz="2000" dirty="0" err="1">
                <a:latin typeface="Garamond" panose="02020404030301010803" pitchFamily="18" charset="0"/>
              </a:rPr>
              <a:t>throughput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of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matter</a:t>
            </a:r>
            <a:r>
              <a:rPr lang="sv-SE" sz="2000" dirty="0">
                <a:latin typeface="Garamond" panose="02020404030301010803" pitchFamily="18" charset="0"/>
              </a:rPr>
              <a:t> and </a:t>
            </a:r>
            <a:r>
              <a:rPr lang="sv-SE" sz="2000" dirty="0" err="1">
                <a:latin typeface="Garamond" panose="02020404030301010803" pitchFamily="18" charset="0"/>
              </a:rPr>
              <a:t>energy</a:t>
            </a:r>
            <a:r>
              <a:rPr lang="sv-SE" sz="2000" dirty="0">
                <a:latin typeface="Garamond" panose="02020404030301010803" pitchFamily="18" charset="0"/>
              </a:rPr>
              <a:t> on a </a:t>
            </a:r>
            <a:r>
              <a:rPr lang="sv-SE" sz="2000" dirty="0" err="1">
                <a:latin typeface="Garamond" panose="02020404030301010803" pitchFamily="18" charset="0"/>
              </a:rPr>
              <a:t>limited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smtClean="0">
                <a:latin typeface="Garamond" panose="02020404030301010803" pitchFamily="18" charset="0"/>
              </a:rPr>
              <a:t>planet</a:t>
            </a:r>
          </a:p>
          <a:p>
            <a:endParaRPr lang="sv-SE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800" i="1" dirty="0">
                <a:latin typeface="Garamond" panose="02020404030301010803" pitchFamily="18" charset="0"/>
              </a:rPr>
              <a:t>Marx</a:t>
            </a:r>
            <a:r>
              <a:rPr lang="sv-SE" sz="2800" dirty="0">
                <a:latin typeface="Garamond" panose="02020404030301010803" pitchFamily="18" charset="0"/>
              </a:rPr>
              <a:t>: </a:t>
            </a:r>
            <a:r>
              <a:rPr lang="sv-SE" sz="2000" dirty="0" err="1">
                <a:latin typeface="Garamond" panose="02020404030301010803" pitchFamily="18" charset="0"/>
              </a:rPr>
              <a:t>Capitalism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bound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up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sv-SE" sz="2000" dirty="0" err="1">
                <a:latin typeface="Garamond" panose="02020404030301010803" pitchFamily="18" charset="0"/>
              </a:rPr>
              <a:t>with</a:t>
            </a:r>
            <a:r>
              <a:rPr lang="sv-SE" sz="2000" dirty="0">
                <a:latin typeface="Garamond" panose="02020404030301010803" pitchFamily="18" charset="0"/>
              </a:rPr>
              <a:t> </a:t>
            </a:r>
            <a:r>
              <a:rPr lang="en-US" sz="2000" dirty="0">
                <a:latin typeface="Garamond" panose="02020404030301010803" pitchFamily="18" charset="0"/>
              </a:rPr>
              <a:t>environmental imbalances that may lead to ecological </a:t>
            </a:r>
            <a:r>
              <a:rPr lang="en-US" sz="2000" dirty="0" smtClean="0">
                <a:latin typeface="Garamond" panose="02020404030301010803" pitchFamily="18" charset="0"/>
              </a:rPr>
              <a:t>disasters (use value / exchange value)</a:t>
            </a:r>
          </a:p>
          <a:p>
            <a:endParaRPr lang="sv-SE" sz="2000" dirty="0">
              <a:latin typeface="Garamond" panose="02020404030301010803" pitchFamily="18" charset="0"/>
            </a:endParaRP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endParaRPr lang="sv-SE" sz="2000" dirty="0">
              <a:latin typeface="Garamond" panose="02020404030301010803" pitchFamily="18" charset="0"/>
            </a:endParaRPr>
          </a:p>
          <a:p>
            <a:endParaRPr lang="sv-SE" sz="2000" dirty="0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63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286147" y="1124744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v-SE" sz="2000" b="1" dirty="0" smtClean="0">
                <a:latin typeface="Garamond" panose="02020404030301010803" pitchFamily="18" charset="0"/>
              </a:rPr>
              <a:t>SSEs: Principles and purposes</a:t>
            </a:r>
            <a:endParaRPr lang="de-DE" sz="2000" b="1" dirty="0">
              <a:latin typeface="Garamond" panose="02020404030301010803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067670" y="2533541"/>
            <a:ext cx="485943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err="1" smtClean="0">
                <a:latin typeface="Garamond" panose="02020404030301010803" pitchFamily="18" charset="0"/>
              </a:rPr>
              <a:t>Principle</a:t>
            </a:r>
            <a:r>
              <a:rPr lang="de-DE" sz="2000" dirty="0" smtClean="0">
                <a:latin typeface="Garamond" panose="02020404030301010803" pitchFamily="18" charset="0"/>
              </a:rPr>
              <a:t> </a:t>
            </a:r>
            <a:r>
              <a:rPr lang="en-US" sz="2000" dirty="0" smtClean="0">
                <a:latin typeface="Garamond" panose="02020404030301010803" pitchFamily="18" charset="0"/>
              </a:rPr>
              <a:t>of an SSE is </a:t>
            </a:r>
            <a:r>
              <a:rPr lang="en-US" sz="2000" dirty="0">
                <a:latin typeface="Garamond" panose="02020404030301010803" pitchFamily="18" charset="0"/>
              </a:rPr>
              <a:t>to keep the material and energy throughput as low as </a:t>
            </a:r>
            <a:r>
              <a:rPr lang="en-US" sz="2000" dirty="0" smtClean="0">
                <a:latin typeface="Garamond" panose="02020404030301010803" pitchFamily="18" charset="0"/>
              </a:rPr>
              <a:t>possible </a:t>
            </a:r>
            <a:r>
              <a:rPr lang="en-US" sz="1600" dirty="0" smtClean="0">
                <a:latin typeface="Garamond" panose="02020404030301010803" pitchFamily="18" charset="0"/>
              </a:rPr>
              <a:t>(instead of GDP growth)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Garamond" panose="02020404030301010803" pitchFamily="18" charset="0"/>
              </a:rPr>
              <a:t>Designed to keep two factors constant: the </a:t>
            </a:r>
            <a:r>
              <a:rPr lang="en-US" sz="2000" dirty="0" smtClean="0">
                <a:latin typeface="Garamond" panose="02020404030301010803" pitchFamily="18" charset="0"/>
              </a:rPr>
              <a:t>stocks </a:t>
            </a:r>
            <a:r>
              <a:rPr lang="en-US" sz="2000" dirty="0">
                <a:latin typeface="Garamond" panose="02020404030301010803" pitchFamily="18" charset="0"/>
              </a:rPr>
              <a:t>of physical </a:t>
            </a:r>
            <a:r>
              <a:rPr lang="en-US" sz="2000" dirty="0" smtClean="0">
                <a:latin typeface="Garamond" panose="02020404030301010803" pitchFamily="18" charset="0"/>
              </a:rPr>
              <a:t>wealth (artifacts) </a:t>
            </a:r>
            <a:r>
              <a:rPr lang="en-US" sz="2000" dirty="0">
                <a:latin typeface="Garamond" panose="02020404030301010803" pitchFamily="18" charset="0"/>
              </a:rPr>
              <a:t>and the number of people </a:t>
            </a:r>
            <a:endParaRPr lang="en-US" sz="2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aramond" panose="02020404030301010803" pitchFamily="18" charset="0"/>
              </a:rPr>
              <a:t>Global </a:t>
            </a:r>
            <a:r>
              <a:rPr lang="sv-SE" sz="2000" dirty="0">
                <a:latin typeface="Garamond" panose="02020404030301010803" pitchFamily="18" charset="0"/>
              </a:rPr>
              <a:t>North: </a:t>
            </a:r>
            <a:r>
              <a:rPr lang="sv-SE" sz="2000" dirty="0" smtClean="0">
                <a:latin typeface="Garamond" panose="02020404030301010803" pitchFamily="18" charset="0"/>
              </a:rPr>
              <a:t>degrowth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>
                <a:latin typeface="Garamond" panose="02020404030301010803" pitchFamily="18" charset="0"/>
              </a:rPr>
              <a:t>Global </a:t>
            </a:r>
            <a:r>
              <a:rPr lang="sv-SE" sz="2000" dirty="0">
                <a:latin typeface="Garamond" panose="02020404030301010803" pitchFamily="18" charset="0"/>
              </a:rPr>
              <a:t>South: decelerating growth</a:t>
            </a:r>
            <a:endParaRPr lang="en-US" sz="2000" dirty="0">
              <a:latin typeface="Garamond" panose="02020404030301010803" pitchFamily="18" charset="0"/>
            </a:endParaRPr>
          </a:p>
          <a:p>
            <a:pPr algn="ctr">
              <a:lnSpc>
                <a:spcPct val="150000"/>
              </a:lnSpc>
            </a:pPr>
            <a:endParaRPr lang="de-DE" sz="2000" dirty="0">
              <a:latin typeface="Garamond" panose="02020404030301010803" pitchFamily="18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26" y="2533541"/>
            <a:ext cx="2628900" cy="1743075"/>
          </a:xfrm>
          <a:prstGeom prst="rect">
            <a:avLst/>
          </a:prstGeom>
        </p:spPr>
      </p:pic>
      <p:sp>
        <p:nvSpPr>
          <p:cNvPr id="18" name="Textfeld 17"/>
          <p:cNvSpPr txBox="1"/>
          <p:nvPr/>
        </p:nvSpPr>
        <p:spPr>
          <a:xfrm>
            <a:off x="323528" y="443711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>
                <a:latin typeface="Garamond" panose="02020404030301010803" pitchFamily="18" charset="0"/>
              </a:rPr>
              <a:t>Herman E. Daly</a:t>
            </a:r>
            <a:endParaRPr lang="de-DE" sz="2000" dirty="0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793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286147" y="1124744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latin typeface="Garamond" panose="02020404030301010803" pitchFamily="18" charset="0"/>
              </a:rPr>
              <a:t>Three institutions for functioning SSEs</a:t>
            </a:r>
            <a:endParaRPr lang="en-US" sz="2000" b="1" dirty="0">
              <a:latin typeface="Garamond" panose="02020404030301010803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316" y="1916832"/>
            <a:ext cx="854179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r>
              <a:rPr lang="en-US" sz="2000" b="1" dirty="0">
                <a:latin typeface="Garamond" panose="02020404030301010803" pitchFamily="18" charset="0"/>
              </a:rPr>
              <a:t>Government-auctioned physical depletion permits </a:t>
            </a:r>
            <a:r>
              <a:rPr lang="en-US" sz="2000" dirty="0">
                <a:latin typeface="Garamond" panose="02020404030301010803" pitchFamily="18" charset="0"/>
              </a:rPr>
              <a:t>to keep stock of physical artefacts constant and matter–energy throughput sustainable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>
                <a:latin typeface="Garamond" panose="02020404030301010803" pitchFamily="18" charset="0"/>
              </a:rPr>
              <a:t>Population </a:t>
            </a:r>
            <a:r>
              <a:rPr lang="en-US" sz="2000" b="1" dirty="0" err="1">
                <a:latin typeface="Garamond" panose="02020404030301010803" pitchFamily="18" charset="0"/>
              </a:rPr>
              <a:t>stabilisation</a:t>
            </a:r>
            <a:r>
              <a:rPr lang="en-US" sz="2000" b="1" dirty="0">
                <a:latin typeface="Garamond" panose="02020404030301010803" pitchFamily="18" charset="0"/>
              </a:rPr>
              <a:t> institution </a:t>
            </a:r>
            <a:r>
              <a:rPr lang="en-US" sz="2000" dirty="0">
                <a:latin typeface="Garamond" panose="02020404030301010803" pitchFamily="18" charset="0"/>
              </a:rPr>
              <a:t>to keep ‘stock of people’ within ecological limits: involves controversial ideas of ‘transferable birth licenses’, economic incentives (tax breaks) to families with few children and immigration reforms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r>
              <a:rPr lang="en-US" sz="2000" b="1" dirty="0" err="1">
                <a:latin typeface="Garamond" panose="02020404030301010803" pitchFamily="18" charset="0"/>
              </a:rPr>
              <a:t>Distributist</a:t>
            </a:r>
            <a:r>
              <a:rPr lang="en-US" sz="2000" b="1" dirty="0">
                <a:latin typeface="Garamond" panose="02020404030301010803" pitchFamily="18" charset="0"/>
              </a:rPr>
              <a:t> institution </a:t>
            </a:r>
            <a:r>
              <a:rPr lang="en-US" sz="2000" dirty="0">
                <a:latin typeface="Garamond" panose="02020404030301010803" pitchFamily="18" charset="0"/>
              </a:rPr>
              <a:t>aiming to reduce inequality and setting maximum limits on income and wealth and minimum limits on income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701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feld 9"/>
          <p:cNvSpPr txBox="1"/>
          <p:nvPr/>
        </p:nvSpPr>
        <p:spPr>
          <a:xfrm>
            <a:off x="286147" y="1124744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 err="1" smtClean="0">
                <a:latin typeface="Garamond" panose="02020404030301010803" pitchFamily="18" charset="0"/>
              </a:rPr>
              <a:t>Conceptualising</a:t>
            </a:r>
            <a:r>
              <a:rPr lang="en-US" sz="2000" b="1" dirty="0" smtClean="0">
                <a:latin typeface="Garamond" panose="02020404030301010803" pitchFamily="18" charset="0"/>
              </a:rPr>
              <a:t> prosperity and </a:t>
            </a:r>
            <a:r>
              <a:rPr lang="en-US" sz="2000" b="1" dirty="0">
                <a:latin typeface="Garamond" panose="02020404030301010803" pitchFamily="18" charset="0"/>
              </a:rPr>
              <a:t>related concepts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385316" y="1916832"/>
            <a:ext cx="854179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Garamond" panose="02020404030301010803" pitchFamily="18" charset="0"/>
              </a:rPr>
              <a:t>Degrowth</a:t>
            </a:r>
            <a:r>
              <a:rPr lang="en-US" sz="2000" dirty="0" smtClean="0">
                <a:latin typeface="Garamond" panose="02020404030301010803" pitchFamily="18" charset="0"/>
              </a:rPr>
              <a:t> </a:t>
            </a:r>
            <a:r>
              <a:rPr lang="en-US" sz="2000" dirty="0">
                <a:latin typeface="Garamond" panose="02020404030301010803" pitchFamily="18" charset="0"/>
              </a:rPr>
              <a:t>stresses link between ecological sustainability, social equity and individual wellbeing (</a:t>
            </a:r>
            <a:r>
              <a:rPr lang="en-US" sz="2000" dirty="0" err="1">
                <a:latin typeface="Garamond" panose="02020404030301010803" pitchFamily="18" charset="0"/>
              </a:rPr>
              <a:t>Kallis</a:t>
            </a:r>
            <a:r>
              <a:rPr lang="en-US" sz="2000" dirty="0">
                <a:latin typeface="Garamond" panose="02020404030301010803" pitchFamily="18" charset="0"/>
              </a:rPr>
              <a:t> 2011; O’Neal 2012</a:t>
            </a:r>
            <a:r>
              <a:rPr lang="en-US" sz="2000" dirty="0" smtClean="0">
                <a:latin typeface="Garamond" panose="02020404030301010803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Garamond" panose="02020404030301010803" pitchFamily="18" charset="0"/>
              </a:rPr>
              <a:t>Post-growth </a:t>
            </a:r>
            <a:r>
              <a:rPr lang="en-US" sz="2000" dirty="0" smtClean="0">
                <a:latin typeface="Garamond" panose="02020404030301010803" pitchFamily="18" charset="0"/>
              </a:rPr>
              <a:t>society </a:t>
            </a:r>
            <a:r>
              <a:rPr lang="en-US" sz="2000" dirty="0">
                <a:latin typeface="Garamond" panose="02020404030301010803" pitchFamily="18" charset="0"/>
              </a:rPr>
              <a:t>research addresses the ‘good life’, ‘welfare’ and ‘21st century socialism’ (Vega-Camacho 2012; Koch 2013; Lozano 2012)</a:t>
            </a:r>
          </a:p>
          <a:p>
            <a:endParaRPr lang="en-US" sz="2000" dirty="0" smtClean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Garamond" panose="02020404030301010803" pitchFamily="18" charset="0"/>
              </a:rPr>
              <a:t>Inequality </a:t>
            </a:r>
            <a:r>
              <a:rPr lang="en-US" sz="2000" b="1" dirty="0">
                <a:latin typeface="Garamond" panose="02020404030301010803" pitchFamily="18" charset="0"/>
              </a:rPr>
              <a:t>and consumption, wellbeing and needs theories</a:t>
            </a:r>
            <a:r>
              <a:rPr lang="en-US" sz="2000" dirty="0">
                <a:latin typeface="Garamond" panose="02020404030301010803" pitchFamily="18" charset="0"/>
              </a:rPr>
              <a:t>: ‘prosperity’ should also consider social inclusion, subjective wellbeing and quality of life indicators (Wilkinson and Pickett 2010; </a:t>
            </a:r>
            <a:r>
              <a:rPr lang="en-US" sz="2000" dirty="0" err="1">
                <a:latin typeface="Garamond" panose="02020404030301010803" pitchFamily="18" charset="0"/>
              </a:rPr>
              <a:t>Kasser</a:t>
            </a:r>
            <a:r>
              <a:rPr lang="en-US" sz="2000" dirty="0">
                <a:latin typeface="Garamond" panose="02020404030301010803" pitchFamily="18" charset="0"/>
              </a:rPr>
              <a:t> 2011; </a:t>
            </a:r>
            <a:r>
              <a:rPr lang="en-US" sz="2000" dirty="0" err="1">
                <a:latin typeface="Garamond" panose="02020404030301010803" pitchFamily="18" charset="0"/>
              </a:rPr>
              <a:t>Soper</a:t>
            </a:r>
            <a:r>
              <a:rPr lang="en-US" sz="2000" dirty="0">
                <a:latin typeface="Garamond" panose="02020404030301010803" pitchFamily="18" charset="0"/>
              </a:rPr>
              <a:t> et al 2009; Gough 2014</a:t>
            </a:r>
            <a:r>
              <a:rPr lang="en-US" sz="2000" dirty="0" smtClean="0">
                <a:latin typeface="Garamond" panose="02020404030301010803" pitchFamily="18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Garamond" panose="02020404030301010803" pitchFamily="18" charset="0"/>
              </a:rPr>
              <a:t>Prosperity</a:t>
            </a:r>
            <a:r>
              <a:rPr lang="en-US" sz="2000" dirty="0" smtClean="0">
                <a:latin typeface="Garamond" panose="02020404030301010803" pitchFamily="18" charset="0"/>
              </a:rPr>
              <a:t>: ecological sustainability, social inclusion and the quality of life (Fritz &amp; Koch 2014)</a:t>
            </a:r>
            <a:endParaRPr lang="en-US" sz="2000" dirty="0">
              <a:latin typeface="Garamond" panose="02020404030301010803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594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385316" y="1484784"/>
            <a:ext cx="8229600" cy="72008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v-SE" sz="3200" b="1" dirty="0" smtClean="0">
                <a:latin typeface="Garamond" panose="02020404030301010803" pitchFamily="18" charset="0"/>
              </a:rPr>
              <a:t>Dimensions of human prosperity </a:t>
            </a:r>
            <a:br>
              <a:rPr lang="sv-SE" sz="3200" b="1" dirty="0" smtClean="0">
                <a:latin typeface="Garamond" panose="02020404030301010803" pitchFamily="18" charset="0"/>
              </a:rPr>
            </a:br>
            <a:endParaRPr lang="sv-SE" sz="3200" b="1" dirty="0" smtClean="0">
              <a:latin typeface="Garamond" panose="02020404030301010803" pitchFamily="18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0303" y="6505599"/>
            <a:ext cx="87475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Garamond" panose="02020404030301010803" pitchFamily="18" charset="0"/>
              </a:rPr>
              <a:t>Data </a:t>
            </a:r>
            <a:r>
              <a:rPr lang="en-GB" sz="1400" dirty="0" smtClean="0">
                <a:latin typeface="Garamond" panose="02020404030301010803" pitchFamily="18" charset="0"/>
              </a:rPr>
              <a:t>sources</a:t>
            </a:r>
            <a:r>
              <a:rPr lang="de-DE" sz="1400" dirty="0" smtClean="0">
                <a:latin typeface="Garamond" panose="02020404030301010803" pitchFamily="18" charset="0"/>
              </a:rPr>
              <a:t>: The World Bank, OECD, Global </a:t>
            </a:r>
            <a:r>
              <a:rPr lang="en-GB" sz="1400" dirty="0" smtClean="0">
                <a:latin typeface="Garamond" panose="02020404030301010803" pitchFamily="18" charset="0"/>
              </a:rPr>
              <a:t>Footprint</a:t>
            </a:r>
            <a:r>
              <a:rPr lang="de-DE" sz="1400" dirty="0" smtClean="0">
                <a:latin typeface="Garamond" panose="02020404030301010803" pitchFamily="18" charset="0"/>
              </a:rPr>
              <a:t> Network, CIA World </a:t>
            </a:r>
            <a:r>
              <a:rPr lang="en-GB" sz="1400" dirty="0" err="1" smtClean="0">
                <a:latin typeface="Garamond" panose="02020404030301010803" pitchFamily="18" charset="0"/>
              </a:rPr>
              <a:t>Factbook</a:t>
            </a:r>
            <a:r>
              <a:rPr lang="en-GB" sz="1400" dirty="0" smtClean="0">
                <a:latin typeface="Garamond" panose="02020404030301010803" pitchFamily="18" charset="0"/>
              </a:rPr>
              <a:t>, Gallup World Poll</a:t>
            </a:r>
            <a:endParaRPr lang="en-GB" sz="1400" dirty="0">
              <a:latin typeface="Garamond" panose="02020404030301010803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980444"/>
              </p:ext>
            </p:extLst>
          </p:nvPr>
        </p:nvGraphicFramePr>
        <p:xfrm>
          <a:off x="2" y="1916832"/>
          <a:ext cx="9143997" cy="4588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98"/>
                <a:gridCol w="855372"/>
                <a:gridCol w="1016836"/>
                <a:gridCol w="1152128"/>
                <a:gridCol w="504056"/>
                <a:gridCol w="792088"/>
                <a:gridCol w="726500"/>
                <a:gridCol w="785668"/>
                <a:gridCol w="648072"/>
                <a:gridCol w="720080"/>
                <a:gridCol w="971599"/>
              </a:tblGrid>
              <a:tr h="41301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Ecological Sustainability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Social Inclusion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Quality of Life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400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Material living standard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CO2 </a:t>
                      </a:r>
                      <a:r>
                        <a:rPr lang="en-US" sz="1400" dirty="0" smtClean="0">
                          <a:effectLst/>
                        </a:rPr>
                        <a:t>emissions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Ecological footprint of </a:t>
                      </a:r>
                      <a:r>
                        <a:rPr lang="en-US" sz="1400" dirty="0" smtClean="0">
                          <a:effectLst/>
                        </a:rPr>
                        <a:t>production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Ecological footprint of </a:t>
                      </a:r>
                      <a:r>
                        <a:rPr lang="en-US" sz="1400" dirty="0" smtClean="0">
                          <a:effectLst/>
                        </a:rPr>
                        <a:t>consumption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Gini </a:t>
                      </a:r>
                      <a:r>
                        <a:rPr lang="en-US" sz="1400" dirty="0" smtClean="0">
                          <a:effectLst/>
                        </a:rPr>
                        <a:t>Index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Homicide </a:t>
                      </a:r>
                      <a:r>
                        <a:rPr lang="en-US" sz="1400" dirty="0" smtClean="0">
                          <a:effectLst/>
                        </a:rPr>
                        <a:t>rates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Demo-</a:t>
                      </a:r>
                      <a:r>
                        <a:rPr lang="en-US" sz="1400" dirty="0" err="1" smtClean="0">
                          <a:effectLst/>
                        </a:rPr>
                        <a:t>cracy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Index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Freedom House Index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Life Expectancy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Literacy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Subjective Wellbeing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2995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Poor (n=32)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1.3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41.1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8.3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4.0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2.5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58.9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58.3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88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Developing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 (n=33)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1.7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41.6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3.1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68.6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84.8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740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Emerging</a:t>
                      </a:r>
                      <a:br>
                        <a:rPr lang="en-US" sz="1400">
                          <a:effectLst/>
                        </a:rPr>
                      </a:br>
                      <a:r>
                        <a:rPr lang="en-US" sz="1400">
                          <a:effectLst/>
                        </a:rPr>
                        <a:t>(n=33)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4.4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2.6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42.0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5.4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3.3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73.0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92.6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5.4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769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Rich (n=32)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5.6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5.3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32.2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5.5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79.0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98.8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6.5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6645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Over-developed</a:t>
                      </a:r>
                      <a:r>
                        <a:rPr lang="en-US" sz="1400" dirty="0">
                          <a:effectLst/>
                        </a:rPr>
                        <a:t/>
                      </a:r>
                      <a:br>
                        <a:rPr lang="en-US" sz="1400" dirty="0">
                          <a:effectLst/>
                        </a:rPr>
                      </a:br>
                      <a:r>
                        <a:rPr lang="en-US" sz="1400" dirty="0">
                          <a:effectLst/>
                        </a:rPr>
                        <a:t>(n=8)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18.2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6.7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7.1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37.2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1.4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5.5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3.2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78.8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95.5</a:t>
                      </a:r>
                      <a:endParaRPr lang="de-DE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7.0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2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5"/>
    </mc:Choice>
    <mc:Fallback xmlns="">
      <p:transition spd="slow" advTm="114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28800"/>
            <a:ext cx="5256584" cy="5247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286147" y="1360780"/>
            <a:ext cx="8640961" cy="510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 err="1" smtClean="0">
                <a:latin typeface="Garamond" panose="02020404030301010803" pitchFamily="18" charset="0"/>
              </a:rPr>
              <a:t>Exploring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the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relations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between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prosperity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indicators</a:t>
            </a:r>
            <a:endParaRPr lang="de-DE" sz="2000" b="1" dirty="0">
              <a:latin typeface="Garamond" panose="02020404030301010803" pitchFamily="18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290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1"/>
    </mc:Choice>
    <mc:Fallback xmlns="">
      <p:transition spd="slow" advTm="123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ieren 2"/>
          <p:cNvGrpSpPr/>
          <p:nvPr/>
        </p:nvGrpSpPr>
        <p:grpSpPr>
          <a:xfrm>
            <a:off x="7452320" y="0"/>
            <a:ext cx="1474788" cy="1616075"/>
            <a:chOff x="0" y="0"/>
            <a:chExt cx="1474788" cy="1616075"/>
          </a:xfrm>
        </p:grpSpPr>
        <p:pic>
          <p:nvPicPr>
            <p:cNvPr id="3074" name="Picture 22" descr="logoforMac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44500" y="358775"/>
              <a:ext cx="1030288" cy="125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6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212725" cy="803275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  <p:sp>
          <p:nvSpPr>
            <p:cNvPr id="3077" name="Rectangle 18"/>
            <p:cNvSpPr>
              <a:spLocks noChangeArrowheads="1"/>
            </p:cNvSpPr>
            <p:nvPr/>
          </p:nvSpPr>
          <p:spPr bwMode="auto">
            <a:xfrm>
              <a:off x="0" y="803275"/>
              <a:ext cx="212725" cy="803275"/>
            </a:xfrm>
            <a:prstGeom prst="rect">
              <a:avLst/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364" tIns="46182" rIns="92364" bIns="46182" anchor="ctr"/>
            <a:lstStyle/>
            <a:p>
              <a:endParaRPr lang="sv-SE"/>
            </a:p>
          </p:txBody>
        </p:sp>
      </p:grpSp>
      <p:pic>
        <p:nvPicPr>
          <p:cNvPr id="7" name="Inhaltsplatzhalter 3" descr="GESIS_Logo_institut_en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316" y="400417"/>
            <a:ext cx="3466604" cy="724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feld 10"/>
          <p:cNvSpPr txBox="1"/>
          <p:nvPr/>
        </p:nvSpPr>
        <p:spPr>
          <a:xfrm>
            <a:off x="4499992" y="5115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Fritz &amp; Koch:</a:t>
            </a:r>
          </a:p>
          <a:p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human prosperity &amp;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steady-state</a:t>
            </a:r>
            <a:r>
              <a:rPr lang="de-DE" sz="1200" cap="small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1200" cap="small" dirty="0" err="1" smtClean="0">
                <a:solidFill>
                  <a:schemeClr val="bg1">
                    <a:lumMod val="50000"/>
                  </a:schemeClr>
                </a:solidFill>
              </a:rPr>
              <a:t>economy</a:t>
            </a:r>
            <a:endParaRPr lang="de-DE" sz="1200" cap="smal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86147" y="1360780"/>
            <a:ext cx="86409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dirty="0" err="1" smtClean="0">
                <a:latin typeface="Garamond" panose="02020404030301010803" pitchFamily="18" charset="0"/>
              </a:rPr>
              <a:t>Exploring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the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relations</a:t>
            </a:r>
            <a:r>
              <a:rPr lang="de-DE" sz="2000" b="1" dirty="0" smtClean="0">
                <a:latin typeface="Garamond" panose="02020404030301010803" pitchFamily="18" charset="0"/>
              </a:rPr>
              <a:t> </a:t>
            </a:r>
            <a:r>
              <a:rPr lang="de-DE" sz="2000" b="1" dirty="0" err="1" smtClean="0">
                <a:latin typeface="Garamond" panose="02020404030301010803" pitchFamily="18" charset="0"/>
              </a:rPr>
              <a:t>between</a:t>
            </a:r>
            <a:r>
              <a:rPr lang="de-DE" sz="2000" b="1" dirty="0" smtClean="0">
                <a:latin typeface="Garamond" panose="02020404030301010803" pitchFamily="18" charset="0"/>
              </a:rPr>
              <a:t> prosperity </a:t>
            </a:r>
            <a:r>
              <a:rPr lang="de-DE" sz="2000" b="1" dirty="0" err="1" smtClean="0">
                <a:latin typeface="Garamond" panose="02020404030301010803" pitchFamily="18" charset="0"/>
              </a:rPr>
              <a:t>indicators</a:t>
            </a:r>
            <a:endParaRPr lang="de-DE" sz="2000" b="1" dirty="0">
              <a:latin typeface="Garamond" panose="020204040303010108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20888"/>
            <a:ext cx="3743325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2765" y="2428526"/>
            <a:ext cx="3749675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0877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4"/>
    </mc:Choice>
    <mc:Fallback xmlns="">
      <p:transition spd="slow" advTm="70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Bildspel på skärmen (4:3)</PresentationFormat>
  <Paragraphs>163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11</vt:i4>
      </vt:variant>
    </vt:vector>
  </HeadingPairs>
  <TitlesOfParts>
    <vt:vector size="13" baseType="lpstr">
      <vt:lpstr>Larissa-Design</vt:lpstr>
      <vt:lpstr>Benutzerdefiniertes Design</vt:lpstr>
      <vt:lpstr>  Economic Development and Human Prosperity Worldwide:  Implications for a global Steady-State Economy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Dimensions of human prosperity  </vt:lpstr>
      <vt:lpstr>PowerPoint-presentation</vt:lpstr>
      <vt:lpstr>PowerPoint-presentation</vt:lpstr>
      <vt:lpstr>PowerPoint-presentation</vt:lpstr>
      <vt:lpstr>PowerPoint-presentation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fritz</dc:creator>
  <cp:lastModifiedBy>Max Koch</cp:lastModifiedBy>
  <cp:revision>204</cp:revision>
  <cp:lastPrinted>2014-08-29T12:29:59Z</cp:lastPrinted>
  <dcterms:created xsi:type="dcterms:W3CDTF">2013-06-04T12:36:07Z</dcterms:created>
  <dcterms:modified xsi:type="dcterms:W3CDTF">2015-08-31T09:11:20Z</dcterms:modified>
</cp:coreProperties>
</file>