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sv-SE"/>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61" d="100"/>
          <a:sy n="161" d="100"/>
        </p:scale>
        <p:origin x="-80" y="32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AA5329-9965-421E-9A73-0CE85D6C0A5E}" type="datetimeFigureOut">
              <a:rPr lang="sv-SE" smtClean="0"/>
              <a:t>2012-08-07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013B0F-8AC2-40C9-A623-382A19A936AD}" type="slidenum">
              <a:rPr lang="sv-SE" smtClean="0"/>
              <a:t>‹Nr.›</a:t>
            </a:fld>
            <a:endParaRPr lang="sv-SE"/>
          </a:p>
        </p:txBody>
      </p:sp>
    </p:spTree>
    <p:extLst>
      <p:ext uri="{BB962C8B-B14F-4D97-AF65-F5344CB8AC3E}">
        <p14:creationId xmlns:p14="http://schemas.microsoft.com/office/powerpoint/2010/main" val="14720553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r>
              <a:rPr lang="sv-SE" smtClean="0"/>
              <a:t>Klicka här för att ändra format</a:t>
            </a:r>
            <a:endParaRPr lang="en-US"/>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r>
              <a:rPr lang="sv-SE" smtClean="0"/>
              <a:t>Klicka här för att ändra format på underrubrik i bakgrunden</a:t>
            </a:r>
            <a:endParaRPr lang="en-US"/>
          </a:p>
        </p:txBody>
      </p:sp>
      <p:pic>
        <p:nvPicPr>
          <p:cNvPr id="100357" name="Picture 5" descr="090323_Lnu_Wordmark_Kalmar_Växjö_påhäng_transparent"/>
          <p:cNvPicPr>
            <a:picLocks noChangeAspect="1" noChangeArrowheads="1"/>
          </p:cNvPicPr>
          <p:nvPr/>
        </p:nvPicPr>
        <p:blipFill>
          <a:blip r:embed="rId2" cstate="print"/>
          <a:srcRect/>
          <a:stretch>
            <a:fillRect/>
          </a:stretch>
        </p:blipFill>
        <p:spPr bwMode="auto">
          <a:xfrm>
            <a:off x="714375" y="6299200"/>
            <a:ext cx="2924175" cy="276225"/>
          </a:xfrm>
          <a:prstGeom prst="rect">
            <a:avLst/>
          </a:prstGeom>
          <a:noFill/>
          <a:ln w="9525">
            <a:noFill/>
            <a:miter lim="800000"/>
            <a:headEnd/>
            <a:tailEnd/>
          </a:ln>
        </p:spPr>
      </p:pic>
      <p:pic>
        <p:nvPicPr>
          <p:cNvPr id="100358" name="Picture 6" descr="090323_Lnu_Symbol"/>
          <p:cNvPicPr>
            <a:picLocks noChangeAspect="1" noChangeArrowheads="1"/>
          </p:cNvPicPr>
          <p:nvPr/>
        </p:nvPicPr>
        <p:blipFill>
          <a:blip r:embed="rId3" cstate="print"/>
          <a:srcRect/>
          <a:stretch>
            <a:fillRect/>
          </a:stretch>
        </p:blipFill>
        <p:spPr bwMode="auto">
          <a:xfrm>
            <a:off x="8128000" y="6207125"/>
            <a:ext cx="249238" cy="3302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704850" y="806450"/>
            <a:ext cx="7645400" cy="755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a:t>
            </a:r>
          </a:p>
        </p:txBody>
      </p:sp>
      <p:sp>
        <p:nvSpPr>
          <p:cNvPr id="97284" name="Text Placeholder 2"/>
          <p:cNvSpPr>
            <a:spLocks noGrp="1"/>
          </p:cNvSpPr>
          <p:nvPr>
            <p:ph type="body" idx="1"/>
          </p:nvPr>
        </p:nvSpPr>
        <p:spPr bwMode="auto">
          <a:xfrm>
            <a:off x="706438" y="1651000"/>
            <a:ext cx="7658100" cy="435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pic>
        <p:nvPicPr>
          <p:cNvPr id="97285" name="Picture 5" descr="090323_Lnu_Wordmark_Kalmar_Växjö_påhäng_transparent"/>
          <p:cNvPicPr>
            <a:picLocks noChangeAspect="1" noChangeArrowheads="1"/>
          </p:cNvPicPr>
          <p:nvPr/>
        </p:nvPicPr>
        <p:blipFill>
          <a:blip r:embed="rId13" cstate="print"/>
          <a:srcRect/>
          <a:stretch>
            <a:fillRect/>
          </a:stretch>
        </p:blipFill>
        <p:spPr bwMode="auto">
          <a:xfrm>
            <a:off x="714375" y="6299200"/>
            <a:ext cx="2924175" cy="276225"/>
          </a:xfrm>
          <a:prstGeom prst="rect">
            <a:avLst/>
          </a:prstGeom>
          <a:noFill/>
          <a:ln w="9525">
            <a:noFill/>
            <a:miter lim="800000"/>
            <a:headEnd/>
            <a:tailEnd/>
          </a:ln>
        </p:spPr>
      </p:pic>
      <p:pic>
        <p:nvPicPr>
          <p:cNvPr id="97286" name="Picture 6" descr="090323_Lnu_Symbol"/>
          <p:cNvPicPr>
            <a:picLocks noChangeAspect="1" noChangeArrowheads="1"/>
          </p:cNvPicPr>
          <p:nvPr/>
        </p:nvPicPr>
        <p:blipFill>
          <a:blip r:embed="rId14" cstate="print"/>
          <a:srcRect/>
          <a:stretch>
            <a:fillRect/>
          </a:stretch>
        </p:blipFill>
        <p:spPr bwMode="auto">
          <a:xfrm>
            <a:off x="8128000" y="6207125"/>
            <a:ext cx="249238" cy="330200"/>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pPr algn="ctr"/>
            <a:r>
              <a:rPr lang="sv-SE" dirty="0" smtClean="0">
                <a:solidFill>
                  <a:schemeClr val="accent3"/>
                </a:solidFill>
              </a:rPr>
              <a:t>Konstmusik i kris  </a:t>
            </a:r>
            <a:r>
              <a:rPr lang="sv-SE" sz="4000" dirty="0">
                <a:solidFill>
                  <a:schemeClr val="accent3"/>
                </a:solidFill>
              </a:rPr>
              <a:t>V</a:t>
            </a:r>
            <a:r>
              <a:rPr lang="sv-SE" sz="4000" dirty="0" smtClean="0">
                <a:solidFill>
                  <a:schemeClr val="accent3"/>
                </a:solidFill>
              </a:rPr>
              <a:t>ar finns morgondagens lyssnare?</a:t>
            </a:r>
            <a:endParaRPr lang="sv-SE" sz="4000" dirty="0">
              <a:solidFill>
                <a:schemeClr val="accent3"/>
              </a:solidFill>
            </a:endParaRPr>
          </a:p>
        </p:txBody>
      </p:sp>
      <p:sp>
        <p:nvSpPr>
          <p:cNvPr id="3" name="Underrubrik 2"/>
          <p:cNvSpPr>
            <a:spLocks noGrp="1"/>
          </p:cNvSpPr>
          <p:nvPr>
            <p:ph type="subTitle" idx="1"/>
          </p:nvPr>
        </p:nvSpPr>
        <p:spPr/>
        <p:txBody>
          <a:bodyPr/>
          <a:lstStyle/>
          <a:p>
            <a:r>
              <a:rPr lang="sv-SE" sz="2400" dirty="0">
                <a:solidFill>
                  <a:schemeClr val="tx1"/>
                </a:solidFill>
                <a:latin typeface="+mn-lt"/>
                <a:ea typeface="+mn-ea"/>
                <a:cs typeface="+mn-cs"/>
              </a:rPr>
              <a:t>En studie om unga vuxnas och äldre generationers förhållande till klassisk musik i Sverige </a:t>
            </a:r>
            <a:endParaRPr lang="sv-SE" sz="2400" dirty="0" smtClean="0">
              <a:solidFill>
                <a:schemeClr val="tx1"/>
              </a:solidFill>
              <a:latin typeface="+mn-lt"/>
              <a:ea typeface="+mn-ea"/>
              <a:cs typeface="+mn-cs"/>
            </a:endParaRPr>
          </a:p>
          <a:p>
            <a:endParaRPr lang="sv-SE" dirty="0"/>
          </a:p>
          <a:p>
            <a:r>
              <a:rPr lang="sv-SE" dirty="0" smtClean="0"/>
              <a:t>FD Marion </a:t>
            </a:r>
            <a:r>
              <a:rPr lang="sv-SE" dirty="0" err="1" smtClean="0"/>
              <a:t>Lamberth</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4850" y="806450"/>
            <a:ext cx="7645400" cy="390302"/>
          </a:xfrm>
        </p:spPr>
        <p:txBody>
          <a:bodyPr/>
          <a:lstStyle/>
          <a:p>
            <a:r>
              <a:rPr lang="sv-SE" sz="2800" dirty="0" smtClean="0">
                <a:latin typeface="Arial" pitchFamily="34" charset="0"/>
                <a:cs typeface="Arial" pitchFamily="34" charset="0"/>
              </a:rPr>
              <a:t>Man, född 1944</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a:xfrm>
            <a:off x="706438" y="1268760"/>
            <a:ext cx="7658100" cy="4824536"/>
          </a:xfrm>
        </p:spPr>
        <p:txBody>
          <a:bodyPr/>
          <a:lstStyle/>
          <a:p>
            <a:r>
              <a:rPr lang="sv-SE" sz="2200" dirty="0" smtClean="0">
                <a:solidFill>
                  <a:srgbClr val="FFF500"/>
                </a:solidFill>
                <a:latin typeface="Arial" pitchFamily="34" charset="0"/>
                <a:cs typeface="Arial" pitchFamily="34" charset="0"/>
              </a:rPr>
              <a:t>När </a:t>
            </a:r>
            <a:r>
              <a:rPr lang="sv-SE" sz="2200" dirty="0">
                <a:solidFill>
                  <a:srgbClr val="FFF500"/>
                </a:solidFill>
                <a:latin typeface="Arial" pitchFamily="34" charset="0"/>
                <a:cs typeface="Arial" pitchFamily="34" charset="0"/>
              </a:rPr>
              <a:t>jag var liten fick jag följa med mina föräldrar på symfonikonserter i Helsingborg</a:t>
            </a:r>
            <a:r>
              <a:rPr lang="sv-SE" sz="2200" dirty="0">
                <a:solidFill>
                  <a:schemeClr val="tx1"/>
                </a:solidFill>
                <a:latin typeface="Arial" pitchFamily="34" charset="0"/>
                <a:cs typeface="Arial" pitchFamily="34" charset="0"/>
              </a:rPr>
              <a:t>. Hemma hade vi ett piano, och jag fick lektioner. När jag var sådär 12 ville min lärare att jag skulle börja spela klassiskt, men det ville jag inte. Jag var helt enkelt inte mogen än.  Då var </a:t>
            </a:r>
            <a:r>
              <a:rPr lang="sv-SE" sz="2200" dirty="0">
                <a:solidFill>
                  <a:srgbClr val="FFF500"/>
                </a:solidFill>
                <a:latin typeface="Arial" pitchFamily="34" charset="0"/>
                <a:cs typeface="Arial" pitchFamily="34" charset="0"/>
              </a:rPr>
              <a:t>Louis Armstrong </a:t>
            </a:r>
            <a:r>
              <a:rPr lang="sv-SE" sz="2200" dirty="0">
                <a:solidFill>
                  <a:schemeClr val="tx1"/>
                </a:solidFill>
                <a:latin typeface="Arial" pitchFamily="34" charset="0"/>
                <a:cs typeface="Arial" pitchFamily="34" charset="0"/>
              </a:rPr>
              <a:t>stor och spelades mycket på radio. Jag slutade med piano och började spela baryton (</a:t>
            </a:r>
            <a:r>
              <a:rPr lang="sv-SE" sz="2200" dirty="0">
                <a:solidFill>
                  <a:srgbClr val="FFF500"/>
                </a:solidFill>
                <a:latin typeface="Arial" pitchFamily="34" charset="0"/>
                <a:cs typeface="Arial" pitchFamily="34" charset="0"/>
              </a:rPr>
              <a:t>trumpet</a:t>
            </a:r>
            <a:r>
              <a:rPr lang="sv-SE" sz="2200" dirty="0">
                <a:solidFill>
                  <a:schemeClr val="tx1"/>
                </a:solidFill>
                <a:latin typeface="Arial" pitchFamily="34" charset="0"/>
                <a:cs typeface="Arial" pitchFamily="34" charset="0"/>
              </a:rPr>
              <a:t>). Vi hade också ett band i skolan, och där var jag med. Sen kom Elvis, men när Beatles kom var jag redan på väg bort från populärmusiken. I</a:t>
            </a:r>
            <a:r>
              <a:rPr lang="sv-SE" sz="2200" dirty="0">
                <a:solidFill>
                  <a:srgbClr val="FFF500"/>
                </a:solidFill>
                <a:latin typeface="Arial" pitchFamily="34" charset="0"/>
                <a:cs typeface="Arial" pitchFamily="34" charset="0"/>
              </a:rPr>
              <a:t>dag har jag ett stort intresse  för klassisk musik och lyssnar nästan på allt</a:t>
            </a:r>
            <a:r>
              <a:rPr lang="sv-SE" sz="2200" dirty="0">
                <a:solidFill>
                  <a:schemeClr val="tx1"/>
                </a:solidFill>
                <a:latin typeface="Arial" pitchFamily="34" charset="0"/>
                <a:cs typeface="Arial" pitchFamily="34" charset="0"/>
              </a:rPr>
              <a:t>, men jag har svårt att förstå nutida musik. Det är sjunde gången jag är på Båstadfestivalen och det är alltid en höjdpunkt på </a:t>
            </a:r>
            <a:r>
              <a:rPr lang="sv-SE" sz="2200" dirty="0" smtClean="0">
                <a:solidFill>
                  <a:schemeClr val="tx1"/>
                </a:solidFill>
                <a:latin typeface="Arial" pitchFamily="34" charset="0"/>
                <a:cs typeface="Arial" pitchFamily="34" charset="0"/>
              </a:rPr>
              <a:t>året.</a:t>
            </a:r>
            <a:endParaRPr lang="sv-SE" sz="2200" dirty="0">
              <a:solidFill>
                <a:schemeClr val="tx1"/>
              </a:solidFill>
              <a:latin typeface="Arial" pitchFamily="34" charset="0"/>
              <a:cs typeface="Arial" pitchFamily="34" charset="0"/>
            </a:endParaRPr>
          </a:p>
          <a:p>
            <a:endParaRPr lang="sv-SE"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4850" y="404664"/>
            <a:ext cx="7645400" cy="432048"/>
          </a:xfrm>
        </p:spPr>
        <p:txBody>
          <a:bodyPr/>
          <a:lstStyle/>
          <a:p>
            <a:r>
              <a:rPr lang="sv-SE" sz="2800" dirty="0" smtClean="0">
                <a:latin typeface="Arial" pitchFamily="34" charset="0"/>
                <a:cs typeface="Arial" pitchFamily="34" charset="0"/>
              </a:rPr>
              <a:t>Kvinna, född 1967</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a:xfrm>
            <a:off x="706438" y="908720"/>
            <a:ext cx="7658100" cy="5098380"/>
          </a:xfrm>
        </p:spPr>
        <p:txBody>
          <a:bodyPr/>
          <a:lstStyle/>
          <a:p>
            <a:r>
              <a:rPr lang="sv-SE" sz="2200" dirty="0">
                <a:solidFill>
                  <a:srgbClr val="FFF500"/>
                </a:solidFill>
                <a:latin typeface="Arial" pitchFamily="34" charset="0"/>
                <a:cs typeface="Arial" pitchFamily="34" charset="0"/>
              </a:rPr>
              <a:t>Min musikaliska skolning började nog med ”Klapp och klang” på radio</a:t>
            </a:r>
            <a:r>
              <a:rPr lang="sv-SE" sz="2200" dirty="0">
                <a:solidFill>
                  <a:schemeClr val="tx1"/>
                </a:solidFill>
                <a:latin typeface="Arial" pitchFamily="34" charset="0"/>
                <a:cs typeface="Arial" pitchFamily="34" charset="0"/>
              </a:rPr>
              <a:t>, tidig morgon med radion på en stol vid min säng. Jag tyckte det var toppen, och var fast besluten om att jag när jag blev stor skulle gifta mig med Ivan </a:t>
            </a:r>
            <a:r>
              <a:rPr lang="sv-SE" sz="2200" dirty="0" err="1">
                <a:solidFill>
                  <a:schemeClr val="tx1"/>
                </a:solidFill>
                <a:latin typeface="Arial" pitchFamily="34" charset="0"/>
                <a:cs typeface="Arial" pitchFamily="34" charset="0"/>
              </a:rPr>
              <a:t>Renliden</a:t>
            </a:r>
            <a:r>
              <a:rPr lang="sv-SE" sz="2200" dirty="0">
                <a:solidFill>
                  <a:schemeClr val="tx1"/>
                </a:solidFill>
                <a:latin typeface="Arial" pitchFamily="34" charset="0"/>
                <a:cs typeface="Arial" pitchFamily="34" charset="0"/>
              </a:rPr>
              <a:t>. </a:t>
            </a:r>
            <a:r>
              <a:rPr lang="sv-SE" sz="2200" dirty="0">
                <a:solidFill>
                  <a:srgbClr val="FFF500"/>
                </a:solidFill>
                <a:latin typeface="Arial" pitchFamily="34" charset="0"/>
                <a:cs typeface="Arial" pitchFamily="34" charset="0"/>
              </a:rPr>
              <a:t>Blockflöjten</a:t>
            </a:r>
            <a:r>
              <a:rPr lang="sv-SE" sz="2200" dirty="0">
                <a:solidFill>
                  <a:schemeClr val="tx1"/>
                </a:solidFill>
                <a:latin typeface="Arial" pitchFamily="34" charset="0"/>
                <a:cs typeface="Arial" pitchFamily="34" charset="0"/>
              </a:rPr>
              <a:t> och ”Hej sa </a:t>
            </a:r>
            <a:r>
              <a:rPr lang="sv-SE" sz="2200" dirty="0" err="1">
                <a:solidFill>
                  <a:schemeClr val="tx1"/>
                </a:solidFill>
                <a:latin typeface="Arial" pitchFamily="34" charset="0"/>
                <a:cs typeface="Arial" pitchFamily="34" charset="0"/>
              </a:rPr>
              <a:t>Petronella</a:t>
            </a:r>
            <a:r>
              <a:rPr lang="sv-SE" sz="2200" dirty="0">
                <a:solidFill>
                  <a:schemeClr val="tx1"/>
                </a:solidFill>
                <a:latin typeface="Arial" pitchFamily="34" charset="0"/>
                <a:cs typeface="Arial" pitchFamily="34" charset="0"/>
              </a:rPr>
              <a:t>” var steget in i att musicera i organiserade former. Jag bara väntade på att få det gjort, så jag kunde få börja spela </a:t>
            </a:r>
            <a:r>
              <a:rPr lang="sv-SE" sz="2200" dirty="0">
                <a:solidFill>
                  <a:srgbClr val="FFF500"/>
                </a:solidFill>
                <a:latin typeface="Arial" pitchFamily="34" charset="0"/>
                <a:cs typeface="Arial" pitchFamily="34" charset="0"/>
              </a:rPr>
              <a:t>valthorn</a:t>
            </a:r>
            <a:r>
              <a:rPr lang="sv-SE" sz="2200" dirty="0">
                <a:solidFill>
                  <a:schemeClr val="tx1"/>
                </a:solidFill>
                <a:latin typeface="Arial" pitchFamily="34" charset="0"/>
                <a:cs typeface="Arial" pitchFamily="34" charset="0"/>
              </a:rPr>
              <a:t>. När jag spelat horn i ett par år började jag i Karlshamns </a:t>
            </a:r>
            <a:r>
              <a:rPr lang="sv-SE" sz="2200" dirty="0" smtClean="0">
                <a:solidFill>
                  <a:schemeClr val="tx1"/>
                </a:solidFill>
                <a:latin typeface="Arial" pitchFamily="34" charset="0"/>
                <a:cs typeface="Arial" pitchFamily="34" charset="0"/>
              </a:rPr>
              <a:t>musikkår. Min </a:t>
            </a:r>
            <a:r>
              <a:rPr lang="sv-SE" sz="2200" dirty="0">
                <a:solidFill>
                  <a:schemeClr val="tx1"/>
                </a:solidFill>
                <a:latin typeface="Arial" pitchFamily="34" charset="0"/>
                <a:cs typeface="Arial" pitchFamily="34" charset="0"/>
              </a:rPr>
              <a:t>gymnasietid tillbringade jag på Musiklinjen på Petri i Malmö. Jag har också sjungit en hel del i kör. </a:t>
            </a:r>
            <a:r>
              <a:rPr lang="sv-SE" sz="2200" dirty="0">
                <a:solidFill>
                  <a:srgbClr val="FFF500"/>
                </a:solidFill>
                <a:latin typeface="Arial" pitchFamily="34" charset="0"/>
                <a:cs typeface="Arial" pitchFamily="34" charset="0"/>
              </a:rPr>
              <a:t>Noter läser jag i princip obehindrat</a:t>
            </a:r>
            <a:r>
              <a:rPr lang="sv-SE" sz="2200" dirty="0">
                <a:solidFill>
                  <a:schemeClr val="tx1"/>
                </a:solidFill>
                <a:latin typeface="Arial" pitchFamily="34" charset="0"/>
                <a:cs typeface="Arial" pitchFamily="34" charset="0"/>
              </a:rPr>
              <a:t>. Jag kan utan problem läsa ett partitur. Som hornist har jag också invigts i den magiska konsten att transponera. Jag lyssnar på det mesta, mer eller mindre förtjust. Det blir mycket </a:t>
            </a:r>
            <a:r>
              <a:rPr lang="sv-SE" sz="2200" dirty="0" err="1">
                <a:solidFill>
                  <a:schemeClr val="tx1"/>
                </a:solidFill>
                <a:latin typeface="Arial" pitchFamily="34" charset="0"/>
                <a:cs typeface="Arial" pitchFamily="34" charset="0"/>
              </a:rPr>
              <a:t>sk</a:t>
            </a:r>
            <a:r>
              <a:rPr lang="sv-SE" sz="2200" dirty="0">
                <a:solidFill>
                  <a:schemeClr val="tx1"/>
                </a:solidFill>
                <a:latin typeface="Arial" pitchFamily="34" charset="0"/>
                <a:cs typeface="Arial" pitchFamily="34" charset="0"/>
              </a:rPr>
              <a:t> </a:t>
            </a:r>
            <a:r>
              <a:rPr lang="sv-SE" sz="2200" dirty="0">
                <a:solidFill>
                  <a:srgbClr val="FFF500"/>
                </a:solidFill>
                <a:latin typeface="Arial" pitchFamily="34" charset="0"/>
                <a:cs typeface="Arial" pitchFamily="34" charset="0"/>
              </a:rPr>
              <a:t>klassisk musik</a:t>
            </a:r>
            <a:r>
              <a:rPr lang="sv-SE" sz="2200" dirty="0">
                <a:solidFill>
                  <a:schemeClr val="tx1"/>
                </a:solidFill>
                <a:latin typeface="Arial" pitchFamily="34" charset="0"/>
                <a:cs typeface="Arial" pitchFamily="34" charset="0"/>
              </a:rPr>
              <a:t>, jag är otroligt förtjust </a:t>
            </a:r>
            <a:r>
              <a:rPr lang="sv-SE" sz="2200" dirty="0" smtClean="0">
                <a:solidFill>
                  <a:schemeClr val="tx1"/>
                </a:solidFill>
                <a:latin typeface="Arial" pitchFamily="34" charset="0"/>
                <a:cs typeface="Arial" pitchFamily="34" charset="0"/>
              </a:rPr>
              <a:t>i </a:t>
            </a:r>
            <a:r>
              <a:rPr lang="sv-SE" sz="2200" dirty="0">
                <a:solidFill>
                  <a:schemeClr val="tx1"/>
                </a:solidFill>
                <a:latin typeface="Arial" pitchFamily="34" charset="0"/>
                <a:cs typeface="Arial" pitchFamily="34" charset="0"/>
              </a:rPr>
              <a:t>Brahms. </a:t>
            </a:r>
            <a:endParaRPr lang="sv-SE" sz="2200"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4850" y="260648"/>
            <a:ext cx="7645400" cy="504056"/>
          </a:xfrm>
        </p:spPr>
        <p:txBody>
          <a:bodyPr/>
          <a:lstStyle/>
          <a:p>
            <a:r>
              <a:rPr lang="sv-SE" sz="2800" dirty="0">
                <a:solidFill>
                  <a:schemeClr val="tx1"/>
                </a:solidFill>
                <a:latin typeface="Arial" pitchFamily="34" charset="0"/>
                <a:cs typeface="Arial" pitchFamily="34" charset="0"/>
              </a:rPr>
              <a:t>Kvinna, född 1982</a:t>
            </a:r>
            <a:r>
              <a:rPr lang="sv-SE" sz="4000" dirty="0">
                <a:solidFill>
                  <a:schemeClr val="tx1"/>
                </a:solidFill>
                <a:latin typeface="+mj-lt"/>
                <a:ea typeface="+mj-ea"/>
                <a:cs typeface="+mj-cs"/>
              </a:rPr>
              <a:t/>
            </a:r>
            <a:br>
              <a:rPr lang="sv-SE" sz="4000" dirty="0">
                <a:solidFill>
                  <a:schemeClr val="tx1"/>
                </a:solidFill>
                <a:latin typeface="+mj-lt"/>
                <a:ea typeface="+mj-ea"/>
                <a:cs typeface="+mj-cs"/>
              </a:rPr>
            </a:br>
            <a:endParaRPr lang="sv-SE" dirty="0"/>
          </a:p>
        </p:txBody>
      </p:sp>
      <p:sp>
        <p:nvSpPr>
          <p:cNvPr id="3" name="Platshållare för innehåll 2"/>
          <p:cNvSpPr>
            <a:spLocks noGrp="1"/>
          </p:cNvSpPr>
          <p:nvPr>
            <p:ph idx="1"/>
          </p:nvPr>
        </p:nvSpPr>
        <p:spPr>
          <a:xfrm>
            <a:off x="706438" y="764704"/>
            <a:ext cx="7658100" cy="5242396"/>
          </a:xfrm>
        </p:spPr>
        <p:txBody>
          <a:bodyPr/>
          <a:lstStyle/>
          <a:p>
            <a:r>
              <a:rPr lang="sv-SE" sz="2200" dirty="0" smtClean="0">
                <a:solidFill>
                  <a:srgbClr val="FFF500"/>
                </a:solidFill>
                <a:latin typeface="Arial" pitchFamily="34" charset="0"/>
                <a:cs typeface="Arial" pitchFamily="34" charset="0"/>
              </a:rPr>
              <a:t>När </a:t>
            </a:r>
            <a:r>
              <a:rPr lang="sv-SE" sz="2200" dirty="0">
                <a:solidFill>
                  <a:srgbClr val="FFF500"/>
                </a:solidFill>
                <a:latin typeface="Arial" pitchFamily="34" charset="0"/>
                <a:cs typeface="Arial" pitchFamily="34" charset="0"/>
              </a:rPr>
              <a:t>jag var liten och lyssnade på Lp och Cd skivor minns jag det som att jag satt i en evighet med fodralet i handen och läste texterna</a:t>
            </a:r>
            <a:r>
              <a:rPr lang="sv-SE" sz="2200" dirty="0">
                <a:solidFill>
                  <a:schemeClr val="tx1"/>
                </a:solidFill>
                <a:latin typeface="Arial" pitchFamily="34" charset="0"/>
                <a:cs typeface="Arial" pitchFamily="34" charset="0"/>
              </a:rPr>
              <a:t>, när jag sedan började lyssna på musikal blev detta ännu viktigare då en musikal alltid berättade en historia jag ville lära mig allt om. </a:t>
            </a:r>
            <a:r>
              <a:rPr lang="sv-SE" sz="2200" dirty="0" smtClean="0">
                <a:solidFill>
                  <a:schemeClr val="tx1"/>
                </a:solidFill>
                <a:latin typeface="Arial" pitchFamily="34" charset="0"/>
                <a:cs typeface="Arial" pitchFamily="34" charset="0"/>
              </a:rPr>
              <a:t>Idag </a:t>
            </a:r>
            <a:r>
              <a:rPr lang="sv-SE" sz="2200" dirty="0">
                <a:solidFill>
                  <a:schemeClr val="tx1"/>
                </a:solidFill>
                <a:latin typeface="Arial" pitchFamily="34" charset="0"/>
                <a:cs typeface="Arial" pitchFamily="34" charset="0"/>
              </a:rPr>
              <a:t>dj- ar jag och gör spellistor på </a:t>
            </a:r>
            <a:r>
              <a:rPr lang="sv-SE" sz="2200" dirty="0" err="1">
                <a:solidFill>
                  <a:schemeClr val="tx1"/>
                </a:solidFill>
                <a:latin typeface="Arial" pitchFamily="34" charset="0"/>
                <a:cs typeface="Arial" pitchFamily="34" charset="0"/>
              </a:rPr>
              <a:t>Spotify</a:t>
            </a:r>
            <a:r>
              <a:rPr lang="sv-SE" sz="2200" dirty="0">
                <a:solidFill>
                  <a:schemeClr val="tx1"/>
                </a:solidFill>
                <a:latin typeface="Arial" pitchFamily="34" charset="0"/>
                <a:cs typeface="Arial" pitchFamily="34" charset="0"/>
              </a:rPr>
              <a:t> som jag skickar till människor över </a:t>
            </a:r>
            <a:r>
              <a:rPr lang="sv-SE" sz="2200" dirty="0" err="1">
                <a:solidFill>
                  <a:schemeClr val="tx1"/>
                </a:solidFill>
                <a:latin typeface="Arial" pitchFamily="34" charset="0"/>
                <a:cs typeface="Arial" pitchFamily="34" charset="0"/>
              </a:rPr>
              <a:t>Facebook</a:t>
            </a:r>
            <a:r>
              <a:rPr lang="sv-SE" sz="2200" dirty="0">
                <a:solidFill>
                  <a:schemeClr val="tx1"/>
                </a:solidFill>
                <a:latin typeface="Arial" pitchFamily="34" charset="0"/>
                <a:cs typeface="Arial" pitchFamily="34" charset="0"/>
              </a:rPr>
              <a:t>. Tekniken har förändrats men det handlar fortfarande om att placera in liknande låtar med samma känsla i ett sammanhang. </a:t>
            </a:r>
            <a:r>
              <a:rPr lang="sv-SE" sz="2200" dirty="0">
                <a:solidFill>
                  <a:srgbClr val="FFF500"/>
                </a:solidFill>
                <a:latin typeface="Arial" pitchFamily="34" charset="0"/>
                <a:cs typeface="Arial" pitchFamily="34" charset="0"/>
              </a:rPr>
              <a:t>Det jag dock kan sakna är känslan av att hålla ett skivfodral jag har köpt i handen. Att behandla musik som något exklusivt</a:t>
            </a:r>
            <a:r>
              <a:rPr lang="sv-SE" sz="2200" dirty="0">
                <a:solidFill>
                  <a:schemeClr val="tx1"/>
                </a:solidFill>
                <a:latin typeface="Arial" pitchFamily="34" charset="0"/>
                <a:cs typeface="Arial" pitchFamily="34" charset="0"/>
              </a:rPr>
              <a:t>. </a:t>
            </a:r>
            <a:r>
              <a:rPr lang="sv-SE" sz="2200" dirty="0" smtClean="0">
                <a:solidFill>
                  <a:schemeClr val="tx1"/>
                </a:solidFill>
                <a:latin typeface="Arial" pitchFamily="34" charset="0"/>
                <a:cs typeface="Arial" pitchFamily="34" charset="0"/>
              </a:rPr>
              <a:t>Jag </a:t>
            </a:r>
            <a:r>
              <a:rPr lang="sv-SE" sz="2200" dirty="0">
                <a:solidFill>
                  <a:schemeClr val="tx1"/>
                </a:solidFill>
                <a:latin typeface="Arial" pitchFamily="34" charset="0"/>
                <a:cs typeface="Arial" pitchFamily="34" charset="0"/>
              </a:rPr>
              <a:t>upplever mig själv som en mycket mer spretig och rastlös musiklyssnare idag. Jag har fortfarande favoritartister och låtar som jag lyssnar på väldigt fokuserat på, dock är jag ofta </a:t>
            </a:r>
            <a:r>
              <a:rPr lang="sv-SE" sz="2200" dirty="0">
                <a:solidFill>
                  <a:srgbClr val="FFF500"/>
                </a:solidFill>
                <a:latin typeface="Arial" pitchFamily="34" charset="0"/>
                <a:cs typeface="Arial" pitchFamily="34" charset="0"/>
              </a:rPr>
              <a:t>för rastlös för att lyssna på en hel skiva igenom.</a:t>
            </a:r>
          </a:p>
          <a:p>
            <a:endParaRPr lang="sv-SE" dirty="0">
              <a:solidFill>
                <a:srgbClr val="FFF500"/>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49300" y="548680"/>
            <a:ext cx="7645400" cy="648072"/>
          </a:xfrm>
        </p:spPr>
        <p:txBody>
          <a:bodyPr/>
          <a:lstStyle/>
          <a:p>
            <a:r>
              <a:rPr lang="sv-SE" sz="2800" dirty="0">
                <a:solidFill>
                  <a:schemeClr val="tx1"/>
                </a:solidFill>
                <a:latin typeface="Arial" pitchFamily="34" charset="0"/>
                <a:cs typeface="Arial" pitchFamily="34" charset="0"/>
              </a:rPr>
              <a:t>Man, född 1990</a:t>
            </a:r>
            <a:r>
              <a:rPr lang="sv-SE" sz="4000" dirty="0">
                <a:solidFill>
                  <a:schemeClr val="tx1"/>
                </a:solidFill>
                <a:latin typeface="+mj-lt"/>
                <a:ea typeface="+mj-ea"/>
                <a:cs typeface="+mj-cs"/>
              </a:rPr>
              <a:t/>
            </a:r>
            <a:br>
              <a:rPr lang="sv-SE" sz="4000" dirty="0">
                <a:solidFill>
                  <a:schemeClr val="tx1"/>
                </a:solidFill>
                <a:latin typeface="+mj-lt"/>
                <a:ea typeface="+mj-ea"/>
                <a:cs typeface="+mj-cs"/>
              </a:rPr>
            </a:br>
            <a:endParaRPr lang="sv-SE" dirty="0"/>
          </a:p>
        </p:txBody>
      </p:sp>
      <p:sp>
        <p:nvSpPr>
          <p:cNvPr id="3" name="Platshållare för innehåll 2"/>
          <p:cNvSpPr>
            <a:spLocks noGrp="1"/>
          </p:cNvSpPr>
          <p:nvPr>
            <p:ph idx="1"/>
          </p:nvPr>
        </p:nvSpPr>
        <p:spPr>
          <a:xfrm>
            <a:off x="706438" y="1196752"/>
            <a:ext cx="7658100" cy="4810348"/>
          </a:xfrm>
        </p:spPr>
        <p:txBody>
          <a:bodyPr/>
          <a:lstStyle/>
          <a:p>
            <a:r>
              <a:rPr lang="sv-SE" sz="2200" dirty="0" smtClean="0">
                <a:solidFill>
                  <a:schemeClr val="tx1"/>
                </a:solidFill>
                <a:latin typeface="Arial" pitchFamily="34" charset="0"/>
                <a:cs typeface="Arial" pitchFamily="34" charset="0"/>
              </a:rPr>
              <a:t>Jag </a:t>
            </a:r>
            <a:r>
              <a:rPr lang="sv-SE" sz="2200" dirty="0">
                <a:solidFill>
                  <a:schemeClr val="tx1"/>
                </a:solidFill>
                <a:latin typeface="Arial" pitchFamily="34" charset="0"/>
                <a:cs typeface="Arial" pitchFamily="34" charset="0"/>
              </a:rPr>
              <a:t>vill inte påstå att jag växte upp i någon musikalisk familj. Antingen så var det radion som var igång eller så var det fars dansbandkassetter i bilen, visst mor lyssnade på lite rock och rock n roll men det upplevde jag inte så mycket av. Men jag började av någon anledning musicera när jag var 8 år. </a:t>
            </a:r>
            <a:r>
              <a:rPr lang="sv-SE" sz="2200" dirty="0">
                <a:solidFill>
                  <a:srgbClr val="FFF500"/>
                </a:solidFill>
                <a:latin typeface="Arial" pitchFamily="34" charset="0"/>
                <a:cs typeface="Arial" pitchFamily="34" charset="0"/>
              </a:rPr>
              <a:t>Jag började spela klarinett i den kommunala musikskolan </a:t>
            </a:r>
            <a:r>
              <a:rPr lang="sv-SE" sz="2200" dirty="0">
                <a:solidFill>
                  <a:schemeClr val="tx1"/>
                </a:solidFill>
                <a:latin typeface="Arial" pitchFamily="34" charset="0"/>
                <a:cs typeface="Arial" pitchFamily="34" charset="0"/>
              </a:rPr>
              <a:t>och det var roligt, men jag hade inga större tankar om det. Min syster fick mig att tidigt börja lyssna på hårdrock, hon är tio år äldre än mig och jag började väl lyssna på hårdrock när jag var 8-9 år. </a:t>
            </a:r>
            <a:r>
              <a:rPr lang="sv-SE" sz="2200" dirty="0">
                <a:solidFill>
                  <a:srgbClr val="FFF500"/>
                </a:solidFill>
                <a:latin typeface="Arial" pitchFamily="34" charset="0"/>
                <a:cs typeface="Arial" pitchFamily="34" charset="0"/>
              </a:rPr>
              <a:t>Att lyssna på hårdrock och spela klarinett passade inte så bra ihop så när jag var 14 år så valde jag att börja spela elbas</a:t>
            </a:r>
            <a:r>
              <a:rPr lang="sv-SE" sz="2200" dirty="0">
                <a:solidFill>
                  <a:schemeClr val="tx1"/>
                </a:solidFill>
                <a:latin typeface="Arial" pitchFamily="34" charset="0"/>
                <a:cs typeface="Arial" pitchFamily="34" charset="0"/>
              </a:rPr>
              <a:t>. Jag gillade elbasens ljud vilket var anledningen till bas istället för elgitarr. </a:t>
            </a:r>
            <a:endParaRPr lang="sv-SE" sz="2200"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Den ideala lyssnaren?</a:t>
            </a:r>
            <a:r>
              <a:rPr lang="sv-SE" dirty="0" smtClean="0">
                <a:solidFill>
                  <a:schemeClr val="tx1"/>
                </a:solidFill>
                <a:latin typeface="+mn-lt"/>
                <a:ea typeface="+mn-ea"/>
                <a:cs typeface="+mn-cs"/>
              </a:rPr>
              <a:t> </a:t>
            </a:r>
            <a:r>
              <a:rPr lang="sv-SE" sz="1800" dirty="0" smtClean="0">
                <a:solidFill>
                  <a:schemeClr val="tx1"/>
                </a:solidFill>
                <a:latin typeface="+mn-lt"/>
                <a:ea typeface="+mn-ea"/>
                <a:cs typeface="+mn-cs"/>
              </a:rPr>
              <a:t>Författaren Ulf Peter Hallberg, född 1953, i den självbiografiska romanen </a:t>
            </a:r>
            <a:r>
              <a:rPr lang="sv-SE" sz="1800" i="1" dirty="0" smtClean="0">
                <a:solidFill>
                  <a:schemeClr val="tx1"/>
                </a:solidFill>
                <a:latin typeface="+mn-lt"/>
                <a:ea typeface="+mn-ea"/>
                <a:cs typeface="+mn-cs"/>
              </a:rPr>
              <a:t>Europeiskt skräp</a:t>
            </a:r>
            <a:r>
              <a:rPr lang="sv-SE" sz="1800" dirty="0" smtClean="0">
                <a:solidFill>
                  <a:schemeClr val="tx1"/>
                </a:solidFill>
                <a:latin typeface="+mn-lt"/>
                <a:ea typeface="+mn-ea"/>
                <a:cs typeface="+mn-cs"/>
              </a:rPr>
              <a:t>, 2009.</a:t>
            </a:r>
            <a:r>
              <a:rPr lang="sv-SE" dirty="0" smtClean="0">
                <a:solidFill>
                  <a:schemeClr val="tx1"/>
                </a:solidFill>
                <a:latin typeface="+mn-lt"/>
                <a:ea typeface="+mn-ea"/>
                <a:cs typeface="+mn-cs"/>
              </a:rPr>
              <a:t/>
            </a:r>
            <a:br>
              <a:rPr lang="sv-SE" dirty="0" smtClean="0">
                <a:solidFill>
                  <a:schemeClr val="tx1"/>
                </a:solidFill>
                <a:latin typeface="+mn-lt"/>
                <a:ea typeface="+mn-ea"/>
                <a:cs typeface="+mn-cs"/>
              </a:rPr>
            </a:br>
            <a:endParaRPr lang="sv-SE" dirty="0"/>
          </a:p>
        </p:txBody>
      </p:sp>
      <p:sp>
        <p:nvSpPr>
          <p:cNvPr id="3" name="Platshållare för innehåll 2"/>
          <p:cNvSpPr>
            <a:spLocks noGrp="1"/>
          </p:cNvSpPr>
          <p:nvPr>
            <p:ph idx="1"/>
          </p:nvPr>
        </p:nvSpPr>
        <p:spPr/>
        <p:txBody>
          <a:bodyPr/>
          <a:lstStyle/>
          <a:p>
            <a:r>
              <a:rPr lang="sv-SE" sz="2200" dirty="0" smtClean="0">
                <a:solidFill>
                  <a:schemeClr val="tx1"/>
                </a:solidFill>
                <a:latin typeface="+mn-lt"/>
                <a:ea typeface="+mn-ea"/>
                <a:cs typeface="+mn-cs"/>
              </a:rPr>
              <a:t>Jag </a:t>
            </a:r>
            <a:r>
              <a:rPr lang="sv-SE" sz="2200" dirty="0">
                <a:solidFill>
                  <a:schemeClr val="tx1"/>
                </a:solidFill>
                <a:latin typeface="+mn-lt"/>
                <a:ea typeface="+mn-ea"/>
                <a:cs typeface="+mn-cs"/>
              </a:rPr>
              <a:t>var som gymnasist, med mitt </a:t>
            </a:r>
            <a:r>
              <a:rPr lang="sv-SE" sz="2200" dirty="0">
                <a:solidFill>
                  <a:srgbClr val="FFF500"/>
                </a:solidFill>
                <a:latin typeface="+mn-lt"/>
                <a:ea typeface="+mn-ea"/>
                <a:cs typeface="+mn-cs"/>
              </a:rPr>
              <a:t>konserthusabonnemang, </a:t>
            </a:r>
            <a:r>
              <a:rPr lang="sv-SE" sz="2200" dirty="0">
                <a:solidFill>
                  <a:schemeClr val="tx1"/>
                </a:solidFill>
                <a:latin typeface="+mn-lt"/>
                <a:ea typeface="+mn-ea"/>
                <a:cs typeface="+mn-cs"/>
              </a:rPr>
              <a:t>en ensamvarg […] Jag flydde in i Malmö stadsteaters </a:t>
            </a:r>
            <a:r>
              <a:rPr lang="sv-SE" sz="2200" dirty="0" err="1">
                <a:solidFill>
                  <a:schemeClr val="tx1"/>
                </a:solidFill>
                <a:latin typeface="+mn-lt"/>
                <a:ea typeface="+mn-ea"/>
                <a:cs typeface="+mn-cs"/>
              </a:rPr>
              <a:t>ljuskronevimmel</a:t>
            </a:r>
            <a:r>
              <a:rPr lang="sv-SE" sz="2200" dirty="0">
                <a:solidFill>
                  <a:schemeClr val="tx1"/>
                </a:solidFill>
                <a:latin typeface="+mn-lt"/>
                <a:ea typeface="+mn-ea"/>
                <a:cs typeface="+mn-cs"/>
              </a:rPr>
              <a:t> och skyndade upp till min abonnemangsplats. Där lät jag sinnet sköljas av den klassiska musikens toner. […] </a:t>
            </a:r>
            <a:r>
              <a:rPr lang="sv-SE" sz="2200" dirty="0">
                <a:solidFill>
                  <a:srgbClr val="FFF500"/>
                </a:solidFill>
                <a:latin typeface="+mn-lt"/>
                <a:ea typeface="+mn-ea"/>
                <a:cs typeface="+mn-cs"/>
              </a:rPr>
              <a:t>Det fanns en frihet i musiken som inte kunde förväxlas med någonting annat. Musiken var inte småskuren, inte realistisk, inte dryg, inte dum. Men framför allt: den visste inte, utan frågade. Den öppnade en helt ny värld. Slöt inte till; den lät, och den lät vara. Min hjärna rörde sig i något större, mina tankar fick flyga på drömmars vingar, och varje liten del av vad jag sett och såg kom till mig där, i ett ordlöst omfamnande pianissimo. I två timmar slapp jag varje tisdagskväll Malmös stöddiga fråga: </a:t>
            </a:r>
            <a:r>
              <a:rPr lang="sv-SE" sz="2200" i="1" dirty="0">
                <a:solidFill>
                  <a:srgbClr val="FFF500"/>
                </a:solidFill>
                <a:latin typeface="+mn-lt"/>
                <a:ea typeface="+mn-ea"/>
                <a:cs typeface="+mn-cs"/>
              </a:rPr>
              <a:t>Vad ska det vara bra till</a:t>
            </a:r>
            <a:r>
              <a:rPr lang="sv-SE" sz="2200" dirty="0" smtClean="0">
                <a:solidFill>
                  <a:srgbClr val="FFF500"/>
                </a:solidFill>
                <a:latin typeface="+mn-lt"/>
                <a:ea typeface="+mn-ea"/>
                <a:cs typeface="+mn-cs"/>
              </a:rPr>
              <a:t>? </a:t>
            </a:r>
            <a:endParaRPr lang="sv-SE" sz="2200" dirty="0">
              <a:solidFill>
                <a:srgbClr val="FFF500"/>
              </a:solidFill>
              <a:latin typeface="+mn-lt"/>
              <a:ea typeface="+mn-ea"/>
              <a:cs typeface="+mn-cs"/>
            </a:endParaRPr>
          </a:p>
          <a:p>
            <a:endParaRPr lang="sv-SE"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pPr algn="ctr">
              <a:lnSpc>
                <a:spcPct val="150000"/>
              </a:lnSpc>
            </a:pPr>
            <a:r>
              <a:rPr lang="sv-SE" sz="3600" dirty="0" smtClean="0">
                <a:latin typeface="Arial"/>
                <a:cs typeface="Arial"/>
              </a:rPr>
              <a:t>VEM </a:t>
            </a:r>
          </a:p>
          <a:p>
            <a:pPr algn="ctr">
              <a:lnSpc>
                <a:spcPct val="150000"/>
              </a:lnSpc>
            </a:pPr>
            <a:r>
              <a:rPr lang="sv-SE" sz="3600" dirty="0" smtClean="0">
                <a:latin typeface="Arial"/>
                <a:cs typeface="Arial"/>
              </a:rPr>
              <a:t>kommer att tillhöra </a:t>
            </a:r>
          </a:p>
          <a:p>
            <a:pPr algn="ctr">
              <a:lnSpc>
                <a:spcPct val="150000"/>
              </a:lnSpc>
            </a:pPr>
            <a:r>
              <a:rPr lang="sv-SE" sz="3600" dirty="0" smtClean="0">
                <a:latin typeface="Arial"/>
                <a:cs typeface="Arial"/>
              </a:rPr>
              <a:t>morgondagens konsertpublik</a:t>
            </a:r>
          </a:p>
          <a:p>
            <a:pPr algn="ctr">
              <a:lnSpc>
                <a:spcPct val="150000"/>
              </a:lnSpc>
            </a:pPr>
            <a:r>
              <a:rPr lang="sv-SE" sz="6600" smtClean="0">
                <a:solidFill>
                  <a:srgbClr val="FFF500"/>
                </a:solidFill>
                <a:latin typeface="Arial"/>
                <a:cs typeface="Arial"/>
              </a:rPr>
              <a:t>?</a:t>
            </a:r>
            <a:endParaRPr lang="sv-SE" sz="6600" dirty="0">
              <a:solidFill>
                <a:srgbClr val="FFF500"/>
              </a:solidFill>
              <a:latin typeface="Arial"/>
              <a:cs typeface="Arial"/>
            </a:endParaRPr>
          </a:p>
        </p:txBody>
      </p:sp>
    </p:spTree>
    <p:extLst>
      <p:ext uri="{BB962C8B-B14F-4D97-AF65-F5344CB8AC3E}">
        <p14:creationId xmlns:p14="http://schemas.microsoft.com/office/powerpoint/2010/main" val="267278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smtClean="0">
                <a:latin typeface="Arial" pitchFamily="34" charset="0"/>
                <a:cs typeface="Arial" pitchFamily="34" charset="0"/>
              </a:rPr>
              <a:t>… ingår i en </a:t>
            </a:r>
            <a:r>
              <a:rPr lang="sv-SE" sz="2800" b="1" dirty="0" smtClean="0">
                <a:latin typeface="Arial" pitchFamily="34" charset="0"/>
                <a:cs typeface="Arial" pitchFamily="34" charset="0"/>
              </a:rPr>
              <a:t>större studie </a:t>
            </a:r>
            <a:r>
              <a:rPr lang="sv-SE" sz="2800" dirty="0" smtClean="0">
                <a:latin typeface="Arial" pitchFamily="34" charset="0"/>
                <a:cs typeface="Arial" pitchFamily="34" charset="0"/>
              </a:rPr>
              <a:t>som undersöker… </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a:xfrm>
            <a:off x="706438" y="2276872"/>
            <a:ext cx="7658100" cy="3730228"/>
          </a:xfrm>
        </p:spPr>
        <p:txBody>
          <a:bodyPr/>
          <a:lstStyle/>
          <a:p>
            <a:pPr>
              <a:spcBef>
                <a:spcPct val="25000"/>
              </a:spcBef>
              <a:buFont typeface="Arial" pitchFamily="34" charset="0"/>
              <a:buChar char="•"/>
            </a:pPr>
            <a:r>
              <a:rPr lang="sv-SE" sz="2200" dirty="0">
                <a:solidFill>
                  <a:schemeClr val="accent3"/>
                </a:solidFill>
                <a:latin typeface="Arial" pitchFamily="34" charset="0"/>
                <a:cs typeface="Arial" pitchFamily="34" charset="0"/>
              </a:rPr>
              <a:t>S</a:t>
            </a:r>
            <a:r>
              <a:rPr lang="sv-SE" sz="2200" dirty="0" smtClean="0">
                <a:solidFill>
                  <a:schemeClr val="accent3"/>
                </a:solidFill>
                <a:latin typeface="Arial" pitchFamily="34" charset="0"/>
                <a:cs typeface="Arial" pitchFamily="34" charset="0"/>
              </a:rPr>
              <a:t>ituationen för konstmusiken (”klassisk musik”) idag</a:t>
            </a:r>
          </a:p>
          <a:p>
            <a:pPr>
              <a:spcBef>
                <a:spcPct val="25000"/>
              </a:spcBef>
              <a:buNone/>
            </a:pPr>
            <a:r>
              <a:rPr lang="sv-SE" sz="2200" dirty="0" smtClean="0">
                <a:solidFill>
                  <a:schemeClr val="accent3"/>
                </a:solidFill>
                <a:latin typeface="Arial" pitchFamily="34" charset="0"/>
                <a:cs typeface="Arial" pitchFamily="34" charset="0"/>
              </a:rPr>
              <a:t> 				Plats: Sverige</a:t>
            </a:r>
          </a:p>
          <a:p>
            <a:pPr>
              <a:spcBef>
                <a:spcPct val="25000"/>
              </a:spcBef>
            </a:pPr>
            <a:endParaRPr lang="sv-SE" sz="2200" dirty="0" smtClean="0">
              <a:solidFill>
                <a:schemeClr val="accent3"/>
              </a:solidFill>
              <a:latin typeface="Arial" pitchFamily="34" charset="0"/>
              <a:cs typeface="Arial" pitchFamily="34" charset="0"/>
            </a:endParaRPr>
          </a:p>
          <a:p>
            <a:pPr>
              <a:spcBef>
                <a:spcPct val="25000"/>
              </a:spcBef>
              <a:buFont typeface="Arial" pitchFamily="34" charset="0"/>
              <a:buChar char="•"/>
            </a:pPr>
            <a:r>
              <a:rPr lang="sv-SE" sz="2200" dirty="0" smtClean="0">
                <a:solidFill>
                  <a:schemeClr val="accent3"/>
                </a:solidFill>
                <a:latin typeface="Arial" pitchFamily="34" charset="0"/>
                <a:cs typeface="Arial" pitchFamily="34" charset="0"/>
              </a:rPr>
              <a:t>Med fokus på 	exekutörer </a:t>
            </a:r>
          </a:p>
          <a:p>
            <a:pPr>
              <a:spcBef>
                <a:spcPct val="25000"/>
              </a:spcBef>
            </a:pPr>
            <a:r>
              <a:rPr lang="sv-SE" sz="2200" dirty="0" smtClean="0">
                <a:solidFill>
                  <a:schemeClr val="accent3"/>
                </a:solidFill>
                <a:latin typeface="Arial" pitchFamily="34" charset="0"/>
                <a:cs typeface="Arial" pitchFamily="34" charset="0"/>
              </a:rPr>
              <a:t>				institutioner</a:t>
            </a:r>
          </a:p>
          <a:p>
            <a:pPr>
              <a:spcBef>
                <a:spcPct val="25000"/>
              </a:spcBef>
            </a:pPr>
            <a:r>
              <a:rPr lang="sv-SE" sz="2200" dirty="0" smtClean="0">
                <a:solidFill>
                  <a:schemeClr val="accent3"/>
                </a:solidFill>
                <a:latin typeface="Arial" pitchFamily="34" charset="0"/>
                <a:cs typeface="Arial" pitchFamily="34" charset="0"/>
              </a:rPr>
              <a:t>				</a:t>
            </a:r>
            <a:r>
              <a:rPr lang="sv-SE" sz="2200" b="1" dirty="0" smtClean="0">
                <a:solidFill>
                  <a:srgbClr val="FFFF00"/>
                </a:solidFill>
                <a:latin typeface="Arial" pitchFamily="34" charset="0"/>
                <a:cs typeface="Arial" pitchFamily="34" charset="0"/>
              </a:rPr>
              <a:t>recipienter</a:t>
            </a:r>
          </a:p>
          <a:p>
            <a:pPr>
              <a:spcBef>
                <a:spcPct val="25000"/>
              </a:spcBef>
            </a:pPr>
            <a:endParaRPr lang="sv-SE" sz="2200" b="1" dirty="0" smtClean="0">
              <a:solidFill>
                <a:schemeClr val="accent3"/>
              </a:solidFill>
              <a:latin typeface="Arial" pitchFamily="34" charset="0"/>
              <a:cs typeface="Arial" pitchFamily="34" charset="0"/>
            </a:endParaRPr>
          </a:p>
          <a:p>
            <a:pPr>
              <a:spcBef>
                <a:spcPct val="25000"/>
              </a:spcBef>
              <a:buFont typeface="Arial" pitchFamily="34" charset="0"/>
              <a:buChar char="•"/>
            </a:pPr>
            <a:r>
              <a:rPr lang="sv-SE" sz="2200" dirty="0" smtClean="0">
                <a:solidFill>
                  <a:schemeClr val="accent3"/>
                </a:solidFill>
                <a:latin typeface="Arial" pitchFamily="34" charset="0"/>
                <a:cs typeface="Arial" pitchFamily="34" charset="0"/>
              </a:rPr>
              <a:t>Utvärderas ur ett musikvetenskapligt metaperspektiv</a:t>
            </a:r>
            <a:endParaRPr lang="sv-SE" sz="2200" dirty="0">
              <a:solidFill>
                <a:schemeClr val="accent3"/>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smtClean="0">
                <a:latin typeface="Arial" pitchFamily="34" charset="0"/>
                <a:cs typeface="Arial" pitchFamily="34" charset="0"/>
              </a:rPr>
              <a:t>Empiri</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p:txBody>
          <a:bodyPr/>
          <a:lstStyle/>
          <a:p>
            <a:r>
              <a:rPr lang="sv-SE" sz="2200" dirty="0">
                <a:latin typeface="Arial" pitchFamily="34" charset="0"/>
                <a:cs typeface="Arial" pitchFamily="34" charset="0"/>
              </a:rPr>
              <a:t>G</a:t>
            </a:r>
            <a:r>
              <a:rPr lang="sv-SE" sz="2200" dirty="0" smtClean="0">
                <a:latin typeface="Arial" pitchFamily="34" charset="0"/>
                <a:cs typeface="Arial" pitchFamily="34" charset="0"/>
              </a:rPr>
              <a:t>rupp 1 – traditionell konsertpublik av klassisk musik</a:t>
            </a:r>
          </a:p>
          <a:p>
            <a:r>
              <a:rPr lang="sv-SE" sz="2200" dirty="0" smtClean="0">
                <a:latin typeface="Arial" pitchFamily="34" charset="0"/>
                <a:cs typeface="Arial" pitchFamily="34" charset="0"/>
              </a:rPr>
              <a:t>Grupp 2 – unga vuxna  med ett potentiellt intresse för klassisk musik</a:t>
            </a:r>
          </a:p>
          <a:p>
            <a:endParaRPr lang="sv-SE" sz="2200" dirty="0">
              <a:latin typeface="Arial" pitchFamily="34" charset="0"/>
              <a:cs typeface="Arial" pitchFamily="34" charset="0"/>
            </a:endParaRPr>
          </a:p>
          <a:p>
            <a:endParaRPr lang="sv-SE" sz="2200" dirty="0" smtClean="0">
              <a:latin typeface="Arial" pitchFamily="34" charset="0"/>
              <a:cs typeface="Arial" pitchFamily="34" charset="0"/>
            </a:endParaRPr>
          </a:p>
          <a:p>
            <a:r>
              <a:rPr lang="sv-SE" sz="2800" dirty="0" smtClean="0">
                <a:latin typeface="Arial" pitchFamily="34" charset="0"/>
                <a:cs typeface="Arial" pitchFamily="34" charset="0"/>
              </a:rPr>
              <a:t>Metod</a:t>
            </a:r>
          </a:p>
          <a:p>
            <a:endParaRPr lang="sv-SE" sz="2800" dirty="0" smtClean="0">
              <a:latin typeface="Arial" pitchFamily="34" charset="0"/>
              <a:cs typeface="Arial" pitchFamily="34" charset="0"/>
            </a:endParaRPr>
          </a:p>
          <a:p>
            <a:r>
              <a:rPr lang="sv-SE" sz="2200" dirty="0" smtClean="0">
                <a:latin typeface="Arial" pitchFamily="34" charset="0"/>
                <a:cs typeface="Arial" pitchFamily="34" charset="0"/>
              </a:rPr>
              <a:t>Grupp 1 – enkätundersökningar </a:t>
            </a:r>
          </a:p>
          <a:p>
            <a:r>
              <a:rPr lang="sv-SE" sz="2200" dirty="0" smtClean="0">
                <a:latin typeface="Arial" pitchFamily="34" charset="0"/>
                <a:cs typeface="Arial" pitchFamily="34" charset="0"/>
              </a:rPr>
              <a:t>Grupp 2 – utvärdering av berättelser och rapporter om konsertbesök</a:t>
            </a:r>
            <a:endParaRPr lang="sv-SE" sz="2200"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smtClean="0">
                <a:latin typeface="Arial" pitchFamily="34" charset="0"/>
                <a:cs typeface="Arial" pitchFamily="34" charset="0"/>
              </a:rPr>
              <a:t>Grupp 1 – traditionella konsertbesökare</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p:txBody>
          <a:bodyPr/>
          <a:lstStyle/>
          <a:p>
            <a:pPr lvl="0">
              <a:buFont typeface="Arial" pitchFamily="34" charset="0"/>
              <a:buChar char="•"/>
            </a:pPr>
            <a:r>
              <a:rPr lang="sv-SE" sz="2200" dirty="0" smtClean="0">
                <a:solidFill>
                  <a:schemeClr val="tx1"/>
                </a:solidFill>
                <a:latin typeface="Arial" pitchFamily="34" charset="0"/>
                <a:cs typeface="Arial" pitchFamily="34" charset="0"/>
              </a:rPr>
              <a:t>Flertalet (82%) </a:t>
            </a:r>
            <a:r>
              <a:rPr lang="sv-SE" sz="2200" dirty="0">
                <a:solidFill>
                  <a:schemeClr val="tx1"/>
                </a:solidFill>
                <a:latin typeface="Arial" pitchFamily="34" charset="0"/>
                <a:cs typeface="Arial" pitchFamily="34" charset="0"/>
              </a:rPr>
              <a:t>är i åldern 65 och äldre</a:t>
            </a:r>
          </a:p>
          <a:p>
            <a:pPr lvl="0">
              <a:buFont typeface="Arial" pitchFamily="34" charset="0"/>
              <a:buChar char="•"/>
            </a:pPr>
            <a:r>
              <a:rPr lang="sv-SE" sz="2200" dirty="0">
                <a:solidFill>
                  <a:schemeClr val="tx1"/>
                </a:solidFill>
                <a:latin typeface="Arial" pitchFamily="34" charset="0"/>
                <a:cs typeface="Arial" pitchFamily="34" charset="0"/>
              </a:rPr>
              <a:t>Föredrar konstmusik framför andra stilar</a:t>
            </a:r>
          </a:p>
          <a:p>
            <a:pPr lvl="0">
              <a:buFont typeface="Arial" pitchFamily="34" charset="0"/>
              <a:buChar char="•"/>
            </a:pPr>
            <a:r>
              <a:rPr lang="sv-SE" sz="2200" dirty="0">
                <a:solidFill>
                  <a:schemeClr val="tx1"/>
                </a:solidFill>
                <a:latin typeface="Arial" pitchFamily="34" charset="0"/>
                <a:cs typeface="Arial" pitchFamily="34" charset="0"/>
              </a:rPr>
              <a:t>Spelar instrument som ingår i den klassiska musikens </a:t>
            </a:r>
            <a:r>
              <a:rPr lang="sv-SE" sz="2200" dirty="0" smtClean="0">
                <a:solidFill>
                  <a:schemeClr val="tx1"/>
                </a:solidFill>
                <a:latin typeface="Arial" pitchFamily="34" charset="0"/>
                <a:cs typeface="Arial" pitchFamily="34" charset="0"/>
              </a:rPr>
              <a:t>diskurs </a:t>
            </a:r>
            <a:endParaRPr lang="sv-SE" sz="2200" dirty="0">
              <a:solidFill>
                <a:schemeClr val="tx1"/>
              </a:solidFill>
              <a:latin typeface="Arial" pitchFamily="34" charset="0"/>
              <a:cs typeface="Arial" pitchFamily="34" charset="0"/>
            </a:endParaRPr>
          </a:p>
          <a:p>
            <a:pPr lvl="0">
              <a:buFont typeface="Arial" pitchFamily="34" charset="0"/>
              <a:buChar char="•"/>
            </a:pPr>
            <a:r>
              <a:rPr lang="sv-SE" sz="2200" dirty="0">
                <a:solidFill>
                  <a:schemeClr val="tx1"/>
                </a:solidFill>
                <a:latin typeface="Arial" pitchFamily="34" charset="0"/>
                <a:cs typeface="Arial" pitchFamily="34" charset="0"/>
              </a:rPr>
              <a:t>Sätter värde på det egna musicerande</a:t>
            </a:r>
          </a:p>
          <a:p>
            <a:pPr lvl="0">
              <a:buFont typeface="Arial" pitchFamily="34" charset="0"/>
              <a:buChar char="•"/>
            </a:pPr>
            <a:r>
              <a:rPr lang="sv-SE" sz="2200" dirty="0">
                <a:solidFill>
                  <a:schemeClr val="tx1"/>
                </a:solidFill>
                <a:latin typeface="Arial" pitchFamily="34" charset="0"/>
                <a:cs typeface="Arial" pitchFamily="34" charset="0"/>
              </a:rPr>
              <a:t>Är förtrogen med konstmusikens kanon</a:t>
            </a:r>
          </a:p>
          <a:p>
            <a:endParaRPr lang="sv-SE"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Grupp 2  - musikintresserade unga vuxna </a:t>
            </a:r>
            <a:endParaRPr lang="sv-SE" dirty="0"/>
          </a:p>
        </p:txBody>
      </p:sp>
      <p:sp>
        <p:nvSpPr>
          <p:cNvPr id="3" name="Platshållare för innehåll 2"/>
          <p:cNvSpPr>
            <a:spLocks noGrp="1"/>
          </p:cNvSpPr>
          <p:nvPr>
            <p:ph idx="1"/>
          </p:nvPr>
        </p:nvSpPr>
        <p:spPr/>
        <p:txBody>
          <a:bodyPr/>
          <a:lstStyle/>
          <a:p>
            <a:pPr lvl="0">
              <a:buFont typeface="Arial" pitchFamily="34" charset="0"/>
              <a:buChar char="•"/>
            </a:pPr>
            <a:r>
              <a:rPr lang="sv-SE" sz="2200" dirty="0" smtClean="0">
                <a:latin typeface="Arial" pitchFamily="34" charset="0"/>
                <a:cs typeface="Arial" pitchFamily="34" charset="0"/>
              </a:rPr>
              <a:t>Är i åldern 18 – 22 (= födda omkring 1990)</a:t>
            </a:r>
          </a:p>
          <a:p>
            <a:pPr lvl="0">
              <a:buFont typeface="Arial" pitchFamily="34" charset="0"/>
              <a:buChar char="•"/>
            </a:pPr>
            <a:r>
              <a:rPr lang="sv-SE" sz="2200" dirty="0" smtClean="0">
                <a:solidFill>
                  <a:schemeClr val="tx1"/>
                </a:solidFill>
                <a:latin typeface="Arial" pitchFamily="34" charset="0"/>
                <a:cs typeface="Arial" pitchFamily="34" charset="0"/>
              </a:rPr>
              <a:t>Spelar främst instrument som ingår i populärmusikens diskurs</a:t>
            </a:r>
          </a:p>
          <a:p>
            <a:pPr lvl="0">
              <a:buFont typeface="Arial" pitchFamily="34" charset="0"/>
              <a:buChar char="•"/>
            </a:pPr>
            <a:r>
              <a:rPr lang="sv-SE" sz="2200" dirty="0" smtClean="0">
                <a:latin typeface="Arial" pitchFamily="34" charset="0"/>
                <a:cs typeface="Arial" pitchFamily="34" charset="0"/>
              </a:rPr>
              <a:t>Många spelar/har spelat  i band </a:t>
            </a:r>
            <a:endParaRPr lang="sv-SE" sz="2200" dirty="0" smtClean="0">
              <a:solidFill>
                <a:schemeClr val="tx1"/>
              </a:solidFill>
              <a:latin typeface="Arial" pitchFamily="34" charset="0"/>
              <a:cs typeface="Arial" pitchFamily="34" charset="0"/>
            </a:endParaRPr>
          </a:p>
          <a:p>
            <a:pPr lvl="0">
              <a:buFont typeface="Arial" pitchFamily="34" charset="0"/>
              <a:buChar char="•"/>
            </a:pPr>
            <a:r>
              <a:rPr lang="sv-SE" sz="2200" dirty="0" smtClean="0">
                <a:solidFill>
                  <a:schemeClr val="tx1"/>
                </a:solidFill>
                <a:latin typeface="Arial" pitchFamily="34" charset="0"/>
                <a:cs typeface="Arial" pitchFamily="34" charset="0"/>
              </a:rPr>
              <a:t>Klassisk </a:t>
            </a:r>
            <a:r>
              <a:rPr lang="sv-SE" sz="2200" dirty="0">
                <a:solidFill>
                  <a:schemeClr val="tx1"/>
                </a:solidFill>
                <a:latin typeface="Arial" pitchFamily="34" charset="0"/>
                <a:cs typeface="Arial" pitchFamily="34" charset="0"/>
              </a:rPr>
              <a:t>musik bemöts generellt av intresse</a:t>
            </a:r>
          </a:p>
          <a:p>
            <a:pPr lvl="0">
              <a:buFont typeface="Arial" pitchFamily="34" charset="0"/>
              <a:buChar char="•"/>
            </a:pPr>
            <a:r>
              <a:rPr lang="sv-SE" sz="2200" dirty="0">
                <a:solidFill>
                  <a:schemeClr val="tx1"/>
                </a:solidFill>
                <a:latin typeface="Arial" pitchFamily="34" charset="0"/>
                <a:cs typeface="Arial" pitchFamily="34" charset="0"/>
              </a:rPr>
              <a:t>Konstmusikens långsamhet uppmärksammas</a:t>
            </a:r>
          </a:p>
          <a:p>
            <a:pPr lvl="0">
              <a:buFont typeface="Arial" pitchFamily="34" charset="0"/>
              <a:buChar char="•"/>
            </a:pPr>
            <a:r>
              <a:rPr lang="sv-SE" sz="2200" dirty="0">
                <a:solidFill>
                  <a:schemeClr val="tx1"/>
                </a:solidFill>
                <a:latin typeface="Arial" pitchFamily="34" charset="0"/>
                <a:cs typeface="Arial" pitchFamily="34" charset="0"/>
              </a:rPr>
              <a:t>Liveupplevelse underlättar för förståelsen av musik</a:t>
            </a:r>
          </a:p>
          <a:p>
            <a:pPr lvl="0">
              <a:buFont typeface="Arial" pitchFamily="34" charset="0"/>
              <a:buChar char="•"/>
            </a:pPr>
            <a:r>
              <a:rPr lang="sv-SE" sz="2200" dirty="0">
                <a:solidFill>
                  <a:schemeClr val="tx1"/>
                </a:solidFill>
                <a:latin typeface="Arial" pitchFamily="34" charset="0"/>
                <a:cs typeface="Arial" pitchFamily="34" charset="0"/>
              </a:rPr>
              <a:t>Romantisk musik föredras framför andra stilar</a:t>
            </a:r>
          </a:p>
          <a:p>
            <a:pPr lvl="0">
              <a:buFont typeface="Arial" pitchFamily="34" charset="0"/>
              <a:buChar char="•"/>
            </a:pPr>
            <a:r>
              <a:rPr lang="sv-SE" sz="2200" dirty="0">
                <a:solidFill>
                  <a:schemeClr val="tx1"/>
                </a:solidFill>
                <a:latin typeface="Arial" pitchFamily="34" charset="0"/>
                <a:cs typeface="Arial" pitchFamily="34" charset="0"/>
              </a:rPr>
              <a:t>Visuella intryck underlättar för förståelsen av musik</a:t>
            </a:r>
          </a:p>
          <a:p>
            <a:pPr lvl="0">
              <a:buFont typeface="Arial" pitchFamily="34" charset="0"/>
              <a:buChar char="•"/>
            </a:pPr>
            <a:r>
              <a:rPr lang="sv-SE" sz="2200" dirty="0">
                <a:solidFill>
                  <a:schemeClr val="tx1"/>
                </a:solidFill>
                <a:latin typeface="Arial" pitchFamily="34" charset="0"/>
                <a:cs typeface="Arial" pitchFamily="34" charset="0"/>
              </a:rPr>
              <a:t>Det finns ett behov av att få musiken och dess koder </a:t>
            </a:r>
            <a:r>
              <a:rPr lang="sv-SE" sz="2200" dirty="0" smtClean="0">
                <a:solidFill>
                  <a:schemeClr val="tx1"/>
                </a:solidFill>
                <a:latin typeface="Arial" pitchFamily="34" charset="0"/>
                <a:cs typeface="Arial" pitchFamily="34" charset="0"/>
              </a:rPr>
              <a:t>förklarade (upplever utanförskap)</a:t>
            </a:r>
            <a:endParaRPr lang="sv-SE" sz="2200" dirty="0">
              <a:solidFill>
                <a:schemeClr val="tx1"/>
              </a:solidFill>
              <a:latin typeface="Arial" pitchFamily="34" charset="0"/>
              <a:cs typeface="Arial" pitchFamily="34" charset="0"/>
            </a:endParaRPr>
          </a:p>
          <a:p>
            <a:pPr>
              <a:buFont typeface="Arial" pitchFamily="34" charset="0"/>
              <a:buChar char="•"/>
            </a:pPr>
            <a:endParaRPr lang="sv-SE"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Musikaliska preferenser hos grupp 2</a:t>
            </a:r>
            <a:endParaRPr lang="sv-SE" dirty="0"/>
          </a:p>
        </p:txBody>
      </p:sp>
      <p:graphicFrame>
        <p:nvGraphicFramePr>
          <p:cNvPr id="4" name="Platshållare för innehåll 3"/>
          <p:cNvGraphicFramePr>
            <a:graphicFrameLocks noGrp="1"/>
          </p:cNvGraphicFramePr>
          <p:nvPr>
            <p:ph idx="1"/>
          </p:nvPr>
        </p:nvGraphicFramePr>
        <p:xfrm>
          <a:off x="706438" y="1651000"/>
          <a:ext cx="7658100" cy="4429760"/>
        </p:xfrm>
        <a:graphic>
          <a:graphicData uri="http://schemas.openxmlformats.org/drawingml/2006/table">
            <a:tbl>
              <a:tblPr firstRow="1" bandRow="1">
                <a:tableStyleId>{5C22544A-7EE6-4342-B048-85BDC9FD1C3A}</a:tableStyleId>
              </a:tblPr>
              <a:tblGrid>
                <a:gridCol w="1276350"/>
                <a:gridCol w="1276350"/>
                <a:gridCol w="1276350"/>
                <a:gridCol w="1276350"/>
                <a:gridCol w="1276350"/>
                <a:gridCol w="1276350"/>
              </a:tblGrid>
              <a:tr h="370840">
                <a:tc>
                  <a:txBody>
                    <a:bodyPr/>
                    <a:lstStyle/>
                    <a:p>
                      <a:r>
                        <a:rPr lang="sv-SE" dirty="0" smtClean="0"/>
                        <a:t>läsår</a:t>
                      </a:r>
                      <a:endParaRPr lang="sv-SE" dirty="0"/>
                    </a:p>
                  </a:txBody>
                  <a:tcPr/>
                </a:tc>
                <a:tc>
                  <a:txBody>
                    <a:bodyPr/>
                    <a:lstStyle/>
                    <a:p>
                      <a:r>
                        <a:rPr lang="sv-SE" dirty="0" smtClean="0"/>
                        <a:t>pop</a:t>
                      </a:r>
                      <a:endParaRPr lang="sv-SE" dirty="0"/>
                    </a:p>
                  </a:txBody>
                  <a:tcPr/>
                </a:tc>
                <a:tc>
                  <a:txBody>
                    <a:bodyPr/>
                    <a:lstStyle/>
                    <a:p>
                      <a:r>
                        <a:rPr lang="sv-SE" dirty="0" smtClean="0"/>
                        <a:t>rock</a:t>
                      </a:r>
                      <a:endParaRPr lang="sv-SE" dirty="0"/>
                    </a:p>
                  </a:txBody>
                  <a:tcPr/>
                </a:tc>
                <a:tc>
                  <a:txBody>
                    <a:bodyPr/>
                    <a:lstStyle/>
                    <a:p>
                      <a:r>
                        <a:rPr lang="sv-SE" dirty="0" smtClean="0"/>
                        <a:t>jazz</a:t>
                      </a:r>
                      <a:endParaRPr lang="sv-SE" dirty="0"/>
                    </a:p>
                  </a:txBody>
                  <a:tcPr/>
                </a:tc>
                <a:tc>
                  <a:txBody>
                    <a:bodyPr/>
                    <a:lstStyle/>
                    <a:p>
                      <a:r>
                        <a:rPr lang="sv-SE" dirty="0" smtClean="0"/>
                        <a:t>klassisk</a:t>
                      </a:r>
                      <a:endParaRPr lang="sv-SE" dirty="0"/>
                    </a:p>
                  </a:txBody>
                  <a:tcPr/>
                </a:tc>
                <a:tc>
                  <a:txBody>
                    <a:bodyPr/>
                    <a:lstStyle/>
                    <a:p>
                      <a:r>
                        <a:rPr lang="sv-SE" dirty="0" smtClean="0"/>
                        <a:t>övrigt</a:t>
                      </a:r>
                      <a:endParaRPr lang="sv-SE" dirty="0"/>
                    </a:p>
                  </a:txBody>
                  <a:tcPr/>
                </a:tc>
              </a:tr>
              <a:tr h="370840">
                <a:tc>
                  <a:txBody>
                    <a:bodyPr/>
                    <a:lstStyle/>
                    <a:p>
                      <a:r>
                        <a:rPr lang="sv-SE" dirty="0" smtClean="0"/>
                        <a:t>2008/09 </a:t>
                      </a:r>
                      <a:endParaRPr lang="sv-SE" dirty="0"/>
                    </a:p>
                  </a:txBody>
                  <a:tcPr/>
                </a:tc>
                <a:tc>
                  <a:txBody>
                    <a:bodyPr/>
                    <a:lstStyle/>
                    <a:p>
                      <a:r>
                        <a:rPr lang="sv-SE" dirty="0" smtClean="0"/>
                        <a:t>43%</a:t>
                      </a:r>
                      <a:endParaRPr lang="sv-SE" dirty="0"/>
                    </a:p>
                  </a:txBody>
                  <a:tcPr/>
                </a:tc>
                <a:tc>
                  <a:txBody>
                    <a:bodyPr/>
                    <a:lstStyle/>
                    <a:p>
                      <a:r>
                        <a:rPr lang="sv-SE" dirty="0" smtClean="0"/>
                        <a:t>66%</a:t>
                      </a:r>
                      <a:endParaRPr lang="sv-SE" dirty="0"/>
                    </a:p>
                  </a:txBody>
                  <a:tcPr/>
                </a:tc>
                <a:tc>
                  <a:txBody>
                    <a:bodyPr/>
                    <a:lstStyle/>
                    <a:p>
                      <a:r>
                        <a:rPr lang="sv-SE" dirty="0" smtClean="0"/>
                        <a:t>19%</a:t>
                      </a:r>
                      <a:endParaRPr lang="sv-SE" dirty="0"/>
                    </a:p>
                  </a:txBody>
                  <a:tcPr/>
                </a:tc>
                <a:tc>
                  <a:txBody>
                    <a:bodyPr/>
                    <a:lstStyle/>
                    <a:p>
                      <a:r>
                        <a:rPr lang="sv-SE" dirty="0" smtClean="0"/>
                        <a:t>24%</a:t>
                      </a:r>
                      <a:endParaRPr lang="sv-SE" dirty="0"/>
                    </a:p>
                  </a:txBody>
                  <a:tcPr/>
                </a:tc>
                <a:tc>
                  <a:txBody>
                    <a:bodyPr/>
                    <a:lstStyle/>
                    <a:p>
                      <a:r>
                        <a:rPr lang="sv-SE" sz="1600" dirty="0" smtClean="0"/>
                        <a:t>körmusik</a:t>
                      </a:r>
                      <a:endParaRPr lang="sv-SE" sz="1600" dirty="0"/>
                    </a:p>
                  </a:txBody>
                  <a:tcPr/>
                </a:tc>
              </a:tr>
              <a:tr h="370840">
                <a:tc>
                  <a:txBody>
                    <a:bodyPr/>
                    <a:lstStyle/>
                    <a:p>
                      <a:r>
                        <a:rPr lang="sv-SE" dirty="0" smtClean="0"/>
                        <a:t>2009/10</a:t>
                      </a:r>
                      <a:endParaRPr lang="sv-SE" dirty="0"/>
                    </a:p>
                  </a:txBody>
                  <a:tcPr/>
                </a:tc>
                <a:tc>
                  <a:txBody>
                    <a:bodyPr/>
                    <a:lstStyle/>
                    <a:p>
                      <a:r>
                        <a:rPr lang="sv-SE" dirty="0" smtClean="0"/>
                        <a:t>62%</a:t>
                      </a:r>
                      <a:endParaRPr lang="sv-SE" dirty="0"/>
                    </a:p>
                  </a:txBody>
                  <a:tcPr/>
                </a:tc>
                <a:tc>
                  <a:txBody>
                    <a:bodyPr/>
                    <a:lstStyle/>
                    <a:p>
                      <a:r>
                        <a:rPr lang="sv-SE" dirty="0" smtClean="0"/>
                        <a:t>76%</a:t>
                      </a:r>
                      <a:endParaRPr lang="sv-SE" dirty="0"/>
                    </a:p>
                  </a:txBody>
                  <a:tcPr/>
                </a:tc>
                <a:tc>
                  <a:txBody>
                    <a:bodyPr/>
                    <a:lstStyle/>
                    <a:p>
                      <a:r>
                        <a:rPr lang="sv-SE" dirty="0" smtClean="0"/>
                        <a:t>26%</a:t>
                      </a:r>
                      <a:endParaRPr lang="sv-SE" dirty="0"/>
                    </a:p>
                  </a:txBody>
                  <a:tcPr/>
                </a:tc>
                <a:tc>
                  <a:txBody>
                    <a:bodyPr/>
                    <a:lstStyle/>
                    <a:p>
                      <a:r>
                        <a:rPr lang="sv-SE" dirty="0" smtClean="0"/>
                        <a:t>35%</a:t>
                      </a:r>
                      <a:endParaRPr lang="sv-SE" dirty="0"/>
                    </a:p>
                  </a:txBody>
                  <a:tcPr/>
                </a:tc>
                <a:tc>
                  <a:txBody>
                    <a:bodyPr/>
                    <a:lstStyle/>
                    <a:p>
                      <a:r>
                        <a:rPr lang="sv-SE" sz="1600" dirty="0" smtClean="0"/>
                        <a:t>Trance, synt, soul, gospel, metal</a:t>
                      </a:r>
                      <a:endParaRPr lang="sv-SE" sz="1600" dirty="0"/>
                    </a:p>
                  </a:txBody>
                  <a:tcPr/>
                </a:tc>
              </a:tr>
              <a:tr h="370840">
                <a:tc>
                  <a:txBody>
                    <a:bodyPr/>
                    <a:lstStyle/>
                    <a:p>
                      <a:r>
                        <a:rPr lang="sv-SE" dirty="0" smtClean="0"/>
                        <a:t>2010/11</a:t>
                      </a:r>
                      <a:endParaRPr lang="sv-SE" dirty="0"/>
                    </a:p>
                  </a:txBody>
                  <a:tcPr/>
                </a:tc>
                <a:tc>
                  <a:txBody>
                    <a:bodyPr/>
                    <a:lstStyle/>
                    <a:p>
                      <a:r>
                        <a:rPr lang="sv-SE" dirty="0" smtClean="0"/>
                        <a:t>61%</a:t>
                      </a:r>
                      <a:endParaRPr lang="sv-SE" dirty="0"/>
                    </a:p>
                  </a:txBody>
                  <a:tcPr/>
                </a:tc>
                <a:tc>
                  <a:txBody>
                    <a:bodyPr/>
                    <a:lstStyle/>
                    <a:p>
                      <a:r>
                        <a:rPr lang="sv-SE" dirty="0" smtClean="0"/>
                        <a:t>66%</a:t>
                      </a:r>
                      <a:endParaRPr lang="sv-SE" dirty="0"/>
                    </a:p>
                  </a:txBody>
                  <a:tcPr/>
                </a:tc>
                <a:tc>
                  <a:txBody>
                    <a:bodyPr/>
                    <a:lstStyle/>
                    <a:p>
                      <a:r>
                        <a:rPr lang="sv-SE" dirty="0" smtClean="0"/>
                        <a:t>39%</a:t>
                      </a:r>
                      <a:endParaRPr lang="sv-SE" dirty="0"/>
                    </a:p>
                  </a:txBody>
                  <a:tcPr/>
                </a:tc>
                <a:tc>
                  <a:txBody>
                    <a:bodyPr/>
                    <a:lstStyle/>
                    <a:p>
                      <a:r>
                        <a:rPr lang="sv-SE" dirty="0" smtClean="0"/>
                        <a:t>22%</a:t>
                      </a:r>
                      <a:endParaRPr lang="sv-SE" dirty="0"/>
                    </a:p>
                  </a:txBody>
                  <a:tcPr/>
                </a:tc>
                <a:tc>
                  <a:txBody>
                    <a:bodyPr/>
                    <a:lstStyle/>
                    <a:p>
                      <a:r>
                        <a:rPr lang="sv-SE" sz="1600" dirty="0" smtClean="0"/>
                        <a:t>Hårdrock, metal, soul,</a:t>
                      </a:r>
                      <a:r>
                        <a:rPr lang="sv-SE" sz="1600" baseline="0" dirty="0" smtClean="0"/>
                        <a:t> hiphop</a:t>
                      </a:r>
                      <a:endParaRPr lang="sv-SE" sz="1600" dirty="0"/>
                    </a:p>
                  </a:txBody>
                  <a:tcPr/>
                </a:tc>
              </a:tr>
              <a:tr h="370840">
                <a:tc>
                  <a:txBody>
                    <a:bodyPr/>
                    <a:lstStyle/>
                    <a:p>
                      <a:r>
                        <a:rPr lang="sv-SE" dirty="0" smtClean="0"/>
                        <a:t>2011/12</a:t>
                      </a:r>
                      <a:endParaRPr lang="sv-SE" dirty="0"/>
                    </a:p>
                  </a:txBody>
                  <a:tcPr/>
                </a:tc>
                <a:tc>
                  <a:txBody>
                    <a:bodyPr/>
                    <a:lstStyle/>
                    <a:p>
                      <a:r>
                        <a:rPr lang="sv-SE" dirty="0" smtClean="0"/>
                        <a:t>45%</a:t>
                      </a:r>
                      <a:endParaRPr lang="sv-SE" dirty="0"/>
                    </a:p>
                  </a:txBody>
                  <a:tcPr/>
                </a:tc>
                <a:tc>
                  <a:txBody>
                    <a:bodyPr/>
                    <a:lstStyle/>
                    <a:p>
                      <a:r>
                        <a:rPr lang="sv-SE" dirty="0" smtClean="0"/>
                        <a:t>55%</a:t>
                      </a:r>
                      <a:endParaRPr lang="sv-SE" dirty="0"/>
                    </a:p>
                  </a:txBody>
                  <a:tcPr/>
                </a:tc>
                <a:tc>
                  <a:txBody>
                    <a:bodyPr/>
                    <a:lstStyle/>
                    <a:p>
                      <a:r>
                        <a:rPr lang="sv-SE" dirty="0" smtClean="0"/>
                        <a:t>40%</a:t>
                      </a:r>
                      <a:endParaRPr lang="sv-SE" dirty="0"/>
                    </a:p>
                  </a:txBody>
                  <a:tcPr/>
                </a:tc>
                <a:tc>
                  <a:txBody>
                    <a:bodyPr/>
                    <a:lstStyle/>
                    <a:p>
                      <a:r>
                        <a:rPr lang="sv-SE" dirty="0" smtClean="0"/>
                        <a:t>15%</a:t>
                      </a:r>
                      <a:endParaRPr lang="sv-SE" dirty="0"/>
                    </a:p>
                  </a:txBody>
                  <a:tcPr/>
                </a:tc>
                <a:tc>
                  <a:txBody>
                    <a:bodyPr/>
                    <a:lstStyle/>
                    <a:p>
                      <a:r>
                        <a:rPr lang="sv-SE" sz="1600" dirty="0" smtClean="0"/>
                        <a:t>Punk, svensk hiphop, funk, </a:t>
                      </a:r>
                      <a:r>
                        <a:rPr lang="sv-SE" sz="1600" dirty="0" err="1" smtClean="0"/>
                        <a:t>electronica</a:t>
                      </a:r>
                      <a:r>
                        <a:rPr lang="sv-SE" sz="1600" dirty="0" smtClean="0"/>
                        <a:t>, country, </a:t>
                      </a:r>
                      <a:r>
                        <a:rPr lang="sv-SE" sz="1600" dirty="0" err="1" smtClean="0"/>
                        <a:t>progr</a:t>
                      </a:r>
                      <a:r>
                        <a:rPr lang="sv-SE" sz="1600" dirty="0" smtClean="0"/>
                        <a:t>. rock, </a:t>
                      </a:r>
                      <a:r>
                        <a:rPr lang="sv-SE" sz="1600" dirty="0" err="1" smtClean="0"/>
                        <a:t>dj-ent</a:t>
                      </a:r>
                      <a:r>
                        <a:rPr lang="sv-SE" sz="1600" dirty="0" smtClean="0"/>
                        <a:t>, metal, hårdrock, indie</a:t>
                      </a:r>
                      <a:endParaRPr lang="sv-SE"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4850" y="260648"/>
            <a:ext cx="7645400" cy="504056"/>
          </a:xfrm>
        </p:spPr>
        <p:txBody>
          <a:bodyPr/>
          <a:lstStyle/>
          <a:p>
            <a:r>
              <a:rPr lang="sv-SE" sz="2800" dirty="0" smtClean="0">
                <a:latin typeface="Arial" pitchFamily="34" charset="0"/>
                <a:cs typeface="Arial" pitchFamily="34" charset="0"/>
              </a:rPr>
              <a:t>Resultat och diskussion</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a:xfrm>
            <a:off x="706438" y="836712"/>
            <a:ext cx="7658100" cy="5256584"/>
          </a:xfrm>
        </p:spPr>
        <p:txBody>
          <a:bodyPr/>
          <a:lstStyle/>
          <a:p>
            <a:pPr>
              <a:buFont typeface="Arial" pitchFamily="34" charset="0"/>
              <a:buChar char="•"/>
            </a:pPr>
            <a:r>
              <a:rPr lang="sv-SE" sz="2200" dirty="0" smtClean="0">
                <a:latin typeface="Arial" pitchFamily="34" charset="0"/>
                <a:cs typeface="Arial" pitchFamily="34" charset="0"/>
              </a:rPr>
              <a:t>Det går inte att jämföra grupp 1 och grupp 2 eftersom de  befinner sig  i olika levnadsstadier och lever i skilda kulturella kontexter – </a:t>
            </a:r>
            <a:r>
              <a:rPr lang="sv-SE" sz="2200" dirty="0" smtClean="0">
                <a:solidFill>
                  <a:srgbClr val="FFF500"/>
                </a:solidFill>
                <a:latin typeface="Arial" pitchFamily="34" charset="0"/>
                <a:cs typeface="Arial" pitchFamily="34" charset="0"/>
              </a:rPr>
              <a:t>men man kan tolka/teoretisera empirin och spekulera om framtiden/utvecklingen</a:t>
            </a:r>
            <a:endParaRPr lang="sv-SE" sz="2200" dirty="0" smtClean="0">
              <a:latin typeface="Arial" pitchFamily="34" charset="0"/>
              <a:cs typeface="Arial" pitchFamily="34" charset="0"/>
            </a:endParaRPr>
          </a:p>
          <a:p>
            <a:pPr>
              <a:buFont typeface="Arial" pitchFamily="34" charset="0"/>
              <a:buChar char="•"/>
            </a:pPr>
            <a:r>
              <a:rPr lang="sv-SE" sz="2200" dirty="0" smtClean="0">
                <a:latin typeface="Arial" pitchFamily="34" charset="0"/>
                <a:cs typeface="Arial" pitchFamily="34" charset="0"/>
              </a:rPr>
              <a:t>Arrangörers traditionella förtröstan: med tilltagande mognad kommer också förståelsen för klassisk musik – </a:t>
            </a:r>
            <a:r>
              <a:rPr lang="sv-SE" sz="2200" dirty="0" smtClean="0">
                <a:solidFill>
                  <a:srgbClr val="FFF500"/>
                </a:solidFill>
                <a:latin typeface="Arial" pitchFamily="34" charset="0"/>
                <a:cs typeface="Arial" pitchFamily="34" charset="0"/>
              </a:rPr>
              <a:t>kan man vara säker på det? </a:t>
            </a:r>
          </a:p>
          <a:p>
            <a:pPr>
              <a:buFont typeface="Arial" pitchFamily="34" charset="0"/>
              <a:buChar char="•"/>
            </a:pPr>
            <a:r>
              <a:rPr lang="sv-SE" sz="2200" dirty="0" smtClean="0">
                <a:solidFill>
                  <a:schemeClr val="accent3"/>
                </a:solidFill>
                <a:latin typeface="Arial" pitchFamily="34" charset="0"/>
                <a:cs typeface="Arial" pitchFamily="34" charset="0"/>
              </a:rPr>
              <a:t>Förutseende arrangörer  anordnar  konserter med stilistiska crossovers – </a:t>
            </a:r>
            <a:r>
              <a:rPr lang="sv-SE" sz="2200" dirty="0" smtClean="0">
                <a:solidFill>
                  <a:srgbClr val="FFF500"/>
                </a:solidFill>
                <a:latin typeface="Arial" pitchFamily="34" charset="0"/>
                <a:cs typeface="Arial" pitchFamily="34" charset="0"/>
              </a:rPr>
              <a:t>risken är att de ändå inte hittar nya målgrupper</a:t>
            </a:r>
          </a:p>
          <a:p>
            <a:pPr>
              <a:buFont typeface="Arial" pitchFamily="34" charset="0"/>
              <a:buChar char="•"/>
            </a:pPr>
            <a:r>
              <a:rPr lang="sv-SE" sz="2200" dirty="0" smtClean="0">
                <a:solidFill>
                  <a:schemeClr val="accent3"/>
                </a:solidFill>
                <a:latin typeface="Arial" pitchFamily="34" charset="0"/>
                <a:cs typeface="Arial" pitchFamily="34" charset="0"/>
              </a:rPr>
              <a:t>Sedan populärmusikens frammarsch på 1950-talet har intäkterna från klassisk musik minskat till ca 5% andel  - </a:t>
            </a:r>
            <a:r>
              <a:rPr lang="sv-SE" sz="2200" dirty="0" smtClean="0">
                <a:solidFill>
                  <a:srgbClr val="FFF500"/>
                </a:solidFill>
                <a:latin typeface="Arial" pitchFamily="34" charset="0"/>
                <a:cs typeface="Arial" pitchFamily="34" charset="0"/>
              </a:rPr>
              <a:t>ändå finns ett stort mörkertal beträffande privata lyssningsvanor  och omedvetna möten med klassisk musik (ex filmmusik</a:t>
            </a:r>
            <a:r>
              <a:rPr lang="sv-SE" sz="2200" dirty="0" smtClean="0">
                <a:solidFill>
                  <a:srgbClr val="FFF500"/>
                </a:solidFill>
              </a:rPr>
              <a:t>) </a:t>
            </a:r>
            <a:endParaRPr lang="sv-SE" sz="2200" dirty="0">
              <a:solidFill>
                <a:srgbClr val="FFF500"/>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smtClean="0">
                <a:latin typeface="Arial" pitchFamily="34" charset="0"/>
                <a:cs typeface="Arial" pitchFamily="34" charset="0"/>
              </a:rPr>
              <a:t>Resultat och diskussion (fortsättning)</a:t>
            </a:r>
            <a:endParaRPr lang="sv-SE" sz="2800" dirty="0">
              <a:latin typeface="Arial" pitchFamily="34" charset="0"/>
              <a:cs typeface="Arial" pitchFamily="34" charset="0"/>
            </a:endParaRPr>
          </a:p>
        </p:txBody>
      </p:sp>
      <p:sp>
        <p:nvSpPr>
          <p:cNvPr id="3" name="Platshållare för innehåll 2"/>
          <p:cNvSpPr>
            <a:spLocks noGrp="1"/>
          </p:cNvSpPr>
          <p:nvPr>
            <p:ph idx="1"/>
          </p:nvPr>
        </p:nvSpPr>
        <p:spPr/>
        <p:txBody>
          <a:bodyPr/>
          <a:lstStyle/>
          <a:p>
            <a:pPr>
              <a:buFont typeface="Arial" pitchFamily="34" charset="0"/>
              <a:buChar char="•"/>
            </a:pPr>
            <a:r>
              <a:rPr lang="sv-SE" sz="2200" dirty="0" smtClean="0">
                <a:latin typeface="Arial" pitchFamily="34" charset="0"/>
                <a:cs typeface="Arial" pitchFamily="34" charset="0"/>
              </a:rPr>
              <a:t>mediebruket har utvecklats från passivt till aktivt  (från enkelriktad masskommunikation till konvergensmedier)</a:t>
            </a:r>
          </a:p>
          <a:p>
            <a:pPr>
              <a:buFont typeface="Arial" pitchFamily="34" charset="0"/>
              <a:buChar char="•"/>
            </a:pPr>
            <a:r>
              <a:rPr lang="sv-SE" sz="2200" dirty="0" smtClean="0">
                <a:latin typeface="Arial" pitchFamily="34" charset="0"/>
                <a:cs typeface="Arial" pitchFamily="34" charset="0"/>
              </a:rPr>
              <a:t>Medieproduktionen har ökat i samband med övergången från analog till digital teknik</a:t>
            </a:r>
          </a:p>
          <a:p>
            <a:pPr>
              <a:buFont typeface="Arial" pitchFamily="34" charset="0"/>
              <a:buChar char="•"/>
            </a:pPr>
            <a:r>
              <a:rPr lang="sv-SE" sz="2200" dirty="0" smtClean="0">
                <a:latin typeface="Arial" pitchFamily="34" charset="0"/>
                <a:cs typeface="Arial" pitchFamily="34" charset="0"/>
              </a:rPr>
              <a:t>Det krävs högst tre sekunder för att fånga uppmärksamheten hos dagens mediekund  - </a:t>
            </a:r>
            <a:r>
              <a:rPr lang="sv-SE" sz="2200" dirty="0" smtClean="0">
                <a:solidFill>
                  <a:srgbClr val="FFF500"/>
                </a:solidFill>
                <a:latin typeface="Arial" pitchFamily="34" charset="0"/>
                <a:cs typeface="Arial" pitchFamily="34" charset="0"/>
              </a:rPr>
              <a:t>vilken chans har då klassisk musik då den tar betydligt mer tid än tre minuter som anses vara tillräckliga för en låt av populärmusik?</a:t>
            </a:r>
          </a:p>
          <a:p>
            <a:pPr>
              <a:buFont typeface="Arial" pitchFamily="34" charset="0"/>
              <a:buChar char="•"/>
            </a:pPr>
            <a:r>
              <a:rPr lang="sv-SE" sz="2200" dirty="0" smtClean="0">
                <a:solidFill>
                  <a:schemeClr val="accent3"/>
                </a:solidFill>
                <a:latin typeface="Arial" pitchFamily="34" charset="0"/>
                <a:cs typeface="Arial" pitchFamily="34" charset="0"/>
              </a:rPr>
              <a:t>Vilken användning har vi idag för klassisk musik då den inte längre behövs för att (1) definiera klasstillhörighet</a:t>
            </a:r>
            <a:endParaRPr lang="sv-SE" sz="2200" dirty="0">
              <a:solidFill>
                <a:schemeClr val="accent3"/>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49300" y="260648"/>
            <a:ext cx="7645400" cy="864096"/>
          </a:xfrm>
        </p:spPr>
        <p:txBody>
          <a:bodyPr/>
          <a:lstStyle/>
          <a:p>
            <a:pPr algn="ctr"/>
            <a:r>
              <a:rPr lang="sv-SE" sz="4000" dirty="0" smtClean="0"/>
              <a:t/>
            </a:r>
            <a:br>
              <a:rPr lang="sv-SE" sz="4000" dirty="0" smtClean="0"/>
            </a:br>
            <a:r>
              <a:rPr lang="sv-SE" sz="4000" dirty="0" smtClean="0"/>
              <a:t>Hur upplevs musik? </a:t>
            </a:r>
            <a:r>
              <a:rPr lang="sv-SE" sz="3600" dirty="0" smtClean="0"/>
              <a:t/>
            </a:r>
            <a:br>
              <a:rPr lang="sv-SE" sz="3600" dirty="0" smtClean="0"/>
            </a:br>
            <a:endParaRPr lang="sv-SE" sz="3600" dirty="0"/>
          </a:p>
        </p:txBody>
      </p:sp>
      <p:sp>
        <p:nvSpPr>
          <p:cNvPr id="3" name="Platshållare för innehåll 2"/>
          <p:cNvSpPr>
            <a:spLocks noGrp="1"/>
          </p:cNvSpPr>
          <p:nvPr>
            <p:ph idx="1"/>
          </p:nvPr>
        </p:nvSpPr>
        <p:spPr/>
        <p:txBody>
          <a:bodyPr/>
          <a:lstStyle/>
          <a:p>
            <a:pPr algn="ctr"/>
            <a:r>
              <a:rPr lang="sv-SE" sz="3600" dirty="0" smtClean="0"/>
              <a:t>Lyssningsvanor hos företrädare för olika generation</a:t>
            </a:r>
            <a:endParaRPr lang="sv-SE" sz="36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nu_sw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1452</TotalTime>
  <Words>1342</Words>
  <Application>Microsoft Macintosh PowerPoint</Application>
  <PresentationFormat>Bildspel på skärmen (4:3)</PresentationFormat>
  <Paragraphs>95</Paragraphs>
  <Slides>15</Slides>
  <Notes>0</Notes>
  <HiddenSlides>0</HiddenSlides>
  <MMClips>0</MMClips>
  <ScaleCrop>false</ScaleCrop>
  <HeadingPairs>
    <vt:vector size="4" baseType="variant">
      <vt:variant>
        <vt:lpstr>Tema</vt:lpstr>
      </vt:variant>
      <vt:variant>
        <vt:i4>1</vt:i4>
      </vt:variant>
      <vt:variant>
        <vt:lpstr>Bildrubriker</vt:lpstr>
      </vt:variant>
      <vt:variant>
        <vt:i4>15</vt:i4>
      </vt:variant>
    </vt:vector>
  </HeadingPairs>
  <TitlesOfParts>
    <vt:vector size="16" baseType="lpstr">
      <vt:lpstr>Lnu_swe</vt:lpstr>
      <vt:lpstr>Konstmusik i kris  Var finns morgondagens lyssnare?</vt:lpstr>
      <vt:lpstr>… ingår i en större studie som undersöker… </vt:lpstr>
      <vt:lpstr>Empiri</vt:lpstr>
      <vt:lpstr>Grupp 1 – traditionella konsertbesökare</vt:lpstr>
      <vt:lpstr>Grupp 2  - musikintresserade unga vuxna </vt:lpstr>
      <vt:lpstr>Musikaliska preferenser hos grupp 2</vt:lpstr>
      <vt:lpstr>Resultat och diskussion</vt:lpstr>
      <vt:lpstr>Resultat och diskussion (fortsättning)</vt:lpstr>
      <vt:lpstr> Hur upplevs musik?  </vt:lpstr>
      <vt:lpstr>Man, född 1944</vt:lpstr>
      <vt:lpstr>Kvinna, född 1967</vt:lpstr>
      <vt:lpstr>Kvinna, född 1982 </vt:lpstr>
      <vt:lpstr>Man, född 1990 </vt:lpstr>
      <vt:lpstr>Den ideala lyssnaren? Författaren Ulf Peter Hallberg, född 1953, i den självbiografiska romanen Europeiskt skräp, 2009. </vt:lpstr>
      <vt:lpstr>PowerPoint-presentation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marion</dc:creator>
  <cp:lastModifiedBy>Marion Lamberth</cp:lastModifiedBy>
  <cp:revision>35</cp:revision>
  <dcterms:created xsi:type="dcterms:W3CDTF">2012-08-05T19:55:23Z</dcterms:created>
  <dcterms:modified xsi:type="dcterms:W3CDTF">2012-08-07T09:18:38Z</dcterms:modified>
</cp:coreProperties>
</file>