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79" r:id="rId2"/>
    <p:sldId id="270" r:id="rId3"/>
    <p:sldId id="274" r:id="rId4"/>
    <p:sldId id="275" r:id="rId5"/>
    <p:sldId id="285" r:id="rId6"/>
    <p:sldId id="293" r:id="rId7"/>
    <p:sldId id="283" r:id="rId8"/>
    <p:sldId id="288" r:id="rId9"/>
    <p:sldId id="287" r:id="rId10"/>
    <p:sldId id="290" r:id="rId11"/>
    <p:sldId id="292" r:id="rId12"/>
    <p:sldId id="289" r:id="rId13"/>
    <p:sldId id="284" r:id="rId14"/>
    <p:sldId id="282" r:id="rId15"/>
    <p:sldId id="272" r:id="rId16"/>
    <p:sldId id="291"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3514" autoAdjust="0"/>
  </p:normalViewPr>
  <p:slideViewPr>
    <p:cSldViewPr>
      <p:cViewPr>
        <p:scale>
          <a:sx n="80" d="100"/>
          <a:sy n="80" d="100"/>
        </p:scale>
        <p:origin x="-1328"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2014-05-28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1</a:t>
            </a:fld>
            <a:endParaRPr lang="en-US"/>
          </a:p>
        </p:txBody>
      </p:sp>
    </p:spTree>
    <p:extLst>
      <p:ext uri="{BB962C8B-B14F-4D97-AF65-F5344CB8AC3E}">
        <p14:creationId xmlns:p14="http://schemas.microsoft.com/office/powerpoint/2010/main" val="212766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bg1"/>
                </a:solidFill>
              </a:rPr>
              <a:t>Fish, plants, algae all have in common that, within limits, growth is stimulated by an increase in temperature. As</a:t>
            </a:r>
            <a:r>
              <a:rPr lang="en-GB" sz="1200" baseline="0" dirty="0" smtClean="0">
                <a:solidFill>
                  <a:schemeClr val="bg1"/>
                </a:solidFill>
              </a:rPr>
              <a:t> </a:t>
            </a:r>
            <a:r>
              <a:rPr lang="en-GB" sz="1200" baseline="0" noProof="0" dirty="0" smtClean="0">
                <a:solidFill>
                  <a:schemeClr val="tx1"/>
                </a:solidFill>
              </a:rPr>
              <a:t>a</a:t>
            </a:r>
            <a:r>
              <a:rPr lang="en-GB" noProof="0" dirty="0" smtClean="0"/>
              <a:t>n example, </a:t>
            </a:r>
            <a:r>
              <a:rPr lang="en-US" sz="1200" noProof="0" dirty="0" smtClean="0">
                <a:solidFill>
                  <a:schemeClr val="tx1"/>
                </a:solidFill>
              </a:rPr>
              <a:t>a</a:t>
            </a:r>
            <a:r>
              <a:rPr lang="en-US" sz="1200" dirty="0" smtClean="0">
                <a:solidFill>
                  <a:schemeClr val="tx1"/>
                </a:solidFill>
              </a:rPr>
              <a:t>n increase in temperature from 8.6 to 13.7 </a:t>
            </a:r>
            <a:r>
              <a:rPr lang="en-US" sz="1200" baseline="30000" dirty="0" err="1" smtClean="0">
                <a:solidFill>
                  <a:schemeClr val="tx1"/>
                </a:solidFill>
              </a:rPr>
              <a:t>o</a:t>
            </a:r>
            <a:r>
              <a:rPr lang="en-US" sz="1200" dirty="0" err="1" smtClean="0">
                <a:solidFill>
                  <a:schemeClr val="tx1"/>
                </a:solidFill>
              </a:rPr>
              <a:t>C</a:t>
            </a:r>
            <a:endParaRPr lang="en-US" sz="1200" dirty="0" smtClean="0">
              <a:solidFill>
                <a:schemeClr val="tx1"/>
              </a:solidFill>
            </a:endParaRPr>
          </a:p>
          <a:p>
            <a:r>
              <a:rPr lang="en-US" sz="1200" dirty="0" smtClean="0">
                <a:solidFill>
                  <a:schemeClr val="tx1"/>
                </a:solidFill>
              </a:rPr>
              <a:t>doubled the growth rate in salmon </a:t>
            </a:r>
            <a:r>
              <a:rPr lang="en-US" sz="1200" dirty="0" err="1" smtClean="0">
                <a:solidFill>
                  <a:schemeClr val="tx1"/>
                </a:solidFill>
              </a:rPr>
              <a:t>smolt</a:t>
            </a:r>
            <a:r>
              <a:rPr lang="en-US" sz="1200" dirty="0" smtClean="0">
                <a:solidFill>
                  <a:schemeClr val="tx1"/>
                </a:solidFill>
              </a:rPr>
              <a:t>.</a:t>
            </a:r>
            <a:endParaRPr lang="sv-SE" sz="1200" dirty="0" smtClean="0">
              <a:solidFill>
                <a:schemeClr val="tx1"/>
              </a:solidFill>
            </a:endParaRPr>
          </a:p>
          <a:p>
            <a:endParaRPr lang="en-GB" noProof="0" dirty="0"/>
          </a:p>
        </p:txBody>
      </p:sp>
      <p:sp>
        <p:nvSpPr>
          <p:cNvPr id="4" name="Slide Number Placeholder 3"/>
          <p:cNvSpPr>
            <a:spLocks noGrp="1"/>
          </p:cNvSpPr>
          <p:nvPr>
            <p:ph type="sldNum" sz="quarter" idx="10"/>
          </p:nvPr>
        </p:nvSpPr>
        <p:spPr/>
        <p:txBody>
          <a:bodyPr/>
          <a:lstStyle/>
          <a:p>
            <a:fld id="{0D70DBFB-FAED-427C-BF03-2AB1813F2290}" type="slidenum">
              <a:rPr lang="sv-SE" smtClean="0"/>
              <a:t>12</a:t>
            </a:fld>
            <a:endParaRPr lang="sv-SE"/>
          </a:p>
        </p:txBody>
      </p:sp>
    </p:spTree>
    <p:extLst>
      <p:ext uri="{BB962C8B-B14F-4D97-AF65-F5344CB8AC3E}">
        <p14:creationId xmlns:p14="http://schemas.microsoft.com/office/powerpoint/2010/main" val="148830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Conclusions:</a:t>
            </a:r>
          </a:p>
          <a:p>
            <a:r>
              <a:rPr lang="en-US" dirty="0" smtClean="0"/>
              <a:t>Waste heat and food waste can combine to create good food and useful energy.</a:t>
            </a:r>
          </a:p>
          <a:p>
            <a:r>
              <a:rPr lang="en-US" dirty="0" smtClean="0"/>
              <a:t>It is useful to have government commitment, a green field effort, working energy markets, and heat demand.</a:t>
            </a:r>
          </a:p>
          <a:p>
            <a:r>
              <a:rPr lang="en-US" dirty="0" smtClean="0"/>
              <a:t>The key to heat recycling is high-temperature cooling and low-temperature heating.</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201277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phase of heat recycling is already underway.</a:t>
            </a:r>
            <a:r>
              <a:rPr lang="en-US" baseline="0" dirty="0" smtClean="0"/>
              <a:t> After an Open Call for idea, ESS is forming a collaboration of 8 </a:t>
            </a:r>
            <a:r>
              <a:rPr lang="en-US" baseline="0" dirty="0" err="1" smtClean="0"/>
              <a:t>organisations</a:t>
            </a:r>
            <a:r>
              <a:rPr lang="en-US" baseline="0" dirty="0" smtClean="0"/>
              <a:t> to develop alternative uses for low- to medium-grade heat. A conceptual solution has been developed together with the Swedish agricultural university, SLU. This calls for combining greenhouses with fish farming and fermentation. Such a system would use waste heat and food waste and create a chain of cooling and nutrients to create food and useful energy, without using external sources for fodder or fertilizer. Using waste heat for greenhouses is a commercially applied technology. Thomas </a:t>
            </a:r>
            <a:r>
              <a:rPr lang="en-US" baseline="0" dirty="0" err="1" smtClean="0"/>
              <a:t>Lilja</a:t>
            </a:r>
            <a:r>
              <a:rPr lang="en-US" baseline="0" dirty="0" smtClean="0"/>
              <a:t> (pictured) runs Sweden’s second largest greenhouse facility (22500 m</a:t>
            </a:r>
            <a:r>
              <a:rPr lang="en-US" baseline="30000" dirty="0" smtClean="0"/>
              <a:t>2</a:t>
            </a:r>
            <a:r>
              <a:rPr lang="en-US" baseline="0" dirty="0" smtClean="0"/>
              <a:t>) using waste heat from industry. His heat supply is high-grade, but Thomas reckons that 38°would be sufficient. </a:t>
            </a:r>
            <a:r>
              <a:rPr lang="en-US" baseline="0" dirty="0" err="1" smtClean="0"/>
              <a:t>Elleholms</a:t>
            </a:r>
            <a:r>
              <a:rPr lang="en-US" baseline="0" dirty="0" smtClean="0"/>
              <a:t>, as the farm is known, uses conventional fertilizer. Alternative, more sustainable fertilizer can be made from fish excrement. Fish can eat yeast, which mammals can not. Yeast grows at fantastic rates, making use of waste heat and food waste.</a:t>
            </a:r>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15</a:t>
            </a:fld>
            <a:endParaRPr lang="en-US"/>
          </a:p>
        </p:txBody>
      </p:sp>
    </p:spTree>
    <p:extLst>
      <p:ext uri="{BB962C8B-B14F-4D97-AF65-F5344CB8AC3E}">
        <p14:creationId xmlns:p14="http://schemas.microsoft.com/office/powerpoint/2010/main" val="202162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world’s brightest neutron source is just beginning construction in Lund, Sweden. The bright neutron flux will open new frontiers for science with applications in materials science, life science and energy. Neutrons show where atoms are and what atoms do. Neutrons are particularly useful for exploring light atoms, such as hydrogen, oxygen and carbon, the building blocks of life and of biological sources of energy.</a:t>
            </a:r>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2</a:t>
            </a:fld>
            <a:endParaRPr lang="en-US"/>
          </a:p>
        </p:txBody>
      </p:sp>
    </p:spTree>
    <p:extLst>
      <p:ext uri="{BB962C8B-B14F-4D97-AF65-F5344CB8AC3E}">
        <p14:creationId xmlns:p14="http://schemas.microsoft.com/office/powerpoint/2010/main" val="336465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r>
              <a:rPr lang="en-GB" i="0" dirty="0" smtClean="0"/>
              <a:t>The host countries,</a:t>
            </a:r>
            <a:r>
              <a:rPr lang="en-GB" i="0" baseline="0" dirty="0" smtClean="0"/>
              <a:t> Sweden and Denmark, have committed, in writing, to the other 16 partner countries, to build the world’s first research infrastructure facility that is sustainable in its operations phase, without even counting the effects of the research. This is to be achieved by the implementation of an energy strategy called Responsible, Renewable, Recyclable. “Responsible” entails a much more energy efficient facility, using a maximum of 270 </a:t>
            </a:r>
            <a:r>
              <a:rPr lang="en-GB" i="0" baseline="0" dirty="0" err="1" smtClean="0"/>
              <a:t>GWh</a:t>
            </a:r>
            <a:r>
              <a:rPr lang="en-GB" i="0" baseline="0" dirty="0" smtClean="0"/>
              <a:t> of energy per year, compared to 610 in the original design. “</a:t>
            </a:r>
            <a:r>
              <a:rPr lang="en-GB" i="0" dirty="0" smtClean="0"/>
              <a:t>Renewable” means that all energy will be from renewable sources.</a:t>
            </a:r>
            <a:r>
              <a:rPr lang="en-GB" i="0" baseline="0" dirty="0" smtClean="0"/>
              <a:t> “</a:t>
            </a:r>
            <a:r>
              <a:rPr lang="en-GB" i="0" dirty="0" smtClean="0"/>
              <a:t>Recyclable</a:t>
            </a:r>
            <a:r>
              <a:rPr lang="en-GB" i="0" baseline="0" dirty="0" smtClean="0"/>
              <a:t> means that a</a:t>
            </a:r>
            <a:r>
              <a:rPr lang="en-GB" i="0" dirty="0" smtClean="0"/>
              <a:t>ll recuperated waste heat will be re-used.</a:t>
            </a:r>
            <a:br>
              <a:rPr lang="en-GB" i="0" dirty="0" smtClean="0"/>
            </a:br>
            <a:endParaRPr lang="en-GB" i="0" dirty="0" smtClean="0"/>
          </a:p>
          <a:p>
            <a:r>
              <a:rPr lang="en-GB" i="0" dirty="0" smtClean="0"/>
              <a:t>The Energy Goals must be met in a way that it is technically reliable and economically</a:t>
            </a:r>
            <a:r>
              <a:rPr lang="en-GB" i="0" baseline="0" dirty="0" smtClean="0"/>
              <a:t> </a:t>
            </a:r>
            <a:r>
              <a:rPr lang="en-GB" i="0" dirty="0" smtClean="0"/>
              <a:t>reasonable.</a:t>
            </a:r>
          </a:p>
        </p:txBody>
      </p:sp>
      <p:sp>
        <p:nvSpPr>
          <p:cNvPr id="29700" name="Slide Number Placeholder 3"/>
          <p:cNvSpPr>
            <a:spLocks noGrp="1"/>
          </p:cNvSpPr>
          <p:nvPr>
            <p:ph type="sldNum" sz="quarter" idx="5"/>
          </p:nvPr>
        </p:nvSpPr>
        <p:spPr>
          <a:xfrm>
            <a:off x="3884613" y="8685213"/>
            <a:ext cx="2971800" cy="457200"/>
          </a:xfrm>
          <a:prstGeom prst="rect">
            <a:avLst/>
          </a:prstGeom>
          <a:noFill/>
        </p:spPr>
        <p:txBody>
          <a:bodyPr/>
          <a:lstStyle/>
          <a:p>
            <a:fld id="{0FB4142E-3297-7645-B12A-DE699AD65630}"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tshållare för bildobjekt 1"/>
          <p:cNvSpPr>
            <a:spLocks noGrp="1" noRot="1" noChangeAspect="1" noTextEdit="1"/>
          </p:cNvSpPr>
          <p:nvPr>
            <p:ph type="sldImg"/>
          </p:nvPr>
        </p:nvSpPr>
        <p:spPr>
          <a:ln/>
        </p:spPr>
      </p:sp>
      <p:sp>
        <p:nvSpPr>
          <p:cNvPr id="16386" name="Platshållare för anteckninga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noProof="0" dirty="0" smtClean="0">
                <a:latin typeface="Gill Sans" charset="0"/>
                <a:ea typeface="ＭＳ ゴシック" charset="0"/>
                <a:cs typeface="ＭＳ ゴシック" charset="0"/>
              </a:rPr>
              <a:t>The power demands are shown to scale.</a:t>
            </a:r>
            <a:r>
              <a:rPr lang="en-AU" baseline="0" noProof="0" dirty="0" smtClean="0">
                <a:latin typeface="Gill Sans" charset="0"/>
                <a:ea typeface="ＭＳ ゴシック" charset="0"/>
                <a:cs typeface="ＭＳ ゴシック" charset="0"/>
              </a:rPr>
              <a:t> Note that cooling is the second largest power user after the accelerator. This must be reduced to fulfil “Responsible”. </a:t>
            </a:r>
          </a:p>
          <a:p>
            <a:pPr eaLnBrk="1" hangingPunct="1"/>
            <a:endParaRPr lang="en-AU" baseline="0" noProof="0" dirty="0" smtClean="0">
              <a:latin typeface="Gill Sans" charset="0"/>
              <a:ea typeface="ＭＳ ゴシック" charset="0"/>
              <a:cs typeface="ＭＳ ゴシック" charset="0"/>
            </a:endParaRPr>
          </a:p>
          <a:p>
            <a:pPr eaLnBrk="1" hangingPunct="1"/>
            <a:r>
              <a:rPr lang="en-AU" baseline="0" noProof="0" dirty="0" smtClean="0">
                <a:latin typeface="Gill Sans" charset="0"/>
                <a:ea typeface="ＭＳ ゴシック" charset="0"/>
                <a:cs typeface="ＭＳ ゴシック" charset="0"/>
              </a:rPr>
              <a:t>The heat produced is at three temperature levels. High-temperature cooling is a significant innovation (</a:t>
            </a:r>
            <a:r>
              <a:rPr lang="en-AU" i="1" baseline="0" noProof="0" dirty="0" smtClean="0">
                <a:latin typeface="Gill Sans" charset="0"/>
                <a:ea typeface="ＭＳ ゴシック" charset="0"/>
                <a:cs typeface="ＭＳ ゴシック" charset="0"/>
              </a:rPr>
              <a:t>Nature</a:t>
            </a:r>
            <a:r>
              <a:rPr lang="en-AU" baseline="0" noProof="0" dirty="0" smtClean="0">
                <a:latin typeface="Gill Sans" charset="0"/>
                <a:ea typeface="ＭＳ ゴシック" charset="0"/>
                <a:cs typeface="ＭＳ ゴシック" charset="0"/>
              </a:rPr>
              <a:t> Dec 15, 2011). The lower temperature levels are a remaining challenge. Recycling to the district heating systems would require heat pumps.</a:t>
            </a:r>
          </a:p>
          <a:p>
            <a:pPr eaLnBrk="1" hangingPunct="1"/>
            <a:endParaRPr lang="en-AU" baseline="0" noProof="0" dirty="0" smtClean="0">
              <a:latin typeface="Gill Sans" charset="0"/>
              <a:ea typeface="ＭＳ ゴシック" charset="0"/>
              <a:cs typeface="ＭＳ ゴシック" charset="0"/>
            </a:endParaRPr>
          </a:p>
          <a:p>
            <a:pPr eaLnBrk="1" hangingPunct="1"/>
            <a:r>
              <a:rPr lang="en-AU" baseline="0" noProof="0" dirty="0" smtClean="0">
                <a:latin typeface="Gill Sans" charset="0"/>
                <a:ea typeface="ＭＳ ゴシック" charset="0"/>
                <a:cs typeface="ＭＳ ゴシック" charset="0"/>
              </a:rPr>
              <a:t>ESS will use low-temperature heating for space heat, and local neighbouring buildings as well, but this demand is small compared to the cooling need.</a:t>
            </a:r>
          </a:p>
          <a:p>
            <a:pPr eaLnBrk="1" hangingPunct="1"/>
            <a:endParaRPr lang="sv-SE" dirty="0">
              <a:latin typeface="Gill Sans" charset="0"/>
              <a:ea typeface="ＭＳ ゴシック" charset="0"/>
              <a:cs typeface="ＭＳ ゴシック" charset="0"/>
            </a:endParaRPr>
          </a:p>
        </p:txBody>
      </p:sp>
      <p:sp>
        <p:nvSpPr>
          <p:cNvPr id="16387" name="Platshållare för bild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680D0688-6A66-834E-9E12-8F046A733224}" type="slidenum">
              <a:rPr lang="en-US" sz="1200">
                <a:solidFill>
                  <a:schemeClr val="tx1"/>
                </a:solidFill>
                <a:latin typeface="Arial" charset="0"/>
              </a:rPr>
              <a:pPr eaLnBrk="1" hangingPunct="1"/>
              <a:t>4</a:t>
            </a:fld>
            <a:endParaRPr 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Heat sources</a:t>
            </a:r>
            <a:r>
              <a:rPr lang="en-GB" baseline="0" noProof="0" dirty="0" smtClean="0"/>
              <a:t> like ESS are not uncommon. After all,</a:t>
            </a:r>
            <a:r>
              <a:rPr lang="en-GB" noProof="0" dirty="0" smtClean="0"/>
              <a:t> all energy used in society eventually</a:t>
            </a:r>
            <a:r>
              <a:rPr lang="en-GB" baseline="0" noProof="0" dirty="0" smtClean="0"/>
              <a:t> becomes heat, but not all of this is useful. Heat-based power plants (coal, gas, nuclear) produce more heat that electrical power, mostly at useful temperatures. Energy-intensive industry is another point source. Research clearly indicates that cooling of data-</a:t>
            </a:r>
            <a:r>
              <a:rPr lang="en-GB" baseline="0" noProof="0" dirty="0" err="1" smtClean="0"/>
              <a:t>centers</a:t>
            </a:r>
            <a:r>
              <a:rPr lang="en-GB" baseline="0" noProof="0" dirty="0" smtClean="0"/>
              <a:t> can be done at 60°, making this growing industry a heat source.</a:t>
            </a:r>
            <a:endParaRPr lang="en-GB" noProof="0" dirty="0"/>
          </a:p>
        </p:txBody>
      </p:sp>
      <p:sp>
        <p:nvSpPr>
          <p:cNvPr id="4" name="Slide Number Placeholder 3"/>
          <p:cNvSpPr>
            <a:spLocks noGrp="1"/>
          </p:cNvSpPr>
          <p:nvPr>
            <p:ph type="sldNum" sz="quarter" idx="10"/>
          </p:nvPr>
        </p:nvSpPr>
        <p:spPr/>
        <p:txBody>
          <a:bodyPr/>
          <a:lstStyle/>
          <a:p>
            <a:fld id="{0D70DBFB-FAED-427C-BF03-2AB1813F2290}" type="slidenum">
              <a:rPr lang="sv-SE" smtClean="0"/>
              <a:t>5</a:t>
            </a:fld>
            <a:endParaRPr lang="sv-SE"/>
          </a:p>
        </p:txBody>
      </p:sp>
    </p:spTree>
    <p:extLst>
      <p:ext uri="{BB962C8B-B14F-4D97-AF65-F5344CB8AC3E}">
        <p14:creationId xmlns:p14="http://schemas.microsoft.com/office/powerpoint/2010/main" val="100189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8472" eaLnBrk="0" hangingPunct="0">
              <a:defRPr>
                <a:solidFill>
                  <a:schemeClr val="tx1"/>
                </a:solidFill>
                <a:latin typeface="Arial" pitchFamily="34" charset="0"/>
              </a:defRPr>
            </a:lvl1pPr>
            <a:lvl2pPr marL="685750" indent="-263750" defTabSz="908472" eaLnBrk="0" hangingPunct="0">
              <a:defRPr>
                <a:solidFill>
                  <a:schemeClr val="tx1"/>
                </a:solidFill>
                <a:latin typeface="Arial" pitchFamily="34" charset="0"/>
              </a:defRPr>
            </a:lvl2pPr>
            <a:lvl3pPr marL="1055000" indent="-211000" defTabSz="908472" eaLnBrk="0" hangingPunct="0">
              <a:defRPr>
                <a:solidFill>
                  <a:schemeClr val="tx1"/>
                </a:solidFill>
                <a:latin typeface="Arial" pitchFamily="34" charset="0"/>
              </a:defRPr>
            </a:lvl3pPr>
            <a:lvl4pPr marL="1477000" indent="-211000" defTabSz="908472" eaLnBrk="0" hangingPunct="0">
              <a:defRPr>
                <a:solidFill>
                  <a:schemeClr val="tx1"/>
                </a:solidFill>
                <a:latin typeface="Arial" pitchFamily="34" charset="0"/>
              </a:defRPr>
            </a:lvl4pPr>
            <a:lvl5pPr marL="1898999" indent="-211000" defTabSz="908472" eaLnBrk="0" hangingPunct="0">
              <a:defRPr>
                <a:solidFill>
                  <a:schemeClr val="tx1"/>
                </a:solidFill>
                <a:latin typeface="Arial" pitchFamily="34" charset="0"/>
              </a:defRPr>
            </a:lvl5pPr>
            <a:lvl6pPr marL="2320999" indent="-211000" defTabSz="908472" eaLnBrk="0" fontAlgn="base" hangingPunct="0">
              <a:spcBef>
                <a:spcPct val="0"/>
              </a:spcBef>
              <a:spcAft>
                <a:spcPct val="0"/>
              </a:spcAft>
              <a:defRPr>
                <a:solidFill>
                  <a:schemeClr val="tx1"/>
                </a:solidFill>
                <a:latin typeface="Arial" pitchFamily="34" charset="0"/>
              </a:defRPr>
            </a:lvl6pPr>
            <a:lvl7pPr marL="2743000" indent="-211000" defTabSz="908472" eaLnBrk="0" fontAlgn="base" hangingPunct="0">
              <a:spcBef>
                <a:spcPct val="0"/>
              </a:spcBef>
              <a:spcAft>
                <a:spcPct val="0"/>
              </a:spcAft>
              <a:defRPr>
                <a:solidFill>
                  <a:schemeClr val="tx1"/>
                </a:solidFill>
                <a:latin typeface="Arial" pitchFamily="34" charset="0"/>
              </a:defRPr>
            </a:lvl7pPr>
            <a:lvl8pPr marL="3165000" indent="-211000" defTabSz="908472" eaLnBrk="0" fontAlgn="base" hangingPunct="0">
              <a:spcBef>
                <a:spcPct val="0"/>
              </a:spcBef>
              <a:spcAft>
                <a:spcPct val="0"/>
              </a:spcAft>
              <a:defRPr>
                <a:solidFill>
                  <a:schemeClr val="tx1"/>
                </a:solidFill>
                <a:latin typeface="Arial" pitchFamily="34" charset="0"/>
              </a:defRPr>
            </a:lvl8pPr>
            <a:lvl9pPr marL="3587000" indent="-211000" defTabSz="90847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2E1B72C-AD82-473A-B9C3-FB6BD47526D9}" type="slidenum">
              <a:rPr lang="sv-SE" i="1" smtClean="0">
                <a:latin typeface="Geneva"/>
                <a:ea typeface="MS PGothic" pitchFamily="34" charset="-128"/>
              </a:rPr>
              <a:pPr eaLnBrk="1" fontAlgn="base" hangingPunct="1">
                <a:spcBef>
                  <a:spcPct val="0"/>
                </a:spcBef>
                <a:spcAft>
                  <a:spcPct val="0"/>
                </a:spcAft>
              </a:pPr>
              <a:t>7</a:t>
            </a:fld>
            <a:endParaRPr lang="sv-SE" i="1" smtClean="0">
              <a:latin typeface="Geneva"/>
              <a:ea typeface="MS PGothic" pitchFamily="34" charset="-128"/>
            </a:endParaRPr>
          </a:p>
        </p:txBody>
      </p:sp>
      <p:sp>
        <p:nvSpPr>
          <p:cNvPr id="38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latin typeface="Times" pitchFamily="18" charset="0"/>
              </a:rPr>
              <a:t>In order to expand food production</a:t>
            </a:r>
            <a:r>
              <a:rPr lang="en-GB" baseline="0" noProof="0" dirty="0" smtClean="0">
                <a:latin typeface="Times" pitchFamily="18" charset="0"/>
              </a:rPr>
              <a:t> on available land, fossil nutrients extracted using fossil fuels are added. Simultaneously, plant production is rerouted to become animal feed to produce meat.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latin typeface="Times" pitchFamily="18" charset="0"/>
            </a:endParaRPr>
          </a:p>
          <a:p>
            <a:r>
              <a:rPr lang="en-US" dirty="0" smtClean="0"/>
              <a:t>47% of soy and 60% of corn produced in the US is used in animal feed.</a:t>
            </a:r>
          </a:p>
          <a:p>
            <a:r>
              <a:rPr lang="en-US" sz="1000" dirty="0" smtClean="0"/>
              <a:t>(Grace Communication Foundation)</a:t>
            </a:r>
          </a:p>
          <a:p>
            <a:r>
              <a:rPr lang="en-US" dirty="0" smtClean="0"/>
              <a:t>And about  ¼ of world catches of fish is used as animal feed.</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noProof="0" dirty="0" smtClean="0">
                <a:latin typeface="Times" pitchFamily="18" charset="0"/>
              </a:rPr>
              <a:t>C</a:t>
            </a:r>
            <a:r>
              <a:rPr lang="en-GB" noProof="0" dirty="0" err="1" smtClean="0">
                <a:latin typeface="Times" pitchFamily="18" charset="0"/>
              </a:rPr>
              <a:t>ompare</a:t>
            </a:r>
            <a:r>
              <a:rPr lang="en-GB" baseline="0" noProof="0" dirty="0" smtClean="0">
                <a:latin typeface="Times" pitchFamily="18" charset="0"/>
              </a:rPr>
              <a:t> 89 million tons of “food waste” in Europe – low protein, high moisture</a:t>
            </a:r>
            <a:endParaRPr lang="en-GB" noProof="0" dirty="0" smtClean="0">
              <a:latin typeface="Times" pitchFamily="18" charset="0"/>
            </a:endParaRPr>
          </a:p>
          <a:p>
            <a:r>
              <a:rPr lang="en-US" dirty="0" smtClean="0">
                <a:solidFill>
                  <a:schemeClr val="bg1"/>
                </a:solidFill>
              </a:rPr>
              <a:t>nearly 95% of our wild fish stocks are near, at or over its maximum harvest</a:t>
            </a:r>
            <a:endParaRPr lang="sv-SE" dirty="0"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Key conversions used:</a:t>
            </a:r>
          </a:p>
          <a:p>
            <a:r>
              <a:rPr lang="en-GB" noProof="0" dirty="0" smtClean="0"/>
              <a:t>40% feed protein (average) tilapia/carp </a:t>
            </a:r>
            <a:r>
              <a:rPr lang="en-GB" noProof="0" dirty="0" err="1" smtClean="0"/>
              <a:t>ca</a:t>
            </a:r>
            <a:r>
              <a:rPr lang="en-GB" noProof="0" dirty="0" smtClean="0"/>
              <a:t> 30% </a:t>
            </a:r>
            <a:r>
              <a:rPr lang="en-GB" noProof="0" dirty="0" err="1" smtClean="0"/>
              <a:t>och</a:t>
            </a:r>
            <a:r>
              <a:rPr lang="en-GB" noProof="0" dirty="0" smtClean="0"/>
              <a:t> </a:t>
            </a:r>
            <a:r>
              <a:rPr lang="en-GB" noProof="0" dirty="0" err="1" smtClean="0"/>
              <a:t>marineca</a:t>
            </a:r>
            <a:r>
              <a:rPr lang="en-GB" noProof="0" dirty="0" smtClean="0"/>
              <a:t> 50%. Salmon 40%.</a:t>
            </a:r>
          </a:p>
          <a:p>
            <a:r>
              <a:rPr lang="en-GB" noProof="0" dirty="0" smtClean="0"/>
              <a:t>Feed conversion 1</a:t>
            </a:r>
          </a:p>
          <a:p>
            <a:r>
              <a:rPr lang="en-GB" noProof="0" dirty="0" smtClean="0"/>
              <a:t>Fillet yields from salmon 60%</a:t>
            </a:r>
            <a:r>
              <a:rPr lang="en-GB" baseline="0" noProof="0" dirty="0" smtClean="0"/>
              <a:t> </a:t>
            </a:r>
            <a:r>
              <a:rPr lang="en-GB" baseline="0" noProof="0" dirty="0" err="1" smtClean="0"/>
              <a:t>och</a:t>
            </a:r>
            <a:r>
              <a:rPr lang="en-GB" baseline="0" noProof="0" dirty="0" smtClean="0"/>
              <a:t> and average for other cultivated and wild species 50%.</a:t>
            </a:r>
          </a:p>
          <a:p>
            <a:r>
              <a:rPr lang="en-GB" baseline="0" noProof="0" dirty="0" smtClean="0"/>
              <a:t>Ready protein meal 90% </a:t>
            </a:r>
            <a:r>
              <a:rPr lang="sv-SE" baseline="0" dirty="0" smtClean="0"/>
              <a:t>DM (=</a:t>
            </a:r>
            <a:r>
              <a:rPr lang="sv-SE" baseline="0" dirty="0" err="1" smtClean="0"/>
              <a:t>dry</a:t>
            </a:r>
            <a:r>
              <a:rPr lang="sv-SE" baseline="0" dirty="0" smtClean="0"/>
              <a:t> </a:t>
            </a:r>
            <a:r>
              <a:rPr lang="sv-SE" baseline="0" dirty="0" err="1" smtClean="0"/>
              <a:t>mass</a:t>
            </a:r>
            <a:r>
              <a:rPr lang="sv-SE" baseline="0" dirty="0" smtClean="0"/>
              <a:t>?)</a:t>
            </a:r>
            <a:endParaRPr lang="sv-SE" dirty="0"/>
          </a:p>
        </p:txBody>
      </p:sp>
      <p:sp>
        <p:nvSpPr>
          <p:cNvPr id="4" name="Slide Number Placeholder 3"/>
          <p:cNvSpPr>
            <a:spLocks noGrp="1"/>
          </p:cNvSpPr>
          <p:nvPr>
            <p:ph type="sldNum" sz="quarter" idx="10"/>
          </p:nvPr>
        </p:nvSpPr>
        <p:spPr/>
        <p:txBody>
          <a:bodyPr/>
          <a:lstStyle/>
          <a:p>
            <a:fld id="{4B8612F1-2229-43A8-92F1-3820F861D407}" type="slidenum">
              <a:rPr lang="sv-SE" smtClean="0"/>
              <a:t>8</a:t>
            </a:fld>
            <a:endParaRPr lang="sv-SE"/>
          </a:p>
        </p:txBody>
      </p:sp>
    </p:spTree>
    <p:extLst>
      <p:ext uri="{BB962C8B-B14F-4D97-AF65-F5344CB8AC3E}">
        <p14:creationId xmlns:p14="http://schemas.microsoft.com/office/powerpoint/2010/main" val="420983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4B8612F1-2229-43A8-92F1-3820F861D407}" type="slidenum">
              <a:rPr lang="sv-SE" smtClean="0"/>
              <a:t>9</a:t>
            </a:fld>
            <a:endParaRPr lang="sv-SE"/>
          </a:p>
        </p:txBody>
      </p:sp>
    </p:spTree>
    <p:extLst>
      <p:ext uri="{BB962C8B-B14F-4D97-AF65-F5344CB8AC3E}">
        <p14:creationId xmlns:p14="http://schemas.microsoft.com/office/powerpoint/2010/main" val="116666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1 billion</a:t>
            </a:r>
            <a:r>
              <a:rPr lang="en-US" baseline="0" noProof="0" dirty="0" smtClean="0"/>
              <a:t> people dependent on fish protein as primer protein source. Mainly extensive farming and small scale fisheries. The increase seen above is consumer driven of a growing middle class. The problem with this is that the growth is aimed at an economic solvent consumer. This has driven fish farming toward the present intensity seen in other animal production, based on energy dense feed sources of human food quality. =&gt; must find alternative protein but also lipid feed sources.</a:t>
            </a:r>
            <a:endParaRPr lang="en-US" noProof="0" dirty="0"/>
          </a:p>
        </p:txBody>
      </p:sp>
      <p:sp>
        <p:nvSpPr>
          <p:cNvPr id="4" name="Slide Number Placeholder 3"/>
          <p:cNvSpPr>
            <a:spLocks noGrp="1"/>
          </p:cNvSpPr>
          <p:nvPr>
            <p:ph type="sldNum" sz="quarter" idx="10"/>
          </p:nvPr>
        </p:nvSpPr>
        <p:spPr/>
        <p:txBody>
          <a:bodyPr/>
          <a:lstStyle/>
          <a:p>
            <a:fld id="{4B8612F1-2229-43A8-92F1-3820F861D407}" type="slidenum">
              <a:rPr lang="sv-SE" smtClean="0"/>
              <a:t>10</a:t>
            </a:fld>
            <a:endParaRPr lang="sv-SE"/>
          </a:p>
        </p:txBody>
      </p:sp>
    </p:spTree>
    <p:extLst>
      <p:ext uri="{BB962C8B-B14F-4D97-AF65-F5344CB8AC3E}">
        <p14:creationId xmlns:p14="http://schemas.microsoft.com/office/powerpoint/2010/main" val="240989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2014-05-28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sv-SE"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2014-05-28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2014-05-28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2014-05-28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111311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19"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8" indent="0">
              <a:buNone/>
              <a:defRPr sz="1400">
                <a:solidFill>
                  <a:schemeClr val="tx1">
                    <a:tint val="75000"/>
                  </a:schemeClr>
                </a:solidFill>
              </a:defRPr>
            </a:lvl6pPr>
            <a:lvl7pPr marL="2742958" indent="0">
              <a:buNone/>
              <a:defRPr sz="1400">
                <a:solidFill>
                  <a:schemeClr val="tx1">
                    <a:tint val="75000"/>
                  </a:schemeClr>
                </a:solidFill>
              </a:defRPr>
            </a:lvl7pPr>
            <a:lvl8pPr marL="3200117" indent="0">
              <a:buNone/>
              <a:defRPr sz="1400">
                <a:solidFill>
                  <a:schemeClr val="tx1">
                    <a:tint val="75000"/>
                  </a:schemeClr>
                </a:solidFill>
              </a:defRPr>
            </a:lvl8pPr>
            <a:lvl9pPr marL="3657277" indent="0">
              <a:buNone/>
              <a:defRPr sz="1400">
                <a:solidFill>
                  <a:schemeClr val="tx1">
                    <a:tint val="75000"/>
                  </a:schemeClr>
                </a:solidFill>
              </a:defRPr>
            </a:lvl9pPr>
          </a:lstStyle>
          <a:p>
            <a:pPr lvl="0"/>
            <a:r>
              <a:rPr lang="sv-SE"/>
              <a:t>Click to edit Master text styles</a:t>
            </a:r>
          </a:p>
        </p:txBody>
      </p:sp>
    </p:spTree>
    <p:extLst>
      <p:ext uri="{BB962C8B-B14F-4D97-AF65-F5344CB8AC3E}">
        <p14:creationId xmlns:p14="http://schemas.microsoft.com/office/powerpoint/2010/main" val="355741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06BCE-108D-4866-94F1-9BF07995927F}" type="datetimeFigureOut">
              <a:rPr lang="sv-SE" smtClean="0"/>
              <a:t>2014-05-28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9F6CFDE-0F92-4D23-B19E-1FAD6E71B902}" type="slidenum">
              <a:rPr lang="sv-SE" smtClean="0"/>
              <a:t>‹#›</a:t>
            </a:fld>
            <a:endParaRPr lang="sv-SE"/>
          </a:p>
        </p:txBody>
      </p:sp>
    </p:spTree>
    <p:extLst>
      <p:ext uri="{BB962C8B-B14F-4D97-AF65-F5344CB8AC3E}">
        <p14:creationId xmlns:p14="http://schemas.microsoft.com/office/powerpoint/2010/main" val="1939683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2014-05-28</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hyperlink" Target="mailto:Anders.Kiessling@slu.se" TargetMode="External"/><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w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ESS_outline_logo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127" y="9778"/>
            <a:ext cx="2805874" cy="1676154"/>
          </a:xfrm>
          <a:prstGeom prst="rect">
            <a:avLst/>
          </a:prstGeom>
        </p:spPr>
      </p:pic>
      <p:sp>
        <p:nvSpPr>
          <p:cNvPr id="6" name="TextBox 5"/>
          <p:cNvSpPr txBox="1"/>
          <p:nvPr/>
        </p:nvSpPr>
        <p:spPr>
          <a:xfrm>
            <a:off x="160583" y="4473789"/>
            <a:ext cx="4387061" cy="1471538"/>
          </a:xfrm>
          <a:prstGeom prst="rect">
            <a:avLst/>
          </a:prstGeom>
          <a:noFill/>
        </p:spPr>
        <p:txBody>
          <a:bodyPr wrap="none" lIns="85707" tIns="42853" rIns="85707" bIns="42853" rtlCol="0">
            <a:spAutoFit/>
          </a:bodyPr>
          <a:lstStyle/>
          <a:p>
            <a:r>
              <a:rPr lang="en-US" sz="9000" b="1" spc="47"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Helvetica"/>
              </a:rPr>
              <a:t>W</a:t>
            </a:r>
            <a:r>
              <a:rPr lang="en-US" sz="9000" b="1" spc="47" baseline="-250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Helvetica"/>
              </a:rPr>
              <a:t>2</a:t>
            </a:r>
            <a:r>
              <a:rPr lang="en-US" sz="9000" b="1" spc="47"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Helvetica"/>
              </a:rPr>
              <a:t>A</a:t>
            </a:r>
            <a:r>
              <a:rPr lang="en-US" sz="9000" b="1" spc="47" baseline="-250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Helvetica"/>
              </a:rPr>
              <a:t>2</a:t>
            </a:r>
            <a:r>
              <a:rPr lang="en-US" sz="9000" b="1" spc="47"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Helvetica"/>
              </a:rPr>
              <a:t>RM</a:t>
            </a:r>
          </a:p>
        </p:txBody>
      </p:sp>
      <p:sp>
        <p:nvSpPr>
          <p:cNvPr id="2" name="Rectangle 1"/>
          <p:cNvSpPr/>
          <p:nvPr/>
        </p:nvSpPr>
        <p:spPr>
          <a:xfrm>
            <a:off x="5200085" y="3140968"/>
            <a:ext cx="3943915" cy="3814486"/>
          </a:xfrm>
          <a:prstGeom prst="rect">
            <a:avLst/>
          </a:prstGeom>
        </p:spPr>
        <p:txBody>
          <a:bodyPr wrap="square" lIns="85707" tIns="42853" rIns="85707" bIns="42853">
            <a:spAutoFit/>
          </a:bodyPr>
          <a:lstStyle/>
          <a:p>
            <a:pPr>
              <a:lnSpc>
                <a:spcPct val="130000"/>
              </a:lnSpc>
            </a:pPr>
            <a:r>
              <a:rPr lang="en-US" sz="1700" b="1" dirty="0" smtClean="0">
                <a:solidFill>
                  <a:srgbClr val="FFFFFF"/>
                </a:solidFill>
                <a:cs typeface="Helvetica"/>
              </a:rPr>
              <a:t>Anders </a:t>
            </a:r>
            <a:r>
              <a:rPr lang="en-US" sz="1700" b="1" dirty="0" err="1" smtClean="0">
                <a:solidFill>
                  <a:srgbClr val="FFFFFF"/>
                </a:solidFill>
                <a:cs typeface="Helvetica"/>
              </a:rPr>
              <a:t>Kiessling</a:t>
            </a:r>
            <a:endParaRPr lang="en-US" sz="1700" b="1" dirty="0" smtClean="0">
              <a:solidFill>
                <a:srgbClr val="FFFFFF"/>
              </a:solidFill>
              <a:cs typeface="Helvetica"/>
            </a:endParaRPr>
          </a:p>
          <a:p>
            <a:pPr>
              <a:lnSpc>
                <a:spcPct val="130000"/>
              </a:lnSpc>
            </a:pPr>
            <a:r>
              <a:rPr lang="en-US" sz="1700" dirty="0" smtClean="0">
                <a:solidFill>
                  <a:srgbClr val="FFFFFF"/>
                </a:solidFill>
                <a:cs typeface="Helvetica"/>
              </a:rPr>
              <a:t>Faculty Professor in Aquaculture</a:t>
            </a:r>
          </a:p>
          <a:p>
            <a:pPr>
              <a:lnSpc>
                <a:spcPct val="130000"/>
              </a:lnSpc>
            </a:pPr>
            <a:r>
              <a:rPr lang="en-US" sz="1700" dirty="0" smtClean="0">
                <a:solidFill>
                  <a:srgbClr val="FFFFFF"/>
                </a:solidFill>
                <a:cs typeface="Helvetica"/>
              </a:rPr>
              <a:t>Swedish University of Agricultural Sciences (SLU)</a:t>
            </a:r>
          </a:p>
          <a:p>
            <a:pPr>
              <a:lnSpc>
                <a:spcPct val="130000"/>
              </a:lnSpc>
            </a:pPr>
            <a:r>
              <a:rPr lang="en-US" sz="1700" dirty="0" smtClean="0">
                <a:solidFill>
                  <a:srgbClr val="FFFFFF"/>
                </a:solidFill>
                <a:cs typeface="Helvetica"/>
                <a:hlinkClick r:id="rId5"/>
              </a:rPr>
              <a:t>Anders.Kiessling@slu.se</a:t>
            </a:r>
            <a:endParaRPr lang="en-US" sz="1700" dirty="0" smtClean="0">
              <a:solidFill>
                <a:srgbClr val="FFFFFF"/>
              </a:solidFill>
              <a:cs typeface="Helvetica"/>
            </a:endParaRPr>
          </a:p>
          <a:p>
            <a:pPr>
              <a:lnSpc>
                <a:spcPct val="130000"/>
              </a:lnSpc>
            </a:pPr>
            <a:endParaRPr lang="en-US" sz="1700" dirty="0">
              <a:solidFill>
                <a:srgbClr val="FFFFFF"/>
              </a:solidFill>
              <a:cs typeface="Helvetica"/>
            </a:endParaRPr>
          </a:p>
          <a:p>
            <a:pPr>
              <a:lnSpc>
                <a:spcPct val="130000"/>
              </a:lnSpc>
            </a:pPr>
            <a:r>
              <a:rPr lang="en-US" sz="1700" b="1" u="sng" dirty="0" smtClean="0">
                <a:solidFill>
                  <a:srgbClr val="FFFFFF"/>
                </a:solidFill>
                <a:cs typeface="Helvetica"/>
              </a:rPr>
              <a:t>Thomas </a:t>
            </a:r>
            <a:r>
              <a:rPr lang="en-US" sz="1700" b="1" u="sng" dirty="0">
                <a:solidFill>
                  <a:srgbClr val="FFFFFF"/>
                </a:solidFill>
                <a:cs typeface="Helvetica"/>
              </a:rPr>
              <a:t>Parker</a:t>
            </a:r>
          </a:p>
          <a:p>
            <a:pPr>
              <a:lnSpc>
                <a:spcPct val="130000"/>
              </a:lnSpc>
            </a:pPr>
            <a:r>
              <a:rPr lang="en-US" sz="1700" dirty="0">
                <a:solidFill>
                  <a:srgbClr val="FFFFFF"/>
                </a:solidFill>
                <a:cs typeface="Helvetica"/>
              </a:rPr>
              <a:t>Head of Energy </a:t>
            </a:r>
            <a:r>
              <a:rPr lang="en-US" sz="1700" dirty="0" smtClean="0">
                <a:solidFill>
                  <a:srgbClr val="FFFFFF"/>
                </a:solidFill>
                <a:cs typeface="Helvetica"/>
              </a:rPr>
              <a:t>Division</a:t>
            </a:r>
          </a:p>
          <a:p>
            <a:pPr>
              <a:lnSpc>
                <a:spcPct val="130000"/>
              </a:lnSpc>
            </a:pPr>
            <a:r>
              <a:rPr lang="en-US" sz="1700" dirty="0" smtClean="0">
                <a:solidFill>
                  <a:srgbClr val="FFFFFF"/>
                </a:solidFill>
                <a:cs typeface="Helvetica"/>
              </a:rPr>
              <a:t>European Spallation Source ESS AB</a:t>
            </a:r>
          </a:p>
          <a:p>
            <a:pPr>
              <a:lnSpc>
                <a:spcPct val="130000"/>
              </a:lnSpc>
            </a:pPr>
            <a:r>
              <a:rPr lang="en-US" sz="1700" dirty="0" smtClean="0">
                <a:solidFill>
                  <a:srgbClr val="FFFFFF"/>
                </a:solidFill>
                <a:cs typeface="Helvetica"/>
              </a:rPr>
              <a:t>and IIIEE, Lund University, SWEDEN</a:t>
            </a:r>
          </a:p>
          <a:p>
            <a:pPr>
              <a:lnSpc>
                <a:spcPct val="130000"/>
              </a:lnSpc>
            </a:pPr>
            <a:r>
              <a:rPr lang="en-US" sz="1700" dirty="0" err="1" smtClean="0">
                <a:solidFill>
                  <a:srgbClr val="FFFFFF"/>
                </a:solidFill>
                <a:cs typeface="Helvetica"/>
              </a:rPr>
              <a:t>Thomas.Parker@esss.se</a:t>
            </a:r>
            <a:endParaRPr lang="en-US" sz="1700" dirty="0">
              <a:solidFill>
                <a:srgbClr val="FFFFFF"/>
              </a:solidFill>
              <a:cs typeface="Helvetica"/>
            </a:endParaRPr>
          </a:p>
        </p:txBody>
      </p:sp>
      <p:pic>
        <p:nvPicPr>
          <p:cNvPr id="9" name="Picture 7" descr="Transp 15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523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0" name="Group 3219"/>
          <p:cNvGrpSpPr/>
          <p:nvPr/>
        </p:nvGrpSpPr>
        <p:grpSpPr>
          <a:xfrm>
            <a:off x="234950" y="463550"/>
            <a:ext cx="8674100" cy="5930900"/>
            <a:chOff x="234950" y="463550"/>
            <a:chExt cx="8674100" cy="5930900"/>
          </a:xfrm>
        </p:grpSpPr>
        <p:sp>
          <p:nvSpPr>
            <p:cNvPr id="3" name="AutoShape 3"/>
            <p:cNvSpPr>
              <a:spLocks noChangeAspect="1" noChangeArrowheads="1" noTextEdit="1"/>
            </p:cNvSpPr>
            <p:nvPr/>
          </p:nvSpPr>
          <p:spPr bwMode="auto">
            <a:xfrm>
              <a:off x="234950" y="463550"/>
              <a:ext cx="8674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 name="Rectangle 5"/>
            <p:cNvSpPr>
              <a:spLocks noChangeArrowheads="1"/>
            </p:cNvSpPr>
            <p:nvPr/>
          </p:nvSpPr>
          <p:spPr bwMode="auto">
            <a:xfrm>
              <a:off x="1182688" y="2435225"/>
              <a:ext cx="7575550" cy="32924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solidFill>
                  <a:srgbClr val="0070C0"/>
                </a:solidFill>
              </a:endParaRPr>
            </a:p>
          </p:txBody>
        </p:sp>
        <p:sp>
          <p:nvSpPr>
            <p:cNvPr id="5" name="Line 6"/>
            <p:cNvSpPr>
              <a:spLocks noChangeShapeType="1"/>
            </p:cNvSpPr>
            <p:nvPr/>
          </p:nvSpPr>
          <p:spPr bwMode="auto">
            <a:xfrm>
              <a:off x="1182688" y="5068888"/>
              <a:ext cx="7575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Line 7"/>
            <p:cNvSpPr>
              <a:spLocks noChangeShapeType="1"/>
            </p:cNvSpPr>
            <p:nvPr/>
          </p:nvSpPr>
          <p:spPr bwMode="auto">
            <a:xfrm>
              <a:off x="1182688" y="4410075"/>
              <a:ext cx="7575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Line 8"/>
            <p:cNvSpPr>
              <a:spLocks noChangeShapeType="1"/>
            </p:cNvSpPr>
            <p:nvPr/>
          </p:nvSpPr>
          <p:spPr bwMode="auto">
            <a:xfrm>
              <a:off x="1182688" y="3751263"/>
              <a:ext cx="7575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Line 9"/>
            <p:cNvSpPr>
              <a:spLocks noChangeShapeType="1"/>
            </p:cNvSpPr>
            <p:nvPr/>
          </p:nvSpPr>
          <p:spPr bwMode="auto">
            <a:xfrm>
              <a:off x="1182688" y="3094038"/>
              <a:ext cx="7575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 name="Line 10"/>
            <p:cNvSpPr>
              <a:spLocks noChangeShapeType="1"/>
            </p:cNvSpPr>
            <p:nvPr/>
          </p:nvSpPr>
          <p:spPr bwMode="auto">
            <a:xfrm>
              <a:off x="1182688" y="2435225"/>
              <a:ext cx="7575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 name="Rectangle 11"/>
            <p:cNvSpPr>
              <a:spLocks noChangeArrowheads="1"/>
            </p:cNvSpPr>
            <p:nvPr/>
          </p:nvSpPr>
          <p:spPr bwMode="auto">
            <a:xfrm>
              <a:off x="1182688" y="2435225"/>
              <a:ext cx="7575550" cy="3292475"/>
            </a:xfrm>
            <a:prstGeom prst="rect">
              <a:avLst/>
            </a:prstGeom>
            <a:noFill/>
            <a:ln w="8">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 name="Line 12"/>
            <p:cNvSpPr>
              <a:spLocks noChangeShapeType="1"/>
            </p:cNvSpPr>
            <p:nvPr/>
          </p:nvSpPr>
          <p:spPr bwMode="auto">
            <a:xfrm>
              <a:off x="1182688" y="2435225"/>
              <a:ext cx="0" cy="32924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 name="Line 13"/>
            <p:cNvSpPr>
              <a:spLocks noChangeShapeType="1"/>
            </p:cNvSpPr>
            <p:nvPr/>
          </p:nvSpPr>
          <p:spPr bwMode="auto">
            <a:xfrm>
              <a:off x="1120775" y="5727700"/>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 name="Line 14"/>
            <p:cNvSpPr>
              <a:spLocks noChangeShapeType="1"/>
            </p:cNvSpPr>
            <p:nvPr/>
          </p:nvSpPr>
          <p:spPr bwMode="auto">
            <a:xfrm>
              <a:off x="1120775" y="5068888"/>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Line 15"/>
            <p:cNvSpPr>
              <a:spLocks noChangeShapeType="1"/>
            </p:cNvSpPr>
            <p:nvPr/>
          </p:nvSpPr>
          <p:spPr bwMode="auto">
            <a:xfrm>
              <a:off x="1120775" y="4410075"/>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Line 16"/>
            <p:cNvSpPr>
              <a:spLocks noChangeShapeType="1"/>
            </p:cNvSpPr>
            <p:nvPr/>
          </p:nvSpPr>
          <p:spPr bwMode="auto">
            <a:xfrm>
              <a:off x="1120775" y="3751263"/>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6" name="Line 17"/>
            <p:cNvSpPr>
              <a:spLocks noChangeShapeType="1"/>
            </p:cNvSpPr>
            <p:nvPr/>
          </p:nvSpPr>
          <p:spPr bwMode="auto">
            <a:xfrm>
              <a:off x="1120775" y="3094038"/>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7" name="Line 18"/>
            <p:cNvSpPr>
              <a:spLocks noChangeShapeType="1"/>
            </p:cNvSpPr>
            <p:nvPr/>
          </p:nvSpPr>
          <p:spPr bwMode="auto">
            <a:xfrm>
              <a:off x="1120775" y="2435225"/>
              <a:ext cx="619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 name="Line 19"/>
            <p:cNvSpPr>
              <a:spLocks noChangeShapeType="1"/>
            </p:cNvSpPr>
            <p:nvPr/>
          </p:nvSpPr>
          <p:spPr bwMode="auto">
            <a:xfrm>
              <a:off x="1182688" y="5727700"/>
              <a:ext cx="7575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9" name="Line 20"/>
            <p:cNvSpPr>
              <a:spLocks noChangeShapeType="1"/>
            </p:cNvSpPr>
            <p:nvPr/>
          </p:nvSpPr>
          <p:spPr bwMode="auto">
            <a:xfrm flipV="1">
              <a:off x="1182688"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0" name="Line 21"/>
            <p:cNvSpPr>
              <a:spLocks noChangeShapeType="1"/>
            </p:cNvSpPr>
            <p:nvPr/>
          </p:nvSpPr>
          <p:spPr bwMode="auto">
            <a:xfrm flipV="1">
              <a:off x="2265363"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Line 22"/>
            <p:cNvSpPr>
              <a:spLocks noChangeShapeType="1"/>
            </p:cNvSpPr>
            <p:nvPr/>
          </p:nvSpPr>
          <p:spPr bwMode="auto">
            <a:xfrm flipV="1">
              <a:off x="3346450"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23"/>
            <p:cNvSpPr>
              <a:spLocks noChangeShapeType="1"/>
            </p:cNvSpPr>
            <p:nvPr/>
          </p:nvSpPr>
          <p:spPr bwMode="auto">
            <a:xfrm flipV="1">
              <a:off x="4429125"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24"/>
            <p:cNvSpPr>
              <a:spLocks noChangeShapeType="1"/>
            </p:cNvSpPr>
            <p:nvPr/>
          </p:nvSpPr>
          <p:spPr bwMode="auto">
            <a:xfrm flipV="1">
              <a:off x="5511800"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25"/>
            <p:cNvSpPr>
              <a:spLocks noChangeShapeType="1"/>
            </p:cNvSpPr>
            <p:nvPr/>
          </p:nvSpPr>
          <p:spPr bwMode="auto">
            <a:xfrm flipV="1">
              <a:off x="6594475"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6"/>
            <p:cNvSpPr>
              <a:spLocks noChangeShapeType="1"/>
            </p:cNvSpPr>
            <p:nvPr/>
          </p:nvSpPr>
          <p:spPr bwMode="auto">
            <a:xfrm flipV="1">
              <a:off x="7675563"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7"/>
            <p:cNvSpPr>
              <a:spLocks noChangeShapeType="1"/>
            </p:cNvSpPr>
            <p:nvPr/>
          </p:nvSpPr>
          <p:spPr bwMode="auto">
            <a:xfrm flipV="1">
              <a:off x="8758238" y="5727700"/>
              <a:ext cx="0" cy="698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Freeform 28"/>
            <p:cNvSpPr>
              <a:spLocks/>
            </p:cNvSpPr>
            <p:nvPr/>
          </p:nvSpPr>
          <p:spPr bwMode="auto">
            <a:xfrm>
              <a:off x="1724025" y="3533775"/>
              <a:ext cx="5411788" cy="66675"/>
            </a:xfrm>
            <a:custGeom>
              <a:avLst/>
              <a:gdLst>
                <a:gd name="T0" fmla="*/ 0 w 3551"/>
                <a:gd name="T1" fmla="*/ 35 h 44"/>
                <a:gd name="T2" fmla="*/ 710 w 3551"/>
                <a:gd name="T3" fmla="*/ 13 h 44"/>
                <a:gd name="T4" fmla="*/ 1420 w 3551"/>
                <a:gd name="T5" fmla="*/ 0 h 44"/>
                <a:gd name="T6" fmla="*/ 2131 w 3551"/>
                <a:gd name="T7" fmla="*/ 44 h 44"/>
                <a:gd name="T8" fmla="*/ 2841 w 3551"/>
                <a:gd name="T9" fmla="*/ 31 h 44"/>
                <a:gd name="T10" fmla="*/ 3551 w 3551"/>
                <a:gd name="T11" fmla="*/ 26 h 44"/>
              </a:gdLst>
              <a:ahLst/>
              <a:cxnLst>
                <a:cxn ang="0">
                  <a:pos x="T0" y="T1"/>
                </a:cxn>
                <a:cxn ang="0">
                  <a:pos x="T2" y="T3"/>
                </a:cxn>
                <a:cxn ang="0">
                  <a:pos x="T4" y="T5"/>
                </a:cxn>
                <a:cxn ang="0">
                  <a:pos x="T6" y="T7"/>
                </a:cxn>
                <a:cxn ang="0">
                  <a:pos x="T8" y="T9"/>
                </a:cxn>
                <a:cxn ang="0">
                  <a:pos x="T10" y="T11"/>
                </a:cxn>
              </a:cxnLst>
              <a:rect l="0" t="0" r="r" b="b"/>
              <a:pathLst>
                <a:path w="3551" h="44">
                  <a:moveTo>
                    <a:pt x="0" y="35"/>
                  </a:moveTo>
                  <a:lnTo>
                    <a:pt x="710" y="13"/>
                  </a:lnTo>
                  <a:lnTo>
                    <a:pt x="1420" y="0"/>
                  </a:lnTo>
                  <a:lnTo>
                    <a:pt x="2131" y="44"/>
                  </a:lnTo>
                  <a:lnTo>
                    <a:pt x="2841" y="31"/>
                  </a:lnTo>
                  <a:lnTo>
                    <a:pt x="3551" y="26"/>
                  </a:lnTo>
                </a:path>
              </a:pathLst>
            </a:custGeom>
            <a:noFill/>
            <a:ln w="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Freeform 29"/>
            <p:cNvSpPr>
              <a:spLocks/>
            </p:cNvSpPr>
            <p:nvPr/>
          </p:nvSpPr>
          <p:spPr bwMode="auto">
            <a:xfrm>
              <a:off x="1724025" y="4075113"/>
              <a:ext cx="5411788" cy="868363"/>
            </a:xfrm>
            <a:custGeom>
              <a:avLst/>
              <a:gdLst>
                <a:gd name="T0" fmla="*/ 0 w 3551"/>
                <a:gd name="T1" fmla="*/ 570 h 570"/>
                <a:gd name="T2" fmla="*/ 710 w 3551"/>
                <a:gd name="T3" fmla="*/ 466 h 570"/>
                <a:gd name="T4" fmla="*/ 1420 w 3551"/>
                <a:gd name="T5" fmla="*/ 332 h 570"/>
                <a:gd name="T6" fmla="*/ 2131 w 3551"/>
                <a:gd name="T7" fmla="*/ 224 h 570"/>
                <a:gd name="T8" fmla="*/ 2841 w 3551"/>
                <a:gd name="T9" fmla="*/ 112 h 570"/>
                <a:gd name="T10" fmla="*/ 3551 w 3551"/>
                <a:gd name="T11" fmla="*/ 0 h 570"/>
              </a:gdLst>
              <a:ahLst/>
              <a:cxnLst>
                <a:cxn ang="0">
                  <a:pos x="T0" y="T1"/>
                </a:cxn>
                <a:cxn ang="0">
                  <a:pos x="T2" y="T3"/>
                </a:cxn>
                <a:cxn ang="0">
                  <a:pos x="T4" y="T5"/>
                </a:cxn>
                <a:cxn ang="0">
                  <a:pos x="T6" y="T7"/>
                </a:cxn>
                <a:cxn ang="0">
                  <a:pos x="T8" y="T9"/>
                </a:cxn>
                <a:cxn ang="0">
                  <a:pos x="T10" y="T11"/>
                </a:cxn>
              </a:cxnLst>
              <a:rect l="0" t="0" r="r" b="b"/>
              <a:pathLst>
                <a:path w="3551" h="570">
                  <a:moveTo>
                    <a:pt x="0" y="570"/>
                  </a:moveTo>
                  <a:lnTo>
                    <a:pt x="710" y="466"/>
                  </a:lnTo>
                  <a:lnTo>
                    <a:pt x="1420" y="332"/>
                  </a:lnTo>
                  <a:lnTo>
                    <a:pt x="2131" y="224"/>
                  </a:lnTo>
                  <a:lnTo>
                    <a:pt x="2841" y="112"/>
                  </a:lnTo>
                  <a:lnTo>
                    <a:pt x="3551" y="0"/>
                  </a:lnTo>
                </a:path>
              </a:pathLst>
            </a:custGeom>
            <a:noFill/>
            <a:ln w="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Rectangle 30"/>
            <p:cNvSpPr>
              <a:spLocks noChangeArrowheads="1"/>
            </p:cNvSpPr>
            <p:nvPr/>
          </p:nvSpPr>
          <p:spPr bwMode="auto">
            <a:xfrm>
              <a:off x="1660525" y="3522663"/>
              <a:ext cx="125413" cy="127000"/>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0" name="Rectangle 31"/>
            <p:cNvSpPr>
              <a:spLocks noChangeArrowheads="1"/>
            </p:cNvSpPr>
            <p:nvPr/>
          </p:nvSpPr>
          <p:spPr bwMode="auto">
            <a:xfrm>
              <a:off x="2741613" y="3489325"/>
              <a:ext cx="127000" cy="127000"/>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1" name="Rectangle 32"/>
            <p:cNvSpPr>
              <a:spLocks noChangeArrowheads="1"/>
            </p:cNvSpPr>
            <p:nvPr/>
          </p:nvSpPr>
          <p:spPr bwMode="auto">
            <a:xfrm>
              <a:off x="3824288" y="3470275"/>
              <a:ext cx="125413" cy="127000"/>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072" name="Rectangle 33"/>
            <p:cNvSpPr>
              <a:spLocks noChangeArrowheads="1"/>
            </p:cNvSpPr>
            <p:nvPr/>
          </p:nvSpPr>
          <p:spPr bwMode="auto">
            <a:xfrm>
              <a:off x="4906963" y="3536950"/>
              <a:ext cx="127000" cy="127000"/>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073" name="Rectangle 34"/>
            <p:cNvSpPr>
              <a:spLocks noChangeArrowheads="1"/>
            </p:cNvSpPr>
            <p:nvPr/>
          </p:nvSpPr>
          <p:spPr bwMode="auto">
            <a:xfrm>
              <a:off x="5989638" y="3517900"/>
              <a:ext cx="125413" cy="125413"/>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077" name="Rectangle 35"/>
            <p:cNvSpPr>
              <a:spLocks noChangeArrowheads="1"/>
            </p:cNvSpPr>
            <p:nvPr/>
          </p:nvSpPr>
          <p:spPr bwMode="auto">
            <a:xfrm>
              <a:off x="7070725" y="3509963"/>
              <a:ext cx="127000" cy="127000"/>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078" name="Freeform 36"/>
            <p:cNvSpPr>
              <a:spLocks/>
            </p:cNvSpPr>
            <p:nvPr/>
          </p:nvSpPr>
          <p:spPr bwMode="auto">
            <a:xfrm>
              <a:off x="1660525" y="4879975"/>
              <a:ext cx="127000" cy="127000"/>
            </a:xfrm>
            <a:custGeom>
              <a:avLst/>
              <a:gdLst>
                <a:gd name="T0" fmla="*/ 40 w 80"/>
                <a:gd name="T1" fmla="*/ 0 h 80"/>
                <a:gd name="T2" fmla="*/ 80 w 80"/>
                <a:gd name="T3" fmla="*/ 80 h 80"/>
                <a:gd name="T4" fmla="*/ 0 w 80"/>
                <a:gd name="T5" fmla="*/ 80 h 80"/>
                <a:gd name="T6" fmla="*/ 40 w 80"/>
                <a:gd name="T7" fmla="*/ 0 h 80"/>
              </a:gdLst>
              <a:ahLst/>
              <a:cxnLst>
                <a:cxn ang="0">
                  <a:pos x="T0" y="T1"/>
                </a:cxn>
                <a:cxn ang="0">
                  <a:pos x="T2" y="T3"/>
                </a:cxn>
                <a:cxn ang="0">
                  <a:pos x="T4" y="T5"/>
                </a:cxn>
                <a:cxn ang="0">
                  <a:pos x="T6" y="T7"/>
                </a:cxn>
              </a:cxnLst>
              <a:rect l="0" t="0" r="r" b="b"/>
              <a:pathLst>
                <a:path w="80" h="80">
                  <a:moveTo>
                    <a:pt x="40" y="0"/>
                  </a:moveTo>
                  <a:lnTo>
                    <a:pt x="80" y="80"/>
                  </a:lnTo>
                  <a:lnTo>
                    <a:pt x="0" y="80"/>
                  </a:lnTo>
                  <a:lnTo>
                    <a:pt x="40"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79" name="Freeform 37"/>
            <p:cNvSpPr>
              <a:spLocks/>
            </p:cNvSpPr>
            <p:nvPr/>
          </p:nvSpPr>
          <p:spPr bwMode="auto">
            <a:xfrm>
              <a:off x="2741613" y="4721225"/>
              <a:ext cx="128588" cy="128588"/>
            </a:xfrm>
            <a:custGeom>
              <a:avLst/>
              <a:gdLst>
                <a:gd name="T0" fmla="*/ 40 w 81"/>
                <a:gd name="T1" fmla="*/ 0 h 81"/>
                <a:gd name="T2" fmla="*/ 81 w 81"/>
                <a:gd name="T3" fmla="*/ 81 h 81"/>
                <a:gd name="T4" fmla="*/ 0 w 81"/>
                <a:gd name="T5" fmla="*/ 81 h 81"/>
                <a:gd name="T6" fmla="*/ 40 w 81"/>
                <a:gd name="T7" fmla="*/ 0 h 81"/>
              </a:gdLst>
              <a:ahLst/>
              <a:cxnLst>
                <a:cxn ang="0">
                  <a:pos x="T0" y="T1"/>
                </a:cxn>
                <a:cxn ang="0">
                  <a:pos x="T2" y="T3"/>
                </a:cxn>
                <a:cxn ang="0">
                  <a:pos x="T4" y="T5"/>
                </a:cxn>
                <a:cxn ang="0">
                  <a:pos x="T6" y="T7"/>
                </a:cxn>
              </a:cxnLst>
              <a:rect l="0" t="0" r="r" b="b"/>
              <a:pathLst>
                <a:path w="81" h="81">
                  <a:moveTo>
                    <a:pt x="40" y="0"/>
                  </a:moveTo>
                  <a:lnTo>
                    <a:pt x="81" y="81"/>
                  </a:lnTo>
                  <a:lnTo>
                    <a:pt x="0" y="81"/>
                  </a:lnTo>
                  <a:lnTo>
                    <a:pt x="40"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80" name="Freeform 38"/>
            <p:cNvSpPr>
              <a:spLocks/>
            </p:cNvSpPr>
            <p:nvPr/>
          </p:nvSpPr>
          <p:spPr bwMode="auto">
            <a:xfrm>
              <a:off x="3824288" y="4516438"/>
              <a:ext cx="127000" cy="128588"/>
            </a:xfrm>
            <a:custGeom>
              <a:avLst/>
              <a:gdLst>
                <a:gd name="T0" fmla="*/ 40 w 80"/>
                <a:gd name="T1" fmla="*/ 0 h 81"/>
                <a:gd name="T2" fmla="*/ 80 w 80"/>
                <a:gd name="T3" fmla="*/ 81 h 81"/>
                <a:gd name="T4" fmla="*/ 0 w 80"/>
                <a:gd name="T5" fmla="*/ 81 h 81"/>
                <a:gd name="T6" fmla="*/ 40 w 80"/>
                <a:gd name="T7" fmla="*/ 0 h 81"/>
              </a:gdLst>
              <a:ahLst/>
              <a:cxnLst>
                <a:cxn ang="0">
                  <a:pos x="T0" y="T1"/>
                </a:cxn>
                <a:cxn ang="0">
                  <a:pos x="T2" y="T3"/>
                </a:cxn>
                <a:cxn ang="0">
                  <a:pos x="T4" y="T5"/>
                </a:cxn>
                <a:cxn ang="0">
                  <a:pos x="T6" y="T7"/>
                </a:cxn>
              </a:cxnLst>
              <a:rect l="0" t="0" r="r" b="b"/>
              <a:pathLst>
                <a:path w="80" h="81">
                  <a:moveTo>
                    <a:pt x="40" y="0"/>
                  </a:moveTo>
                  <a:lnTo>
                    <a:pt x="80" y="81"/>
                  </a:lnTo>
                  <a:lnTo>
                    <a:pt x="0" y="81"/>
                  </a:lnTo>
                  <a:lnTo>
                    <a:pt x="40"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81" name="Freeform 39"/>
            <p:cNvSpPr>
              <a:spLocks/>
            </p:cNvSpPr>
            <p:nvPr/>
          </p:nvSpPr>
          <p:spPr bwMode="auto">
            <a:xfrm>
              <a:off x="4906963" y="4352925"/>
              <a:ext cx="128588" cy="127000"/>
            </a:xfrm>
            <a:custGeom>
              <a:avLst/>
              <a:gdLst>
                <a:gd name="T0" fmla="*/ 40 w 81"/>
                <a:gd name="T1" fmla="*/ 0 h 80"/>
                <a:gd name="T2" fmla="*/ 81 w 81"/>
                <a:gd name="T3" fmla="*/ 80 h 80"/>
                <a:gd name="T4" fmla="*/ 0 w 81"/>
                <a:gd name="T5" fmla="*/ 80 h 80"/>
                <a:gd name="T6" fmla="*/ 40 w 81"/>
                <a:gd name="T7" fmla="*/ 0 h 80"/>
              </a:gdLst>
              <a:ahLst/>
              <a:cxnLst>
                <a:cxn ang="0">
                  <a:pos x="T0" y="T1"/>
                </a:cxn>
                <a:cxn ang="0">
                  <a:pos x="T2" y="T3"/>
                </a:cxn>
                <a:cxn ang="0">
                  <a:pos x="T4" y="T5"/>
                </a:cxn>
                <a:cxn ang="0">
                  <a:pos x="T6" y="T7"/>
                </a:cxn>
              </a:cxnLst>
              <a:rect l="0" t="0" r="r" b="b"/>
              <a:pathLst>
                <a:path w="81" h="80">
                  <a:moveTo>
                    <a:pt x="40" y="0"/>
                  </a:moveTo>
                  <a:lnTo>
                    <a:pt x="81" y="80"/>
                  </a:lnTo>
                  <a:lnTo>
                    <a:pt x="0" y="80"/>
                  </a:lnTo>
                  <a:lnTo>
                    <a:pt x="40"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82" name="Freeform 40"/>
            <p:cNvSpPr>
              <a:spLocks/>
            </p:cNvSpPr>
            <p:nvPr/>
          </p:nvSpPr>
          <p:spPr bwMode="auto">
            <a:xfrm>
              <a:off x="5989638" y="4181475"/>
              <a:ext cx="127000" cy="128588"/>
            </a:xfrm>
            <a:custGeom>
              <a:avLst/>
              <a:gdLst>
                <a:gd name="T0" fmla="*/ 40 w 80"/>
                <a:gd name="T1" fmla="*/ 0 h 81"/>
                <a:gd name="T2" fmla="*/ 80 w 80"/>
                <a:gd name="T3" fmla="*/ 81 h 81"/>
                <a:gd name="T4" fmla="*/ 0 w 80"/>
                <a:gd name="T5" fmla="*/ 81 h 81"/>
                <a:gd name="T6" fmla="*/ 40 w 80"/>
                <a:gd name="T7" fmla="*/ 0 h 81"/>
              </a:gdLst>
              <a:ahLst/>
              <a:cxnLst>
                <a:cxn ang="0">
                  <a:pos x="T0" y="T1"/>
                </a:cxn>
                <a:cxn ang="0">
                  <a:pos x="T2" y="T3"/>
                </a:cxn>
                <a:cxn ang="0">
                  <a:pos x="T4" y="T5"/>
                </a:cxn>
                <a:cxn ang="0">
                  <a:pos x="T6" y="T7"/>
                </a:cxn>
              </a:cxnLst>
              <a:rect l="0" t="0" r="r" b="b"/>
              <a:pathLst>
                <a:path w="80" h="81">
                  <a:moveTo>
                    <a:pt x="40" y="0"/>
                  </a:moveTo>
                  <a:lnTo>
                    <a:pt x="80" y="81"/>
                  </a:lnTo>
                  <a:lnTo>
                    <a:pt x="0" y="81"/>
                  </a:lnTo>
                  <a:lnTo>
                    <a:pt x="40"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83" name="Freeform 41"/>
            <p:cNvSpPr>
              <a:spLocks/>
            </p:cNvSpPr>
            <p:nvPr/>
          </p:nvSpPr>
          <p:spPr bwMode="auto">
            <a:xfrm>
              <a:off x="7070725" y="4011613"/>
              <a:ext cx="128588" cy="127000"/>
            </a:xfrm>
            <a:custGeom>
              <a:avLst/>
              <a:gdLst>
                <a:gd name="T0" fmla="*/ 41 w 81"/>
                <a:gd name="T1" fmla="*/ 0 h 80"/>
                <a:gd name="T2" fmla="*/ 81 w 81"/>
                <a:gd name="T3" fmla="*/ 80 h 80"/>
                <a:gd name="T4" fmla="*/ 0 w 81"/>
                <a:gd name="T5" fmla="*/ 80 h 80"/>
                <a:gd name="T6" fmla="*/ 41 w 81"/>
                <a:gd name="T7" fmla="*/ 0 h 80"/>
              </a:gdLst>
              <a:ahLst/>
              <a:cxnLst>
                <a:cxn ang="0">
                  <a:pos x="T0" y="T1"/>
                </a:cxn>
                <a:cxn ang="0">
                  <a:pos x="T2" y="T3"/>
                </a:cxn>
                <a:cxn ang="0">
                  <a:pos x="T4" y="T5"/>
                </a:cxn>
                <a:cxn ang="0">
                  <a:pos x="T6" y="T7"/>
                </a:cxn>
              </a:cxnLst>
              <a:rect l="0" t="0" r="r" b="b"/>
              <a:pathLst>
                <a:path w="81" h="80">
                  <a:moveTo>
                    <a:pt x="41" y="0"/>
                  </a:moveTo>
                  <a:lnTo>
                    <a:pt x="81" y="80"/>
                  </a:lnTo>
                  <a:lnTo>
                    <a:pt x="0" y="80"/>
                  </a:lnTo>
                  <a:lnTo>
                    <a:pt x="41"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84" name="Freeform 42"/>
            <p:cNvSpPr>
              <a:spLocks/>
            </p:cNvSpPr>
            <p:nvPr/>
          </p:nvSpPr>
          <p:spPr bwMode="auto">
            <a:xfrm>
              <a:off x="5989638" y="3141663"/>
              <a:ext cx="127000" cy="127000"/>
            </a:xfrm>
            <a:custGeom>
              <a:avLst/>
              <a:gdLst>
                <a:gd name="T0" fmla="*/ 40 w 80"/>
                <a:gd name="T1" fmla="*/ 0 h 80"/>
                <a:gd name="T2" fmla="*/ 80 w 80"/>
                <a:gd name="T3" fmla="*/ 80 h 80"/>
                <a:gd name="T4" fmla="*/ 0 w 80"/>
                <a:gd name="T5" fmla="*/ 80 h 80"/>
                <a:gd name="T6" fmla="*/ 40 w 80"/>
                <a:gd name="T7" fmla="*/ 0 h 80"/>
              </a:gdLst>
              <a:ahLst/>
              <a:cxnLst>
                <a:cxn ang="0">
                  <a:pos x="T0" y="T1"/>
                </a:cxn>
                <a:cxn ang="0">
                  <a:pos x="T2" y="T3"/>
                </a:cxn>
                <a:cxn ang="0">
                  <a:pos x="T4" y="T5"/>
                </a:cxn>
                <a:cxn ang="0">
                  <a:pos x="T6" y="T7"/>
                </a:cxn>
              </a:cxnLst>
              <a:rect l="0" t="0" r="r" b="b"/>
              <a:pathLst>
                <a:path w="80" h="80">
                  <a:moveTo>
                    <a:pt x="40" y="0"/>
                  </a:moveTo>
                  <a:lnTo>
                    <a:pt x="80" y="80"/>
                  </a:lnTo>
                  <a:lnTo>
                    <a:pt x="0" y="80"/>
                  </a:lnTo>
                  <a:lnTo>
                    <a:pt x="40" y="0"/>
                  </a:lnTo>
                  <a:close/>
                </a:path>
              </a:pathLst>
            </a:custGeom>
            <a:solidFill>
              <a:srgbClr val="3366FF"/>
            </a:solidFill>
            <a:ln w="8">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085" name="Freeform 43"/>
            <p:cNvSpPr>
              <a:spLocks/>
            </p:cNvSpPr>
            <p:nvPr/>
          </p:nvSpPr>
          <p:spPr bwMode="auto">
            <a:xfrm>
              <a:off x="1722438" y="4926013"/>
              <a:ext cx="52388" cy="31750"/>
            </a:xfrm>
            <a:custGeom>
              <a:avLst/>
              <a:gdLst>
                <a:gd name="T0" fmla="*/ 0 w 33"/>
                <a:gd name="T1" fmla="*/ 4 h 20"/>
                <a:gd name="T2" fmla="*/ 31 w 33"/>
                <a:gd name="T3" fmla="*/ 0 h 20"/>
                <a:gd name="T4" fmla="*/ 33 w 33"/>
                <a:gd name="T5" fmla="*/ 15 h 20"/>
                <a:gd name="T6" fmla="*/ 2 w 33"/>
                <a:gd name="T7" fmla="*/ 20 h 20"/>
                <a:gd name="T8" fmla="*/ 0 w 33"/>
                <a:gd name="T9" fmla="*/ 4 h 20"/>
              </a:gdLst>
              <a:ahLst/>
              <a:cxnLst>
                <a:cxn ang="0">
                  <a:pos x="T0" y="T1"/>
                </a:cxn>
                <a:cxn ang="0">
                  <a:pos x="T2" y="T3"/>
                </a:cxn>
                <a:cxn ang="0">
                  <a:pos x="T4" y="T5"/>
                </a:cxn>
                <a:cxn ang="0">
                  <a:pos x="T6" y="T7"/>
                </a:cxn>
                <a:cxn ang="0">
                  <a:pos x="T8" y="T9"/>
                </a:cxn>
              </a:cxnLst>
              <a:rect l="0" t="0" r="r" b="b"/>
              <a:pathLst>
                <a:path w="33" h="20">
                  <a:moveTo>
                    <a:pt x="0" y="4"/>
                  </a:moveTo>
                  <a:lnTo>
                    <a:pt x="31" y="0"/>
                  </a:lnTo>
                  <a:lnTo>
                    <a:pt x="33" y="15"/>
                  </a:lnTo>
                  <a:lnTo>
                    <a:pt x="2"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86" name="Freeform 44"/>
            <p:cNvSpPr>
              <a:spLocks/>
            </p:cNvSpPr>
            <p:nvPr/>
          </p:nvSpPr>
          <p:spPr bwMode="auto">
            <a:xfrm>
              <a:off x="1865313" y="4902200"/>
              <a:ext cx="52388" cy="31750"/>
            </a:xfrm>
            <a:custGeom>
              <a:avLst/>
              <a:gdLst>
                <a:gd name="T0" fmla="*/ 0 w 33"/>
                <a:gd name="T1" fmla="*/ 5 h 20"/>
                <a:gd name="T2" fmla="*/ 30 w 33"/>
                <a:gd name="T3" fmla="*/ 0 h 20"/>
                <a:gd name="T4" fmla="*/ 33 w 33"/>
                <a:gd name="T5" fmla="*/ 16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87" name="Freeform 45"/>
            <p:cNvSpPr>
              <a:spLocks/>
            </p:cNvSpPr>
            <p:nvPr/>
          </p:nvSpPr>
          <p:spPr bwMode="auto">
            <a:xfrm>
              <a:off x="2009775" y="4878388"/>
              <a:ext cx="52388" cy="31750"/>
            </a:xfrm>
            <a:custGeom>
              <a:avLst/>
              <a:gdLst>
                <a:gd name="T0" fmla="*/ 0 w 33"/>
                <a:gd name="T1" fmla="*/ 5 h 20"/>
                <a:gd name="T2" fmla="*/ 30 w 33"/>
                <a:gd name="T3" fmla="*/ 0 h 20"/>
                <a:gd name="T4" fmla="*/ 33 w 33"/>
                <a:gd name="T5" fmla="*/ 15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5"/>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88" name="Freeform 46"/>
            <p:cNvSpPr>
              <a:spLocks/>
            </p:cNvSpPr>
            <p:nvPr/>
          </p:nvSpPr>
          <p:spPr bwMode="auto">
            <a:xfrm>
              <a:off x="2155825" y="4854575"/>
              <a:ext cx="50800" cy="33338"/>
            </a:xfrm>
            <a:custGeom>
              <a:avLst/>
              <a:gdLst>
                <a:gd name="T0" fmla="*/ 0 w 32"/>
                <a:gd name="T1" fmla="*/ 5 h 21"/>
                <a:gd name="T2" fmla="*/ 30 w 32"/>
                <a:gd name="T3" fmla="*/ 0 h 21"/>
                <a:gd name="T4" fmla="*/ 32 w 32"/>
                <a:gd name="T5" fmla="*/ 16 h 21"/>
                <a:gd name="T6" fmla="*/ 1 w 32"/>
                <a:gd name="T7" fmla="*/ 21 h 21"/>
                <a:gd name="T8" fmla="*/ 0 w 32"/>
                <a:gd name="T9" fmla="*/ 5 h 21"/>
              </a:gdLst>
              <a:ahLst/>
              <a:cxnLst>
                <a:cxn ang="0">
                  <a:pos x="T0" y="T1"/>
                </a:cxn>
                <a:cxn ang="0">
                  <a:pos x="T2" y="T3"/>
                </a:cxn>
                <a:cxn ang="0">
                  <a:pos x="T4" y="T5"/>
                </a:cxn>
                <a:cxn ang="0">
                  <a:pos x="T6" y="T7"/>
                </a:cxn>
                <a:cxn ang="0">
                  <a:pos x="T8" y="T9"/>
                </a:cxn>
              </a:cxnLst>
              <a:rect l="0" t="0" r="r" b="b"/>
              <a:pathLst>
                <a:path w="32" h="21">
                  <a:moveTo>
                    <a:pt x="0" y="5"/>
                  </a:moveTo>
                  <a:lnTo>
                    <a:pt x="30" y="0"/>
                  </a:lnTo>
                  <a:lnTo>
                    <a:pt x="32" y="16"/>
                  </a:lnTo>
                  <a:lnTo>
                    <a:pt x="1"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89" name="Freeform 47"/>
            <p:cNvSpPr>
              <a:spLocks/>
            </p:cNvSpPr>
            <p:nvPr/>
          </p:nvSpPr>
          <p:spPr bwMode="auto">
            <a:xfrm>
              <a:off x="2300288" y="4832350"/>
              <a:ext cx="50800" cy="31750"/>
            </a:xfrm>
            <a:custGeom>
              <a:avLst/>
              <a:gdLst>
                <a:gd name="T0" fmla="*/ 0 w 32"/>
                <a:gd name="T1" fmla="*/ 5 h 20"/>
                <a:gd name="T2" fmla="*/ 30 w 32"/>
                <a:gd name="T3" fmla="*/ 0 h 20"/>
                <a:gd name="T4" fmla="*/ 32 w 32"/>
                <a:gd name="T5" fmla="*/ 15 h 20"/>
                <a:gd name="T6" fmla="*/ 2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30" y="0"/>
                  </a:lnTo>
                  <a:lnTo>
                    <a:pt x="32"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0" name="Freeform 48"/>
            <p:cNvSpPr>
              <a:spLocks/>
            </p:cNvSpPr>
            <p:nvPr/>
          </p:nvSpPr>
          <p:spPr bwMode="auto">
            <a:xfrm>
              <a:off x="2443163" y="4808538"/>
              <a:ext cx="52388" cy="31750"/>
            </a:xfrm>
            <a:custGeom>
              <a:avLst/>
              <a:gdLst>
                <a:gd name="T0" fmla="*/ 0 w 33"/>
                <a:gd name="T1" fmla="*/ 4 h 20"/>
                <a:gd name="T2" fmla="*/ 30 w 33"/>
                <a:gd name="T3" fmla="*/ 0 h 20"/>
                <a:gd name="T4" fmla="*/ 33 w 33"/>
                <a:gd name="T5" fmla="*/ 15 h 20"/>
                <a:gd name="T6" fmla="*/ 3 w 33"/>
                <a:gd name="T7" fmla="*/ 20 h 20"/>
                <a:gd name="T8" fmla="*/ 0 w 33"/>
                <a:gd name="T9" fmla="*/ 4 h 20"/>
              </a:gdLst>
              <a:ahLst/>
              <a:cxnLst>
                <a:cxn ang="0">
                  <a:pos x="T0" y="T1"/>
                </a:cxn>
                <a:cxn ang="0">
                  <a:pos x="T2" y="T3"/>
                </a:cxn>
                <a:cxn ang="0">
                  <a:pos x="T4" y="T5"/>
                </a:cxn>
                <a:cxn ang="0">
                  <a:pos x="T6" y="T7"/>
                </a:cxn>
                <a:cxn ang="0">
                  <a:pos x="T8" y="T9"/>
                </a:cxn>
              </a:cxnLst>
              <a:rect l="0" t="0" r="r" b="b"/>
              <a:pathLst>
                <a:path w="33" h="20">
                  <a:moveTo>
                    <a:pt x="0" y="4"/>
                  </a:moveTo>
                  <a:lnTo>
                    <a:pt x="30" y="0"/>
                  </a:lnTo>
                  <a:lnTo>
                    <a:pt x="33" y="15"/>
                  </a:lnTo>
                  <a:lnTo>
                    <a:pt x="3"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1" name="Freeform 49"/>
            <p:cNvSpPr>
              <a:spLocks/>
            </p:cNvSpPr>
            <p:nvPr/>
          </p:nvSpPr>
          <p:spPr bwMode="auto">
            <a:xfrm>
              <a:off x="2587625" y="4784725"/>
              <a:ext cx="52388" cy="31750"/>
            </a:xfrm>
            <a:custGeom>
              <a:avLst/>
              <a:gdLst>
                <a:gd name="T0" fmla="*/ 0 w 33"/>
                <a:gd name="T1" fmla="*/ 5 h 20"/>
                <a:gd name="T2" fmla="*/ 30 w 33"/>
                <a:gd name="T3" fmla="*/ 0 h 20"/>
                <a:gd name="T4" fmla="*/ 33 w 33"/>
                <a:gd name="T5" fmla="*/ 16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2" name="Freeform 50"/>
            <p:cNvSpPr>
              <a:spLocks/>
            </p:cNvSpPr>
            <p:nvPr/>
          </p:nvSpPr>
          <p:spPr bwMode="auto">
            <a:xfrm>
              <a:off x="2732088" y="4762500"/>
              <a:ext cx="52388" cy="31750"/>
            </a:xfrm>
            <a:custGeom>
              <a:avLst/>
              <a:gdLst>
                <a:gd name="T0" fmla="*/ 0 w 33"/>
                <a:gd name="T1" fmla="*/ 5 h 20"/>
                <a:gd name="T2" fmla="*/ 31 w 33"/>
                <a:gd name="T3" fmla="*/ 0 h 20"/>
                <a:gd name="T4" fmla="*/ 33 w 33"/>
                <a:gd name="T5" fmla="*/ 15 h 20"/>
                <a:gd name="T6" fmla="*/ 2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1" y="0"/>
                  </a:lnTo>
                  <a:lnTo>
                    <a:pt x="33"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3" name="Freeform 51"/>
            <p:cNvSpPr>
              <a:spLocks/>
            </p:cNvSpPr>
            <p:nvPr/>
          </p:nvSpPr>
          <p:spPr bwMode="auto">
            <a:xfrm>
              <a:off x="2878138" y="4738688"/>
              <a:ext cx="50800" cy="31750"/>
            </a:xfrm>
            <a:custGeom>
              <a:avLst/>
              <a:gdLst>
                <a:gd name="T0" fmla="*/ 0 w 32"/>
                <a:gd name="T1" fmla="*/ 4 h 20"/>
                <a:gd name="T2" fmla="*/ 30 w 32"/>
                <a:gd name="T3" fmla="*/ 0 h 20"/>
                <a:gd name="T4" fmla="*/ 32 w 32"/>
                <a:gd name="T5" fmla="*/ 15 h 20"/>
                <a:gd name="T6" fmla="*/ 1 w 32"/>
                <a:gd name="T7" fmla="*/ 20 h 20"/>
                <a:gd name="T8" fmla="*/ 0 w 32"/>
                <a:gd name="T9" fmla="*/ 4 h 20"/>
              </a:gdLst>
              <a:ahLst/>
              <a:cxnLst>
                <a:cxn ang="0">
                  <a:pos x="T0" y="T1"/>
                </a:cxn>
                <a:cxn ang="0">
                  <a:pos x="T2" y="T3"/>
                </a:cxn>
                <a:cxn ang="0">
                  <a:pos x="T4" y="T5"/>
                </a:cxn>
                <a:cxn ang="0">
                  <a:pos x="T6" y="T7"/>
                </a:cxn>
                <a:cxn ang="0">
                  <a:pos x="T8" y="T9"/>
                </a:cxn>
              </a:cxnLst>
              <a:rect l="0" t="0" r="r" b="b"/>
              <a:pathLst>
                <a:path w="32" h="20">
                  <a:moveTo>
                    <a:pt x="0" y="4"/>
                  </a:moveTo>
                  <a:lnTo>
                    <a:pt x="30" y="0"/>
                  </a:lnTo>
                  <a:lnTo>
                    <a:pt x="32" y="15"/>
                  </a:lnTo>
                  <a:lnTo>
                    <a:pt x="1"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4" name="Freeform 52"/>
            <p:cNvSpPr>
              <a:spLocks/>
            </p:cNvSpPr>
            <p:nvPr/>
          </p:nvSpPr>
          <p:spPr bwMode="auto">
            <a:xfrm>
              <a:off x="3022600" y="4714875"/>
              <a:ext cx="50800" cy="31750"/>
            </a:xfrm>
            <a:custGeom>
              <a:avLst/>
              <a:gdLst>
                <a:gd name="T0" fmla="*/ 0 w 32"/>
                <a:gd name="T1" fmla="*/ 5 h 20"/>
                <a:gd name="T2" fmla="*/ 30 w 32"/>
                <a:gd name="T3" fmla="*/ 0 h 20"/>
                <a:gd name="T4" fmla="*/ 32 w 32"/>
                <a:gd name="T5" fmla="*/ 16 h 20"/>
                <a:gd name="T6" fmla="*/ 2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30" y="0"/>
                  </a:lnTo>
                  <a:lnTo>
                    <a:pt x="32" y="16"/>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5" name="Freeform 53"/>
            <p:cNvSpPr>
              <a:spLocks/>
            </p:cNvSpPr>
            <p:nvPr/>
          </p:nvSpPr>
          <p:spPr bwMode="auto">
            <a:xfrm>
              <a:off x="3165475" y="4692650"/>
              <a:ext cx="52388" cy="31750"/>
            </a:xfrm>
            <a:custGeom>
              <a:avLst/>
              <a:gdLst>
                <a:gd name="T0" fmla="*/ 0 w 33"/>
                <a:gd name="T1" fmla="*/ 5 h 20"/>
                <a:gd name="T2" fmla="*/ 30 w 33"/>
                <a:gd name="T3" fmla="*/ 0 h 20"/>
                <a:gd name="T4" fmla="*/ 33 w 33"/>
                <a:gd name="T5" fmla="*/ 15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5"/>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6" name="Freeform 54"/>
            <p:cNvSpPr>
              <a:spLocks/>
            </p:cNvSpPr>
            <p:nvPr/>
          </p:nvSpPr>
          <p:spPr bwMode="auto">
            <a:xfrm>
              <a:off x="3309938" y="4667250"/>
              <a:ext cx="52388" cy="33338"/>
            </a:xfrm>
            <a:custGeom>
              <a:avLst/>
              <a:gdLst>
                <a:gd name="T0" fmla="*/ 0 w 33"/>
                <a:gd name="T1" fmla="*/ 5 h 21"/>
                <a:gd name="T2" fmla="*/ 31 w 33"/>
                <a:gd name="T3" fmla="*/ 0 h 21"/>
                <a:gd name="T4" fmla="*/ 33 w 33"/>
                <a:gd name="T5" fmla="*/ 16 h 21"/>
                <a:gd name="T6" fmla="*/ 2 w 33"/>
                <a:gd name="T7" fmla="*/ 21 h 21"/>
                <a:gd name="T8" fmla="*/ 0 w 33"/>
                <a:gd name="T9" fmla="*/ 5 h 21"/>
              </a:gdLst>
              <a:ahLst/>
              <a:cxnLst>
                <a:cxn ang="0">
                  <a:pos x="T0" y="T1"/>
                </a:cxn>
                <a:cxn ang="0">
                  <a:pos x="T2" y="T3"/>
                </a:cxn>
                <a:cxn ang="0">
                  <a:pos x="T4" y="T5"/>
                </a:cxn>
                <a:cxn ang="0">
                  <a:pos x="T6" y="T7"/>
                </a:cxn>
                <a:cxn ang="0">
                  <a:pos x="T8" y="T9"/>
                </a:cxn>
              </a:cxnLst>
              <a:rect l="0" t="0" r="r" b="b"/>
              <a:pathLst>
                <a:path w="33" h="21">
                  <a:moveTo>
                    <a:pt x="0" y="5"/>
                  </a:moveTo>
                  <a:lnTo>
                    <a:pt x="31" y="0"/>
                  </a:lnTo>
                  <a:lnTo>
                    <a:pt x="33" y="16"/>
                  </a:lnTo>
                  <a:lnTo>
                    <a:pt x="2"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7" name="Freeform 55"/>
            <p:cNvSpPr>
              <a:spLocks/>
            </p:cNvSpPr>
            <p:nvPr/>
          </p:nvSpPr>
          <p:spPr bwMode="auto">
            <a:xfrm>
              <a:off x="3454400" y="4645025"/>
              <a:ext cx="52388" cy="31750"/>
            </a:xfrm>
            <a:custGeom>
              <a:avLst/>
              <a:gdLst>
                <a:gd name="T0" fmla="*/ 0 w 33"/>
                <a:gd name="T1" fmla="*/ 5 h 20"/>
                <a:gd name="T2" fmla="*/ 31 w 33"/>
                <a:gd name="T3" fmla="*/ 0 h 20"/>
                <a:gd name="T4" fmla="*/ 33 w 33"/>
                <a:gd name="T5" fmla="*/ 15 h 20"/>
                <a:gd name="T6" fmla="*/ 2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1" y="0"/>
                  </a:lnTo>
                  <a:lnTo>
                    <a:pt x="33"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8" name="Freeform 56"/>
            <p:cNvSpPr>
              <a:spLocks/>
            </p:cNvSpPr>
            <p:nvPr/>
          </p:nvSpPr>
          <p:spPr bwMode="auto">
            <a:xfrm>
              <a:off x="3600450" y="4622800"/>
              <a:ext cx="50800" cy="31750"/>
            </a:xfrm>
            <a:custGeom>
              <a:avLst/>
              <a:gdLst>
                <a:gd name="T0" fmla="*/ 0 w 32"/>
                <a:gd name="T1" fmla="*/ 4 h 20"/>
                <a:gd name="T2" fmla="*/ 30 w 32"/>
                <a:gd name="T3" fmla="*/ 0 h 20"/>
                <a:gd name="T4" fmla="*/ 32 w 32"/>
                <a:gd name="T5" fmla="*/ 15 h 20"/>
                <a:gd name="T6" fmla="*/ 1 w 32"/>
                <a:gd name="T7" fmla="*/ 20 h 20"/>
                <a:gd name="T8" fmla="*/ 0 w 32"/>
                <a:gd name="T9" fmla="*/ 4 h 20"/>
              </a:gdLst>
              <a:ahLst/>
              <a:cxnLst>
                <a:cxn ang="0">
                  <a:pos x="T0" y="T1"/>
                </a:cxn>
                <a:cxn ang="0">
                  <a:pos x="T2" y="T3"/>
                </a:cxn>
                <a:cxn ang="0">
                  <a:pos x="T4" y="T5"/>
                </a:cxn>
                <a:cxn ang="0">
                  <a:pos x="T6" y="T7"/>
                </a:cxn>
                <a:cxn ang="0">
                  <a:pos x="T8" y="T9"/>
                </a:cxn>
              </a:cxnLst>
              <a:rect l="0" t="0" r="r" b="b"/>
              <a:pathLst>
                <a:path w="32" h="20">
                  <a:moveTo>
                    <a:pt x="0" y="4"/>
                  </a:moveTo>
                  <a:lnTo>
                    <a:pt x="30" y="0"/>
                  </a:lnTo>
                  <a:lnTo>
                    <a:pt x="32" y="15"/>
                  </a:lnTo>
                  <a:lnTo>
                    <a:pt x="1"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99" name="Freeform 57"/>
            <p:cNvSpPr>
              <a:spLocks/>
            </p:cNvSpPr>
            <p:nvPr/>
          </p:nvSpPr>
          <p:spPr bwMode="auto">
            <a:xfrm>
              <a:off x="3743325" y="4597400"/>
              <a:ext cx="50800" cy="31750"/>
            </a:xfrm>
            <a:custGeom>
              <a:avLst/>
              <a:gdLst>
                <a:gd name="T0" fmla="*/ 0 w 32"/>
                <a:gd name="T1" fmla="*/ 5 h 20"/>
                <a:gd name="T2" fmla="*/ 30 w 32"/>
                <a:gd name="T3" fmla="*/ 0 h 20"/>
                <a:gd name="T4" fmla="*/ 32 w 32"/>
                <a:gd name="T5" fmla="*/ 16 h 20"/>
                <a:gd name="T6" fmla="*/ 3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30" y="0"/>
                  </a:lnTo>
                  <a:lnTo>
                    <a:pt x="32"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0" name="Freeform 58"/>
            <p:cNvSpPr>
              <a:spLocks/>
            </p:cNvSpPr>
            <p:nvPr/>
          </p:nvSpPr>
          <p:spPr bwMode="auto">
            <a:xfrm>
              <a:off x="3887788" y="4575175"/>
              <a:ext cx="52388" cy="31750"/>
            </a:xfrm>
            <a:custGeom>
              <a:avLst/>
              <a:gdLst>
                <a:gd name="T0" fmla="*/ 0 w 33"/>
                <a:gd name="T1" fmla="*/ 5 h 20"/>
                <a:gd name="T2" fmla="*/ 30 w 33"/>
                <a:gd name="T3" fmla="*/ 0 h 20"/>
                <a:gd name="T4" fmla="*/ 33 w 33"/>
                <a:gd name="T5" fmla="*/ 15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5"/>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1" name="Freeform 59"/>
            <p:cNvSpPr>
              <a:spLocks/>
            </p:cNvSpPr>
            <p:nvPr/>
          </p:nvSpPr>
          <p:spPr bwMode="auto">
            <a:xfrm>
              <a:off x="4032250" y="4551363"/>
              <a:ext cx="52388" cy="33338"/>
            </a:xfrm>
            <a:custGeom>
              <a:avLst/>
              <a:gdLst>
                <a:gd name="T0" fmla="*/ 0 w 33"/>
                <a:gd name="T1" fmla="*/ 5 h 21"/>
                <a:gd name="T2" fmla="*/ 31 w 33"/>
                <a:gd name="T3" fmla="*/ 0 h 21"/>
                <a:gd name="T4" fmla="*/ 33 w 33"/>
                <a:gd name="T5" fmla="*/ 16 h 21"/>
                <a:gd name="T6" fmla="*/ 2 w 33"/>
                <a:gd name="T7" fmla="*/ 21 h 21"/>
                <a:gd name="T8" fmla="*/ 0 w 33"/>
                <a:gd name="T9" fmla="*/ 5 h 21"/>
              </a:gdLst>
              <a:ahLst/>
              <a:cxnLst>
                <a:cxn ang="0">
                  <a:pos x="T0" y="T1"/>
                </a:cxn>
                <a:cxn ang="0">
                  <a:pos x="T2" y="T3"/>
                </a:cxn>
                <a:cxn ang="0">
                  <a:pos x="T4" y="T5"/>
                </a:cxn>
                <a:cxn ang="0">
                  <a:pos x="T6" y="T7"/>
                </a:cxn>
                <a:cxn ang="0">
                  <a:pos x="T8" y="T9"/>
                </a:cxn>
              </a:cxnLst>
              <a:rect l="0" t="0" r="r" b="b"/>
              <a:pathLst>
                <a:path w="33" h="21">
                  <a:moveTo>
                    <a:pt x="0" y="5"/>
                  </a:moveTo>
                  <a:lnTo>
                    <a:pt x="31" y="0"/>
                  </a:lnTo>
                  <a:lnTo>
                    <a:pt x="33" y="16"/>
                  </a:lnTo>
                  <a:lnTo>
                    <a:pt x="2"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2" name="Freeform 60"/>
            <p:cNvSpPr>
              <a:spLocks/>
            </p:cNvSpPr>
            <p:nvPr/>
          </p:nvSpPr>
          <p:spPr bwMode="auto">
            <a:xfrm>
              <a:off x="4176713" y="4527550"/>
              <a:ext cx="52388" cy="31750"/>
            </a:xfrm>
            <a:custGeom>
              <a:avLst/>
              <a:gdLst>
                <a:gd name="T0" fmla="*/ 0 w 33"/>
                <a:gd name="T1" fmla="*/ 5 h 20"/>
                <a:gd name="T2" fmla="*/ 31 w 33"/>
                <a:gd name="T3" fmla="*/ 0 h 20"/>
                <a:gd name="T4" fmla="*/ 33 w 33"/>
                <a:gd name="T5" fmla="*/ 15 h 20"/>
                <a:gd name="T6" fmla="*/ 2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1" y="0"/>
                  </a:lnTo>
                  <a:lnTo>
                    <a:pt x="33"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3" name="Freeform 61"/>
            <p:cNvSpPr>
              <a:spLocks/>
            </p:cNvSpPr>
            <p:nvPr/>
          </p:nvSpPr>
          <p:spPr bwMode="auto">
            <a:xfrm>
              <a:off x="4321175" y="4505325"/>
              <a:ext cx="50800" cy="31750"/>
            </a:xfrm>
            <a:custGeom>
              <a:avLst/>
              <a:gdLst>
                <a:gd name="T0" fmla="*/ 0 w 32"/>
                <a:gd name="T1" fmla="*/ 4 h 20"/>
                <a:gd name="T2" fmla="*/ 29 w 32"/>
                <a:gd name="T3" fmla="*/ 0 h 20"/>
                <a:gd name="T4" fmla="*/ 32 w 32"/>
                <a:gd name="T5" fmla="*/ 15 h 20"/>
                <a:gd name="T6" fmla="*/ 2 w 32"/>
                <a:gd name="T7" fmla="*/ 20 h 20"/>
                <a:gd name="T8" fmla="*/ 0 w 32"/>
                <a:gd name="T9" fmla="*/ 4 h 20"/>
              </a:gdLst>
              <a:ahLst/>
              <a:cxnLst>
                <a:cxn ang="0">
                  <a:pos x="T0" y="T1"/>
                </a:cxn>
                <a:cxn ang="0">
                  <a:pos x="T2" y="T3"/>
                </a:cxn>
                <a:cxn ang="0">
                  <a:pos x="T4" y="T5"/>
                </a:cxn>
                <a:cxn ang="0">
                  <a:pos x="T6" y="T7"/>
                </a:cxn>
                <a:cxn ang="0">
                  <a:pos x="T8" y="T9"/>
                </a:cxn>
              </a:cxnLst>
              <a:rect l="0" t="0" r="r" b="b"/>
              <a:pathLst>
                <a:path w="32" h="20">
                  <a:moveTo>
                    <a:pt x="0" y="4"/>
                  </a:moveTo>
                  <a:lnTo>
                    <a:pt x="29" y="0"/>
                  </a:lnTo>
                  <a:lnTo>
                    <a:pt x="32" y="15"/>
                  </a:lnTo>
                  <a:lnTo>
                    <a:pt x="2"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4" name="Freeform 62"/>
            <p:cNvSpPr>
              <a:spLocks/>
            </p:cNvSpPr>
            <p:nvPr/>
          </p:nvSpPr>
          <p:spPr bwMode="auto">
            <a:xfrm>
              <a:off x="4465638" y="4481513"/>
              <a:ext cx="50800" cy="31750"/>
            </a:xfrm>
            <a:custGeom>
              <a:avLst/>
              <a:gdLst>
                <a:gd name="T0" fmla="*/ 0 w 32"/>
                <a:gd name="T1" fmla="*/ 5 h 20"/>
                <a:gd name="T2" fmla="*/ 30 w 32"/>
                <a:gd name="T3" fmla="*/ 0 h 20"/>
                <a:gd name="T4" fmla="*/ 32 w 32"/>
                <a:gd name="T5" fmla="*/ 16 h 20"/>
                <a:gd name="T6" fmla="*/ 3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30" y="0"/>
                  </a:lnTo>
                  <a:lnTo>
                    <a:pt x="32"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5" name="Freeform 63"/>
            <p:cNvSpPr>
              <a:spLocks/>
            </p:cNvSpPr>
            <p:nvPr/>
          </p:nvSpPr>
          <p:spPr bwMode="auto">
            <a:xfrm>
              <a:off x="4610100" y="4457700"/>
              <a:ext cx="52388" cy="31750"/>
            </a:xfrm>
            <a:custGeom>
              <a:avLst/>
              <a:gdLst>
                <a:gd name="T0" fmla="*/ 0 w 33"/>
                <a:gd name="T1" fmla="*/ 5 h 20"/>
                <a:gd name="T2" fmla="*/ 31 w 33"/>
                <a:gd name="T3" fmla="*/ 0 h 20"/>
                <a:gd name="T4" fmla="*/ 33 w 33"/>
                <a:gd name="T5" fmla="*/ 15 h 20"/>
                <a:gd name="T6" fmla="*/ 2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1" y="0"/>
                  </a:lnTo>
                  <a:lnTo>
                    <a:pt x="33"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6" name="Freeform 64"/>
            <p:cNvSpPr>
              <a:spLocks/>
            </p:cNvSpPr>
            <p:nvPr/>
          </p:nvSpPr>
          <p:spPr bwMode="auto">
            <a:xfrm>
              <a:off x="4754563" y="4435475"/>
              <a:ext cx="52388" cy="31750"/>
            </a:xfrm>
            <a:custGeom>
              <a:avLst/>
              <a:gdLst>
                <a:gd name="T0" fmla="*/ 0 w 33"/>
                <a:gd name="T1" fmla="*/ 4 h 20"/>
                <a:gd name="T2" fmla="*/ 31 w 33"/>
                <a:gd name="T3" fmla="*/ 0 h 20"/>
                <a:gd name="T4" fmla="*/ 33 w 33"/>
                <a:gd name="T5" fmla="*/ 15 h 20"/>
                <a:gd name="T6" fmla="*/ 2 w 33"/>
                <a:gd name="T7" fmla="*/ 20 h 20"/>
                <a:gd name="T8" fmla="*/ 0 w 33"/>
                <a:gd name="T9" fmla="*/ 4 h 20"/>
              </a:gdLst>
              <a:ahLst/>
              <a:cxnLst>
                <a:cxn ang="0">
                  <a:pos x="T0" y="T1"/>
                </a:cxn>
                <a:cxn ang="0">
                  <a:pos x="T2" y="T3"/>
                </a:cxn>
                <a:cxn ang="0">
                  <a:pos x="T4" y="T5"/>
                </a:cxn>
                <a:cxn ang="0">
                  <a:pos x="T6" y="T7"/>
                </a:cxn>
                <a:cxn ang="0">
                  <a:pos x="T8" y="T9"/>
                </a:cxn>
              </a:cxnLst>
              <a:rect l="0" t="0" r="r" b="b"/>
              <a:pathLst>
                <a:path w="33" h="20">
                  <a:moveTo>
                    <a:pt x="0" y="4"/>
                  </a:moveTo>
                  <a:lnTo>
                    <a:pt x="31" y="0"/>
                  </a:lnTo>
                  <a:lnTo>
                    <a:pt x="33" y="15"/>
                  </a:lnTo>
                  <a:lnTo>
                    <a:pt x="2"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7" name="Freeform 65"/>
            <p:cNvSpPr>
              <a:spLocks/>
            </p:cNvSpPr>
            <p:nvPr/>
          </p:nvSpPr>
          <p:spPr bwMode="auto">
            <a:xfrm>
              <a:off x="4897438" y="4410075"/>
              <a:ext cx="52388" cy="33338"/>
            </a:xfrm>
            <a:custGeom>
              <a:avLst/>
              <a:gdLst>
                <a:gd name="T0" fmla="*/ 0 w 33"/>
                <a:gd name="T1" fmla="*/ 6 h 21"/>
                <a:gd name="T2" fmla="*/ 30 w 33"/>
                <a:gd name="T3" fmla="*/ 0 h 21"/>
                <a:gd name="T4" fmla="*/ 33 w 33"/>
                <a:gd name="T5" fmla="*/ 16 h 21"/>
                <a:gd name="T6" fmla="*/ 3 w 33"/>
                <a:gd name="T7" fmla="*/ 21 h 21"/>
                <a:gd name="T8" fmla="*/ 0 w 33"/>
                <a:gd name="T9" fmla="*/ 6 h 21"/>
              </a:gdLst>
              <a:ahLst/>
              <a:cxnLst>
                <a:cxn ang="0">
                  <a:pos x="T0" y="T1"/>
                </a:cxn>
                <a:cxn ang="0">
                  <a:pos x="T2" y="T3"/>
                </a:cxn>
                <a:cxn ang="0">
                  <a:pos x="T4" y="T5"/>
                </a:cxn>
                <a:cxn ang="0">
                  <a:pos x="T6" y="T7"/>
                </a:cxn>
                <a:cxn ang="0">
                  <a:pos x="T8" y="T9"/>
                </a:cxn>
              </a:cxnLst>
              <a:rect l="0" t="0" r="r" b="b"/>
              <a:pathLst>
                <a:path w="33" h="21">
                  <a:moveTo>
                    <a:pt x="0" y="6"/>
                  </a:moveTo>
                  <a:lnTo>
                    <a:pt x="30" y="0"/>
                  </a:lnTo>
                  <a:lnTo>
                    <a:pt x="33" y="16"/>
                  </a:lnTo>
                  <a:lnTo>
                    <a:pt x="3" y="21"/>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8" name="Freeform 66"/>
            <p:cNvSpPr>
              <a:spLocks/>
            </p:cNvSpPr>
            <p:nvPr/>
          </p:nvSpPr>
          <p:spPr bwMode="auto">
            <a:xfrm>
              <a:off x="5043488" y="4387850"/>
              <a:ext cx="50800" cy="31750"/>
            </a:xfrm>
            <a:custGeom>
              <a:avLst/>
              <a:gdLst>
                <a:gd name="T0" fmla="*/ 0 w 32"/>
                <a:gd name="T1" fmla="*/ 5 h 20"/>
                <a:gd name="T2" fmla="*/ 29 w 32"/>
                <a:gd name="T3" fmla="*/ 0 h 20"/>
                <a:gd name="T4" fmla="*/ 32 w 32"/>
                <a:gd name="T5" fmla="*/ 15 h 20"/>
                <a:gd name="T6" fmla="*/ 2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29" y="0"/>
                  </a:lnTo>
                  <a:lnTo>
                    <a:pt x="32"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09" name="Freeform 67"/>
            <p:cNvSpPr>
              <a:spLocks/>
            </p:cNvSpPr>
            <p:nvPr/>
          </p:nvSpPr>
          <p:spPr bwMode="auto">
            <a:xfrm>
              <a:off x="5187950" y="4364038"/>
              <a:ext cx="50800" cy="33338"/>
            </a:xfrm>
            <a:custGeom>
              <a:avLst/>
              <a:gdLst>
                <a:gd name="T0" fmla="*/ 0 w 32"/>
                <a:gd name="T1" fmla="*/ 5 h 21"/>
                <a:gd name="T2" fmla="*/ 30 w 32"/>
                <a:gd name="T3" fmla="*/ 0 h 21"/>
                <a:gd name="T4" fmla="*/ 32 w 32"/>
                <a:gd name="T5" fmla="*/ 16 h 21"/>
                <a:gd name="T6" fmla="*/ 2 w 32"/>
                <a:gd name="T7" fmla="*/ 21 h 21"/>
                <a:gd name="T8" fmla="*/ 0 w 32"/>
                <a:gd name="T9" fmla="*/ 5 h 21"/>
              </a:gdLst>
              <a:ahLst/>
              <a:cxnLst>
                <a:cxn ang="0">
                  <a:pos x="T0" y="T1"/>
                </a:cxn>
                <a:cxn ang="0">
                  <a:pos x="T2" y="T3"/>
                </a:cxn>
                <a:cxn ang="0">
                  <a:pos x="T4" y="T5"/>
                </a:cxn>
                <a:cxn ang="0">
                  <a:pos x="T6" y="T7"/>
                </a:cxn>
                <a:cxn ang="0">
                  <a:pos x="T8" y="T9"/>
                </a:cxn>
              </a:cxnLst>
              <a:rect l="0" t="0" r="r" b="b"/>
              <a:pathLst>
                <a:path w="32" h="21">
                  <a:moveTo>
                    <a:pt x="0" y="5"/>
                  </a:moveTo>
                  <a:lnTo>
                    <a:pt x="30" y="0"/>
                  </a:lnTo>
                  <a:lnTo>
                    <a:pt x="32" y="16"/>
                  </a:lnTo>
                  <a:lnTo>
                    <a:pt x="2"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0" name="Freeform 68"/>
            <p:cNvSpPr>
              <a:spLocks/>
            </p:cNvSpPr>
            <p:nvPr/>
          </p:nvSpPr>
          <p:spPr bwMode="auto">
            <a:xfrm>
              <a:off x="5330825" y="4340225"/>
              <a:ext cx="53975" cy="33338"/>
            </a:xfrm>
            <a:custGeom>
              <a:avLst/>
              <a:gdLst>
                <a:gd name="T0" fmla="*/ 0 w 34"/>
                <a:gd name="T1" fmla="*/ 6 h 21"/>
                <a:gd name="T2" fmla="*/ 31 w 34"/>
                <a:gd name="T3" fmla="*/ 0 h 21"/>
                <a:gd name="T4" fmla="*/ 34 w 34"/>
                <a:gd name="T5" fmla="*/ 15 h 21"/>
                <a:gd name="T6" fmla="*/ 3 w 34"/>
                <a:gd name="T7" fmla="*/ 21 h 21"/>
                <a:gd name="T8" fmla="*/ 0 w 34"/>
                <a:gd name="T9" fmla="*/ 6 h 21"/>
              </a:gdLst>
              <a:ahLst/>
              <a:cxnLst>
                <a:cxn ang="0">
                  <a:pos x="T0" y="T1"/>
                </a:cxn>
                <a:cxn ang="0">
                  <a:pos x="T2" y="T3"/>
                </a:cxn>
                <a:cxn ang="0">
                  <a:pos x="T4" y="T5"/>
                </a:cxn>
                <a:cxn ang="0">
                  <a:pos x="T6" y="T7"/>
                </a:cxn>
                <a:cxn ang="0">
                  <a:pos x="T8" y="T9"/>
                </a:cxn>
              </a:cxnLst>
              <a:rect l="0" t="0" r="r" b="b"/>
              <a:pathLst>
                <a:path w="34" h="21">
                  <a:moveTo>
                    <a:pt x="0" y="6"/>
                  </a:moveTo>
                  <a:lnTo>
                    <a:pt x="31" y="0"/>
                  </a:lnTo>
                  <a:lnTo>
                    <a:pt x="34" y="15"/>
                  </a:lnTo>
                  <a:lnTo>
                    <a:pt x="3" y="21"/>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1" name="Freeform 69"/>
            <p:cNvSpPr>
              <a:spLocks/>
            </p:cNvSpPr>
            <p:nvPr/>
          </p:nvSpPr>
          <p:spPr bwMode="auto">
            <a:xfrm>
              <a:off x="5476875" y="4318000"/>
              <a:ext cx="52388" cy="31750"/>
            </a:xfrm>
            <a:custGeom>
              <a:avLst/>
              <a:gdLst>
                <a:gd name="T0" fmla="*/ 0 w 33"/>
                <a:gd name="T1" fmla="*/ 4 h 20"/>
                <a:gd name="T2" fmla="*/ 31 w 33"/>
                <a:gd name="T3" fmla="*/ 0 h 20"/>
                <a:gd name="T4" fmla="*/ 33 w 33"/>
                <a:gd name="T5" fmla="*/ 15 h 20"/>
                <a:gd name="T6" fmla="*/ 2 w 33"/>
                <a:gd name="T7" fmla="*/ 20 h 20"/>
                <a:gd name="T8" fmla="*/ 0 w 33"/>
                <a:gd name="T9" fmla="*/ 4 h 20"/>
              </a:gdLst>
              <a:ahLst/>
              <a:cxnLst>
                <a:cxn ang="0">
                  <a:pos x="T0" y="T1"/>
                </a:cxn>
                <a:cxn ang="0">
                  <a:pos x="T2" y="T3"/>
                </a:cxn>
                <a:cxn ang="0">
                  <a:pos x="T4" y="T5"/>
                </a:cxn>
                <a:cxn ang="0">
                  <a:pos x="T6" y="T7"/>
                </a:cxn>
                <a:cxn ang="0">
                  <a:pos x="T8" y="T9"/>
                </a:cxn>
              </a:cxnLst>
              <a:rect l="0" t="0" r="r" b="b"/>
              <a:pathLst>
                <a:path w="33" h="20">
                  <a:moveTo>
                    <a:pt x="0" y="4"/>
                  </a:moveTo>
                  <a:lnTo>
                    <a:pt x="31" y="0"/>
                  </a:lnTo>
                  <a:lnTo>
                    <a:pt x="33" y="15"/>
                  </a:lnTo>
                  <a:lnTo>
                    <a:pt x="2"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2" name="Freeform 70"/>
            <p:cNvSpPr>
              <a:spLocks/>
            </p:cNvSpPr>
            <p:nvPr/>
          </p:nvSpPr>
          <p:spPr bwMode="auto">
            <a:xfrm>
              <a:off x="5619750" y="4294188"/>
              <a:ext cx="52388" cy="31750"/>
            </a:xfrm>
            <a:custGeom>
              <a:avLst/>
              <a:gdLst>
                <a:gd name="T0" fmla="*/ 0 w 33"/>
                <a:gd name="T1" fmla="*/ 5 h 20"/>
                <a:gd name="T2" fmla="*/ 30 w 33"/>
                <a:gd name="T3" fmla="*/ 0 h 20"/>
                <a:gd name="T4" fmla="*/ 33 w 33"/>
                <a:gd name="T5" fmla="*/ 16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3" name="Freeform 71"/>
            <p:cNvSpPr>
              <a:spLocks/>
            </p:cNvSpPr>
            <p:nvPr/>
          </p:nvSpPr>
          <p:spPr bwMode="auto">
            <a:xfrm>
              <a:off x="5765800" y="4270375"/>
              <a:ext cx="50800" cy="33338"/>
            </a:xfrm>
            <a:custGeom>
              <a:avLst/>
              <a:gdLst>
                <a:gd name="T0" fmla="*/ 0 w 32"/>
                <a:gd name="T1" fmla="*/ 6 h 21"/>
                <a:gd name="T2" fmla="*/ 29 w 32"/>
                <a:gd name="T3" fmla="*/ 0 h 21"/>
                <a:gd name="T4" fmla="*/ 32 w 32"/>
                <a:gd name="T5" fmla="*/ 15 h 21"/>
                <a:gd name="T6" fmla="*/ 2 w 32"/>
                <a:gd name="T7" fmla="*/ 21 h 21"/>
                <a:gd name="T8" fmla="*/ 0 w 32"/>
                <a:gd name="T9" fmla="*/ 6 h 21"/>
              </a:gdLst>
              <a:ahLst/>
              <a:cxnLst>
                <a:cxn ang="0">
                  <a:pos x="T0" y="T1"/>
                </a:cxn>
                <a:cxn ang="0">
                  <a:pos x="T2" y="T3"/>
                </a:cxn>
                <a:cxn ang="0">
                  <a:pos x="T4" y="T5"/>
                </a:cxn>
                <a:cxn ang="0">
                  <a:pos x="T6" y="T7"/>
                </a:cxn>
                <a:cxn ang="0">
                  <a:pos x="T8" y="T9"/>
                </a:cxn>
              </a:cxnLst>
              <a:rect l="0" t="0" r="r" b="b"/>
              <a:pathLst>
                <a:path w="32" h="21">
                  <a:moveTo>
                    <a:pt x="0" y="6"/>
                  </a:moveTo>
                  <a:lnTo>
                    <a:pt x="29" y="0"/>
                  </a:lnTo>
                  <a:lnTo>
                    <a:pt x="32" y="15"/>
                  </a:lnTo>
                  <a:lnTo>
                    <a:pt x="2" y="21"/>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4" name="Freeform 72"/>
            <p:cNvSpPr>
              <a:spLocks/>
            </p:cNvSpPr>
            <p:nvPr/>
          </p:nvSpPr>
          <p:spPr bwMode="auto">
            <a:xfrm>
              <a:off x="5910263" y="4246563"/>
              <a:ext cx="50800" cy="33338"/>
            </a:xfrm>
            <a:custGeom>
              <a:avLst/>
              <a:gdLst>
                <a:gd name="T0" fmla="*/ 0 w 32"/>
                <a:gd name="T1" fmla="*/ 5 h 21"/>
                <a:gd name="T2" fmla="*/ 30 w 32"/>
                <a:gd name="T3" fmla="*/ 0 h 21"/>
                <a:gd name="T4" fmla="*/ 32 w 32"/>
                <a:gd name="T5" fmla="*/ 16 h 21"/>
                <a:gd name="T6" fmla="*/ 2 w 32"/>
                <a:gd name="T7" fmla="*/ 21 h 21"/>
                <a:gd name="T8" fmla="*/ 0 w 32"/>
                <a:gd name="T9" fmla="*/ 5 h 21"/>
              </a:gdLst>
              <a:ahLst/>
              <a:cxnLst>
                <a:cxn ang="0">
                  <a:pos x="T0" y="T1"/>
                </a:cxn>
                <a:cxn ang="0">
                  <a:pos x="T2" y="T3"/>
                </a:cxn>
                <a:cxn ang="0">
                  <a:pos x="T4" y="T5"/>
                </a:cxn>
                <a:cxn ang="0">
                  <a:pos x="T6" y="T7"/>
                </a:cxn>
                <a:cxn ang="0">
                  <a:pos x="T8" y="T9"/>
                </a:cxn>
              </a:cxnLst>
              <a:rect l="0" t="0" r="r" b="b"/>
              <a:pathLst>
                <a:path w="32" h="21">
                  <a:moveTo>
                    <a:pt x="0" y="5"/>
                  </a:moveTo>
                  <a:lnTo>
                    <a:pt x="30" y="0"/>
                  </a:lnTo>
                  <a:lnTo>
                    <a:pt x="32" y="16"/>
                  </a:lnTo>
                  <a:lnTo>
                    <a:pt x="2"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5" name="Freeform 73"/>
            <p:cNvSpPr>
              <a:spLocks/>
            </p:cNvSpPr>
            <p:nvPr/>
          </p:nvSpPr>
          <p:spPr bwMode="auto">
            <a:xfrm>
              <a:off x="6054725" y="4224338"/>
              <a:ext cx="52388" cy="31750"/>
            </a:xfrm>
            <a:custGeom>
              <a:avLst/>
              <a:gdLst>
                <a:gd name="T0" fmla="*/ 0 w 33"/>
                <a:gd name="T1" fmla="*/ 5 h 20"/>
                <a:gd name="T2" fmla="*/ 31 w 33"/>
                <a:gd name="T3" fmla="*/ 0 h 20"/>
                <a:gd name="T4" fmla="*/ 33 w 33"/>
                <a:gd name="T5" fmla="*/ 15 h 20"/>
                <a:gd name="T6" fmla="*/ 2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1" y="0"/>
                  </a:lnTo>
                  <a:lnTo>
                    <a:pt x="33"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6" name="Freeform 74"/>
            <p:cNvSpPr>
              <a:spLocks/>
            </p:cNvSpPr>
            <p:nvPr/>
          </p:nvSpPr>
          <p:spPr bwMode="auto">
            <a:xfrm>
              <a:off x="6197600" y="4200525"/>
              <a:ext cx="52388" cy="33338"/>
            </a:xfrm>
            <a:custGeom>
              <a:avLst/>
              <a:gdLst>
                <a:gd name="T0" fmla="*/ 0 w 33"/>
                <a:gd name="T1" fmla="*/ 5 h 21"/>
                <a:gd name="T2" fmla="*/ 30 w 33"/>
                <a:gd name="T3" fmla="*/ 0 h 21"/>
                <a:gd name="T4" fmla="*/ 33 w 33"/>
                <a:gd name="T5" fmla="*/ 15 h 21"/>
                <a:gd name="T6" fmla="*/ 3 w 33"/>
                <a:gd name="T7" fmla="*/ 21 h 21"/>
                <a:gd name="T8" fmla="*/ 0 w 33"/>
                <a:gd name="T9" fmla="*/ 5 h 21"/>
              </a:gdLst>
              <a:ahLst/>
              <a:cxnLst>
                <a:cxn ang="0">
                  <a:pos x="T0" y="T1"/>
                </a:cxn>
                <a:cxn ang="0">
                  <a:pos x="T2" y="T3"/>
                </a:cxn>
                <a:cxn ang="0">
                  <a:pos x="T4" y="T5"/>
                </a:cxn>
                <a:cxn ang="0">
                  <a:pos x="T6" y="T7"/>
                </a:cxn>
                <a:cxn ang="0">
                  <a:pos x="T8" y="T9"/>
                </a:cxn>
              </a:cxnLst>
              <a:rect l="0" t="0" r="r" b="b"/>
              <a:pathLst>
                <a:path w="33" h="21">
                  <a:moveTo>
                    <a:pt x="0" y="5"/>
                  </a:moveTo>
                  <a:lnTo>
                    <a:pt x="30" y="0"/>
                  </a:lnTo>
                  <a:lnTo>
                    <a:pt x="33" y="15"/>
                  </a:lnTo>
                  <a:lnTo>
                    <a:pt x="3"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7" name="Freeform 75"/>
            <p:cNvSpPr>
              <a:spLocks/>
            </p:cNvSpPr>
            <p:nvPr/>
          </p:nvSpPr>
          <p:spPr bwMode="auto">
            <a:xfrm>
              <a:off x="6342063" y="4176713"/>
              <a:ext cx="52388" cy="31750"/>
            </a:xfrm>
            <a:custGeom>
              <a:avLst/>
              <a:gdLst>
                <a:gd name="T0" fmla="*/ 0 w 33"/>
                <a:gd name="T1" fmla="*/ 5 h 20"/>
                <a:gd name="T2" fmla="*/ 30 w 33"/>
                <a:gd name="T3" fmla="*/ 0 h 20"/>
                <a:gd name="T4" fmla="*/ 33 w 33"/>
                <a:gd name="T5" fmla="*/ 16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8" name="Freeform 76"/>
            <p:cNvSpPr>
              <a:spLocks/>
            </p:cNvSpPr>
            <p:nvPr/>
          </p:nvSpPr>
          <p:spPr bwMode="auto">
            <a:xfrm>
              <a:off x="6488113" y="4154488"/>
              <a:ext cx="50800" cy="31750"/>
            </a:xfrm>
            <a:custGeom>
              <a:avLst/>
              <a:gdLst>
                <a:gd name="T0" fmla="*/ 0 w 32"/>
                <a:gd name="T1" fmla="*/ 5 h 20"/>
                <a:gd name="T2" fmla="*/ 30 w 32"/>
                <a:gd name="T3" fmla="*/ 0 h 20"/>
                <a:gd name="T4" fmla="*/ 32 w 32"/>
                <a:gd name="T5" fmla="*/ 15 h 20"/>
                <a:gd name="T6" fmla="*/ 2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30" y="0"/>
                  </a:lnTo>
                  <a:lnTo>
                    <a:pt x="32"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19" name="Freeform 77"/>
            <p:cNvSpPr>
              <a:spLocks/>
            </p:cNvSpPr>
            <p:nvPr/>
          </p:nvSpPr>
          <p:spPr bwMode="auto">
            <a:xfrm>
              <a:off x="6630988" y="4130675"/>
              <a:ext cx="52388" cy="33338"/>
            </a:xfrm>
            <a:custGeom>
              <a:avLst/>
              <a:gdLst>
                <a:gd name="T0" fmla="*/ 0 w 33"/>
                <a:gd name="T1" fmla="*/ 5 h 21"/>
                <a:gd name="T2" fmla="*/ 31 w 33"/>
                <a:gd name="T3" fmla="*/ 0 h 21"/>
                <a:gd name="T4" fmla="*/ 33 w 33"/>
                <a:gd name="T5" fmla="*/ 15 h 21"/>
                <a:gd name="T6" fmla="*/ 3 w 33"/>
                <a:gd name="T7" fmla="*/ 21 h 21"/>
                <a:gd name="T8" fmla="*/ 0 w 33"/>
                <a:gd name="T9" fmla="*/ 5 h 21"/>
              </a:gdLst>
              <a:ahLst/>
              <a:cxnLst>
                <a:cxn ang="0">
                  <a:pos x="T0" y="T1"/>
                </a:cxn>
                <a:cxn ang="0">
                  <a:pos x="T2" y="T3"/>
                </a:cxn>
                <a:cxn ang="0">
                  <a:pos x="T4" y="T5"/>
                </a:cxn>
                <a:cxn ang="0">
                  <a:pos x="T6" y="T7"/>
                </a:cxn>
                <a:cxn ang="0">
                  <a:pos x="T8" y="T9"/>
                </a:cxn>
              </a:cxnLst>
              <a:rect l="0" t="0" r="r" b="b"/>
              <a:pathLst>
                <a:path w="33" h="21">
                  <a:moveTo>
                    <a:pt x="0" y="5"/>
                  </a:moveTo>
                  <a:lnTo>
                    <a:pt x="31" y="0"/>
                  </a:lnTo>
                  <a:lnTo>
                    <a:pt x="33" y="15"/>
                  </a:lnTo>
                  <a:lnTo>
                    <a:pt x="3"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0" name="Freeform 78"/>
            <p:cNvSpPr>
              <a:spLocks/>
            </p:cNvSpPr>
            <p:nvPr/>
          </p:nvSpPr>
          <p:spPr bwMode="auto">
            <a:xfrm>
              <a:off x="6775450" y="4106863"/>
              <a:ext cx="52388" cy="31750"/>
            </a:xfrm>
            <a:custGeom>
              <a:avLst/>
              <a:gdLst>
                <a:gd name="T0" fmla="*/ 0 w 33"/>
                <a:gd name="T1" fmla="*/ 5 h 20"/>
                <a:gd name="T2" fmla="*/ 30 w 33"/>
                <a:gd name="T3" fmla="*/ 0 h 20"/>
                <a:gd name="T4" fmla="*/ 33 w 33"/>
                <a:gd name="T5" fmla="*/ 15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5"/>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1" name="Freeform 79"/>
            <p:cNvSpPr>
              <a:spLocks/>
            </p:cNvSpPr>
            <p:nvPr/>
          </p:nvSpPr>
          <p:spPr bwMode="auto">
            <a:xfrm>
              <a:off x="6919913" y="4084638"/>
              <a:ext cx="52388" cy="31750"/>
            </a:xfrm>
            <a:custGeom>
              <a:avLst/>
              <a:gdLst>
                <a:gd name="T0" fmla="*/ 0 w 33"/>
                <a:gd name="T1" fmla="*/ 5 h 20"/>
                <a:gd name="T2" fmla="*/ 30 w 33"/>
                <a:gd name="T3" fmla="*/ 0 h 20"/>
                <a:gd name="T4" fmla="*/ 33 w 33"/>
                <a:gd name="T5" fmla="*/ 15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5"/>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2" name="Freeform 80"/>
            <p:cNvSpPr>
              <a:spLocks/>
            </p:cNvSpPr>
            <p:nvPr/>
          </p:nvSpPr>
          <p:spPr bwMode="auto">
            <a:xfrm>
              <a:off x="7062788" y="4059238"/>
              <a:ext cx="53975" cy="34925"/>
            </a:xfrm>
            <a:custGeom>
              <a:avLst/>
              <a:gdLst>
                <a:gd name="T0" fmla="*/ 0 w 34"/>
                <a:gd name="T1" fmla="*/ 6 h 22"/>
                <a:gd name="T2" fmla="*/ 31 w 34"/>
                <a:gd name="T3" fmla="*/ 0 h 22"/>
                <a:gd name="T4" fmla="*/ 34 w 34"/>
                <a:gd name="T5" fmla="*/ 16 h 22"/>
                <a:gd name="T6" fmla="*/ 3 w 34"/>
                <a:gd name="T7" fmla="*/ 22 h 22"/>
                <a:gd name="T8" fmla="*/ 0 w 34"/>
                <a:gd name="T9" fmla="*/ 6 h 22"/>
              </a:gdLst>
              <a:ahLst/>
              <a:cxnLst>
                <a:cxn ang="0">
                  <a:pos x="T0" y="T1"/>
                </a:cxn>
                <a:cxn ang="0">
                  <a:pos x="T2" y="T3"/>
                </a:cxn>
                <a:cxn ang="0">
                  <a:pos x="T4" y="T5"/>
                </a:cxn>
                <a:cxn ang="0">
                  <a:pos x="T6" y="T7"/>
                </a:cxn>
                <a:cxn ang="0">
                  <a:pos x="T8" y="T9"/>
                </a:cxn>
              </a:cxnLst>
              <a:rect l="0" t="0" r="r" b="b"/>
              <a:pathLst>
                <a:path w="34" h="22">
                  <a:moveTo>
                    <a:pt x="0" y="6"/>
                  </a:moveTo>
                  <a:lnTo>
                    <a:pt x="31" y="0"/>
                  </a:lnTo>
                  <a:lnTo>
                    <a:pt x="34" y="16"/>
                  </a:lnTo>
                  <a:lnTo>
                    <a:pt x="3" y="22"/>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3" name="Freeform 81"/>
            <p:cNvSpPr>
              <a:spLocks/>
            </p:cNvSpPr>
            <p:nvPr/>
          </p:nvSpPr>
          <p:spPr bwMode="auto">
            <a:xfrm>
              <a:off x="7210425" y="4037013"/>
              <a:ext cx="50800" cy="31750"/>
            </a:xfrm>
            <a:custGeom>
              <a:avLst/>
              <a:gdLst>
                <a:gd name="T0" fmla="*/ 0 w 32"/>
                <a:gd name="T1" fmla="*/ 5 h 20"/>
                <a:gd name="T2" fmla="*/ 30 w 32"/>
                <a:gd name="T3" fmla="*/ 0 h 20"/>
                <a:gd name="T4" fmla="*/ 32 w 32"/>
                <a:gd name="T5" fmla="*/ 15 h 20"/>
                <a:gd name="T6" fmla="*/ 2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30" y="0"/>
                  </a:lnTo>
                  <a:lnTo>
                    <a:pt x="32"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4" name="Freeform 82"/>
            <p:cNvSpPr>
              <a:spLocks/>
            </p:cNvSpPr>
            <p:nvPr/>
          </p:nvSpPr>
          <p:spPr bwMode="auto">
            <a:xfrm>
              <a:off x="7354888" y="4014788"/>
              <a:ext cx="50800" cy="31750"/>
            </a:xfrm>
            <a:custGeom>
              <a:avLst/>
              <a:gdLst>
                <a:gd name="T0" fmla="*/ 0 w 32"/>
                <a:gd name="T1" fmla="*/ 4 h 20"/>
                <a:gd name="T2" fmla="*/ 31 w 32"/>
                <a:gd name="T3" fmla="*/ 0 h 20"/>
                <a:gd name="T4" fmla="*/ 32 w 32"/>
                <a:gd name="T5" fmla="*/ 15 h 20"/>
                <a:gd name="T6" fmla="*/ 2 w 32"/>
                <a:gd name="T7" fmla="*/ 20 h 20"/>
                <a:gd name="T8" fmla="*/ 0 w 32"/>
                <a:gd name="T9" fmla="*/ 4 h 20"/>
              </a:gdLst>
              <a:ahLst/>
              <a:cxnLst>
                <a:cxn ang="0">
                  <a:pos x="T0" y="T1"/>
                </a:cxn>
                <a:cxn ang="0">
                  <a:pos x="T2" y="T3"/>
                </a:cxn>
                <a:cxn ang="0">
                  <a:pos x="T4" y="T5"/>
                </a:cxn>
                <a:cxn ang="0">
                  <a:pos x="T6" y="T7"/>
                </a:cxn>
                <a:cxn ang="0">
                  <a:pos x="T8" y="T9"/>
                </a:cxn>
              </a:cxnLst>
              <a:rect l="0" t="0" r="r" b="b"/>
              <a:pathLst>
                <a:path w="32" h="20">
                  <a:moveTo>
                    <a:pt x="0" y="4"/>
                  </a:moveTo>
                  <a:lnTo>
                    <a:pt x="31" y="0"/>
                  </a:lnTo>
                  <a:lnTo>
                    <a:pt x="32" y="15"/>
                  </a:lnTo>
                  <a:lnTo>
                    <a:pt x="2"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5" name="Freeform 83"/>
            <p:cNvSpPr>
              <a:spLocks/>
            </p:cNvSpPr>
            <p:nvPr/>
          </p:nvSpPr>
          <p:spPr bwMode="auto">
            <a:xfrm>
              <a:off x="7497763" y="3989388"/>
              <a:ext cx="52388" cy="33338"/>
            </a:xfrm>
            <a:custGeom>
              <a:avLst/>
              <a:gdLst>
                <a:gd name="T0" fmla="*/ 0 w 33"/>
                <a:gd name="T1" fmla="*/ 6 h 21"/>
                <a:gd name="T2" fmla="*/ 30 w 33"/>
                <a:gd name="T3" fmla="*/ 0 h 21"/>
                <a:gd name="T4" fmla="*/ 33 w 33"/>
                <a:gd name="T5" fmla="*/ 16 h 21"/>
                <a:gd name="T6" fmla="*/ 3 w 33"/>
                <a:gd name="T7" fmla="*/ 21 h 21"/>
                <a:gd name="T8" fmla="*/ 0 w 33"/>
                <a:gd name="T9" fmla="*/ 6 h 21"/>
              </a:gdLst>
              <a:ahLst/>
              <a:cxnLst>
                <a:cxn ang="0">
                  <a:pos x="T0" y="T1"/>
                </a:cxn>
                <a:cxn ang="0">
                  <a:pos x="T2" y="T3"/>
                </a:cxn>
                <a:cxn ang="0">
                  <a:pos x="T4" y="T5"/>
                </a:cxn>
                <a:cxn ang="0">
                  <a:pos x="T6" y="T7"/>
                </a:cxn>
                <a:cxn ang="0">
                  <a:pos x="T8" y="T9"/>
                </a:cxn>
              </a:cxnLst>
              <a:rect l="0" t="0" r="r" b="b"/>
              <a:pathLst>
                <a:path w="33" h="21">
                  <a:moveTo>
                    <a:pt x="0" y="6"/>
                  </a:moveTo>
                  <a:lnTo>
                    <a:pt x="30" y="0"/>
                  </a:lnTo>
                  <a:lnTo>
                    <a:pt x="33" y="16"/>
                  </a:lnTo>
                  <a:lnTo>
                    <a:pt x="3" y="21"/>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6" name="Freeform 84"/>
            <p:cNvSpPr>
              <a:spLocks/>
            </p:cNvSpPr>
            <p:nvPr/>
          </p:nvSpPr>
          <p:spPr bwMode="auto">
            <a:xfrm>
              <a:off x="7642225" y="3967163"/>
              <a:ext cx="52388" cy="31750"/>
            </a:xfrm>
            <a:custGeom>
              <a:avLst/>
              <a:gdLst>
                <a:gd name="T0" fmla="*/ 0 w 33"/>
                <a:gd name="T1" fmla="*/ 5 h 20"/>
                <a:gd name="T2" fmla="*/ 31 w 33"/>
                <a:gd name="T3" fmla="*/ 0 h 20"/>
                <a:gd name="T4" fmla="*/ 33 w 33"/>
                <a:gd name="T5" fmla="*/ 15 h 20"/>
                <a:gd name="T6" fmla="*/ 2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1" y="0"/>
                  </a:lnTo>
                  <a:lnTo>
                    <a:pt x="33" y="15"/>
                  </a:lnTo>
                  <a:lnTo>
                    <a:pt x="2"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7" name="Freeform 85"/>
            <p:cNvSpPr>
              <a:spLocks/>
            </p:cNvSpPr>
            <p:nvPr/>
          </p:nvSpPr>
          <p:spPr bwMode="auto">
            <a:xfrm>
              <a:off x="7786688" y="3943350"/>
              <a:ext cx="52388" cy="33338"/>
            </a:xfrm>
            <a:custGeom>
              <a:avLst/>
              <a:gdLst>
                <a:gd name="T0" fmla="*/ 0 w 33"/>
                <a:gd name="T1" fmla="*/ 5 h 21"/>
                <a:gd name="T2" fmla="*/ 31 w 33"/>
                <a:gd name="T3" fmla="*/ 0 h 21"/>
                <a:gd name="T4" fmla="*/ 33 w 33"/>
                <a:gd name="T5" fmla="*/ 16 h 21"/>
                <a:gd name="T6" fmla="*/ 2 w 33"/>
                <a:gd name="T7" fmla="*/ 21 h 21"/>
                <a:gd name="T8" fmla="*/ 0 w 33"/>
                <a:gd name="T9" fmla="*/ 5 h 21"/>
              </a:gdLst>
              <a:ahLst/>
              <a:cxnLst>
                <a:cxn ang="0">
                  <a:pos x="T0" y="T1"/>
                </a:cxn>
                <a:cxn ang="0">
                  <a:pos x="T2" y="T3"/>
                </a:cxn>
                <a:cxn ang="0">
                  <a:pos x="T4" y="T5"/>
                </a:cxn>
                <a:cxn ang="0">
                  <a:pos x="T6" y="T7"/>
                </a:cxn>
                <a:cxn ang="0">
                  <a:pos x="T8" y="T9"/>
                </a:cxn>
              </a:cxnLst>
              <a:rect l="0" t="0" r="r" b="b"/>
              <a:pathLst>
                <a:path w="33" h="21">
                  <a:moveTo>
                    <a:pt x="0" y="5"/>
                  </a:moveTo>
                  <a:lnTo>
                    <a:pt x="31" y="0"/>
                  </a:lnTo>
                  <a:lnTo>
                    <a:pt x="33" y="16"/>
                  </a:lnTo>
                  <a:lnTo>
                    <a:pt x="2" y="21"/>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8" name="Freeform 86"/>
            <p:cNvSpPr>
              <a:spLocks/>
            </p:cNvSpPr>
            <p:nvPr/>
          </p:nvSpPr>
          <p:spPr bwMode="auto">
            <a:xfrm>
              <a:off x="7931150" y="3919538"/>
              <a:ext cx="52388" cy="33338"/>
            </a:xfrm>
            <a:custGeom>
              <a:avLst/>
              <a:gdLst>
                <a:gd name="T0" fmla="*/ 0 w 33"/>
                <a:gd name="T1" fmla="*/ 6 h 21"/>
                <a:gd name="T2" fmla="*/ 30 w 33"/>
                <a:gd name="T3" fmla="*/ 0 h 21"/>
                <a:gd name="T4" fmla="*/ 33 w 33"/>
                <a:gd name="T5" fmla="*/ 15 h 21"/>
                <a:gd name="T6" fmla="*/ 3 w 33"/>
                <a:gd name="T7" fmla="*/ 21 h 21"/>
                <a:gd name="T8" fmla="*/ 0 w 33"/>
                <a:gd name="T9" fmla="*/ 6 h 21"/>
              </a:gdLst>
              <a:ahLst/>
              <a:cxnLst>
                <a:cxn ang="0">
                  <a:pos x="T0" y="T1"/>
                </a:cxn>
                <a:cxn ang="0">
                  <a:pos x="T2" y="T3"/>
                </a:cxn>
                <a:cxn ang="0">
                  <a:pos x="T4" y="T5"/>
                </a:cxn>
                <a:cxn ang="0">
                  <a:pos x="T6" y="T7"/>
                </a:cxn>
                <a:cxn ang="0">
                  <a:pos x="T8" y="T9"/>
                </a:cxn>
              </a:cxnLst>
              <a:rect l="0" t="0" r="r" b="b"/>
              <a:pathLst>
                <a:path w="33" h="21">
                  <a:moveTo>
                    <a:pt x="0" y="6"/>
                  </a:moveTo>
                  <a:lnTo>
                    <a:pt x="30" y="0"/>
                  </a:lnTo>
                  <a:lnTo>
                    <a:pt x="33" y="15"/>
                  </a:lnTo>
                  <a:lnTo>
                    <a:pt x="3" y="21"/>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29" name="Freeform 87"/>
            <p:cNvSpPr>
              <a:spLocks/>
            </p:cNvSpPr>
            <p:nvPr/>
          </p:nvSpPr>
          <p:spPr bwMode="auto">
            <a:xfrm>
              <a:off x="8075613" y="3897313"/>
              <a:ext cx="50800" cy="31750"/>
            </a:xfrm>
            <a:custGeom>
              <a:avLst/>
              <a:gdLst>
                <a:gd name="T0" fmla="*/ 0 w 32"/>
                <a:gd name="T1" fmla="*/ 4 h 20"/>
                <a:gd name="T2" fmla="*/ 30 w 32"/>
                <a:gd name="T3" fmla="*/ 0 h 20"/>
                <a:gd name="T4" fmla="*/ 32 w 32"/>
                <a:gd name="T5" fmla="*/ 15 h 20"/>
                <a:gd name="T6" fmla="*/ 3 w 32"/>
                <a:gd name="T7" fmla="*/ 20 h 20"/>
                <a:gd name="T8" fmla="*/ 0 w 32"/>
                <a:gd name="T9" fmla="*/ 4 h 20"/>
              </a:gdLst>
              <a:ahLst/>
              <a:cxnLst>
                <a:cxn ang="0">
                  <a:pos x="T0" y="T1"/>
                </a:cxn>
                <a:cxn ang="0">
                  <a:pos x="T2" y="T3"/>
                </a:cxn>
                <a:cxn ang="0">
                  <a:pos x="T4" y="T5"/>
                </a:cxn>
                <a:cxn ang="0">
                  <a:pos x="T6" y="T7"/>
                </a:cxn>
                <a:cxn ang="0">
                  <a:pos x="T8" y="T9"/>
                </a:cxn>
              </a:cxnLst>
              <a:rect l="0" t="0" r="r" b="b"/>
              <a:pathLst>
                <a:path w="32" h="20">
                  <a:moveTo>
                    <a:pt x="0" y="4"/>
                  </a:moveTo>
                  <a:lnTo>
                    <a:pt x="30" y="0"/>
                  </a:lnTo>
                  <a:lnTo>
                    <a:pt x="32" y="15"/>
                  </a:lnTo>
                  <a:lnTo>
                    <a:pt x="3"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0" name="Freeform 88"/>
            <p:cNvSpPr>
              <a:spLocks/>
            </p:cNvSpPr>
            <p:nvPr/>
          </p:nvSpPr>
          <p:spPr bwMode="auto">
            <a:xfrm>
              <a:off x="8220075" y="3873500"/>
              <a:ext cx="52388" cy="31750"/>
            </a:xfrm>
            <a:custGeom>
              <a:avLst/>
              <a:gdLst>
                <a:gd name="T0" fmla="*/ 0 w 33"/>
                <a:gd name="T1" fmla="*/ 5 h 20"/>
                <a:gd name="T2" fmla="*/ 30 w 33"/>
                <a:gd name="T3" fmla="*/ 0 h 20"/>
                <a:gd name="T4" fmla="*/ 33 w 33"/>
                <a:gd name="T5" fmla="*/ 16 h 20"/>
                <a:gd name="T6" fmla="*/ 3 w 33"/>
                <a:gd name="T7" fmla="*/ 20 h 20"/>
                <a:gd name="T8" fmla="*/ 0 w 33"/>
                <a:gd name="T9" fmla="*/ 5 h 20"/>
              </a:gdLst>
              <a:ahLst/>
              <a:cxnLst>
                <a:cxn ang="0">
                  <a:pos x="T0" y="T1"/>
                </a:cxn>
                <a:cxn ang="0">
                  <a:pos x="T2" y="T3"/>
                </a:cxn>
                <a:cxn ang="0">
                  <a:pos x="T4" y="T5"/>
                </a:cxn>
                <a:cxn ang="0">
                  <a:pos x="T6" y="T7"/>
                </a:cxn>
                <a:cxn ang="0">
                  <a:pos x="T8" y="T9"/>
                </a:cxn>
              </a:cxnLst>
              <a:rect l="0" t="0" r="r" b="b"/>
              <a:pathLst>
                <a:path w="33" h="20">
                  <a:moveTo>
                    <a:pt x="0" y="5"/>
                  </a:moveTo>
                  <a:lnTo>
                    <a:pt x="30" y="0"/>
                  </a:lnTo>
                  <a:lnTo>
                    <a:pt x="33" y="16"/>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1" name="Freeform 89"/>
            <p:cNvSpPr>
              <a:spLocks/>
            </p:cNvSpPr>
            <p:nvPr/>
          </p:nvSpPr>
          <p:spPr bwMode="auto">
            <a:xfrm>
              <a:off x="8362950" y="3849688"/>
              <a:ext cx="53975" cy="33338"/>
            </a:xfrm>
            <a:custGeom>
              <a:avLst/>
              <a:gdLst>
                <a:gd name="T0" fmla="*/ 0 w 34"/>
                <a:gd name="T1" fmla="*/ 6 h 21"/>
                <a:gd name="T2" fmla="*/ 31 w 34"/>
                <a:gd name="T3" fmla="*/ 0 h 21"/>
                <a:gd name="T4" fmla="*/ 34 w 34"/>
                <a:gd name="T5" fmla="*/ 15 h 21"/>
                <a:gd name="T6" fmla="*/ 3 w 34"/>
                <a:gd name="T7" fmla="*/ 21 h 21"/>
                <a:gd name="T8" fmla="*/ 0 w 34"/>
                <a:gd name="T9" fmla="*/ 6 h 21"/>
              </a:gdLst>
              <a:ahLst/>
              <a:cxnLst>
                <a:cxn ang="0">
                  <a:pos x="T0" y="T1"/>
                </a:cxn>
                <a:cxn ang="0">
                  <a:pos x="T2" y="T3"/>
                </a:cxn>
                <a:cxn ang="0">
                  <a:pos x="T4" y="T5"/>
                </a:cxn>
                <a:cxn ang="0">
                  <a:pos x="T6" y="T7"/>
                </a:cxn>
                <a:cxn ang="0">
                  <a:pos x="T8" y="T9"/>
                </a:cxn>
              </a:cxnLst>
              <a:rect l="0" t="0" r="r" b="b"/>
              <a:pathLst>
                <a:path w="34" h="21">
                  <a:moveTo>
                    <a:pt x="0" y="6"/>
                  </a:moveTo>
                  <a:lnTo>
                    <a:pt x="31" y="0"/>
                  </a:lnTo>
                  <a:lnTo>
                    <a:pt x="34" y="15"/>
                  </a:lnTo>
                  <a:lnTo>
                    <a:pt x="3" y="21"/>
                  </a:lnTo>
                  <a:lnTo>
                    <a:pt x="0"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2" name="Freeform 90"/>
            <p:cNvSpPr>
              <a:spLocks/>
            </p:cNvSpPr>
            <p:nvPr/>
          </p:nvSpPr>
          <p:spPr bwMode="auto">
            <a:xfrm>
              <a:off x="8509000" y="3827463"/>
              <a:ext cx="52388" cy="31750"/>
            </a:xfrm>
            <a:custGeom>
              <a:avLst/>
              <a:gdLst>
                <a:gd name="T0" fmla="*/ 0 w 33"/>
                <a:gd name="T1" fmla="*/ 4 h 20"/>
                <a:gd name="T2" fmla="*/ 31 w 33"/>
                <a:gd name="T3" fmla="*/ 0 h 20"/>
                <a:gd name="T4" fmla="*/ 33 w 33"/>
                <a:gd name="T5" fmla="*/ 15 h 20"/>
                <a:gd name="T6" fmla="*/ 2 w 33"/>
                <a:gd name="T7" fmla="*/ 20 h 20"/>
                <a:gd name="T8" fmla="*/ 0 w 33"/>
                <a:gd name="T9" fmla="*/ 4 h 20"/>
              </a:gdLst>
              <a:ahLst/>
              <a:cxnLst>
                <a:cxn ang="0">
                  <a:pos x="T0" y="T1"/>
                </a:cxn>
                <a:cxn ang="0">
                  <a:pos x="T2" y="T3"/>
                </a:cxn>
                <a:cxn ang="0">
                  <a:pos x="T4" y="T5"/>
                </a:cxn>
                <a:cxn ang="0">
                  <a:pos x="T6" y="T7"/>
                </a:cxn>
                <a:cxn ang="0">
                  <a:pos x="T8" y="T9"/>
                </a:cxn>
              </a:cxnLst>
              <a:rect l="0" t="0" r="r" b="b"/>
              <a:pathLst>
                <a:path w="33" h="20">
                  <a:moveTo>
                    <a:pt x="0" y="4"/>
                  </a:moveTo>
                  <a:lnTo>
                    <a:pt x="31" y="0"/>
                  </a:lnTo>
                  <a:lnTo>
                    <a:pt x="33" y="15"/>
                  </a:lnTo>
                  <a:lnTo>
                    <a:pt x="2" y="20"/>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3" name="Freeform 91"/>
            <p:cNvSpPr>
              <a:spLocks/>
            </p:cNvSpPr>
            <p:nvPr/>
          </p:nvSpPr>
          <p:spPr bwMode="auto">
            <a:xfrm>
              <a:off x="8653463" y="3803650"/>
              <a:ext cx="50800" cy="31750"/>
            </a:xfrm>
            <a:custGeom>
              <a:avLst/>
              <a:gdLst>
                <a:gd name="T0" fmla="*/ 0 w 32"/>
                <a:gd name="T1" fmla="*/ 5 h 20"/>
                <a:gd name="T2" fmla="*/ 29 w 32"/>
                <a:gd name="T3" fmla="*/ 0 h 20"/>
                <a:gd name="T4" fmla="*/ 32 w 32"/>
                <a:gd name="T5" fmla="*/ 15 h 20"/>
                <a:gd name="T6" fmla="*/ 3 w 32"/>
                <a:gd name="T7" fmla="*/ 20 h 20"/>
                <a:gd name="T8" fmla="*/ 0 w 32"/>
                <a:gd name="T9" fmla="*/ 5 h 20"/>
              </a:gdLst>
              <a:ahLst/>
              <a:cxnLst>
                <a:cxn ang="0">
                  <a:pos x="T0" y="T1"/>
                </a:cxn>
                <a:cxn ang="0">
                  <a:pos x="T2" y="T3"/>
                </a:cxn>
                <a:cxn ang="0">
                  <a:pos x="T4" y="T5"/>
                </a:cxn>
                <a:cxn ang="0">
                  <a:pos x="T6" y="T7"/>
                </a:cxn>
                <a:cxn ang="0">
                  <a:pos x="T8" y="T9"/>
                </a:cxn>
              </a:cxnLst>
              <a:rect l="0" t="0" r="r" b="b"/>
              <a:pathLst>
                <a:path w="32" h="20">
                  <a:moveTo>
                    <a:pt x="0" y="5"/>
                  </a:moveTo>
                  <a:lnTo>
                    <a:pt x="29" y="0"/>
                  </a:lnTo>
                  <a:lnTo>
                    <a:pt x="32" y="15"/>
                  </a:lnTo>
                  <a:lnTo>
                    <a:pt x="3" y="2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4" name="Rectangle 92"/>
            <p:cNvSpPr>
              <a:spLocks noChangeArrowheads="1"/>
            </p:cNvSpPr>
            <p:nvPr/>
          </p:nvSpPr>
          <p:spPr bwMode="auto">
            <a:xfrm>
              <a:off x="1724025" y="3554413"/>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5" name="Rectangle 93"/>
            <p:cNvSpPr>
              <a:spLocks noChangeArrowheads="1"/>
            </p:cNvSpPr>
            <p:nvPr/>
          </p:nvSpPr>
          <p:spPr bwMode="auto">
            <a:xfrm>
              <a:off x="1870075" y="3554413"/>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6" name="Rectangle 94"/>
            <p:cNvSpPr>
              <a:spLocks noChangeArrowheads="1"/>
            </p:cNvSpPr>
            <p:nvPr/>
          </p:nvSpPr>
          <p:spPr bwMode="auto">
            <a:xfrm>
              <a:off x="2016125" y="3554413"/>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7" name="Rectangle 95"/>
            <p:cNvSpPr>
              <a:spLocks noChangeArrowheads="1"/>
            </p:cNvSpPr>
            <p:nvPr/>
          </p:nvSpPr>
          <p:spPr bwMode="auto">
            <a:xfrm>
              <a:off x="2162175" y="3556000"/>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8" name="Rectangle 96"/>
            <p:cNvSpPr>
              <a:spLocks noChangeArrowheads="1"/>
            </p:cNvSpPr>
            <p:nvPr/>
          </p:nvSpPr>
          <p:spPr bwMode="auto">
            <a:xfrm>
              <a:off x="2308225" y="3556000"/>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39" name="Rectangle 97"/>
            <p:cNvSpPr>
              <a:spLocks noChangeArrowheads="1"/>
            </p:cNvSpPr>
            <p:nvPr/>
          </p:nvSpPr>
          <p:spPr bwMode="auto">
            <a:xfrm>
              <a:off x="2455863" y="3556000"/>
              <a:ext cx="47625"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0" name="Rectangle 98"/>
            <p:cNvSpPr>
              <a:spLocks noChangeArrowheads="1"/>
            </p:cNvSpPr>
            <p:nvPr/>
          </p:nvSpPr>
          <p:spPr bwMode="auto">
            <a:xfrm>
              <a:off x="2601913" y="3556000"/>
              <a:ext cx="47625"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1" name="Freeform 99"/>
            <p:cNvSpPr>
              <a:spLocks/>
            </p:cNvSpPr>
            <p:nvPr/>
          </p:nvSpPr>
          <p:spPr bwMode="auto">
            <a:xfrm>
              <a:off x="2747963" y="3556000"/>
              <a:ext cx="49213" cy="25400"/>
            </a:xfrm>
            <a:custGeom>
              <a:avLst/>
              <a:gdLst>
                <a:gd name="T0" fmla="*/ 0 w 31"/>
                <a:gd name="T1" fmla="*/ 0 h 16"/>
                <a:gd name="T2" fmla="*/ 31 w 31"/>
                <a:gd name="T3" fmla="*/ 1 h 16"/>
                <a:gd name="T4" fmla="*/ 31 w 31"/>
                <a:gd name="T5" fmla="*/ 16 h 16"/>
                <a:gd name="T6" fmla="*/ 0 w 31"/>
                <a:gd name="T7" fmla="*/ 15 h 16"/>
                <a:gd name="T8" fmla="*/ 0 w 31"/>
                <a:gd name="T9" fmla="*/ 0 h 16"/>
              </a:gdLst>
              <a:ahLst/>
              <a:cxnLst>
                <a:cxn ang="0">
                  <a:pos x="T0" y="T1"/>
                </a:cxn>
                <a:cxn ang="0">
                  <a:pos x="T2" y="T3"/>
                </a:cxn>
                <a:cxn ang="0">
                  <a:pos x="T4" y="T5"/>
                </a:cxn>
                <a:cxn ang="0">
                  <a:pos x="T6" y="T7"/>
                </a:cxn>
                <a:cxn ang="0">
                  <a:pos x="T8" y="T9"/>
                </a:cxn>
              </a:cxnLst>
              <a:rect l="0" t="0" r="r" b="b"/>
              <a:pathLst>
                <a:path w="31" h="16">
                  <a:moveTo>
                    <a:pt x="0" y="0"/>
                  </a:moveTo>
                  <a:lnTo>
                    <a:pt x="31" y="1"/>
                  </a:lnTo>
                  <a:lnTo>
                    <a:pt x="31" y="16"/>
                  </a:lnTo>
                  <a:lnTo>
                    <a:pt x="0" y="15"/>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2" name="Rectangle 100"/>
            <p:cNvSpPr>
              <a:spLocks noChangeArrowheads="1"/>
            </p:cNvSpPr>
            <p:nvPr/>
          </p:nvSpPr>
          <p:spPr bwMode="auto">
            <a:xfrm>
              <a:off x="2894013" y="3557588"/>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3" name="Rectangle 101"/>
            <p:cNvSpPr>
              <a:spLocks noChangeArrowheads="1"/>
            </p:cNvSpPr>
            <p:nvPr/>
          </p:nvSpPr>
          <p:spPr bwMode="auto">
            <a:xfrm>
              <a:off x="3040063" y="3557588"/>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4" name="Rectangle 102"/>
            <p:cNvSpPr>
              <a:spLocks noChangeArrowheads="1"/>
            </p:cNvSpPr>
            <p:nvPr/>
          </p:nvSpPr>
          <p:spPr bwMode="auto">
            <a:xfrm>
              <a:off x="3186113" y="3557588"/>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5" name="Rectangle 103"/>
            <p:cNvSpPr>
              <a:spLocks noChangeArrowheads="1"/>
            </p:cNvSpPr>
            <p:nvPr/>
          </p:nvSpPr>
          <p:spPr bwMode="auto">
            <a:xfrm>
              <a:off x="3333750" y="3557588"/>
              <a:ext cx="47625"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6" name="Freeform 104"/>
            <p:cNvSpPr>
              <a:spLocks/>
            </p:cNvSpPr>
            <p:nvPr/>
          </p:nvSpPr>
          <p:spPr bwMode="auto">
            <a:xfrm>
              <a:off x="3479800" y="3557588"/>
              <a:ext cx="47625" cy="25400"/>
            </a:xfrm>
            <a:custGeom>
              <a:avLst/>
              <a:gdLst>
                <a:gd name="T0" fmla="*/ 0 w 30"/>
                <a:gd name="T1" fmla="*/ 0 h 16"/>
                <a:gd name="T2" fmla="*/ 30 w 30"/>
                <a:gd name="T3" fmla="*/ 1 h 16"/>
                <a:gd name="T4" fmla="*/ 30 w 30"/>
                <a:gd name="T5" fmla="*/ 16 h 16"/>
                <a:gd name="T6" fmla="*/ 0 w 30"/>
                <a:gd name="T7" fmla="*/ 15 h 16"/>
                <a:gd name="T8" fmla="*/ 0 w 30"/>
                <a:gd name="T9" fmla="*/ 0 h 16"/>
              </a:gdLst>
              <a:ahLst/>
              <a:cxnLst>
                <a:cxn ang="0">
                  <a:pos x="T0" y="T1"/>
                </a:cxn>
                <a:cxn ang="0">
                  <a:pos x="T2" y="T3"/>
                </a:cxn>
                <a:cxn ang="0">
                  <a:pos x="T4" y="T5"/>
                </a:cxn>
                <a:cxn ang="0">
                  <a:pos x="T6" y="T7"/>
                </a:cxn>
                <a:cxn ang="0">
                  <a:pos x="T8" y="T9"/>
                </a:cxn>
              </a:cxnLst>
              <a:rect l="0" t="0" r="r" b="b"/>
              <a:pathLst>
                <a:path w="30" h="16">
                  <a:moveTo>
                    <a:pt x="0" y="0"/>
                  </a:moveTo>
                  <a:lnTo>
                    <a:pt x="30" y="1"/>
                  </a:lnTo>
                  <a:lnTo>
                    <a:pt x="30" y="16"/>
                  </a:lnTo>
                  <a:lnTo>
                    <a:pt x="0" y="15"/>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7" name="Rectangle 105"/>
            <p:cNvSpPr>
              <a:spLocks noChangeArrowheads="1"/>
            </p:cNvSpPr>
            <p:nvPr/>
          </p:nvSpPr>
          <p:spPr bwMode="auto">
            <a:xfrm>
              <a:off x="3625850" y="3559175"/>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8" name="Rectangle 106"/>
            <p:cNvSpPr>
              <a:spLocks noChangeArrowheads="1"/>
            </p:cNvSpPr>
            <p:nvPr/>
          </p:nvSpPr>
          <p:spPr bwMode="auto">
            <a:xfrm>
              <a:off x="3771900" y="3559175"/>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49" name="Rectangle 107"/>
            <p:cNvSpPr>
              <a:spLocks noChangeArrowheads="1"/>
            </p:cNvSpPr>
            <p:nvPr/>
          </p:nvSpPr>
          <p:spPr bwMode="auto">
            <a:xfrm>
              <a:off x="3917950" y="3559175"/>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0" name="Rectangle 108"/>
            <p:cNvSpPr>
              <a:spLocks noChangeArrowheads="1"/>
            </p:cNvSpPr>
            <p:nvPr/>
          </p:nvSpPr>
          <p:spPr bwMode="auto">
            <a:xfrm>
              <a:off x="4064000" y="3559175"/>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1" name="Rectangle 109"/>
            <p:cNvSpPr>
              <a:spLocks noChangeArrowheads="1"/>
            </p:cNvSpPr>
            <p:nvPr/>
          </p:nvSpPr>
          <p:spPr bwMode="auto">
            <a:xfrm>
              <a:off x="4210050" y="3560763"/>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2" name="Rectangle 110"/>
            <p:cNvSpPr>
              <a:spLocks noChangeArrowheads="1"/>
            </p:cNvSpPr>
            <p:nvPr/>
          </p:nvSpPr>
          <p:spPr bwMode="auto">
            <a:xfrm>
              <a:off x="4357688" y="3560763"/>
              <a:ext cx="47625"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3" name="Rectangle 111"/>
            <p:cNvSpPr>
              <a:spLocks noChangeArrowheads="1"/>
            </p:cNvSpPr>
            <p:nvPr/>
          </p:nvSpPr>
          <p:spPr bwMode="auto">
            <a:xfrm>
              <a:off x="4503738" y="3560763"/>
              <a:ext cx="47625"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4" name="Rectangle 112"/>
            <p:cNvSpPr>
              <a:spLocks noChangeArrowheads="1"/>
            </p:cNvSpPr>
            <p:nvPr/>
          </p:nvSpPr>
          <p:spPr bwMode="auto">
            <a:xfrm>
              <a:off x="4649788" y="3560763"/>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5" name="Rectangle 113"/>
            <p:cNvSpPr>
              <a:spLocks noChangeArrowheads="1"/>
            </p:cNvSpPr>
            <p:nvPr/>
          </p:nvSpPr>
          <p:spPr bwMode="auto">
            <a:xfrm>
              <a:off x="4795838" y="3560763"/>
              <a:ext cx="49213" cy="23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6" name="Rectangle 114"/>
            <p:cNvSpPr>
              <a:spLocks noChangeArrowheads="1"/>
            </p:cNvSpPr>
            <p:nvPr/>
          </p:nvSpPr>
          <p:spPr bwMode="auto">
            <a:xfrm>
              <a:off x="4941888" y="3560763"/>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7" name="Rectangle 115"/>
            <p:cNvSpPr>
              <a:spLocks noChangeArrowheads="1"/>
            </p:cNvSpPr>
            <p:nvPr/>
          </p:nvSpPr>
          <p:spPr bwMode="auto">
            <a:xfrm>
              <a:off x="5087938" y="3560763"/>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8" name="Rectangle 116"/>
            <p:cNvSpPr>
              <a:spLocks noChangeArrowheads="1"/>
            </p:cNvSpPr>
            <p:nvPr/>
          </p:nvSpPr>
          <p:spPr bwMode="auto">
            <a:xfrm>
              <a:off x="5235575" y="3560763"/>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59" name="Rectangle 117"/>
            <p:cNvSpPr>
              <a:spLocks noChangeArrowheads="1"/>
            </p:cNvSpPr>
            <p:nvPr/>
          </p:nvSpPr>
          <p:spPr bwMode="auto">
            <a:xfrm>
              <a:off x="5381625" y="3560763"/>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0" name="Rectangle 118"/>
            <p:cNvSpPr>
              <a:spLocks noChangeArrowheads="1"/>
            </p:cNvSpPr>
            <p:nvPr/>
          </p:nvSpPr>
          <p:spPr bwMode="auto">
            <a:xfrm>
              <a:off x="5527675" y="3560763"/>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1" name="Rectangle 119"/>
            <p:cNvSpPr>
              <a:spLocks noChangeArrowheads="1"/>
            </p:cNvSpPr>
            <p:nvPr/>
          </p:nvSpPr>
          <p:spPr bwMode="auto">
            <a:xfrm>
              <a:off x="5673725" y="35623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2" name="Rectangle 120"/>
            <p:cNvSpPr>
              <a:spLocks noChangeArrowheads="1"/>
            </p:cNvSpPr>
            <p:nvPr/>
          </p:nvSpPr>
          <p:spPr bwMode="auto">
            <a:xfrm>
              <a:off x="5819775" y="35623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3" name="Rectangle 121"/>
            <p:cNvSpPr>
              <a:spLocks noChangeArrowheads="1"/>
            </p:cNvSpPr>
            <p:nvPr/>
          </p:nvSpPr>
          <p:spPr bwMode="auto">
            <a:xfrm>
              <a:off x="5965825" y="35623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4" name="Rectangle 122"/>
            <p:cNvSpPr>
              <a:spLocks noChangeArrowheads="1"/>
            </p:cNvSpPr>
            <p:nvPr/>
          </p:nvSpPr>
          <p:spPr bwMode="auto">
            <a:xfrm>
              <a:off x="6111875" y="35623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5" name="Freeform 123"/>
            <p:cNvSpPr>
              <a:spLocks/>
            </p:cNvSpPr>
            <p:nvPr/>
          </p:nvSpPr>
          <p:spPr bwMode="auto">
            <a:xfrm>
              <a:off x="6259513" y="3562350"/>
              <a:ext cx="47625" cy="26988"/>
            </a:xfrm>
            <a:custGeom>
              <a:avLst/>
              <a:gdLst>
                <a:gd name="T0" fmla="*/ 0 w 30"/>
                <a:gd name="T1" fmla="*/ 0 h 17"/>
                <a:gd name="T2" fmla="*/ 30 w 30"/>
                <a:gd name="T3" fmla="*/ 1 h 17"/>
                <a:gd name="T4" fmla="*/ 30 w 30"/>
                <a:gd name="T5" fmla="*/ 17 h 17"/>
                <a:gd name="T6" fmla="*/ 0 w 30"/>
                <a:gd name="T7" fmla="*/ 16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30" y="1"/>
                  </a:lnTo>
                  <a:lnTo>
                    <a:pt x="30" y="17"/>
                  </a:lnTo>
                  <a:lnTo>
                    <a:pt x="0" y="1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6" name="Rectangle 124"/>
            <p:cNvSpPr>
              <a:spLocks noChangeArrowheads="1"/>
            </p:cNvSpPr>
            <p:nvPr/>
          </p:nvSpPr>
          <p:spPr bwMode="auto">
            <a:xfrm>
              <a:off x="6405563" y="3563938"/>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7" name="Rectangle 125"/>
            <p:cNvSpPr>
              <a:spLocks noChangeArrowheads="1"/>
            </p:cNvSpPr>
            <p:nvPr/>
          </p:nvSpPr>
          <p:spPr bwMode="auto">
            <a:xfrm>
              <a:off x="6551613" y="3563938"/>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8" name="Rectangle 126"/>
            <p:cNvSpPr>
              <a:spLocks noChangeArrowheads="1"/>
            </p:cNvSpPr>
            <p:nvPr/>
          </p:nvSpPr>
          <p:spPr bwMode="auto">
            <a:xfrm>
              <a:off x="6697663" y="3563938"/>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69" name="Rectangle 127"/>
            <p:cNvSpPr>
              <a:spLocks noChangeArrowheads="1"/>
            </p:cNvSpPr>
            <p:nvPr/>
          </p:nvSpPr>
          <p:spPr bwMode="auto">
            <a:xfrm>
              <a:off x="6843713" y="3563938"/>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0" name="Freeform 128"/>
            <p:cNvSpPr>
              <a:spLocks/>
            </p:cNvSpPr>
            <p:nvPr/>
          </p:nvSpPr>
          <p:spPr bwMode="auto">
            <a:xfrm>
              <a:off x="6989763" y="3563938"/>
              <a:ext cx="49213" cy="26988"/>
            </a:xfrm>
            <a:custGeom>
              <a:avLst/>
              <a:gdLst>
                <a:gd name="T0" fmla="*/ 0 w 31"/>
                <a:gd name="T1" fmla="*/ 0 h 17"/>
                <a:gd name="T2" fmla="*/ 31 w 31"/>
                <a:gd name="T3" fmla="*/ 1 h 17"/>
                <a:gd name="T4" fmla="*/ 31 w 31"/>
                <a:gd name="T5" fmla="*/ 17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1" y="1"/>
                  </a:lnTo>
                  <a:lnTo>
                    <a:pt x="31" y="17"/>
                  </a:lnTo>
                  <a:lnTo>
                    <a:pt x="0" y="16"/>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1" name="Rectangle 129"/>
            <p:cNvSpPr>
              <a:spLocks noChangeArrowheads="1"/>
            </p:cNvSpPr>
            <p:nvPr/>
          </p:nvSpPr>
          <p:spPr bwMode="auto">
            <a:xfrm>
              <a:off x="7137400" y="3565525"/>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2" name="Rectangle 130"/>
            <p:cNvSpPr>
              <a:spLocks noChangeArrowheads="1"/>
            </p:cNvSpPr>
            <p:nvPr/>
          </p:nvSpPr>
          <p:spPr bwMode="auto">
            <a:xfrm>
              <a:off x="7283450" y="3565525"/>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3" name="Rectangle 131"/>
            <p:cNvSpPr>
              <a:spLocks noChangeArrowheads="1"/>
            </p:cNvSpPr>
            <p:nvPr/>
          </p:nvSpPr>
          <p:spPr bwMode="auto">
            <a:xfrm>
              <a:off x="7429500" y="3565525"/>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4" name="Rectangle 132"/>
            <p:cNvSpPr>
              <a:spLocks noChangeArrowheads="1"/>
            </p:cNvSpPr>
            <p:nvPr/>
          </p:nvSpPr>
          <p:spPr bwMode="auto">
            <a:xfrm>
              <a:off x="7575550" y="3565525"/>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5" name="Rectangle 133"/>
            <p:cNvSpPr>
              <a:spLocks noChangeArrowheads="1"/>
            </p:cNvSpPr>
            <p:nvPr/>
          </p:nvSpPr>
          <p:spPr bwMode="auto">
            <a:xfrm>
              <a:off x="7721600" y="3567113"/>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6" name="Rectangle 134"/>
            <p:cNvSpPr>
              <a:spLocks noChangeArrowheads="1"/>
            </p:cNvSpPr>
            <p:nvPr/>
          </p:nvSpPr>
          <p:spPr bwMode="auto">
            <a:xfrm>
              <a:off x="7867650" y="3567113"/>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7" name="Rectangle 135"/>
            <p:cNvSpPr>
              <a:spLocks noChangeArrowheads="1"/>
            </p:cNvSpPr>
            <p:nvPr/>
          </p:nvSpPr>
          <p:spPr bwMode="auto">
            <a:xfrm>
              <a:off x="8013700" y="3567113"/>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8" name="Rectangle 136"/>
            <p:cNvSpPr>
              <a:spLocks noChangeArrowheads="1"/>
            </p:cNvSpPr>
            <p:nvPr/>
          </p:nvSpPr>
          <p:spPr bwMode="auto">
            <a:xfrm>
              <a:off x="8161338" y="3567113"/>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79" name="Rectangle 137"/>
            <p:cNvSpPr>
              <a:spLocks noChangeArrowheads="1"/>
            </p:cNvSpPr>
            <p:nvPr/>
          </p:nvSpPr>
          <p:spPr bwMode="auto">
            <a:xfrm>
              <a:off x="8307388" y="3567113"/>
              <a:ext cx="4762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80" name="Rectangle 138"/>
            <p:cNvSpPr>
              <a:spLocks noChangeArrowheads="1"/>
            </p:cNvSpPr>
            <p:nvPr/>
          </p:nvSpPr>
          <p:spPr bwMode="auto">
            <a:xfrm>
              <a:off x="8453438" y="356870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81" name="Rectangle 139"/>
            <p:cNvSpPr>
              <a:spLocks noChangeArrowheads="1"/>
            </p:cNvSpPr>
            <p:nvPr/>
          </p:nvSpPr>
          <p:spPr bwMode="auto">
            <a:xfrm>
              <a:off x="8599488" y="356870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82" name="Rectangle 140"/>
            <p:cNvSpPr>
              <a:spLocks noChangeArrowheads="1"/>
            </p:cNvSpPr>
            <p:nvPr/>
          </p:nvSpPr>
          <p:spPr bwMode="auto">
            <a:xfrm>
              <a:off x="8745538" y="3568700"/>
              <a:ext cx="12700"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83" name="Rectangle 141"/>
            <p:cNvSpPr>
              <a:spLocks noChangeArrowheads="1"/>
            </p:cNvSpPr>
            <p:nvPr/>
          </p:nvSpPr>
          <p:spPr bwMode="auto">
            <a:xfrm>
              <a:off x="3000375" y="711200"/>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Arial" pitchFamily="34" charset="0"/>
                  <a:cs typeface="Arial" pitchFamily="34" charset="0"/>
                </a:rPr>
                <a:t>Fish</a:t>
              </a:r>
              <a:r>
                <a:rPr kumimoji="0" lang="en-US" sz="2600" b="1" i="0" u="none" strike="noStrike" cap="none" normalizeH="0" smtClean="0">
                  <a:ln>
                    <a:noFill/>
                  </a:ln>
                  <a:solidFill>
                    <a:srgbClr val="000000"/>
                  </a:solidFill>
                  <a:effectLst/>
                  <a:latin typeface="Arial" pitchFamily="34" charset="0"/>
                  <a:cs typeface="Arial" pitchFamily="34" charset="0"/>
                </a:rPr>
                <a:t> as food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84" name="Rectangle 142"/>
            <p:cNvSpPr>
              <a:spLocks noChangeArrowheads="1"/>
            </p:cNvSpPr>
            <p:nvPr/>
          </p:nvSpPr>
          <p:spPr bwMode="auto">
            <a:xfrm>
              <a:off x="5207000" y="855663"/>
              <a:ext cx="1012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400" b="1" i="0" u="none" strike="noStrike" cap="none" normalizeH="0" baseline="0" smtClean="0">
                  <a:ln>
                    <a:noFill/>
                  </a:ln>
                  <a:solidFill>
                    <a:srgbClr val="000000"/>
                  </a:solidFill>
                  <a:effectLst/>
                  <a:latin typeface="Arial" pitchFamily="34" charset="0"/>
                  <a:cs typeface="Arial" pitchFamily="34" charset="0"/>
                </a:rPr>
                <a:t>(FAO 2010)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85" name="Rectangle 143"/>
            <p:cNvSpPr>
              <a:spLocks noChangeArrowheads="1"/>
            </p:cNvSpPr>
            <p:nvPr/>
          </p:nvSpPr>
          <p:spPr bwMode="auto">
            <a:xfrm>
              <a:off x="803275" y="5611813"/>
              <a:ext cx="315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smtClean="0">
                  <a:ln>
                    <a:noFill/>
                  </a:ln>
                  <a:solidFill>
                    <a:srgbClr val="000000"/>
                  </a:solidFill>
                  <a:effectLst/>
                  <a:latin typeface="Arial" pitchFamily="34" charset="0"/>
                  <a:cs typeface="Arial" pitchFamily="34" charset="0"/>
                </a:rPr>
                <a:t>30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86" name="Rectangle 144"/>
            <p:cNvSpPr>
              <a:spLocks noChangeArrowheads="1"/>
            </p:cNvSpPr>
            <p:nvPr/>
          </p:nvSpPr>
          <p:spPr bwMode="auto">
            <a:xfrm>
              <a:off x="803275" y="4953000"/>
              <a:ext cx="315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smtClean="0">
                  <a:ln>
                    <a:noFill/>
                  </a:ln>
                  <a:solidFill>
                    <a:srgbClr val="000000"/>
                  </a:solidFill>
                  <a:effectLst/>
                  <a:latin typeface="Arial" pitchFamily="34" charset="0"/>
                  <a:cs typeface="Arial" pitchFamily="34" charset="0"/>
                </a:rPr>
                <a:t>40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87" name="Rectangle 145"/>
            <p:cNvSpPr>
              <a:spLocks noChangeArrowheads="1"/>
            </p:cNvSpPr>
            <p:nvPr/>
          </p:nvSpPr>
          <p:spPr bwMode="auto">
            <a:xfrm>
              <a:off x="803275" y="4294188"/>
              <a:ext cx="315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smtClean="0">
                  <a:ln>
                    <a:noFill/>
                  </a:ln>
                  <a:solidFill>
                    <a:srgbClr val="000000"/>
                  </a:solidFill>
                  <a:effectLst/>
                  <a:latin typeface="Arial" pitchFamily="34" charset="0"/>
                  <a:cs typeface="Arial" pitchFamily="34" charset="0"/>
                </a:rPr>
                <a:t>50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88" name="Rectangle 146"/>
            <p:cNvSpPr>
              <a:spLocks noChangeArrowheads="1"/>
            </p:cNvSpPr>
            <p:nvPr/>
          </p:nvSpPr>
          <p:spPr bwMode="auto">
            <a:xfrm>
              <a:off x="803275" y="3636963"/>
              <a:ext cx="315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smtClean="0">
                  <a:ln>
                    <a:noFill/>
                  </a:ln>
                  <a:solidFill>
                    <a:srgbClr val="000000"/>
                  </a:solidFill>
                  <a:effectLst/>
                  <a:latin typeface="Arial" pitchFamily="34" charset="0"/>
                  <a:cs typeface="Arial" pitchFamily="34" charset="0"/>
                </a:rPr>
                <a:t>60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89" name="Rectangle 147"/>
            <p:cNvSpPr>
              <a:spLocks noChangeArrowheads="1"/>
            </p:cNvSpPr>
            <p:nvPr/>
          </p:nvSpPr>
          <p:spPr bwMode="auto">
            <a:xfrm>
              <a:off x="803275" y="2978150"/>
              <a:ext cx="315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smtClean="0">
                  <a:ln>
                    <a:noFill/>
                  </a:ln>
                  <a:solidFill>
                    <a:srgbClr val="000000"/>
                  </a:solidFill>
                  <a:effectLst/>
                  <a:latin typeface="Arial" pitchFamily="34" charset="0"/>
                  <a:cs typeface="Arial" pitchFamily="34" charset="0"/>
                </a:rPr>
                <a:t>70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0" name="Rectangle 148"/>
            <p:cNvSpPr>
              <a:spLocks noChangeArrowheads="1"/>
            </p:cNvSpPr>
            <p:nvPr/>
          </p:nvSpPr>
          <p:spPr bwMode="auto">
            <a:xfrm>
              <a:off x="803275" y="2319338"/>
              <a:ext cx="315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600" b="0" i="0" u="none" strike="noStrike" cap="none" normalizeH="0" baseline="0" smtClean="0">
                  <a:ln>
                    <a:noFill/>
                  </a:ln>
                  <a:solidFill>
                    <a:srgbClr val="000000"/>
                  </a:solidFill>
                  <a:effectLst/>
                  <a:latin typeface="Arial" pitchFamily="34" charset="0"/>
                  <a:cs typeface="Arial" pitchFamily="34" charset="0"/>
                </a:rPr>
                <a:t>80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1" name="Rectangle 149"/>
            <p:cNvSpPr>
              <a:spLocks noChangeArrowheads="1"/>
            </p:cNvSpPr>
            <p:nvPr/>
          </p:nvSpPr>
          <p:spPr bwMode="auto">
            <a:xfrm>
              <a:off x="1471613"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Arial" pitchFamily="34" charset="0"/>
                  <a:cs typeface="Arial" pitchFamily="34" charset="0"/>
                </a:rPr>
                <a:t>2004</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2" name="Rectangle 150"/>
            <p:cNvSpPr>
              <a:spLocks noChangeArrowheads="1"/>
            </p:cNvSpPr>
            <p:nvPr/>
          </p:nvSpPr>
          <p:spPr bwMode="auto">
            <a:xfrm>
              <a:off x="2552700"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Arial" pitchFamily="34" charset="0"/>
                  <a:cs typeface="Arial" pitchFamily="34" charset="0"/>
                </a:rPr>
                <a:t>2005</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3" name="Rectangle 151"/>
            <p:cNvSpPr>
              <a:spLocks noChangeArrowheads="1"/>
            </p:cNvSpPr>
            <p:nvPr/>
          </p:nvSpPr>
          <p:spPr bwMode="auto">
            <a:xfrm>
              <a:off x="3635375"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Arial" pitchFamily="34" charset="0"/>
                  <a:cs typeface="Arial" pitchFamily="34" charset="0"/>
                </a:rPr>
                <a:t>2006</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4" name="Rectangle 152"/>
            <p:cNvSpPr>
              <a:spLocks noChangeArrowheads="1"/>
            </p:cNvSpPr>
            <p:nvPr/>
          </p:nvSpPr>
          <p:spPr bwMode="auto">
            <a:xfrm>
              <a:off x="4718050"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Arial" pitchFamily="34" charset="0"/>
                  <a:cs typeface="Arial" pitchFamily="34" charset="0"/>
                </a:rPr>
                <a:t>2007</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5" name="Rectangle 153"/>
            <p:cNvSpPr>
              <a:spLocks noChangeArrowheads="1"/>
            </p:cNvSpPr>
            <p:nvPr/>
          </p:nvSpPr>
          <p:spPr bwMode="auto">
            <a:xfrm>
              <a:off x="5800725"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Arial" pitchFamily="34" charset="0"/>
                  <a:cs typeface="Arial" pitchFamily="34" charset="0"/>
                </a:rPr>
                <a:t>2008</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6" name="Rectangle 154"/>
            <p:cNvSpPr>
              <a:spLocks noChangeArrowheads="1"/>
            </p:cNvSpPr>
            <p:nvPr/>
          </p:nvSpPr>
          <p:spPr bwMode="auto">
            <a:xfrm>
              <a:off x="6881813"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dirty="0" smtClean="0">
                  <a:ln>
                    <a:noFill/>
                  </a:ln>
                  <a:solidFill>
                    <a:srgbClr val="000000"/>
                  </a:solidFill>
                  <a:effectLst/>
                  <a:latin typeface="Arial" pitchFamily="34" charset="0"/>
                  <a:cs typeface="Arial" pitchFamily="34" charset="0"/>
                </a:rPr>
                <a:t>2009</a:t>
              </a:r>
              <a:endParaRPr kumimoji="0" lang="sv-S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97" name="Rectangle 155"/>
            <p:cNvSpPr>
              <a:spLocks noChangeArrowheads="1"/>
            </p:cNvSpPr>
            <p:nvPr/>
          </p:nvSpPr>
          <p:spPr bwMode="auto">
            <a:xfrm>
              <a:off x="7964488" y="5924550"/>
              <a:ext cx="608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Arial" pitchFamily="34" charset="0"/>
                  <a:cs typeface="Arial" pitchFamily="34" charset="0"/>
                </a:rPr>
                <a:t>2010</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198" name="Rectangle 156"/>
            <p:cNvSpPr>
              <a:spLocks noChangeArrowheads="1"/>
            </p:cNvSpPr>
            <p:nvPr/>
          </p:nvSpPr>
          <p:spPr bwMode="auto">
            <a:xfrm rot="16200000">
              <a:off x="193675" y="3889375"/>
              <a:ext cx="808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cs typeface="Arial" pitchFamily="34" charset="0"/>
                </a:rPr>
                <a:t>Mil. ton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99" name="Rectangle 157"/>
            <p:cNvSpPr>
              <a:spLocks noChangeArrowheads="1"/>
            </p:cNvSpPr>
            <p:nvPr/>
          </p:nvSpPr>
          <p:spPr bwMode="auto">
            <a:xfrm>
              <a:off x="1928813" y="1341438"/>
              <a:ext cx="6367463" cy="839788"/>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200" name="Line 158"/>
            <p:cNvSpPr>
              <a:spLocks noChangeShapeType="1"/>
            </p:cNvSpPr>
            <p:nvPr/>
          </p:nvSpPr>
          <p:spPr bwMode="auto">
            <a:xfrm>
              <a:off x="2022475" y="1468438"/>
              <a:ext cx="441325" cy="0"/>
            </a:xfrm>
            <a:prstGeom prst="line">
              <a:avLst/>
            </a:prstGeom>
            <a:noFill/>
            <a:ln w="1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01" name="Rectangle 159"/>
            <p:cNvSpPr>
              <a:spLocks noChangeArrowheads="1"/>
            </p:cNvSpPr>
            <p:nvPr/>
          </p:nvSpPr>
          <p:spPr bwMode="auto">
            <a:xfrm>
              <a:off x="2181225" y="1404938"/>
              <a:ext cx="123825" cy="123825"/>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3202" name="Rectangle 160"/>
            <p:cNvSpPr>
              <a:spLocks noChangeArrowheads="1"/>
            </p:cNvSpPr>
            <p:nvPr/>
          </p:nvSpPr>
          <p:spPr bwMode="auto">
            <a:xfrm>
              <a:off x="2511425" y="1358900"/>
              <a:ext cx="658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Fishing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03" name="Line 161"/>
            <p:cNvSpPr>
              <a:spLocks noChangeShapeType="1"/>
            </p:cNvSpPr>
            <p:nvPr/>
          </p:nvSpPr>
          <p:spPr bwMode="auto">
            <a:xfrm>
              <a:off x="5027613" y="1468438"/>
              <a:ext cx="441325" cy="0"/>
            </a:xfrm>
            <a:prstGeom prst="line">
              <a:avLst/>
            </a:prstGeom>
            <a:noFill/>
            <a:ln w="1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04" name="Freeform 162"/>
            <p:cNvSpPr>
              <a:spLocks/>
            </p:cNvSpPr>
            <p:nvPr/>
          </p:nvSpPr>
          <p:spPr bwMode="auto">
            <a:xfrm>
              <a:off x="5186363" y="1404938"/>
              <a:ext cx="125413" cy="125413"/>
            </a:xfrm>
            <a:custGeom>
              <a:avLst/>
              <a:gdLst>
                <a:gd name="T0" fmla="*/ 39 w 79"/>
                <a:gd name="T1" fmla="*/ 0 h 79"/>
                <a:gd name="T2" fmla="*/ 79 w 79"/>
                <a:gd name="T3" fmla="*/ 79 h 79"/>
                <a:gd name="T4" fmla="*/ 0 w 79"/>
                <a:gd name="T5" fmla="*/ 79 h 79"/>
                <a:gd name="T6" fmla="*/ 39 w 79"/>
                <a:gd name="T7" fmla="*/ 0 h 79"/>
              </a:gdLst>
              <a:ahLst/>
              <a:cxnLst>
                <a:cxn ang="0">
                  <a:pos x="T0" y="T1"/>
                </a:cxn>
                <a:cxn ang="0">
                  <a:pos x="T2" y="T3"/>
                </a:cxn>
                <a:cxn ang="0">
                  <a:pos x="T4" y="T5"/>
                </a:cxn>
                <a:cxn ang="0">
                  <a:pos x="T6" y="T7"/>
                </a:cxn>
              </a:cxnLst>
              <a:rect l="0" t="0" r="r" b="b"/>
              <a:pathLst>
                <a:path w="79" h="79">
                  <a:moveTo>
                    <a:pt x="39" y="0"/>
                  </a:moveTo>
                  <a:lnTo>
                    <a:pt x="79" y="79"/>
                  </a:lnTo>
                  <a:lnTo>
                    <a:pt x="0" y="79"/>
                  </a:lnTo>
                  <a:lnTo>
                    <a:pt x="39" y="0"/>
                  </a:lnTo>
                  <a:close/>
                </a:path>
              </a:pathLst>
            </a:custGeom>
            <a:solidFill>
              <a:srgbClr val="0000FF"/>
            </a:solidFill>
            <a:ln w="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205" name="Rectangle 163"/>
            <p:cNvSpPr>
              <a:spLocks noChangeArrowheads="1"/>
            </p:cNvSpPr>
            <p:nvPr/>
          </p:nvSpPr>
          <p:spPr bwMode="auto">
            <a:xfrm>
              <a:off x="5516563" y="1358900"/>
              <a:ext cx="187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Aquaculture not alge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06" name="Freeform 164"/>
            <p:cNvSpPr>
              <a:spLocks/>
            </p:cNvSpPr>
            <p:nvPr/>
          </p:nvSpPr>
          <p:spPr bwMode="auto">
            <a:xfrm>
              <a:off x="2181225" y="1695450"/>
              <a:ext cx="125413" cy="123825"/>
            </a:xfrm>
            <a:custGeom>
              <a:avLst/>
              <a:gdLst>
                <a:gd name="T0" fmla="*/ 39 w 79"/>
                <a:gd name="T1" fmla="*/ 0 h 78"/>
                <a:gd name="T2" fmla="*/ 79 w 79"/>
                <a:gd name="T3" fmla="*/ 78 h 78"/>
                <a:gd name="T4" fmla="*/ 0 w 79"/>
                <a:gd name="T5" fmla="*/ 78 h 78"/>
                <a:gd name="T6" fmla="*/ 39 w 79"/>
                <a:gd name="T7" fmla="*/ 0 h 78"/>
              </a:gdLst>
              <a:ahLst/>
              <a:cxnLst>
                <a:cxn ang="0">
                  <a:pos x="T0" y="T1"/>
                </a:cxn>
                <a:cxn ang="0">
                  <a:pos x="T2" y="T3"/>
                </a:cxn>
                <a:cxn ang="0">
                  <a:pos x="T4" y="T5"/>
                </a:cxn>
                <a:cxn ang="0">
                  <a:pos x="T6" y="T7"/>
                </a:cxn>
              </a:cxnLst>
              <a:rect l="0" t="0" r="r" b="b"/>
              <a:pathLst>
                <a:path w="79" h="78">
                  <a:moveTo>
                    <a:pt x="39" y="0"/>
                  </a:moveTo>
                  <a:lnTo>
                    <a:pt x="79" y="78"/>
                  </a:lnTo>
                  <a:lnTo>
                    <a:pt x="0" y="78"/>
                  </a:lnTo>
                  <a:lnTo>
                    <a:pt x="39" y="0"/>
                  </a:lnTo>
                  <a:close/>
                </a:path>
              </a:pathLst>
            </a:custGeom>
            <a:solidFill>
              <a:srgbClr val="3366FF"/>
            </a:solidFill>
            <a:ln w="8">
              <a:solidFill>
                <a:srgbClr val="3366FF"/>
              </a:solid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
          <p:nvSpPr>
            <p:cNvPr id="3207" name="Rectangle 165"/>
            <p:cNvSpPr>
              <a:spLocks noChangeArrowheads="1"/>
            </p:cNvSpPr>
            <p:nvPr/>
          </p:nvSpPr>
          <p:spPr bwMode="auto">
            <a:xfrm>
              <a:off x="2511425" y="1638300"/>
              <a:ext cx="1714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Aquaculture + alge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08" name="Rectangle 166"/>
            <p:cNvSpPr>
              <a:spLocks noChangeArrowheads="1"/>
            </p:cNvSpPr>
            <p:nvPr/>
          </p:nvSpPr>
          <p:spPr bwMode="auto">
            <a:xfrm>
              <a:off x="5027613" y="1735138"/>
              <a:ext cx="49213" cy="238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09" name="Rectangle 167"/>
            <p:cNvSpPr>
              <a:spLocks noChangeArrowheads="1"/>
            </p:cNvSpPr>
            <p:nvPr/>
          </p:nvSpPr>
          <p:spPr bwMode="auto">
            <a:xfrm>
              <a:off x="5173663" y="1735138"/>
              <a:ext cx="49213" cy="238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0" name="Rectangle 168"/>
            <p:cNvSpPr>
              <a:spLocks noChangeArrowheads="1"/>
            </p:cNvSpPr>
            <p:nvPr/>
          </p:nvSpPr>
          <p:spPr bwMode="auto">
            <a:xfrm>
              <a:off x="5319713" y="1735138"/>
              <a:ext cx="49213" cy="238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1" name="Rectangle 169"/>
            <p:cNvSpPr>
              <a:spLocks noChangeArrowheads="1"/>
            </p:cNvSpPr>
            <p:nvPr/>
          </p:nvSpPr>
          <p:spPr bwMode="auto">
            <a:xfrm>
              <a:off x="5465763" y="1735138"/>
              <a:ext cx="3175" cy="238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2" name="Rectangle 170"/>
            <p:cNvSpPr>
              <a:spLocks noChangeArrowheads="1"/>
            </p:cNvSpPr>
            <p:nvPr/>
          </p:nvSpPr>
          <p:spPr bwMode="auto">
            <a:xfrm>
              <a:off x="5516563" y="1638300"/>
              <a:ext cx="2700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Linear (Aquaculture non alge)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3" name="Rectangle 171"/>
            <p:cNvSpPr>
              <a:spLocks noChangeArrowheads="1"/>
            </p:cNvSpPr>
            <p:nvPr/>
          </p:nvSpPr>
          <p:spPr bwMode="auto">
            <a:xfrm>
              <a:off x="2022475" y="20129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4" name="Rectangle 172"/>
            <p:cNvSpPr>
              <a:spLocks noChangeArrowheads="1"/>
            </p:cNvSpPr>
            <p:nvPr/>
          </p:nvSpPr>
          <p:spPr bwMode="auto">
            <a:xfrm>
              <a:off x="2168525" y="20129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5" name="Rectangle 173"/>
            <p:cNvSpPr>
              <a:spLocks noChangeArrowheads="1"/>
            </p:cNvSpPr>
            <p:nvPr/>
          </p:nvSpPr>
          <p:spPr bwMode="auto">
            <a:xfrm>
              <a:off x="2314575" y="2012950"/>
              <a:ext cx="49213"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6" name="Rectangle 174"/>
            <p:cNvSpPr>
              <a:spLocks noChangeArrowheads="1"/>
            </p:cNvSpPr>
            <p:nvPr/>
          </p:nvSpPr>
          <p:spPr bwMode="auto">
            <a:xfrm>
              <a:off x="2460625" y="2012950"/>
              <a:ext cx="3175" cy="25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17" name="Rectangle 175"/>
            <p:cNvSpPr>
              <a:spLocks noChangeArrowheads="1"/>
            </p:cNvSpPr>
            <p:nvPr/>
          </p:nvSpPr>
          <p:spPr bwMode="auto">
            <a:xfrm>
              <a:off x="2511425" y="1917700"/>
              <a:ext cx="14239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cs typeface="Arial" pitchFamily="34" charset="0"/>
                </a:rPr>
                <a:t>Linear (Fishing)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221" name="Group 3220"/>
          <p:cNvGrpSpPr/>
          <p:nvPr/>
        </p:nvGrpSpPr>
        <p:grpSpPr>
          <a:xfrm>
            <a:off x="3353410" y="3642755"/>
            <a:ext cx="5311775" cy="1969196"/>
            <a:chOff x="3353410" y="3642755"/>
            <a:chExt cx="5311775" cy="1969196"/>
          </a:xfrm>
        </p:grpSpPr>
        <p:sp>
          <p:nvSpPr>
            <p:cNvPr id="3218" name="TextBox 3217"/>
            <p:cNvSpPr txBox="1"/>
            <p:nvPr/>
          </p:nvSpPr>
          <p:spPr>
            <a:xfrm>
              <a:off x="3353410" y="5088731"/>
              <a:ext cx="5311775" cy="523220"/>
            </a:xfrm>
            <a:prstGeom prst="rect">
              <a:avLst/>
            </a:prstGeom>
            <a:noFill/>
          </p:spPr>
          <p:txBody>
            <a:bodyPr wrap="none" rtlCol="0">
              <a:spAutoFit/>
            </a:bodyPr>
            <a:lstStyle/>
            <a:p>
              <a:r>
                <a:rPr lang="en-US" sz="2800" b="1" dirty="0" smtClean="0">
                  <a:solidFill>
                    <a:schemeClr val="tx2"/>
                  </a:solidFill>
                </a:rPr>
                <a:t>*</a:t>
              </a:r>
              <a:r>
                <a:rPr lang="en-US" sz="2000" b="1" dirty="0" smtClean="0">
                  <a:solidFill>
                    <a:schemeClr val="tx2"/>
                  </a:solidFill>
                </a:rPr>
                <a:t>Fish farming achieved major political attention</a:t>
              </a:r>
              <a:endParaRPr lang="en-US" sz="2000" b="1" dirty="0">
                <a:solidFill>
                  <a:schemeClr val="tx2"/>
                </a:solidFill>
              </a:endParaRPr>
            </a:p>
          </p:txBody>
        </p:sp>
        <p:sp>
          <p:nvSpPr>
            <p:cNvPr id="3219" name="TextBox 3218"/>
            <p:cNvSpPr txBox="1"/>
            <p:nvPr/>
          </p:nvSpPr>
          <p:spPr>
            <a:xfrm>
              <a:off x="7019132" y="3642755"/>
              <a:ext cx="401638" cy="646331"/>
            </a:xfrm>
            <a:prstGeom prst="rect">
              <a:avLst/>
            </a:prstGeom>
            <a:noFill/>
          </p:spPr>
          <p:txBody>
            <a:bodyPr wrap="square" rtlCol="0">
              <a:spAutoFit/>
            </a:bodyPr>
            <a:lstStyle/>
            <a:p>
              <a:r>
                <a:rPr lang="sv-SE" sz="3600" dirty="0" smtClean="0">
                  <a:solidFill>
                    <a:schemeClr val="tx2"/>
                  </a:solidFill>
                </a:rPr>
                <a:t>*</a:t>
              </a:r>
              <a:endParaRPr lang="sv-SE" sz="3600" dirty="0">
                <a:solidFill>
                  <a:schemeClr val="tx2"/>
                </a:solidFill>
              </a:endParaRPr>
            </a:p>
          </p:txBody>
        </p:sp>
      </p:grpSp>
      <p:grpSp>
        <p:nvGrpSpPr>
          <p:cNvPr id="3228" name="Group 3227"/>
          <p:cNvGrpSpPr/>
          <p:nvPr/>
        </p:nvGrpSpPr>
        <p:grpSpPr>
          <a:xfrm>
            <a:off x="6276343" y="44401"/>
            <a:ext cx="2988939" cy="1702643"/>
            <a:chOff x="6551613" y="116632"/>
            <a:chExt cx="2988939" cy="1702643"/>
          </a:xfrm>
        </p:grpSpPr>
        <p:grpSp>
          <p:nvGrpSpPr>
            <p:cNvPr id="3224" name="Group 3223"/>
            <p:cNvGrpSpPr/>
            <p:nvPr/>
          </p:nvGrpSpPr>
          <p:grpSpPr>
            <a:xfrm>
              <a:off x="6730966" y="711200"/>
              <a:ext cx="2413034" cy="584200"/>
              <a:chOff x="6730966" y="711200"/>
              <a:chExt cx="2413034" cy="584200"/>
            </a:xfrm>
          </p:grpSpPr>
          <p:grpSp>
            <p:nvGrpSpPr>
              <p:cNvPr id="3225" name="Group 3224"/>
              <p:cNvGrpSpPr/>
              <p:nvPr/>
            </p:nvGrpSpPr>
            <p:grpSpPr>
              <a:xfrm>
                <a:off x="6866732" y="711200"/>
                <a:ext cx="2277268" cy="584200"/>
                <a:chOff x="6866732" y="711200"/>
                <a:chExt cx="2277268" cy="584200"/>
              </a:xfrm>
            </p:grpSpPr>
            <p:sp>
              <p:nvSpPr>
                <p:cNvPr id="2" name="Rectangle 1"/>
                <p:cNvSpPr/>
                <p:nvPr/>
              </p:nvSpPr>
              <p:spPr>
                <a:xfrm>
                  <a:off x="7668419" y="711200"/>
                  <a:ext cx="1475581"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FAO </a:t>
                  </a:r>
                  <a:r>
                    <a:rPr lang="en-US" sz="1200" dirty="0" smtClean="0"/>
                    <a:t> latest prognosis 2030</a:t>
                  </a:r>
                  <a:endParaRPr lang="en-US" dirty="0"/>
                </a:p>
              </p:txBody>
            </p:sp>
            <p:cxnSp>
              <p:nvCxnSpPr>
                <p:cNvPr id="3223" name="Straight Connector 3222"/>
                <p:cNvCxnSpPr>
                  <a:endCxn id="2" idx="1"/>
                </p:cNvCxnSpPr>
                <p:nvPr/>
              </p:nvCxnSpPr>
              <p:spPr>
                <a:xfrm>
                  <a:off x="6866732" y="1003300"/>
                  <a:ext cx="80168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26" name="TextBox 3225"/>
              <p:cNvSpPr txBox="1"/>
              <p:nvPr/>
            </p:nvSpPr>
            <p:spPr>
              <a:xfrm>
                <a:off x="6730966" y="726301"/>
                <a:ext cx="935000" cy="276999"/>
              </a:xfrm>
              <a:prstGeom prst="rect">
                <a:avLst/>
              </a:prstGeom>
              <a:noFill/>
            </p:spPr>
            <p:txBody>
              <a:bodyPr wrap="none" rtlCol="0">
                <a:spAutoFit/>
              </a:bodyPr>
              <a:lstStyle/>
              <a:p>
                <a:r>
                  <a:rPr lang="sv-SE" sz="1200" dirty="0" smtClean="0"/>
                  <a:t>110 mil. ton</a:t>
                </a:r>
                <a:endParaRPr lang="sv-SE" sz="1200" dirty="0"/>
              </a:p>
            </p:txBody>
          </p:sp>
        </p:grpSp>
        <p:sp>
          <p:nvSpPr>
            <p:cNvPr id="3227" name="Oval 3226"/>
            <p:cNvSpPr/>
            <p:nvPr/>
          </p:nvSpPr>
          <p:spPr>
            <a:xfrm>
              <a:off x="6551613" y="116632"/>
              <a:ext cx="2988939" cy="1702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222" name="Oval 3221"/>
          <p:cNvSpPr/>
          <p:nvPr/>
        </p:nvSpPr>
        <p:spPr>
          <a:xfrm>
            <a:off x="4788024" y="1916832"/>
            <a:ext cx="2335212" cy="1174750"/>
          </a:xfrm>
          <a:prstGeom prst="ellipse">
            <a:avLst/>
          </a:prstGeom>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To support this we need at least 30 million ton pure feed protein</a:t>
            </a:r>
            <a:endParaRPr lang="en-GB" sz="1400" dirty="0"/>
          </a:p>
        </p:txBody>
      </p:sp>
      <p:pic>
        <p:nvPicPr>
          <p:cNvPr id="187" name="Picture 7" descr="Transp 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720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28"/>
                                        </p:tgtEl>
                                        <p:attrNameLst>
                                          <p:attrName>style.visibility</p:attrName>
                                        </p:attrNameLst>
                                      </p:cBhvr>
                                      <p:to>
                                        <p:strVal val="visible"/>
                                      </p:to>
                                    </p:set>
                                    <p:animEffect transition="in" filter="fade">
                                      <p:cBhvr>
                                        <p:cTn id="7" dur="1000"/>
                                        <p:tgtEl>
                                          <p:spTgt spid="3228"/>
                                        </p:tgtEl>
                                      </p:cBhvr>
                                    </p:animEffect>
                                    <p:anim calcmode="lin" valueType="num">
                                      <p:cBhvr>
                                        <p:cTn id="8" dur="1000" fill="hold"/>
                                        <p:tgtEl>
                                          <p:spTgt spid="3228"/>
                                        </p:tgtEl>
                                        <p:attrNameLst>
                                          <p:attrName>ppt_x</p:attrName>
                                        </p:attrNameLst>
                                      </p:cBhvr>
                                      <p:tavLst>
                                        <p:tav tm="0">
                                          <p:val>
                                            <p:strVal val="#ppt_x"/>
                                          </p:val>
                                        </p:tav>
                                        <p:tav tm="100000">
                                          <p:val>
                                            <p:strVal val="#ppt_x"/>
                                          </p:val>
                                        </p:tav>
                                      </p:tavLst>
                                    </p:anim>
                                    <p:anim calcmode="lin" valueType="num">
                                      <p:cBhvr>
                                        <p:cTn id="9" dur="1000" fill="hold"/>
                                        <p:tgtEl>
                                          <p:spTgt spid="32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222"/>
                                        </p:tgtEl>
                                        <p:attrNameLst>
                                          <p:attrName>style.visibility</p:attrName>
                                        </p:attrNameLst>
                                      </p:cBhvr>
                                      <p:to>
                                        <p:strVal val="visible"/>
                                      </p:to>
                                    </p:set>
                                    <p:animEffect transition="in" filter="wheel(1)">
                                      <p:cBhvr>
                                        <p:cTn id="14" dur="2000"/>
                                        <p:tgtEl>
                                          <p:spTgt spid="3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17525"/>
            <a:ext cx="8572500"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Transp 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6034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2411761" y="-99392"/>
            <a:ext cx="6732240" cy="6943949"/>
            <a:chOff x="2734723" y="99604"/>
            <a:chExt cx="5907146" cy="5748635"/>
          </a:xfrm>
        </p:grpSpPr>
        <p:grpSp>
          <p:nvGrpSpPr>
            <p:cNvPr id="15" name="Group 14"/>
            <p:cNvGrpSpPr/>
            <p:nvPr/>
          </p:nvGrpSpPr>
          <p:grpSpPr>
            <a:xfrm>
              <a:off x="2734723" y="99604"/>
              <a:ext cx="5907146" cy="5748635"/>
              <a:chOff x="3563888" y="694804"/>
              <a:chExt cx="5331082" cy="5314479"/>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694804"/>
                <a:ext cx="5331082" cy="531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563888" y="694804"/>
                <a:ext cx="5331082" cy="1006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An increase in temperature from 8.6 to 13.7 </a:t>
                </a:r>
                <a:r>
                  <a:rPr lang="en-US" sz="2000" baseline="30000" dirty="0" err="1">
                    <a:solidFill>
                      <a:schemeClr val="tx1"/>
                    </a:solidFill>
                  </a:rPr>
                  <a:t>o</a:t>
                </a:r>
                <a:r>
                  <a:rPr lang="en-US" sz="2000" dirty="0" err="1">
                    <a:solidFill>
                      <a:schemeClr val="tx1"/>
                    </a:solidFill>
                  </a:rPr>
                  <a:t>C</a:t>
                </a:r>
                <a:endParaRPr lang="en-US" sz="2000" dirty="0">
                  <a:solidFill>
                    <a:schemeClr val="tx1"/>
                  </a:solidFill>
                </a:endParaRPr>
              </a:p>
              <a:p>
                <a:r>
                  <a:rPr lang="en-US" sz="2000" dirty="0">
                    <a:solidFill>
                      <a:schemeClr val="tx1"/>
                    </a:solidFill>
                  </a:rPr>
                  <a:t>doubled the growth rate in salmon </a:t>
                </a:r>
                <a:r>
                  <a:rPr lang="en-US" sz="2000" dirty="0" err="1">
                    <a:solidFill>
                      <a:schemeClr val="tx1"/>
                    </a:solidFill>
                  </a:rPr>
                  <a:t>smolt</a:t>
                </a:r>
                <a:r>
                  <a:rPr lang="en-US" sz="2000" dirty="0">
                    <a:solidFill>
                      <a:schemeClr val="tx1"/>
                    </a:solidFill>
                  </a:rPr>
                  <a:t>.</a:t>
                </a:r>
                <a:endParaRPr lang="sv-SE" sz="2000" dirty="0">
                  <a:solidFill>
                    <a:schemeClr val="tx1"/>
                  </a:solidFill>
                </a:endParaRPr>
              </a:p>
            </p:txBody>
          </p:sp>
        </p:grpSp>
        <p:sp>
          <p:nvSpPr>
            <p:cNvPr id="7" name="Rectangle 6"/>
            <p:cNvSpPr/>
            <p:nvPr/>
          </p:nvSpPr>
          <p:spPr>
            <a:xfrm rot="16200000">
              <a:off x="1848915" y="3127750"/>
              <a:ext cx="2773953" cy="35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Weight (average) in grams</a:t>
              </a:r>
              <a:endParaRPr lang="en-US" sz="1400" dirty="0">
                <a:solidFill>
                  <a:schemeClr val="tx1"/>
                </a:solidFill>
              </a:endParaRPr>
            </a:p>
          </p:txBody>
        </p:sp>
        <p:sp>
          <p:nvSpPr>
            <p:cNvPr id="8" name="Rectangle 7"/>
            <p:cNvSpPr/>
            <p:nvPr/>
          </p:nvSpPr>
          <p:spPr>
            <a:xfrm>
              <a:off x="5076056" y="5517232"/>
              <a:ext cx="2981513" cy="327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tx1"/>
                  </a:solidFill>
                </a:rPr>
                <a:t>Days</a:t>
              </a:r>
              <a:endParaRPr lang="en-US" sz="1400" dirty="0">
                <a:solidFill>
                  <a:schemeClr val="tx1"/>
                </a:solidFill>
              </a:endParaRPr>
            </a:p>
          </p:txBody>
        </p:sp>
        <p:sp>
          <p:nvSpPr>
            <p:cNvPr id="9" name="Rectangle 8"/>
            <p:cNvSpPr/>
            <p:nvPr/>
          </p:nvSpPr>
          <p:spPr>
            <a:xfrm rot="16200000">
              <a:off x="6820011" y="3180855"/>
              <a:ext cx="2773953" cy="64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tx1"/>
                </a:solidFill>
              </a:endParaRPr>
            </a:p>
          </p:txBody>
        </p:sp>
      </p:grpSp>
      <p:sp>
        <p:nvSpPr>
          <p:cNvPr id="2" name="Rectangle 1"/>
          <p:cNvSpPr/>
          <p:nvPr/>
        </p:nvSpPr>
        <p:spPr>
          <a:xfrm>
            <a:off x="0" y="3307850"/>
            <a:ext cx="2483768" cy="3539431"/>
          </a:xfrm>
          <a:prstGeom prst="rect">
            <a:avLst/>
          </a:prstGeom>
        </p:spPr>
        <p:txBody>
          <a:bodyPr wrap="square">
            <a:spAutoFit/>
          </a:bodyPr>
          <a:lstStyle/>
          <a:p>
            <a:r>
              <a:rPr lang="en-GB" sz="2800" dirty="0">
                <a:solidFill>
                  <a:schemeClr val="bg1"/>
                </a:solidFill>
              </a:rPr>
              <a:t>Fish, plants, algae all have in common that, within limits, growth is stimulated by an increase in temperature</a:t>
            </a:r>
            <a:r>
              <a:rPr lang="en-GB" dirty="0">
                <a:solidFill>
                  <a:schemeClr val="bg1"/>
                </a:solidFill>
              </a:rPr>
              <a:t>.</a:t>
            </a:r>
          </a:p>
        </p:txBody>
      </p:sp>
      <p:sp>
        <p:nvSpPr>
          <p:cNvPr id="3" name="TextBox 2"/>
          <p:cNvSpPr txBox="1"/>
          <p:nvPr/>
        </p:nvSpPr>
        <p:spPr>
          <a:xfrm>
            <a:off x="107504" y="116632"/>
            <a:ext cx="2232248" cy="1446550"/>
          </a:xfrm>
          <a:prstGeom prst="rect">
            <a:avLst/>
          </a:prstGeom>
          <a:noFill/>
        </p:spPr>
        <p:txBody>
          <a:bodyPr wrap="square" rtlCol="0">
            <a:spAutoFit/>
          </a:bodyPr>
          <a:lstStyle/>
          <a:p>
            <a:r>
              <a:rPr lang="en-US" sz="4400" dirty="0" smtClean="0">
                <a:solidFill>
                  <a:schemeClr val="bg1"/>
                </a:solidFill>
              </a:rPr>
              <a:t>Heat -&gt; Growth</a:t>
            </a:r>
            <a:endParaRPr lang="en-US" sz="4400" dirty="0">
              <a:solidFill>
                <a:schemeClr val="bg1"/>
              </a:solidFill>
            </a:endParaRPr>
          </a:p>
        </p:txBody>
      </p:sp>
    </p:spTree>
    <p:extLst>
      <p:ext uri="{BB962C8B-B14F-4D97-AF65-F5344CB8AC3E}">
        <p14:creationId xmlns:p14="http://schemas.microsoft.com/office/powerpoint/2010/main" val="2683502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7525" y="101815"/>
            <a:ext cx="1224409" cy="2596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smtClean="0"/>
              <a:t>Luke warm water</a:t>
            </a:r>
          </a:p>
          <a:p>
            <a:pPr algn="ctr">
              <a:defRPr/>
            </a:pPr>
            <a:r>
              <a:rPr lang="en-GB" sz="2000" dirty="0" smtClean="0"/>
              <a:t>&lt; 60 </a:t>
            </a:r>
            <a:r>
              <a:rPr lang="en-GB" sz="2000" baseline="30000" dirty="0" err="1" smtClean="0"/>
              <a:t>o</a:t>
            </a:r>
            <a:r>
              <a:rPr lang="en-GB" sz="2000" dirty="0" err="1" smtClean="0"/>
              <a:t>C</a:t>
            </a:r>
            <a:endParaRPr lang="en-GB" sz="2000" dirty="0"/>
          </a:p>
        </p:txBody>
      </p:sp>
      <p:grpSp>
        <p:nvGrpSpPr>
          <p:cNvPr id="18" name="Group 17"/>
          <p:cNvGrpSpPr>
            <a:grpSpLocks/>
          </p:cNvGrpSpPr>
          <p:nvPr/>
        </p:nvGrpSpPr>
        <p:grpSpPr bwMode="auto">
          <a:xfrm>
            <a:off x="287338" y="1851819"/>
            <a:ext cx="8677275" cy="4032250"/>
            <a:chOff x="287524" y="2564904"/>
            <a:chExt cx="8676964" cy="4032448"/>
          </a:xfrm>
        </p:grpSpPr>
        <p:sp>
          <p:nvSpPr>
            <p:cNvPr id="19" name="Rectangle 18"/>
            <p:cNvSpPr/>
            <p:nvPr/>
          </p:nvSpPr>
          <p:spPr>
            <a:xfrm>
              <a:off x="1332062" y="2564904"/>
              <a:ext cx="7632426" cy="4032448"/>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Bent-Up Arrow 19"/>
            <p:cNvSpPr/>
            <p:nvPr/>
          </p:nvSpPr>
          <p:spPr>
            <a:xfrm rot="5400000">
              <a:off x="71574" y="3736576"/>
              <a:ext cx="1368492" cy="9365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1" name="Oval 20"/>
          <p:cNvSpPr/>
          <p:nvPr/>
        </p:nvSpPr>
        <p:spPr>
          <a:xfrm>
            <a:off x="1401763" y="2099593"/>
            <a:ext cx="2305050" cy="2409825"/>
          </a:xfrm>
          <a:prstGeom prst="ellipse">
            <a:avLst/>
          </a:prstGeom>
          <a:gradFill>
            <a:gsLst>
              <a:gs pos="0">
                <a:srgbClr val="03D4A8"/>
              </a:gs>
              <a:gs pos="37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t>Fermentation</a:t>
            </a:r>
          </a:p>
          <a:p>
            <a:pPr algn="ctr">
              <a:defRPr/>
            </a:pPr>
            <a:r>
              <a:rPr lang="en-GB" sz="1600" dirty="0" smtClean="0"/>
              <a:t>Microbes</a:t>
            </a:r>
          </a:p>
          <a:p>
            <a:pPr algn="ctr">
              <a:defRPr/>
            </a:pPr>
            <a:r>
              <a:rPr lang="en-GB" sz="1600" dirty="0" smtClean="0"/>
              <a:t>yeast</a:t>
            </a:r>
          </a:p>
          <a:p>
            <a:pPr algn="ctr">
              <a:defRPr/>
            </a:pPr>
            <a:r>
              <a:rPr lang="en-GB" sz="1600" dirty="0" smtClean="0"/>
              <a:t>Bacteria</a:t>
            </a:r>
          </a:p>
          <a:p>
            <a:pPr algn="ctr">
              <a:defRPr/>
            </a:pPr>
            <a:r>
              <a:rPr lang="en-GB" sz="1600" dirty="0" smtClean="0"/>
              <a:t>35-40 </a:t>
            </a:r>
            <a:r>
              <a:rPr lang="en-GB" sz="1600" baseline="30000" dirty="0" err="1"/>
              <a:t>o</a:t>
            </a:r>
            <a:r>
              <a:rPr lang="en-GB" sz="1600" dirty="0" err="1"/>
              <a:t>C</a:t>
            </a:r>
            <a:endParaRPr lang="en-GB" sz="1600" dirty="0"/>
          </a:p>
        </p:txBody>
      </p:sp>
      <p:sp>
        <p:nvSpPr>
          <p:cNvPr id="21509" name="TextBox 5"/>
          <p:cNvSpPr txBox="1">
            <a:spLocks noChangeArrowheads="1"/>
          </p:cNvSpPr>
          <p:nvPr/>
        </p:nvSpPr>
        <p:spPr bwMode="auto">
          <a:xfrm>
            <a:off x="1335967" y="101815"/>
            <a:ext cx="4616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3200" dirty="0" smtClean="0">
                <a:effectLst>
                  <a:outerShdw blurRad="38100" dist="38100" dir="2700000" algn="tl">
                    <a:srgbClr val="000000">
                      <a:alpha val="43137"/>
                    </a:srgbClr>
                  </a:outerShdw>
                </a:effectLst>
              </a:rPr>
              <a:t>Cooling chain</a:t>
            </a:r>
            <a:r>
              <a:rPr lang="en-GB" dirty="0" smtClean="0"/>
              <a:t>: From heat to food</a:t>
            </a:r>
            <a:endParaRPr lang="en-GB" dirty="0"/>
          </a:p>
        </p:txBody>
      </p:sp>
      <p:sp>
        <p:nvSpPr>
          <p:cNvPr id="23" name="Rounded Rectangle 22"/>
          <p:cNvSpPr/>
          <p:nvPr/>
        </p:nvSpPr>
        <p:spPr>
          <a:xfrm>
            <a:off x="3924300" y="2207543"/>
            <a:ext cx="2117725" cy="2195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t>Warm water species</a:t>
            </a:r>
          </a:p>
          <a:p>
            <a:pPr algn="ctr">
              <a:defRPr/>
            </a:pPr>
            <a:r>
              <a:rPr lang="en-GB" sz="1600" dirty="0" smtClean="0"/>
              <a:t>Tilapia, shrimp and</a:t>
            </a:r>
          </a:p>
          <a:p>
            <a:pPr algn="ctr">
              <a:defRPr/>
            </a:pPr>
            <a:r>
              <a:rPr lang="en-GB" sz="1600" dirty="0" smtClean="0"/>
              <a:t>domestic</a:t>
            </a:r>
          </a:p>
          <a:p>
            <a:pPr algn="ctr">
              <a:defRPr/>
            </a:pPr>
            <a:r>
              <a:rPr lang="en-GB" sz="1600" dirty="0" smtClean="0"/>
              <a:t>Like perch, pike perch, turbot</a:t>
            </a:r>
          </a:p>
          <a:p>
            <a:pPr algn="ctr">
              <a:defRPr/>
            </a:pPr>
            <a:r>
              <a:rPr lang="en-GB" sz="1600" dirty="0" smtClean="0"/>
              <a:t>22-32 </a:t>
            </a:r>
            <a:r>
              <a:rPr lang="en-GB" sz="1600" baseline="30000" dirty="0" err="1"/>
              <a:t>o</a:t>
            </a:r>
            <a:r>
              <a:rPr lang="en-GB" sz="1600" dirty="0" err="1"/>
              <a:t>C</a:t>
            </a:r>
            <a:endParaRPr lang="en-GB" sz="1600" dirty="0"/>
          </a:p>
        </p:txBody>
      </p:sp>
      <p:sp>
        <p:nvSpPr>
          <p:cNvPr id="24" name="Rounded Rectangle 23"/>
          <p:cNvSpPr/>
          <p:nvPr/>
        </p:nvSpPr>
        <p:spPr>
          <a:xfrm>
            <a:off x="6302375" y="2207543"/>
            <a:ext cx="2303463" cy="21955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t>Green house</a:t>
            </a:r>
          </a:p>
          <a:p>
            <a:pPr algn="ctr">
              <a:defRPr/>
            </a:pPr>
            <a:r>
              <a:rPr lang="en-GB" sz="1600" dirty="0" smtClean="0"/>
              <a:t>Hydroponics</a:t>
            </a:r>
          </a:p>
          <a:p>
            <a:pPr algn="ctr">
              <a:defRPr/>
            </a:pPr>
            <a:r>
              <a:rPr lang="en-GB" sz="1600" dirty="0" smtClean="0"/>
              <a:t>18-22 </a:t>
            </a:r>
            <a:r>
              <a:rPr lang="en-GB" sz="1600" baseline="30000" dirty="0" err="1"/>
              <a:t>o</a:t>
            </a:r>
            <a:r>
              <a:rPr lang="en-GB" sz="1600" dirty="0" err="1"/>
              <a:t>C</a:t>
            </a:r>
            <a:endParaRPr lang="en-GB" sz="1600" dirty="0"/>
          </a:p>
        </p:txBody>
      </p:sp>
      <p:sp>
        <p:nvSpPr>
          <p:cNvPr id="26" name="Bent-Up Arrow 25"/>
          <p:cNvSpPr/>
          <p:nvPr/>
        </p:nvSpPr>
        <p:spPr>
          <a:xfrm rot="16200000" flipH="1">
            <a:off x="7566819" y="4472261"/>
            <a:ext cx="960438" cy="9588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ounded Rectangle 24"/>
          <p:cNvSpPr/>
          <p:nvPr/>
        </p:nvSpPr>
        <p:spPr>
          <a:xfrm>
            <a:off x="2629693" y="4587355"/>
            <a:ext cx="4824413" cy="865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t>Cold water species: </a:t>
            </a:r>
            <a:r>
              <a:rPr lang="en-GB" sz="1600" dirty="0" err="1" smtClean="0"/>
              <a:t>salmonids</a:t>
            </a:r>
            <a:r>
              <a:rPr lang="en-GB" sz="1600" dirty="0" smtClean="0"/>
              <a:t>, white fish, sturgeon, carp fishes, eel, crayfish etc. </a:t>
            </a:r>
          </a:p>
          <a:p>
            <a:pPr algn="ctr">
              <a:defRPr/>
            </a:pPr>
            <a:r>
              <a:rPr lang="en-GB" sz="1600" dirty="0" smtClean="0"/>
              <a:t>10-18 </a:t>
            </a:r>
            <a:r>
              <a:rPr lang="en-GB" sz="1600" baseline="30000" dirty="0" err="1"/>
              <a:t>o</a:t>
            </a:r>
            <a:r>
              <a:rPr lang="en-GB" sz="1600" dirty="0" err="1"/>
              <a:t>C</a:t>
            </a:r>
            <a:endParaRPr lang="en-GB" sz="1600" dirty="0"/>
          </a:p>
        </p:txBody>
      </p:sp>
      <p:sp>
        <p:nvSpPr>
          <p:cNvPr id="28" name="Bent-Up Arrow 27"/>
          <p:cNvSpPr/>
          <p:nvPr/>
        </p:nvSpPr>
        <p:spPr bwMode="auto">
          <a:xfrm flipH="1">
            <a:off x="1902943" y="4471465"/>
            <a:ext cx="628650" cy="711200"/>
          </a:xfrm>
          <a:prstGeom prst="ben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5508104" y="1844824"/>
            <a:ext cx="1584175" cy="1224136"/>
          </a:xfrm>
          <a:prstGeom prst="ellipse">
            <a:avLst/>
          </a:prstGeom>
          <a:gradFill>
            <a:gsLst>
              <a:gs pos="0">
                <a:srgbClr val="03D4A8"/>
              </a:gs>
              <a:gs pos="42000">
                <a:srgbClr val="00B050"/>
              </a:gs>
              <a:gs pos="75000">
                <a:srgbClr val="0087E6"/>
              </a:gs>
              <a:gs pos="100000">
                <a:srgbClr val="005CBF"/>
              </a:gs>
            </a:gsLst>
            <a:lin ang="11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t>Micro</a:t>
            </a:r>
          </a:p>
          <a:p>
            <a:pPr algn="ctr">
              <a:defRPr/>
            </a:pPr>
            <a:r>
              <a:rPr lang="en-GB" sz="1600" dirty="0" smtClean="0"/>
              <a:t>Algae</a:t>
            </a:r>
            <a:endParaRPr lang="en-GB" sz="1600" dirty="0"/>
          </a:p>
        </p:txBody>
      </p:sp>
      <p:sp>
        <p:nvSpPr>
          <p:cNvPr id="45" name="Right Arrow 44"/>
          <p:cNvSpPr/>
          <p:nvPr/>
        </p:nvSpPr>
        <p:spPr>
          <a:xfrm rot="19934418">
            <a:off x="6788543" y="1012313"/>
            <a:ext cx="2160588" cy="775650"/>
          </a:xfrm>
          <a:prstGeom prst="rightArrow">
            <a:avLst/>
          </a:prstGeom>
          <a:gradFill>
            <a:gsLst>
              <a:gs pos="0">
                <a:srgbClr val="03D4A8"/>
              </a:gs>
              <a:gs pos="54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FOOD</a:t>
            </a:r>
            <a:endParaRPr lang="en-GB" dirty="0"/>
          </a:p>
        </p:txBody>
      </p:sp>
      <p:sp>
        <p:nvSpPr>
          <p:cNvPr id="32" name="Oval 31"/>
          <p:cNvSpPr/>
          <p:nvPr/>
        </p:nvSpPr>
        <p:spPr>
          <a:xfrm>
            <a:off x="2440033" y="899465"/>
            <a:ext cx="1584175" cy="1224136"/>
          </a:xfrm>
          <a:prstGeom prst="ellipse">
            <a:avLst/>
          </a:prstGeom>
          <a:gradFill>
            <a:gsLst>
              <a:gs pos="0">
                <a:srgbClr val="03D4A8"/>
              </a:gs>
              <a:gs pos="42000">
                <a:srgbClr val="00B050"/>
              </a:gs>
              <a:gs pos="75000">
                <a:srgbClr val="0087E6"/>
              </a:gs>
              <a:gs pos="100000">
                <a:srgbClr val="005CBF"/>
              </a:gs>
            </a:gsLst>
            <a:lin ang="11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t>Low temp drying</a:t>
            </a:r>
          </a:p>
          <a:p>
            <a:pPr algn="ctr">
              <a:defRPr/>
            </a:pPr>
            <a:r>
              <a:rPr lang="en-GB" sz="1600" dirty="0" smtClean="0"/>
              <a:t>40-60 </a:t>
            </a:r>
            <a:r>
              <a:rPr lang="en-GB" sz="1600" baseline="30000" dirty="0" err="1"/>
              <a:t>o</a:t>
            </a:r>
            <a:r>
              <a:rPr lang="en-GB" sz="1600" dirty="0" err="1"/>
              <a:t>C</a:t>
            </a:r>
            <a:endParaRPr lang="en-GB" sz="1600" dirty="0" smtClean="0"/>
          </a:p>
        </p:txBody>
      </p:sp>
      <p:sp>
        <p:nvSpPr>
          <p:cNvPr id="33" name="Right Arrow 32"/>
          <p:cNvSpPr/>
          <p:nvPr/>
        </p:nvSpPr>
        <p:spPr>
          <a:xfrm rot="20395255">
            <a:off x="3997335" y="688231"/>
            <a:ext cx="1969591" cy="609302"/>
          </a:xfrm>
          <a:prstGeom prst="rightArrow">
            <a:avLst/>
          </a:prstGeom>
          <a:gradFill>
            <a:gsLst>
              <a:gs pos="0">
                <a:srgbClr val="03D4A8"/>
              </a:gs>
              <a:gs pos="54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FEED</a:t>
            </a:r>
            <a:endParaRPr lang="en-GB" dirty="0"/>
          </a:p>
        </p:txBody>
      </p:sp>
      <p:grpSp>
        <p:nvGrpSpPr>
          <p:cNvPr id="30" name="Group 29"/>
          <p:cNvGrpSpPr/>
          <p:nvPr/>
        </p:nvGrpSpPr>
        <p:grpSpPr>
          <a:xfrm>
            <a:off x="287337" y="4471466"/>
            <a:ext cx="8204260" cy="2197894"/>
            <a:chOff x="287337" y="4471466"/>
            <a:chExt cx="8204260" cy="2197894"/>
          </a:xfrm>
        </p:grpSpPr>
        <p:sp>
          <p:nvSpPr>
            <p:cNvPr id="34" name="Bent-Up Arrow 33"/>
            <p:cNvSpPr/>
            <p:nvPr/>
          </p:nvSpPr>
          <p:spPr bwMode="auto">
            <a:xfrm rot="16200000" flipV="1">
              <a:off x="71437" y="4687366"/>
              <a:ext cx="1368425" cy="936625"/>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Rounded Rectangle 34"/>
            <p:cNvSpPr/>
            <p:nvPr/>
          </p:nvSpPr>
          <p:spPr>
            <a:xfrm>
              <a:off x="498709" y="6093296"/>
              <a:ext cx="7992888" cy="576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Nutrients from organic side flows</a:t>
              </a:r>
              <a:r>
                <a:rPr lang="en-GB" dirty="0" smtClean="0"/>
                <a:t>: Food waste, bio diesel, bio gas, </a:t>
              </a:r>
              <a:r>
                <a:rPr lang="en-GB" dirty="0" err="1" smtClean="0"/>
                <a:t>etc</a:t>
              </a:r>
              <a:r>
                <a:rPr lang="en-GB" dirty="0" smtClean="0"/>
                <a:t>  </a:t>
              </a:r>
              <a:endParaRPr lang="en-GB" dirty="0"/>
            </a:p>
          </p:txBody>
        </p:sp>
      </p:grpSp>
    </p:spTree>
    <p:extLst>
      <p:ext uri="{BB962C8B-B14F-4D97-AF65-F5344CB8AC3E}">
        <p14:creationId xmlns:p14="http://schemas.microsoft.com/office/powerpoint/2010/main" val="2779515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5" grpId="0" animBg="1"/>
      <p:bldP spid="28" grpId="0" animBg="1"/>
      <p:bldP spid="9" grpId="0" animBg="1"/>
      <p:bldP spid="45"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32" r="8674" b="3816"/>
          <a:stretch/>
        </p:blipFill>
        <p:spPr bwMode="auto">
          <a:xfrm>
            <a:off x="-6880" y="1412776"/>
            <a:ext cx="4551209"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07704" y="188640"/>
            <a:ext cx="4968552" cy="1143000"/>
          </a:xfrm>
        </p:spPr>
        <p:txBody>
          <a:bodyPr>
            <a:no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Cooling and Nutrition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0" y="1409941"/>
            <a:ext cx="4572000" cy="5445224"/>
          </a:xfrm>
        </p:spPr>
        <p:txBody>
          <a:bodyPr>
            <a:normAutofit lnSpcReduction="10000"/>
          </a:bodyPr>
          <a:lstStyle/>
          <a:p>
            <a:r>
              <a:rPr lang="en-US" sz="2200" dirty="0" smtClean="0">
                <a:ln w="1905"/>
                <a:solidFill>
                  <a:srgbClr val="000000"/>
                </a:solidFill>
                <a:effectLst>
                  <a:innerShdw blurRad="69850" dist="43180" dir="5400000">
                    <a:srgbClr val="000000">
                      <a:alpha val="65000"/>
                    </a:srgbClr>
                  </a:innerShdw>
                </a:effectLst>
              </a:rPr>
              <a:t>Properly managed, cooling needs can most often deliver heat at temperatures useful for biological processes.</a:t>
            </a:r>
            <a:endParaRPr lang="en-US" sz="2200" dirty="0">
              <a:ln w="1905"/>
              <a:solidFill>
                <a:srgbClr val="000000"/>
              </a:solidFill>
              <a:effectLst>
                <a:innerShdw blurRad="69850" dist="43180" dir="5400000">
                  <a:srgbClr val="000000">
                    <a:alpha val="65000"/>
                  </a:srgbClr>
                </a:innerShdw>
              </a:effectLst>
            </a:endParaRPr>
          </a:p>
          <a:p>
            <a:r>
              <a:rPr lang="en-US" sz="2200" dirty="0" smtClean="0">
                <a:ln w="1905"/>
                <a:solidFill>
                  <a:srgbClr val="000000"/>
                </a:solidFill>
                <a:effectLst>
                  <a:innerShdw blurRad="69850" dist="43180" dir="5400000">
                    <a:srgbClr val="000000">
                      <a:alpha val="65000"/>
                    </a:srgbClr>
                  </a:innerShdw>
                </a:effectLst>
              </a:rPr>
              <a:t>Nutrient systems and energy systems are significantly interlinked.</a:t>
            </a:r>
          </a:p>
          <a:p>
            <a:r>
              <a:rPr lang="en-US" sz="2200" dirty="0" smtClean="0">
                <a:ln w="1905"/>
                <a:solidFill>
                  <a:srgbClr val="000000"/>
                </a:solidFill>
                <a:effectLst>
                  <a:innerShdw blurRad="69850" dist="43180" dir="5400000">
                    <a:srgbClr val="000000">
                      <a:alpha val="65000"/>
                    </a:srgbClr>
                  </a:innerShdw>
                </a:effectLst>
              </a:rPr>
              <a:t>Today, fossil fuels and nutrients enable food production.</a:t>
            </a:r>
          </a:p>
          <a:p>
            <a:r>
              <a:rPr lang="en-US" sz="2200" dirty="0" smtClean="0">
                <a:ln w="1905"/>
                <a:solidFill>
                  <a:srgbClr val="000000"/>
                </a:solidFill>
                <a:effectLst>
                  <a:innerShdw blurRad="69850" dist="43180" dir="5400000">
                    <a:srgbClr val="000000">
                      <a:alpha val="65000"/>
                    </a:srgbClr>
                  </a:innerShdw>
                </a:effectLst>
              </a:rPr>
              <a:t>Fodder competes with human food for resources.</a:t>
            </a:r>
          </a:p>
          <a:p>
            <a:r>
              <a:rPr lang="en-US" sz="2200" dirty="0" smtClean="0">
                <a:ln w="1905"/>
                <a:solidFill>
                  <a:srgbClr val="000000"/>
                </a:solidFill>
                <a:effectLst>
                  <a:innerShdw blurRad="69850" dist="43180" dir="5400000">
                    <a:srgbClr val="000000">
                      <a:alpha val="65000"/>
                    </a:srgbClr>
                  </a:innerShdw>
                </a:effectLst>
              </a:rPr>
              <a:t>Waste heat and food waste can combine to create good food and useful energy.</a:t>
            </a:r>
          </a:p>
          <a:p>
            <a:r>
              <a:rPr lang="en-US" sz="2200" dirty="0" smtClean="0">
                <a:ln w="1905"/>
                <a:solidFill>
                  <a:srgbClr val="000000"/>
                </a:solidFill>
                <a:effectLst>
                  <a:innerShdw blurRad="69850" dist="43180" dir="5400000">
                    <a:srgbClr val="000000">
                      <a:alpha val="65000"/>
                    </a:srgbClr>
                  </a:innerShdw>
                </a:effectLst>
              </a:rPr>
              <a:t>The potential quantities are staggering.</a:t>
            </a:r>
          </a:p>
        </p:txBody>
      </p:sp>
      <p:pic>
        <p:nvPicPr>
          <p:cNvPr id="6" name="Picture 7" descr="Transp 15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068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descr="bild5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1492" y="-215429"/>
            <a:ext cx="4742781" cy="707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a:xfrm>
            <a:off x="827584" y="188640"/>
            <a:ext cx="3312368" cy="1016355"/>
          </a:xfrm>
        </p:spPr>
        <p:txBody>
          <a:bodyPr>
            <a:normAutofit/>
          </a:bodyPr>
          <a:lstStyle/>
          <a:p>
            <a:r>
              <a:rPr lang="en-US" dirty="0"/>
              <a:t>W</a:t>
            </a:r>
            <a:r>
              <a:rPr lang="en-US" baseline="-25000" dirty="0"/>
              <a:t>2</a:t>
            </a:r>
            <a:r>
              <a:rPr lang="en-US" dirty="0"/>
              <a:t>A</a:t>
            </a:r>
            <a:r>
              <a:rPr lang="en-US" baseline="-25000" dirty="0"/>
              <a:t>2</a:t>
            </a:r>
            <a:r>
              <a:rPr lang="en-US" dirty="0"/>
              <a:t>RM</a:t>
            </a:r>
            <a:endParaRPr lang="en-US" dirty="0">
              <a:latin typeface="Tahoma" charset="0"/>
              <a:ea typeface="ヒラギノ角ゴ ProN W6" charset="0"/>
            </a:endParaRPr>
          </a:p>
        </p:txBody>
      </p:sp>
      <p:pic>
        <p:nvPicPr>
          <p:cNvPr id="31748" name="Picture 1" descr="ess_coolingchain2[1].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284984"/>
            <a:ext cx="5246713" cy="343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556792"/>
            <a:ext cx="4572000" cy="1477328"/>
          </a:xfrm>
          <a:prstGeom prst="rect">
            <a:avLst/>
          </a:prstGeom>
        </p:spPr>
        <p:txBody>
          <a:bodyPr>
            <a:spAutoFit/>
          </a:bodyPr>
          <a:lstStyle/>
          <a:p>
            <a:pPr marL="285750" indent="-285750">
              <a:buFont typeface="Arial"/>
              <a:buChar char="•"/>
            </a:pPr>
            <a:r>
              <a:rPr lang="en-US" dirty="0"/>
              <a:t>Waste heat</a:t>
            </a:r>
          </a:p>
          <a:p>
            <a:pPr marL="285750" indent="-285750">
              <a:buFont typeface="Arial"/>
              <a:buChar char="•"/>
            </a:pPr>
            <a:r>
              <a:rPr lang="en-US" dirty="0"/>
              <a:t>Waste food</a:t>
            </a:r>
          </a:p>
          <a:p>
            <a:pPr marL="285750" indent="-285750">
              <a:buFont typeface="Arial"/>
              <a:buChar char="•"/>
            </a:pPr>
            <a:r>
              <a:rPr lang="en-US" dirty="0"/>
              <a:t>Agriculture/horticulture</a:t>
            </a:r>
          </a:p>
          <a:p>
            <a:pPr marL="285750" indent="-285750">
              <a:buFont typeface="Arial"/>
              <a:buChar char="•"/>
            </a:pPr>
            <a:r>
              <a:rPr lang="en-US" dirty="0"/>
              <a:t>Aquaculture</a:t>
            </a:r>
          </a:p>
          <a:p>
            <a:pPr marL="285750" indent="-285750">
              <a:buFont typeface="Arial"/>
              <a:buChar char="•"/>
            </a:pPr>
            <a:r>
              <a:rPr lang="en-US" dirty="0"/>
              <a:t>Recycling Movement</a:t>
            </a:r>
          </a:p>
        </p:txBody>
      </p:sp>
    </p:spTree>
    <p:extLst>
      <p:ext uri="{BB962C8B-B14F-4D97-AF65-F5344CB8AC3E}">
        <p14:creationId xmlns:p14="http://schemas.microsoft.com/office/powerpoint/2010/main" val="35509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5328592" cy="1143000"/>
          </a:xfrm>
        </p:spPr>
        <p:txBody>
          <a:bodyPr/>
          <a:lstStyle/>
          <a:p>
            <a:r>
              <a:rPr lang="en-US" dirty="0" smtClean="0"/>
              <a:t>Conclusions</a:t>
            </a:r>
            <a:endParaRPr lang="en-US" dirty="0"/>
          </a:p>
        </p:txBody>
      </p:sp>
      <p:sp>
        <p:nvSpPr>
          <p:cNvPr id="3" name="Content Placeholder 2"/>
          <p:cNvSpPr>
            <a:spLocks noGrp="1"/>
          </p:cNvSpPr>
          <p:nvPr>
            <p:ph idx="1"/>
          </p:nvPr>
        </p:nvSpPr>
        <p:spPr>
          <a:xfrm>
            <a:off x="179512" y="1600200"/>
            <a:ext cx="8640960" cy="4853136"/>
          </a:xfrm>
        </p:spPr>
        <p:txBody>
          <a:bodyPr>
            <a:normAutofit fontScale="92500"/>
          </a:bodyPr>
          <a:lstStyle/>
          <a:p>
            <a:r>
              <a:rPr lang="en-US" dirty="0" smtClean="0"/>
              <a:t>The food production systems are dependent on fossil fuels (fertilizer, diesel for fishing).</a:t>
            </a:r>
          </a:p>
          <a:p>
            <a:r>
              <a:rPr lang="en-US" dirty="0" smtClean="0"/>
              <a:t>Basic foods fit for human consumption are used as feed, creating higher value food products, but creating a competition between food and feed.</a:t>
            </a:r>
          </a:p>
          <a:p>
            <a:r>
              <a:rPr lang="en-US" dirty="0" smtClean="0"/>
              <a:t>Food waste, broadly defined as nutrients no longer fit for human consumption, can be combined with waste heat to cultivate microbes to supply feed.</a:t>
            </a:r>
          </a:p>
          <a:p>
            <a:r>
              <a:rPr lang="en-US" dirty="0" smtClean="0"/>
              <a:t>The availability of waste heat and food waste indicate that their successful combination to create feed could produce sufficient quantities of feed to impact world food supply.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a:p>
        </p:txBody>
      </p:sp>
      <p:pic>
        <p:nvPicPr>
          <p:cNvPr id="6" name="Picture 7" descr="Transp 15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419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Spallation Source</a:t>
            </a:r>
            <a:br>
              <a:rPr lang="en-US" dirty="0" smtClean="0"/>
            </a:br>
            <a:r>
              <a:rPr lang="en-US" dirty="0" smtClean="0"/>
              <a:t>The World’s Brightest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22870" y="1413055"/>
            <a:ext cx="9900592" cy="5444945"/>
          </a:xfrm>
        </p:spPr>
      </p:pic>
    </p:spTree>
    <p:extLst>
      <p:ext uri="{BB962C8B-B14F-4D97-AF65-F5344CB8AC3E}">
        <p14:creationId xmlns:p14="http://schemas.microsoft.com/office/powerpoint/2010/main" val="1783676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9512" y="1916832"/>
            <a:ext cx="5486652" cy="4320480"/>
          </a:xfrm>
          <a:prstGeom prst="rect">
            <a:avLst/>
          </a:prstGeom>
        </p:spPr>
      </p:pic>
      <p:sp>
        <p:nvSpPr>
          <p:cNvPr id="28674" name="Title 1"/>
          <p:cNvSpPr>
            <a:spLocks noGrp="1"/>
          </p:cNvSpPr>
          <p:nvPr>
            <p:ph type="title"/>
          </p:nvPr>
        </p:nvSpPr>
        <p:spPr>
          <a:xfrm>
            <a:off x="467544" y="116632"/>
            <a:ext cx="7139136" cy="1143000"/>
          </a:xfrm>
        </p:spPr>
        <p:txBody>
          <a:bodyPr>
            <a:normAutofit/>
          </a:bodyPr>
          <a:lstStyle/>
          <a:p>
            <a:r>
              <a:rPr lang="en-US" dirty="0" smtClean="0"/>
              <a:t>The sustainable research facility</a:t>
            </a:r>
            <a:endParaRPr lang="en-US" dirty="0"/>
          </a:p>
        </p:txBody>
      </p:sp>
      <p:sp>
        <p:nvSpPr>
          <p:cNvPr id="7" name="Text Box 7"/>
          <p:cNvSpPr txBox="1">
            <a:spLocks noChangeArrowheads="1"/>
          </p:cNvSpPr>
          <p:nvPr/>
        </p:nvSpPr>
        <p:spPr bwMode="gray">
          <a:xfrm>
            <a:off x="5724128" y="1772816"/>
            <a:ext cx="3240360" cy="4985979"/>
          </a:xfrm>
          <a:prstGeom prst="rect">
            <a:avLst/>
          </a:prstGeom>
          <a:noFill/>
          <a:ln w="12700">
            <a:noFill/>
            <a:miter lim="800000"/>
            <a:headEnd/>
            <a:tailEnd type="none" w="med" len="lg"/>
          </a:ln>
        </p:spPr>
        <p:txBody>
          <a:bodyPr wrap="square" lIns="0" tIns="0" rIns="0" bIns="0">
            <a:prstTxWarp prst="textNoShape">
              <a:avLst/>
            </a:prstTxWarp>
            <a:spAutoFit/>
          </a:bodyPr>
          <a:lstStyle/>
          <a:p>
            <a:pPr algn="l"/>
            <a:r>
              <a:rPr lang="en-US" b="1" dirty="0" smtClean="0">
                <a:ea typeface="Tahoma" charset="0"/>
                <a:cs typeface="Arial"/>
              </a:rPr>
              <a:t>Government Commitments</a:t>
            </a:r>
          </a:p>
          <a:p>
            <a:pPr algn="l"/>
            <a:endParaRPr lang="en-US" sz="1700" b="1" dirty="0" smtClean="0">
              <a:solidFill>
                <a:srgbClr val="0094CA"/>
              </a:solidFill>
              <a:ea typeface="Tahoma" charset="0"/>
              <a:cs typeface="Arial"/>
            </a:endParaRPr>
          </a:p>
          <a:p>
            <a:pPr algn="l"/>
            <a:r>
              <a:rPr lang="en-US" sz="1700" b="1" dirty="0" smtClean="0">
                <a:solidFill>
                  <a:srgbClr val="0094CA"/>
                </a:solidFill>
                <a:ea typeface="Tahoma" charset="0"/>
                <a:cs typeface="Arial"/>
              </a:rPr>
              <a:t>Responsible </a:t>
            </a:r>
          </a:p>
          <a:p>
            <a:pPr algn="l"/>
            <a:r>
              <a:rPr lang="en-US" sz="1700" b="1" dirty="0" smtClean="0">
                <a:ea typeface="Tahoma" charset="0"/>
                <a:cs typeface="Arial"/>
              </a:rPr>
              <a:t>Energy efficiency</a:t>
            </a:r>
          </a:p>
          <a:p>
            <a:r>
              <a:rPr lang="en-US" sz="1700" dirty="0" smtClean="0">
                <a:ea typeface="Tahoma" charset="0"/>
                <a:cs typeface="Arial"/>
              </a:rPr>
              <a:t>Max 270 </a:t>
            </a:r>
            <a:r>
              <a:rPr lang="en-US" sz="1700" dirty="0" err="1" smtClean="0">
                <a:ea typeface="Tahoma" charset="0"/>
                <a:cs typeface="Arial"/>
              </a:rPr>
              <a:t>GWh</a:t>
            </a:r>
            <a:r>
              <a:rPr lang="en-US" sz="1700" dirty="0" smtClean="0">
                <a:ea typeface="Tahoma" charset="0"/>
                <a:cs typeface="Arial"/>
              </a:rPr>
              <a:t> (from 610)</a:t>
            </a:r>
          </a:p>
          <a:p>
            <a:r>
              <a:rPr lang="en-US" sz="1700" dirty="0" smtClean="0">
                <a:ea typeface="Tahoma" charset="0"/>
                <a:cs typeface="Arial"/>
              </a:rPr>
              <a:t>Reduced operating costs</a:t>
            </a:r>
          </a:p>
          <a:p>
            <a:r>
              <a:rPr lang="en-US" sz="1700" dirty="0" smtClean="0">
                <a:ea typeface="Tahoma" charset="0"/>
                <a:cs typeface="Arial"/>
              </a:rPr>
              <a:t>Energy Management System</a:t>
            </a:r>
          </a:p>
          <a:p>
            <a:endParaRPr lang="en-US" sz="1700" dirty="0" smtClean="0">
              <a:ea typeface="Tahoma" charset="0"/>
              <a:cs typeface="Arial"/>
            </a:endParaRPr>
          </a:p>
          <a:p>
            <a:pPr>
              <a:buClr>
                <a:srgbClr val="F21C0A"/>
              </a:buClr>
              <a:buSzPct val="100000"/>
            </a:pPr>
            <a:r>
              <a:rPr lang="en-US" sz="1700" b="1" dirty="0" smtClean="0">
                <a:solidFill>
                  <a:srgbClr val="0094CA"/>
                </a:solidFill>
                <a:ea typeface="Tahoma" charset="0"/>
                <a:cs typeface="Arial"/>
              </a:rPr>
              <a:t>Renewable</a:t>
            </a:r>
          </a:p>
          <a:p>
            <a:pPr>
              <a:buClr>
                <a:srgbClr val="F21C0A"/>
              </a:buClr>
              <a:buSzPct val="100000"/>
            </a:pPr>
            <a:r>
              <a:rPr lang="en-US" sz="1700" b="1" dirty="0" smtClean="0">
                <a:ea typeface="Tahoma" charset="0"/>
                <a:cs typeface="Arial"/>
              </a:rPr>
              <a:t>100% from renewable energy sources</a:t>
            </a:r>
          </a:p>
          <a:p>
            <a:pPr>
              <a:buClr>
                <a:srgbClr val="F21C0A"/>
              </a:buClr>
              <a:buSzPct val="100000"/>
            </a:pPr>
            <a:r>
              <a:rPr lang="en-US" sz="1700" dirty="0" smtClean="0">
                <a:ea typeface="Tahoma" charset="0"/>
                <a:cs typeface="Arial"/>
              </a:rPr>
              <a:t>Stable and competitive cost</a:t>
            </a:r>
          </a:p>
          <a:p>
            <a:pPr>
              <a:buClr>
                <a:srgbClr val="F21C0A"/>
              </a:buClr>
              <a:buSzPct val="100000"/>
            </a:pPr>
            <a:r>
              <a:rPr lang="en-US" sz="1700" dirty="0" smtClean="0">
                <a:ea typeface="Tahoma" charset="0"/>
                <a:cs typeface="Arial"/>
              </a:rPr>
              <a:t>Power Purchase Agreement</a:t>
            </a:r>
          </a:p>
          <a:p>
            <a:pPr>
              <a:buClr>
                <a:srgbClr val="F21C0A"/>
              </a:buClr>
              <a:buSzPct val="100000"/>
            </a:pPr>
            <a:endParaRPr lang="en-US" sz="1700" dirty="0" smtClean="0">
              <a:ea typeface="Tahoma" charset="0"/>
              <a:cs typeface="Arial"/>
            </a:endParaRPr>
          </a:p>
          <a:p>
            <a:r>
              <a:rPr lang="en-US" sz="1700" b="1" dirty="0" smtClean="0">
                <a:solidFill>
                  <a:srgbClr val="0094CA"/>
                </a:solidFill>
                <a:ea typeface="Tahoma" charset="0"/>
                <a:cs typeface="Arial"/>
              </a:rPr>
              <a:t>Recyclable</a:t>
            </a:r>
          </a:p>
          <a:p>
            <a:pPr>
              <a:buClr>
                <a:srgbClr val="F21C0A"/>
              </a:buClr>
              <a:buSzPct val="100000"/>
            </a:pPr>
            <a:r>
              <a:rPr lang="en-US" sz="1700" b="1" dirty="0">
                <a:ea typeface="Tahoma" charset="0"/>
                <a:cs typeface="Arial"/>
              </a:rPr>
              <a:t>Recycle waste heat</a:t>
            </a:r>
          </a:p>
          <a:p>
            <a:r>
              <a:rPr lang="en-US" sz="1700" dirty="0" smtClean="0">
                <a:ea typeface="Tahoma" charset="0"/>
                <a:cs typeface="Arial"/>
              </a:rPr>
              <a:t>Significant income stream</a:t>
            </a:r>
          </a:p>
          <a:p>
            <a:r>
              <a:rPr lang="en-US" sz="1700" dirty="0" smtClean="0">
                <a:ea typeface="Tahoma" charset="0"/>
                <a:cs typeface="Arial"/>
              </a:rPr>
              <a:t>District heating as main receptacle</a:t>
            </a:r>
          </a:p>
          <a:p>
            <a:pPr>
              <a:buClr>
                <a:srgbClr val="F21C0A"/>
              </a:buClr>
              <a:buSzPct val="100000"/>
            </a:pPr>
            <a:r>
              <a:rPr lang="en-US" sz="1700" dirty="0" smtClean="0">
                <a:ea typeface="Tahoma" charset="0"/>
                <a:cs typeface="Arial"/>
              </a:rPr>
              <a:t>Alternative for lower-grade heat</a:t>
            </a:r>
            <a:endParaRPr lang="en-US" sz="1700" dirty="0">
              <a:ea typeface="Tahoma" charset="0"/>
              <a:cs typeface="Arial"/>
            </a:endParaRPr>
          </a:p>
        </p:txBody>
      </p:sp>
    </p:spTree>
    <p:extLst>
      <p:ext uri="{BB962C8B-B14F-4D97-AF65-F5344CB8AC3E}">
        <p14:creationId xmlns:p14="http://schemas.microsoft.com/office/powerpoint/2010/main" val="306533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7e122e1-bc83-44ee-a9b4-859e10499e98@e-s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80928"/>
            <a:ext cx="8047881" cy="319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ktangel 2"/>
          <p:cNvSpPr>
            <a:spLocks noChangeArrowheads="1"/>
          </p:cNvSpPr>
          <p:nvPr/>
        </p:nvSpPr>
        <p:spPr bwMode="auto">
          <a:xfrm>
            <a:off x="1801937" y="390674"/>
            <a:ext cx="4612295" cy="61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2" tIns="32141" rIns="64282" bIns="32141">
            <a:spAutoFit/>
          </a:bodyPr>
          <a:lstStyle/>
          <a:p>
            <a:r>
              <a:rPr lang="sv-SE" sz="3600" dirty="0">
                <a:latin typeface="+mj-lt"/>
              </a:rPr>
              <a:t>Energy </a:t>
            </a:r>
            <a:r>
              <a:rPr lang="sv-SE" sz="3600" dirty="0" err="1">
                <a:latin typeface="+mj-lt"/>
              </a:rPr>
              <a:t>Inventory</a:t>
            </a:r>
            <a:r>
              <a:rPr lang="sv-SE" sz="3600" dirty="0">
                <a:latin typeface="+mj-lt"/>
              </a:rPr>
              <a:t> ESS</a:t>
            </a:r>
          </a:p>
        </p:txBody>
      </p:sp>
      <p:sp>
        <p:nvSpPr>
          <p:cNvPr id="6" name="textruta 5"/>
          <p:cNvSpPr txBox="1"/>
          <p:nvPr/>
        </p:nvSpPr>
        <p:spPr>
          <a:xfrm>
            <a:off x="944736" y="1654869"/>
            <a:ext cx="1211846" cy="341909"/>
          </a:xfrm>
          <a:prstGeom prst="rect">
            <a:avLst/>
          </a:prstGeom>
          <a:noFill/>
          <a:ln>
            <a:solidFill>
              <a:schemeClr val="accent1">
                <a:shade val="50000"/>
              </a:schemeClr>
            </a:solidFill>
          </a:ln>
        </p:spPr>
        <p:txBody>
          <a:bodyPr wrap="none" lIns="64282" tIns="32141" rIns="64282" bIns="32141">
            <a:spAutoFit/>
          </a:bodyPr>
          <a:lstStyle/>
          <a:p>
            <a:pPr>
              <a:defRPr/>
            </a:pPr>
            <a:r>
              <a:rPr lang="sv-SE" dirty="0" smtClean="0"/>
              <a:t>Accelerator</a:t>
            </a:r>
            <a:endParaRPr lang="sv-SE" dirty="0"/>
          </a:p>
        </p:txBody>
      </p:sp>
      <p:cxnSp>
        <p:nvCxnSpPr>
          <p:cNvPr id="15366" name="Rak pil 7"/>
          <p:cNvCxnSpPr>
            <a:cxnSpLocks noChangeShapeType="1"/>
            <a:stCxn id="6" idx="2"/>
          </p:cNvCxnSpPr>
          <p:nvPr/>
        </p:nvCxnSpPr>
        <p:spPr bwMode="auto">
          <a:xfrm>
            <a:off x="1550659" y="1996778"/>
            <a:ext cx="1194277" cy="1098251"/>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0" name="textruta 9"/>
          <p:cNvSpPr txBox="1"/>
          <p:nvPr/>
        </p:nvSpPr>
        <p:spPr>
          <a:xfrm>
            <a:off x="2528912" y="1654869"/>
            <a:ext cx="832235" cy="341909"/>
          </a:xfrm>
          <a:prstGeom prst="rect">
            <a:avLst/>
          </a:prstGeom>
          <a:noFill/>
          <a:ln>
            <a:solidFill>
              <a:schemeClr val="accent1">
                <a:shade val="50000"/>
              </a:schemeClr>
            </a:solidFill>
          </a:ln>
        </p:spPr>
        <p:txBody>
          <a:bodyPr wrap="none" lIns="64282" tIns="32141" rIns="64282" bIns="32141">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sv-SE" sz="1800" dirty="0" err="1">
                <a:solidFill>
                  <a:srgbClr val="FF0000"/>
                </a:solidFill>
                <a:latin typeface="+mn-lt"/>
              </a:rPr>
              <a:t>Cooling</a:t>
            </a:r>
            <a:endParaRPr lang="sv-SE" sz="1800" dirty="0">
              <a:solidFill>
                <a:srgbClr val="FF0000"/>
              </a:solidFill>
              <a:latin typeface="+mn-lt"/>
            </a:endParaRPr>
          </a:p>
        </p:txBody>
      </p:sp>
      <p:cxnSp>
        <p:nvCxnSpPr>
          <p:cNvPr id="15368" name="Rak pil 10"/>
          <p:cNvCxnSpPr>
            <a:cxnSpLocks noChangeShapeType="1"/>
            <a:stCxn id="10" idx="2"/>
          </p:cNvCxnSpPr>
          <p:nvPr/>
        </p:nvCxnSpPr>
        <p:spPr bwMode="auto">
          <a:xfrm flipH="1">
            <a:off x="2888953" y="1996778"/>
            <a:ext cx="56077" cy="1818331"/>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 name="textruta 12"/>
          <p:cNvSpPr txBox="1"/>
          <p:nvPr/>
        </p:nvSpPr>
        <p:spPr>
          <a:xfrm>
            <a:off x="5337224" y="1654869"/>
            <a:ext cx="734177" cy="341909"/>
          </a:xfrm>
          <a:prstGeom prst="rect">
            <a:avLst/>
          </a:prstGeom>
          <a:noFill/>
          <a:ln>
            <a:solidFill>
              <a:schemeClr val="accent1">
                <a:shade val="50000"/>
              </a:schemeClr>
            </a:solidFill>
          </a:ln>
        </p:spPr>
        <p:txBody>
          <a:bodyPr wrap="none" lIns="64282" tIns="32141" rIns="64282" bIns="32141">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sv-SE" sz="1800" dirty="0" smtClean="0">
                <a:latin typeface="+mn-lt"/>
              </a:rPr>
              <a:t>Target</a:t>
            </a:r>
            <a:endParaRPr lang="sv-SE" sz="1800" dirty="0">
              <a:latin typeface="+mn-lt"/>
            </a:endParaRPr>
          </a:p>
        </p:txBody>
      </p:sp>
      <p:cxnSp>
        <p:nvCxnSpPr>
          <p:cNvPr id="15370" name="Rak pil 13"/>
          <p:cNvCxnSpPr>
            <a:cxnSpLocks noChangeShapeType="1"/>
          </p:cNvCxnSpPr>
          <p:nvPr/>
        </p:nvCxnSpPr>
        <p:spPr bwMode="auto">
          <a:xfrm flipH="1">
            <a:off x="4473128" y="2014909"/>
            <a:ext cx="1152128" cy="2194098"/>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 name="textruta 16"/>
          <p:cNvSpPr txBox="1"/>
          <p:nvPr/>
        </p:nvSpPr>
        <p:spPr>
          <a:xfrm>
            <a:off x="3753048" y="1654869"/>
            <a:ext cx="1145234" cy="341909"/>
          </a:xfrm>
          <a:prstGeom prst="rect">
            <a:avLst/>
          </a:prstGeom>
          <a:noFill/>
          <a:ln>
            <a:solidFill>
              <a:schemeClr val="accent1">
                <a:shade val="50000"/>
              </a:schemeClr>
            </a:solidFill>
          </a:ln>
        </p:spPr>
        <p:txBody>
          <a:bodyPr wrap="none" lIns="64282" tIns="32141" rIns="64282" bIns="32141">
            <a:spAutoFit/>
          </a:bodyPr>
          <a:lstStyle/>
          <a:p>
            <a:pPr>
              <a:defRPr/>
            </a:pPr>
            <a:r>
              <a:rPr lang="sv-SE" dirty="0" err="1" smtClean="0"/>
              <a:t>Cryogenics</a:t>
            </a:r>
            <a:endParaRPr lang="sv-SE" dirty="0"/>
          </a:p>
        </p:txBody>
      </p:sp>
      <p:cxnSp>
        <p:nvCxnSpPr>
          <p:cNvPr id="15373" name="Rak pil 17"/>
          <p:cNvCxnSpPr>
            <a:cxnSpLocks noChangeShapeType="1"/>
          </p:cNvCxnSpPr>
          <p:nvPr/>
        </p:nvCxnSpPr>
        <p:spPr bwMode="auto">
          <a:xfrm flipH="1">
            <a:off x="3681040" y="2014909"/>
            <a:ext cx="504056" cy="1495796"/>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5374" name="Rak pil 19"/>
          <p:cNvCxnSpPr>
            <a:cxnSpLocks noChangeShapeType="1"/>
            <a:stCxn id="17" idx="2"/>
          </p:cNvCxnSpPr>
          <p:nvPr/>
        </p:nvCxnSpPr>
        <p:spPr bwMode="auto">
          <a:xfrm flipH="1">
            <a:off x="4185096" y="1996778"/>
            <a:ext cx="140569" cy="1674315"/>
          </a:xfrm>
          <a:prstGeom prst="straightConnector1">
            <a:avLst/>
          </a:prstGeom>
          <a:noFill/>
          <a:ln w="254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20" name="textruta 16"/>
          <p:cNvSpPr txBox="1"/>
          <p:nvPr/>
        </p:nvSpPr>
        <p:spPr>
          <a:xfrm>
            <a:off x="6489352" y="5039245"/>
            <a:ext cx="565836" cy="895907"/>
          </a:xfrm>
          <a:prstGeom prst="rect">
            <a:avLst/>
          </a:prstGeom>
          <a:noFill/>
          <a:ln>
            <a:solidFill>
              <a:schemeClr val="accent1">
                <a:shade val="50000"/>
              </a:schemeClr>
            </a:solidFill>
          </a:ln>
        </p:spPr>
        <p:txBody>
          <a:bodyPr wrap="none" lIns="64282" tIns="32141" rIns="64282" bIns="32141">
            <a:spAutoFit/>
          </a:bodyPr>
          <a:lstStyle/>
          <a:p>
            <a:pPr>
              <a:defRPr/>
            </a:pPr>
            <a:r>
              <a:rPr lang="sv-SE" dirty="0"/>
              <a:t>20°C</a:t>
            </a:r>
          </a:p>
          <a:p>
            <a:pPr>
              <a:defRPr/>
            </a:pPr>
            <a:r>
              <a:rPr lang="sv-SE" dirty="0"/>
              <a:t>40°C</a:t>
            </a:r>
          </a:p>
          <a:p>
            <a:pPr>
              <a:defRPr/>
            </a:pPr>
            <a:r>
              <a:rPr lang="sv-SE" dirty="0"/>
              <a:t>8</a:t>
            </a:r>
            <a:r>
              <a:rPr lang="sv-SE" dirty="0" smtClean="0"/>
              <a:t>0</a:t>
            </a:r>
            <a:r>
              <a:rPr lang="sv-SE" dirty="0"/>
              <a:t>°C</a:t>
            </a:r>
          </a:p>
        </p:txBody>
      </p:sp>
      <p:sp>
        <p:nvSpPr>
          <p:cNvPr id="2" name="Rectangle 1"/>
          <p:cNvSpPr/>
          <p:nvPr/>
        </p:nvSpPr>
        <p:spPr>
          <a:xfrm>
            <a:off x="467544" y="6093296"/>
            <a:ext cx="8352928" cy="646331"/>
          </a:xfrm>
          <a:prstGeom prst="rect">
            <a:avLst/>
          </a:prstGeom>
        </p:spPr>
        <p:txBody>
          <a:bodyPr wrap="square">
            <a:spAutoFit/>
          </a:bodyPr>
          <a:lstStyle/>
          <a:p>
            <a:r>
              <a:rPr lang="en-US" b="1" dirty="0">
                <a:ln w="1905"/>
                <a:solidFill>
                  <a:srgbClr val="000000"/>
                </a:solidFill>
                <a:effectLst>
                  <a:innerShdw blurRad="69850" dist="43180" dir="5400000">
                    <a:srgbClr val="000000">
                      <a:alpha val="65000"/>
                    </a:srgbClr>
                  </a:innerShdw>
                </a:effectLst>
              </a:rPr>
              <a:t>The key to heat recycling is high-temperature cooling and low-temperature </a:t>
            </a:r>
            <a:r>
              <a:rPr lang="en-US" b="1" dirty="0" smtClean="0">
                <a:ln w="1905"/>
                <a:solidFill>
                  <a:srgbClr val="000000"/>
                </a:solidFill>
                <a:effectLst>
                  <a:innerShdw blurRad="69850" dist="43180" dir="5400000">
                    <a:srgbClr val="000000">
                      <a:alpha val="65000"/>
                    </a:srgbClr>
                  </a:innerShdw>
                </a:effectLst>
              </a:rPr>
              <a:t>heating (Parker 2011 Cutting science’s electricity bill, Nature, Dec 15 2011)</a:t>
            </a:r>
            <a:endParaRPr lang="en-US" b="1" dirty="0">
              <a:ln w="1905"/>
              <a:solidFill>
                <a:srgbClr val="0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8288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5328592" cy="1313766"/>
          </a:xfrm>
        </p:spPr>
        <p:txBody>
          <a:bodyPr>
            <a:normAutofit/>
          </a:bodyPr>
          <a:lstStyle/>
          <a:p>
            <a:r>
              <a:rPr lang="en-GB" sz="4800" dirty="0" smtClean="0">
                <a:solidFill>
                  <a:schemeClr val="bg1"/>
                </a:solidFill>
              </a:rPr>
              <a:t>Heat - Wasted</a:t>
            </a:r>
            <a:endParaRPr lang="en-GB" sz="4800" dirty="0">
              <a:solidFill>
                <a:schemeClr val="bg1"/>
              </a:solidFill>
            </a:endParaRPr>
          </a:p>
        </p:txBody>
      </p:sp>
      <p:sp>
        <p:nvSpPr>
          <p:cNvPr id="6" name="Rektangel 6"/>
          <p:cNvSpPr/>
          <p:nvPr/>
        </p:nvSpPr>
        <p:spPr>
          <a:xfrm>
            <a:off x="0" y="1412776"/>
            <a:ext cx="9144000" cy="544522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3" name="Content Placeholder 2"/>
          <p:cNvSpPr>
            <a:spLocks noGrp="1"/>
          </p:cNvSpPr>
          <p:nvPr>
            <p:ph idx="1"/>
          </p:nvPr>
        </p:nvSpPr>
        <p:spPr>
          <a:xfrm>
            <a:off x="395536" y="1628800"/>
            <a:ext cx="8352928" cy="5027688"/>
          </a:xfrm>
          <a:solidFill>
            <a:srgbClr val="008000">
              <a:alpha val="75000"/>
            </a:srgbClr>
          </a:solidFill>
        </p:spPr>
        <p:txBody>
          <a:bodyPr>
            <a:normAutofit/>
          </a:bodyPr>
          <a:lstStyle/>
          <a:p>
            <a:pPr marL="457200" indent="-457200">
              <a:buFont typeface="+mj-lt"/>
              <a:buAutoNum type="arabicPeriod"/>
            </a:pPr>
            <a:r>
              <a:rPr lang="en-GB" sz="2000" dirty="0" smtClean="0">
                <a:solidFill>
                  <a:schemeClr val="bg1"/>
                </a:solidFill>
              </a:rPr>
              <a:t>Cities have energy needs, but enormous amounts of heat &lt; 60 </a:t>
            </a:r>
            <a:r>
              <a:rPr lang="en-GB" sz="2000" baseline="30000" dirty="0" err="1" smtClean="0">
                <a:solidFill>
                  <a:schemeClr val="bg1"/>
                </a:solidFill>
              </a:rPr>
              <a:t>o</a:t>
            </a:r>
            <a:r>
              <a:rPr lang="en-GB" sz="2000" dirty="0" err="1" smtClean="0">
                <a:solidFill>
                  <a:schemeClr val="bg1"/>
                </a:solidFill>
              </a:rPr>
              <a:t>C</a:t>
            </a:r>
            <a:r>
              <a:rPr lang="en-GB" sz="2000" dirty="0" smtClean="0">
                <a:solidFill>
                  <a:schemeClr val="bg1"/>
                </a:solidFill>
              </a:rPr>
              <a:t> are lost as cooling, ventilation or insufficient insulation. Research infrastructure and </a:t>
            </a:r>
            <a:r>
              <a:rPr lang="en-GB" sz="2000" dirty="0" err="1" smtClean="0">
                <a:solidFill>
                  <a:schemeClr val="bg1"/>
                </a:solidFill>
              </a:rPr>
              <a:t>datacenters</a:t>
            </a:r>
            <a:r>
              <a:rPr lang="en-GB" sz="2000" dirty="0" smtClean="0">
                <a:solidFill>
                  <a:schemeClr val="bg1"/>
                </a:solidFill>
              </a:rPr>
              <a:t> are typical emitters of low-grade heat.</a:t>
            </a:r>
          </a:p>
          <a:p>
            <a:pPr marL="457200" indent="-457200">
              <a:buFont typeface="+mj-lt"/>
              <a:buAutoNum type="arabicPeriod"/>
            </a:pPr>
            <a:endParaRPr lang="en-GB" sz="2000" dirty="0" smtClean="0">
              <a:solidFill>
                <a:schemeClr val="bg1"/>
              </a:solidFill>
            </a:endParaRPr>
          </a:p>
          <a:p>
            <a:pPr marL="457200" indent="-457200">
              <a:buFont typeface="+mj-lt"/>
              <a:buAutoNum type="arabicPeriod"/>
            </a:pPr>
            <a:r>
              <a:rPr lang="en-GB" sz="2000" dirty="0" smtClean="0">
                <a:solidFill>
                  <a:schemeClr val="bg1"/>
                </a:solidFill>
              </a:rPr>
              <a:t>I.e. Surplus heat has become an economic and environmental cost (even in cool climates).</a:t>
            </a:r>
          </a:p>
          <a:p>
            <a:pPr marL="457200" indent="-457200">
              <a:buFont typeface="+mj-lt"/>
              <a:buAutoNum type="arabicPeriod"/>
            </a:pPr>
            <a:endParaRPr lang="en-GB" sz="2000" dirty="0" smtClean="0">
              <a:solidFill>
                <a:schemeClr val="bg1"/>
              </a:solidFill>
            </a:endParaRPr>
          </a:p>
          <a:p>
            <a:pPr marL="457200" indent="-457200">
              <a:buFont typeface="+mj-lt"/>
              <a:buAutoNum type="arabicPeriod"/>
            </a:pPr>
            <a:r>
              <a:rPr lang="en-GB" sz="2000" dirty="0" smtClean="0">
                <a:solidFill>
                  <a:schemeClr val="bg1"/>
                </a:solidFill>
              </a:rPr>
              <a:t>In Sweden it is estimated that this surplus heat equals 150 </a:t>
            </a:r>
            <a:r>
              <a:rPr lang="en-GB" sz="2000" dirty="0" err="1" smtClean="0">
                <a:solidFill>
                  <a:schemeClr val="bg1"/>
                </a:solidFill>
              </a:rPr>
              <a:t>TWh</a:t>
            </a:r>
            <a:r>
              <a:rPr lang="en-GB" sz="2000" dirty="0" smtClean="0">
                <a:solidFill>
                  <a:schemeClr val="bg1"/>
                </a:solidFill>
              </a:rPr>
              <a:t> = ¼ of Swedish energy use. </a:t>
            </a:r>
            <a:r>
              <a:rPr lang="en-GB" sz="2000" dirty="0">
                <a:solidFill>
                  <a:schemeClr val="bg1"/>
                </a:solidFill>
              </a:rPr>
              <a:t>“In the USA, over two-thirds of the primary energy supply is ultimately rejected as low-grade waste heat” (Little and </a:t>
            </a:r>
            <a:r>
              <a:rPr lang="en-GB" sz="2000" dirty="0" err="1">
                <a:solidFill>
                  <a:schemeClr val="bg1"/>
                </a:solidFill>
              </a:rPr>
              <a:t>Garimella</a:t>
            </a:r>
            <a:r>
              <a:rPr lang="en-GB" sz="2000" dirty="0">
                <a:solidFill>
                  <a:schemeClr val="bg1"/>
                </a:solidFill>
              </a:rPr>
              <a:t> 2011</a:t>
            </a:r>
            <a:r>
              <a:rPr lang="en-GB" sz="2000" dirty="0" smtClean="0">
                <a:solidFill>
                  <a:schemeClr val="bg1"/>
                </a:solidFill>
              </a:rPr>
              <a:t>). In the EU it is estimated that this low temperature heat loss equals 500 billions Euro in petrol equivalents.</a:t>
            </a:r>
          </a:p>
          <a:p>
            <a:pPr marL="457200" indent="-457200">
              <a:buFont typeface="+mj-lt"/>
              <a:buAutoNum type="arabicPeriod"/>
            </a:pPr>
            <a:endParaRPr lang="en-GB" sz="2000" dirty="0">
              <a:solidFill>
                <a:schemeClr val="bg1"/>
              </a:solidFill>
            </a:endParaRPr>
          </a:p>
        </p:txBody>
      </p:sp>
      <p:pic>
        <p:nvPicPr>
          <p:cNvPr id="7" name="Picture 7" descr="Transp 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149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of uses of low-grade heat</a:t>
            </a:r>
            <a:endParaRPr lang="en-US" dirty="0"/>
          </a:p>
        </p:txBody>
      </p:sp>
      <p:sp>
        <p:nvSpPr>
          <p:cNvPr id="3" name="Content Placeholder 2"/>
          <p:cNvSpPr>
            <a:spLocks noGrp="1"/>
          </p:cNvSpPr>
          <p:nvPr>
            <p:ph idx="1"/>
          </p:nvPr>
        </p:nvSpPr>
        <p:spPr/>
        <p:txBody>
          <a:bodyPr/>
          <a:lstStyle/>
          <a:p>
            <a:r>
              <a:rPr lang="en-US" dirty="0" smtClean="0"/>
              <a:t>Upgrade to prime heat with heat pumps</a:t>
            </a:r>
          </a:p>
          <a:p>
            <a:pPr lvl="1"/>
            <a:r>
              <a:rPr lang="en-US" dirty="0" smtClean="0"/>
              <a:t>Demand for heat </a:t>
            </a:r>
            <a:r>
              <a:rPr lang="en-US" dirty="0" err="1" smtClean="0"/>
              <a:t>vs</a:t>
            </a:r>
            <a:r>
              <a:rPr lang="en-US" dirty="0" smtClean="0"/>
              <a:t> cost of electricity</a:t>
            </a:r>
          </a:p>
          <a:p>
            <a:pPr lvl="1"/>
            <a:r>
              <a:rPr lang="en-US" dirty="0" smtClean="0"/>
              <a:t>Conflicts with “Responsible”</a:t>
            </a:r>
          </a:p>
          <a:p>
            <a:r>
              <a:rPr lang="en-US" dirty="0" smtClean="0"/>
              <a:t>Use heat for cooling</a:t>
            </a:r>
          </a:p>
          <a:p>
            <a:r>
              <a:rPr lang="en-US" dirty="0" smtClean="0"/>
              <a:t>ORC</a:t>
            </a:r>
          </a:p>
          <a:p>
            <a:pPr lvl="1"/>
            <a:r>
              <a:rPr lang="en-US" dirty="0" smtClean="0"/>
              <a:t>Requires heat sink with sufficient ∆T</a:t>
            </a:r>
          </a:p>
          <a:p>
            <a:r>
              <a:rPr lang="en-US" dirty="0" smtClean="0"/>
              <a:t>Biological processes, growth: microorganisms, greenhouses, fish</a:t>
            </a:r>
          </a:p>
          <a:p>
            <a:r>
              <a:rPr lang="en-US" dirty="0" smtClean="0"/>
              <a:t>Production and purification (H, O</a:t>
            </a:r>
            <a:r>
              <a:rPr lang="en-US" baseline="-25000" dirty="0" smtClean="0"/>
              <a:t>2</a:t>
            </a:r>
            <a:r>
              <a:rPr lang="en-US" dirty="0" smtClean="0"/>
              <a:t>, NH</a:t>
            </a:r>
            <a:r>
              <a:rPr lang="en-US" baseline="-25000" dirty="0" smtClean="0"/>
              <a:t>3</a:t>
            </a:r>
            <a:r>
              <a:rPr lang="en-US" dirty="0" smtClean="0"/>
              <a:t>, H</a:t>
            </a:r>
            <a:r>
              <a:rPr lang="en-US" baseline="-25000" dirty="0" smtClean="0"/>
              <a:t>2</a:t>
            </a:r>
            <a:r>
              <a:rPr lang="en-US" dirty="0" smtClean="0"/>
              <a:t>O)</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spTree>
    <p:extLst>
      <p:ext uri="{BB962C8B-B14F-4D97-AF65-F5344CB8AC3E}">
        <p14:creationId xmlns:p14="http://schemas.microsoft.com/office/powerpoint/2010/main" val="204263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332656"/>
            <a:ext cx="8964488" cy="6408712"/>
            <a:chOff x="179512" y="332656"/>
            <a:chExt cx="8964488" cy="6408712"/>
          </a:xfrm>
        </p:grpSpPr>
        <p:sp>
          <p:nvSpPr>
            <p:cNvPr id="15" name="Rectangle 14"/>
            <p:cNvSpPr/>
            <p:nvPr/>
          </p:nvSpPr>
          <p:spPr>
            <a:xfrm>
              <a:off x="6732240" y="6453336"/>
              <a:ext cx="2088231"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r">
                <a:defRPr/>
              </a:pPr>
              <a:r>
                <a:rPr lang="en-GB" sz="1200" b="1" i="1" dirty="0" smtClean="0">
                  <a:solidFill>
                    <a:schemeClr val="tx1"/>
                  </a:solidFill>
                </a:rPr>
                <a:t>(</a:t>
              </a:r>
              <a:r>
                <a:rPr lang="en-GB" sz="1200" b="1" i="1" dirty="0">
                  <a:solidFill>
                    <a:schemeClr val="tx1"/>
                  </a:solidFill>
                </a:rPr>
                <a:t>I</a:t>
              </a:r>
              <a:r>
                <a:rPr lang="en-GB" sz="1200" b="1" i="1" dirty="0" smtClean="0">
                  <a:solidFill>
                    <a:schemeClr val="tx1"/>
                  </a:solidFill>
                </a:rPr>
                <a:t>llustration </a:t>
              </a:r>
              <a:r>
                <a:rPr lang="en-GB" sz="1200" b="1" i="1" dirty="0">
                  <a:solidFill>
                    <a:schemeClr val="tx1"/>
                  </a:solidFill>
                </a:rPr>
                <a:t>by </a:t>
              </a:r>
              <a:r>
                <a:rPr lang="en-GB" sz="1200" b="1" i="1" dirty="0" err="1">
                  <a:solidFill>
                    <a:schemeClr val="tx1"/>
                  </a:solidFill>
                </a:rPr>
                <a:t>A.Kiessling</a:t>
              </a:r>
              <a:r>
                <a:rPr lang="en-GB" sz="1200" b="1" i="1" dirty="0">
                  <a:solidFill>
                    <a:schemeClr val="tx1"/>
                  </a:solidFill>
                </a:rPr>
                <a:t>)</a:t>
              </a:r>
            </a:p>
          </p:txBody>
        </p:sp>
        <p:cxnSp>
          <p:nvCxnSpPr>
            <p:cNvPr id="5" name="Straight Arrow Connector 4"/>
            <p:cNvCxnSpPr/>
            <p:nvPr/>
          </p:nvCxnSpPr>
          <p:spPr bwMode="auto">
            <a:xfrm flipV="1">
              <a:off x="1389888" y="333375"/>
              <a:ext cx="0" cy="4789174"/>
            </a:xfrm>
            <a:prstGeom prst="straightConnector1">
              <a:avLst/>
            </a:prstGeom>
            <a:ln w="38100">
              <a:gradFill flip="none" rotWithShape="1">
                <a:gsLst>
                  <a:gs pos="19999">
                    <a:srgbClr val="43B9F8">
                      <a:lumMod val="84000"/>
                    </a:srgbClr>
                  </a:gs>
                  <a:gs pos="0">
                    <a:srgbClr val="00B0F0"/>
                  </a:gs>
                  <a:gs pos="37000">
                    <a:srgbClr val="85C2FF"/>
                  </a:gs>
                  <a:gs pos="70000">
                    <a:srgbClr val="C4D6EB"/>
                  </a:gs>
                  <a:gs pos="100000">
                    <a:srgbClr val="FFEBFA"/>
                  </a:gs>
                </a:gsLst>
                <a:path path="circle">
                  <a:fillToRect l="100000" t="100000"/>
                </a:path>
                <a:tileRect r="-100000" b="-100000"/>
              </a:gra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bwMode="auto">
            <a:xfrm>
              <a:off x="1783385" y="5397681"/>
              <a:ext cx="4343207" cy="0"/>
            </a:xfrm>
            <a:prstGeom prst="straightConnector1">
              <a:avLst/>
            </a:prstGeom>
            <a:ln w="38100">
              <a:gradFill flip="none" rotWithShape="1">
                <a:gsLst>
                  <a:gs pos="0">
                    <a:srgbClr val="5E9EFF"/>
                  </a:gs>
                  <a:gs pos="39999">
                    <a:srgbClr val="85C2FF"/>
                  </a:gs>
                  <a:gs pos="70000">
                    <a:srgbClr val="C4D6EB"/>
                  </a:gs>
                  <a:gs pos="100000">
                    <a:srgbClr val="FFEBFA"/>
                  </a:gs>
                </a:gsLst>
                <a:lin ang="1080000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7177" name="TextBox 6"/>
            <p:cNvSpPr txBox="1">
              <a:spLocks noChangeArrowheads="1"/>
            </p:cNvSpPr>
            <p:nvPr/>
          </p:nvSpPr>
          <p:spPr bwMode="auto">
            <a:xfrm rot="5400000">
              <a:off x="-146028" y="2369117"/>
              <a:ext cx="2316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smtClean="0"/>
                <a:t>Food Production</a:t>
              </a:r>
              <a:endParaRPr lang="en-US" sz="2000" dirty="0"/>
            </a:p>
          </p:txBody>
        </p:sp>
        <p:sp>
          <p:nvSpPr>
            <p:cNvPr id="7178" name="TextBox 7"/>
            <p:cNvSpPr txBox="1">
              <a:spLocks noChangeArrowheads="1"/>
            </p:cNvSpPr>
            <p:nvPr/>
          </p:nvSpPr>
          <p:spPr bwMode="auto">
            <a:xfrm>
              <a:off x="5513332" y="5411588"/>
              <a:ext cx="613260" cy="3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Time</a:t>
              </a:r>
            </a:p>
          </p:txBody>
        </p:sp>
        <p:grpSp>
          <p:nvGrpSpPr>
            <p:cNvPr id="10" name="Group 9"/>
            <p:cNvGrpSpPr/>
            <p:nvPr/>
          </p:nvGrpSpPr>
          <p:grpSpPr>
            <a:xfrm>
              <a:off x="2073275" y="2692400"/>
              <a:ext cx="4978400" cy="2409825"/>
              <a:chOff x="2073275" y="2692400"/>
              <a:chExt cx="4978400" cy="2409825"/>
            </a:xfrm>
          </p:grpSpPr>
          <p:sp>
            <p:nvSpPr>
              <p:cNvPr id="9" name="Freeform 8"/>
              <p:cNvSpPr/>
              <p:nvPr/>
            </p:nvSpPr>
            <p:spPr bwMode="auto">
              <a:xfrm>
                <a:off x="2073275" y="2692400"/>
                <a:ext cx="4978400" cy="2409825"/>
              </a:xfrm>
              <a:custGeom>
                <a:avLst/>
                <a:gdLst>
                  <a:gd name="connsiteX0" fmla="*/ 0 w 5273749"/>
                  <a:gd name="connsiteY0" fmla="*/ 2500491 h 2500491"/>
                  <a:gd name="connsiteX1" fmla="*/ 1881962 w 5273749"/>
                  <a:gd name="connsiteY1" fmla="*/ 437774 h 2500491"/>
                  <a:gd name="connsiteX2" fmla="*/ 3019646 w 5273749"/>
                  <a:gd name="connsiteY2" fmla="*/ 33737 h 2500491"/>
                  <a:gd name="connsiteX3" fmla="*/ 5273749 w 5273749"/>
                  <a:gd name="connsiteY3" fmla="*/ 23105 h 2500491"/>
                  <a:gd name="connsiteX4" fmla="*/ 5273749 w 5273749"/>
                  <a:gd name="connsiteY4" fmla="*/ 23105 h 2500491"/>
                  <a:gd name="connsiteX5" fmla="*/ 5273749 w 5273749"/>
                  <a:gd name="connsiteY5" fmla="*/ 23105 h 250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749" h="2500491">
                    <a:moveTo>
                      <a:pt x="0" y="2500491"/>
                    </a:moveTo>
                    <a:cubicBezTo>
                      <a:pt x="689344" y="1674695"/>
                      <a:pt x="1378688" y="848900"/>
                      <a:pt x="1881962" y="437774"/>
                    </a:cubicBezTo>
                    <a:cubicBezTo>
                      <a:pt x="2385236" y="26648"/>
                      <a:pt x="2454348" y="102848"/>
                      <a:pt x="3019646" y="33737"/>
                    </a:cubicBezTo>
                    <a:cubicBezTo>
                      <a:pt x="3584944" y="-35375"/>
                      <a:pt x="5273749" y="23105"/>
                      <a:pt x="5273749" y="23105"/>
                    </a:cubicBezTo>
                    <a:lnTo>
                      <a:pt x="5273749" y="23105"/>
                    </a:lnTo>
                    <a:lnTo>
                      <a:pt x="5273749" y="23105"/>
                    </a:ln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7180" name="TextBox 9"/>
              <p:cNvSpPr txBox="1">
                <a:spLocks noChangeArrowheads="1"/>
              </p:cNvSpPr>
              <p:nvPr/>
            </p:nvSpPr>
            <p:spPr bwMode="auto">
              <a:xfrm>
                <a:off x="3275857" y="3927404"/>
                <a:ext cx="3672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Plant (arable </a:t>
                </a:r>
                <a:r>
                  <a:rPr lang="en-US" dirty="0" smtClean="0"/>
                  <a:t>land and irrigation) </a:t>
                </a:r>
                <a:r>
                  <a:rPr lang="en-US" dirty="0"/>
                  <a:t>based </a:t>
                </a:r>
                <a:r>
                  <a:rPr lang="en-US" dirty="0" smtClean="0"/>
                  <a:t>food </a:t>
                </a:r>
                <a:r>
                  <a:rPr lang="en-US" dirty="0"/>
                  <a:t>production system</a:t>
                </a:r>
              </a:p>
            </p:txBody>
          </p:sp>
        </p:grpSp>
        <p:grpSp>
          <p:nvGrpSpPr>
            <p:cNvPr id="13" name="Group 12"/>
            <p:cNvGrpSpPr/>
            <p:nvPr/>
          </p:nvGrpSpPr>
          <p:grpSpPr>
            <a:xfrm>
              <a:off x="3903663" y="665163"/>
              <a:ext cx="5240337" cy="2411412"/>
              <a:chOff x="3903663" y="665163"/>
              <a:chExt cx="5170533" cy="2411412"/>
            </a:xfrm>
          </p:grpSpPr>
          <p:sp>
            <p:nvSpPr>
              <p:cNvPr id="7181" name="TextBox 10"/>
              <p:cNvSpPr txBox="1">
                <a:spLocks noChangeArrowheads="1"/>
              </p:cNvSpPr>
              <p:nvPr/>
            </p:nvSpPr>
            <p:spPr bwMode="auto">
              <a:xfrm>
                <a:off x="5513332" y="1201388"/>
                <a:ext cx="35608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t>Animal (non arable land) based </a:t>
                </a:r>
                <a:r>
                  <a:rPr lang="en-US" sz="2000" dirty="0" smtClean="0"/>
                  <a:t>food </a:t>
                </a:r>
                <a:r>
                  <a:rPr lang="en-US" sz="2000" dirty="0"/>
                  <a:t>production system</a:t>
                </a:r>
              </a:p>
            </p:txBody>
          </p:sp>
          <p:sp>
            <p:nvSpPr>
              <p:cNvPr id="16" name="Freeform 15"/>
              <p:cNvSpPr/>
              <p:nvPr/>
            </p:nvSpPr>
            <p:spPr bwMode="auto">
              <a:xfrm>
                <a:off x="3903663" y="665163"/>
                <a:ext cx="4979987" cy="2411412"/>
              </a:xfrm>
              <a:custGeom>
                <a:avLst/>
                <a:gdLst>
                  <a:gd name="connsiteX0" fmla="*/ 0 w 5273749"/>
                  <a:gd name="connsiteY0" fmla="*/ 2500491 h 2500491"/>
                  <a:gd name="connsiteX1" fmla="*/ 1881962 w 5273749"/>
                  <a:gd name="connsiteY1" fmla="*/ 437774 h 2500491"/>
                  <a:gd name="connsiteX2" fmla="*/ 3019646 w 5273749"/>
                  <a:gd name="connsiteY2" fmla="*/ 33737 h 2500491"/>
                  <a:gd name="connsiteX3" fmla="*/ 5273749 w 5273749"/>
                  <a:gd name="connsiteY3" fmla="*/ 23105 h 2500491"/>
                  <a:gd name="connsiteX4" fmla="*/ 5273749 w 5273749"/>
                  <a:gd name="connsiteY4" fmla="*/ 23105 h 2500491"/>
                  <a:gd name="connsiteX5" fmla="*/ 5273749 w 5273749"/>
                  <a:gd name="connsiteY5" fmla="*/ 23105 h 250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749" h="2500491">
                    <a:moveTo>
                      <a:pt x="0" y="2500491"/>
                    </a:moveTo>
                    <a:cubicBezTo>
                      <a:pt x="689344" y="1674695"/>
                      <a:pt x="1378688" y="848900"/>
                      <a:pt x="1881962" y="437774"/>
                    </a:cubicBezTo>
                    <a:cubicBezTo>
                      <a:pt x="2385236" y="26648"/>
                      <a:pt x="2454348" y="102848"/>
                      <a:pt x="3019646" y="33737"/>
                    </a:cubicBezTo>
                    <a:cubicBezTo>
                      <a:pt x="3584944" y="-35375"/>
                      <a:pt x="5273749" y="23105"/>
                      <a:pt x="5273749" y="23105"/>
                    </a:cubicBezTo>
                    <a:lnTo>
                      <a:pt x="5273749" y="23105"/>
                    </a:lnTo>
                    <a:lnTo>
                      <a:pt x="5273749" y="23105"/>
                    </a:lnTo>
                  </a:path>
                </a:pathLst>
              </a:custGeom>
              <a:ln w="254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grpSp>
        <p:sp>
          <p:nvSpPr>
            <p:cNvPr id="7174" name="TextBox 1"/>
            <p:cNvSpPr txBox="1">
              <a:spLocks noChangeArrowheads="1"/>
            </p:cNvSpPr>
            <p:nvPr/>
          </p:nvSpPr>
          <p:spPr bwMode="auto">
            <a:xfrm>
              <a:off x="2123728" y="332656"/>
              <a:ext cx="31493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u="sng" dirty="0" smtClean="0"/>
                <a:t>Present (</a:t>
              </a:r>
              <a:r>
                <a:rPr lang="en-US" sz="2000" u="sng" dirty="0" smtClean="0"/>
                <a:t>and future</a:t>
              </a:r>
              <a:r>
                <a:rPr lang="en-US" sz="2000" b="1" u="sng" dirty="0" smtClean="0"/>
                <a:t>) food</a:t>
              </a:r>
            </a:p>
            <a:p>
              <a:pPr eaLnBrk="1" hangingPunct="1"/>
              <a:r>
                <a:rPr lang="en-US" sz="2000" b="1" u="sng" dirty="0" smtClean="0"/>
                <a:t>production systems</a:t>
              </a:r>
              <a:endParaRPr lang="en-US" sz="2000" b="1" u="sng" dirty="0"/>
            </a:p>
          </p:txBody>
        </p:sp>
        <p:grpSp>
          <p:nvGrpSpPr>
            <p:cNvPr id="25" name="Group 24"/>
            <p:cNvGrpSpPr/>
            <p:nvPr/>
          </p:nvGrpSpPr>
          <p:grpSpPr>
            <a:xfrm>
              <a:off x="179512" y="3665538"/>
              <a:ext cx="8964488" cy="2775604"/>
              <a:chOff x="179512" y="3665538"/>
              <a:chExt cx="8964488" cy="2775604"/>
            </a:xfrm>
          </p:grpSpPr>
          <p:sp>
            <p:nvSpPr>
              <p:cNvPr id="21" name="Left Arrow 20"/>
              <p:cNvSpPr/>
              <p:nvPr/>
            </p:nvSpPr>
            <p:spPr bwMode="auto">
              <a:xfrm>
                <a:off x="7236296" y="3665538"/>
                <a:ext cx="1907704" cy="1851694"/>
              </a:xfrm>
              <a:prstGeom prst="leftArrow">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a:solidFill>
                      <a:schemeClr val="tx1"/>
                    </a:solidFill>
                  </a:rPr>
                  <a:t>Fossil based </a:t>
                </a:r>
                <a:r>
                  <a:rPr lang="en-US" sz="2000" b="1" dirty="0" smtClean="0">
                    <a:solidFill>
                      <a:schemeClr val="tx1"/>
                    </a:solidFill>
                  </a:rPr>
                  <a:t>fertilizers</a:t>
                </a:r>
                <a:r>
                  <a:rPr lang="en-US" sz="2000" b="1" dirty="0" smtClean="0">
                    <a:solidFill>
                      <a:srgbClr val="FF0000"/>
                    </a:solidFill>
                  </a:rPr>
                  <a:t>*</a:t>
                </a:r>
                <a:endParaRPr lang="en-US" sz="2000" b="1" dirty="0">
                  <a:solidFill>
                    <a:schemeClr val="tx1"/>
                  </a:solidFill>
                </a:endParaRPr>
              </a:p>
              <a:p>
                <a:pPr algn="ctr">
                  <a:defRPr/>
                </a:pPr>
                <a:endParaRPr lang="en-US" sz="1400" b="1" dirty="0"/>
              </a:p>
            </p:txBody>
          </p:sp>
          <p:sp>
            <p:nvSpPr>
              <p:cNvPr id="8" name="TextBox 7"/>
              <p:cNvSpPr txBox="1"/>
              <p:nvPr/>
            </p:nvSpPr>
            <p:spPr>
              <a:xfrm>
                <a:off x="179512" y="5733256"/>
                <a:ext cx="8837876" cy="707886"/>
              </a:xfrm>
              <a:prstGeom prst="rect">
                <a:avLst/>
              </a:prstGeom>
              <a:noFill/>
            </p:spPr>
            <p:txBody>
              <a:bodyPr wrap="none" rtlCol="0">
                <a:spAutoFit/>
              </a:bodyPr>
              <a:lstStyle/>
              <a:p>
                <a:r>
                  <a:rPr lang="en-GB" sz="2000" dirty="0" smtClean="0">
                    <a:solidFill>
                      <a:srgbClr val="FF0000"/>
                    </a:solidFill>
                  </a:rPr>
                  <a:t>*European farmers use about 9 million tons of fertilizer per year</a:t>
                </a:r>
              </a:p>
              <a:p>
                <a:r>
                  <a:rPr lang="en-GB" sz="2000" dirty="0">
                    <a:solidFill>
                      <a:srgbClr val="FF0000"/>
                    </a:solidFill>
                  </a:rPr>
                  <a:t>**European farmers import the equivalent of 50 million </a:t>
                </a:r>
                <a:r>
                  <a:rPr lang="en-GB" sz="2000" dirty="0" smtClean="0">
                    <a:solidFill>
                      <a:srgbClr val="FF0000"/>
                    </a:solidFill>
                  </a:rPr>
                  <a:t>tons </a:t>
                </a:r>
                <a:r>
                  <a:rPr lang="en-GB" sz="2000" dirty="0">
                    <a:solidFill>
                      <a:srgbClr val="FF0000"/>
                    </a:solidFill>
                  </a:rPr>
                  <a:t>of soybean per year. </a:t>
                </a:r>
              </a:p>
            </p:txBody>
          </p:sp>
        </p:grpSp>
        <p:grpSp>
          <p:nvGrpSpPr>
            <p:cNvPr id="26" name="Group 25"/>
            <p:cNvGrpSpPr/>
            <p:nvPr/>
          </p:nvGrpSpPr>
          <p:grpSpPr>
            <a:xfrm>
              <a:off x="206139" y="2137061"/>
              <a:ext cx="5622569" cy="4119996"/>
              <a:chOff x="206139" y="2137061"/>
              <a:chExt cx="5622569" cy="4119996"/>
            </a:xfrm>
          </p:grpSpPr>
          <p:sp>
            <p:nvSpPr>
              <p:cNvPr id="22" name="Right Arrow 21"/>
              <p:cNvSpPr/>
              <p:nvPr/>
            </p:nvSpPr>
            <p:spPr bwMode="auto">
              <a:xfrm rot="16200000">
                <a:off x="4480921" y="2365662"/>
                <a:ext cx="1576388" cy="1119186"/>
              </a:xfrm>
              <a:prstGeom prst="rightArrow">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Feed</a:t>
                </a:r>
                <a:r>
                  <a:rPr lang="en-US" sz="1400" b="1" dirty="0" smtClean="0">
                    <a:solidFill>
                      <a:srgbClr val="FF0000"/>
                    </a:solidFill>
                  </a:rPr>
                  <a:t>**</a:t>
                </a:r>
                <a:endParaRPr lang="en-US" sz="1400" b="1" dirty="0">
                  <a:solidFill>
                    <a:schemeClr val="tx1"/>
                  </a:solidFill>
                </a:endParaRPr>
              </a:p>
            </p:txBody>
          </p:sp>
          <p:sp>
            <p:nvSpPr>
              <p:cNvPr id="14" name="TextBox 13"/>
              <p:cNvSpPr txBox="1"/>
              <p:nvPr/>
            </p:nvSpPr>
            <p:spPr>
              <a:xfrm>
                <a:off x="206139" y="5949280"/>
                <a:ext cx="184666" cy="307777"/>
              </a:xfrm>
              <a:prstGeom prst="rect">
                <a:avLst/>
              </a:prstGeom>
              <a:noFill/>
            </p:spPr>
            <p:txBody>
              <a:bodyPr wrap="none" rtlCol="0">
                <a:spAutoFit/>
              </a:bodyPr>
              <a:lstStyle/>
              <a:p>
                <a:endParaRPr lang="en-GB" sz="1400" dirty="0">
                  <a:solidFill>
                    <a:srgbClr val="FF0000"/>
                  </a:solidFill>
                </a:endParaRPr>
              </a:p>
            </p:txBody>
          </p:sp>
        </p:grpSp>
      </p:grpSp>
      <p:pic>
        <p:nvPicPr>
          <p:cNvPr id="23" name="Picture 7" descr="Transp 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8" y="44624"/>
            <a:ext cx="10779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886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963" y="0"/>
            <a:ext cx="9162963" cy="2903537"/>
            <a:chOff x="25273" y="161234"/>
            <a:chExt cx="9162963" cy="290353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261" y="161234"/>
              <a:ext cx="6911975"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273" y="161234"/>
              <a:ext cx="2286707" cy="1938992"/>
            </a:xfrm>
            <a:prstGeom prst="rect">
              <a:avLst/>
            </a:prstGeom>
            <a:solidFill>
              <a:schemeClr val="bg1"/>
            </a:solidFill>
          </p:spPr>
          <p:txBody>
            <a:bodyPr wrap="square" rtlCol="0">
              <a:spAutoFit/>
            </a:bodyPr>
            <a:lstStyle/>
            <a:p>
              <a:r>
                <a:rPr lang="en-US" sz="2400" dirty="0" smtClean="0">
                  <a:solidFill>
                    <a:srgbClr val="000000"/>
                  </a:solidFill>
                </a:rPr>
                <a:t>CASE:</a:t>
              </a:r>
            </a:p>
            <a:p>
              <a:r>
                <a:rPr lang="en-US" sz="2400" dirty="0" smtClean="0">
                  <a:solidFill>
                    <a:srgbClr val="000000"/>
                  </a:solidFill>
                </a:rPr>
                <a:t>Swedish Yeast company. Produce 20.000 ton yeast/year</a:t>
              </a:r>
            </a:p>
          </p:txBody>
        </p:sp>
      </p:grpSp>
      <p:sp>
        <p:nvSpPr>
          <p:cNvPr id="8" name="Content Placeholder 7"/>
          <p:cNvSpPr>
            <a:spLocks noGrp="1"/>
          </p:cNvSpPr>
          <p:nvPr>
            <p:ph idx="1"/>
          </p:nvPr>
        </p:nvSpPr>
        <p:spPr>
          <a:xfrm>
            <a:off x="0" y="2904685"/>
            <a:ext cx="9144000" cy="3953315"/>
          </a:xfrm>
          <a:solidFill>
            <a:schemeClr val="tx1">
              <a:alpha val="80000"/>
            </a:schemeClr>
          </a:solidFill>
        </p:spPr>
        <p:txBody>
          <a:bodyPr>
            <a:noAutofit/>
          </a:bodyPr>
          <a:lstStyle/>
          <a:p>
            <a:pPr marL="514350" indent="-514350">
              <a:buFont typeface="+mj-lt"/>
              <a:buAutoNum type="arabicPeriod"/>
            </a:pPr>
            <a:r>
              <a:rPr lang="en-GB" sz="2000" dirty="0" smtClean="0">
                <a:solidFill>
                  <a:schemeClr val="bg1"/>
                </a:solidFill>
              </a:rPr>
              <a:t>Start culture of 10 mg of yeast =&gt; 150 ton in a week.</a:t>
            </a:r>
          </a:p>
          <a:p>
            <a:pPr marL="514350" indent="-514350">
              <a:buFont typeface="+mj-lt"/>
              <a:buAutoNum type="arabicPeriod"/>
            </a:pPr>
            <a:r>
              <a:rPr lang="en-GB" sz="2000" dirty="0" smtClean="0">
                <a:solidFill>
                  <a:schemeClr val="bg1"/>
                </a:solidFill>
              </a:rPr>
              <a:t>Global protein production by wheat:</a:t>
            </a:r>
          </a:p>
          <a:p>
            <a:pPr marL="400050" lvl="1" indent="0">
              <a:buNone/>
            </a:pPr>
            <a:r>
              <a:rPr lang="en-GB" sz="2000" dirty="0" smtClean="0">
                <a:solidFill>
                  <a:schemeClr val="bg1"/>
                </a:solidFill>
              </a:rPr>
              <a:t>1.744 ton protein =&gt; 9.7 </a:t>
            </a:r>
            <a:r>
              <a:rPr lang="en-GB" sz="2000" dirty="0" err="1" smtClean="0">
                <a:solidFill>
                  <a:schemeClr val="bg1"/>
                </a:solidFill>
              </a:rPr>
              <a:t>Mton</a:t>
            </a:r>
            <a:r>
              <a:rPr lang="en-GB" sz="2000" dirty="0" smtClean="0">
                <a:solidFill>
                  <a:schemeClr val="bg1"/>
                </a:solidFill>
              </a:rPr>
              <a:t> protein (low in lysine, arginine and methionine).</a:t>
            </a:r>
          </a:p>
          <a:p>
            <a:pPr marL="514350" indent="-514350">
              <a:buFont typeface="+mj-lt"/>
              <a:buAutoNum type="arabicPeriod"/>
            </a:pPr>
            <a:r>
              <a:rPr lang="en-GB" sz="2000" dirty="0" smtClean="0">
                <a:solidFill>
                  <a:schemeClr val="bg1"/>
                </a:solidFill>
              </a:rPr>
              <a:t>If use same protein with yeast:</a:t>
            </a:r>
          </a:p>
          <a:p>
            <a:pPr marL="400050" lvl="1" indent="0">
              <a:buNone/>
            </a:pPr>
            <a:r>
              <a:rPr lang="en-GB" sz="2000" dirty="0" smtClean="0">
                <a:solidFill>
                  <a:schemeClr val="bg1"/>
                </a:solidFill>
              </a:rPr>
              <a:t>1.744 ton protein =&gt;  1.400.000.000 </a:t>
            </a:r>
            <a:r>
              <a:rPr lang="en-GB" sz="2000" dirty="0" err="1" smtClean="0">
                <a:solidFill>
                  <a:schemeClr val="bg1"/>
                </a:solidFill>
              </a:rPr>
              <a:t>Mton</a:t>
            </a:r>
            <a:r>
              <a:rPr lang="en-GB" sz="2000" dirty="0" smtClean="0">
                <a:solidFill>
                  <a:schemeClr val="bg1"/>
                </a:solidFill>
              </a:rPr>
              <a:t> protein (AA as fish)</a:t>
            </a:r>
          </a:p>
          <a:p>
            <a:pPr marL="514350" indent="-514350">
              <a:buFont typeface="+mj-lt"/>
              <a:buAutoNum type="arabicPeriod"/>
            </a:pPr>
            <a:r>
              <a:rPr lang="en-GB" sz="2000" dirty="0" smtClean="0">
                <a:solidFill>
                  <a:schemeClr val="bg1"/>
                </a:solidFill>
              </a:rPr>
              <a:t> </a:t>
            </a:r>
            <a:r>
              <a:rPr lang="en-GB" sz="2000" b="1" dirty="0" smtClean="0">
                <a:solidFill>
                  <a:schemeClr val="bg1"/>
                </a:solidFill>
              </a:rPr>
              <a:t>That is equivalent to</a:t>
            </a:r>
            <a:r>
              <a:rPr lang="en-GB" sz="2000" dirty="0" smtClean="0">
                <a:solidFill>
                  <a:schemeClr val="bg1"/>
                </a:solidFill>
              </a:rPr>
              <a:t>: </a:t>
            </a:r>
            <a:r>
              <a:rPr lang="en-GB" sz="2000" b="1" dirty="0">
                <a:solidFill>
                  <a:schemeClr val="bg1"/>
                </a:solidFill>
              </a:rPr>
              <a:t>1.4 x 10</a:t>
            </a:r>
            <a:r>
              <a:rPr lang="en-GB" sz="2000" b="1" baseline="30000" dirty="0">
                <a:solidFill>
                  <a:schemeClr val="bg1"/>
                </a:solidFill>
              </a:rPr>
              <a:t>15</a:t>
            </a:r>
            <a:r>
              <a:rPr lang="en-GB" sz="2000" b="1" dirty="0">
                <a:solidFill>
                  <a:schemeClr val="bg1"/>
                </a:solidFill>
              </a:rPr>
              <a:t> </a:t>
            </a:r>
            <a:r>
              <a:rPr lang="en-GB" sz="2000" b="1" dirty="0" smtClean="0">
                <a:solidFill>
                  <a:schemeClr val="bg1"/>
                </a:solidFill>
              </a:rPr>
              <a:t>ton of farmed salmon fillet</a:t>
            </a:r>
            <a:endParaRPr lang="en-GB" sz="2000" dirty="0" smtClean="0">
              <a:solidFill>
                <a:schemeClr val="bg1"/>
              </a:solidFill>
            </a:endParaRPr>
          </a:p>
          <a:p>
            <a:pPr marL="514350" indent="-514350">
              <a:buFont typeface="+mj-lt"/>
              <a:buAutoNum type="arabicPeriod"/>
            </a:pPr>
            <a:r>
              <a:rPr lang="en-GB" sz="2000" dirty="0" smtClean="0">
                <a:solidFill>
                  <a:schemeClr val="bg1"/>
                </a:solidFill>
              </a:rPr>
              <a:t>Present combined wild and farmed amount of fillet is roughly 5.8 10</a:t>
            </a:r>
            <a:r>
              <a:rPr lang="en-GB" sz="2000" baseline="30000" dirty="0">
                <a:solidFill>
                  <a:schemeClr val="bg1"/>
                </a:solidFill>
              </a:rPr>
              <a:t>7</a:t>
            </a:r>
            <a:r>
              <a:rPr lang="en-GB" sz="2000" dirty="0" smtClean="0">
                <a:solidFill>
                  <a:schemeClr val="bg1"/>
                </a:solidFill>
              </a:rPr>
              <a:t> </a:t>
            </a:r>
            <a:r>
              <a:rPr lang="en-GB" sz="2000" dirty="0">
                <a:solidFill>
                  <a:schemeClr val="bg1"/>
                </a:solidFill>
              </a:rPr>
              <a:t>ton of </a:t>
            </a:r>
            <a:r>
              <a:rPr lang="en-GB" sz="2000" dirty="0" smtClean="0">
                <a:solidFill>
                  <a:schemeClr val="bg1"/>
                </a:solidFill>
              </a:rPr>
              <a:t>fillet</a:t>
            </a:r>
          </a:p>
          <a:p>
            <a:pPr marL="514350" indent="-514350">
              <a:buFont typeface="+mj-lt"/>
              <a:buAutoNum type="arabicPeriod"/>
            </a:pPr>
            <a:r>
              <a:rPr lang="en-GB" sz="2000" dirty="0" smtClean="0">
                <a:solidFill>
                  <a:schemeClr val="bg1"/>
                </a:solidFill>
              </a:rPr>
              <a:t>To dry that amount of yeast for commercial feed requires 4.2 </a:t>
            </a:r>
            <a:r>
              <a:rPr lang="en-GB" sz="2000" b="1" dirty="0">
                <a:solidFill>
                  <a:schemeClr val="bg1"/>
                </a:solidFill>
              </a:rPr>
              <a:t>x </a:t>
            </a:r>
            <a:r>
              <a:rPr lang="en-GB" sz="2000" b="1" dirty="0" smtClean="0">
                <a:solidFill>
                  <a:schemeClr val="bg1"/>
                </a:solidFill>
              </a:rPr>
              <a:t>10</a:t>
            </a:r>
            <a:r>
              <a:rPr lang="en-GB" sz="2000" b="1" baseline="30000" dirty="0" smtClean="0">
                <a:solidFill>
                  <a:schemeClr val="bg1"/>
                </a:solidFill>
              </a:rPr>
              <a:t>18</a:t>
            </a:r>
            <a:r>
              <a:rPr lang="en-GB" sz="2000" b="1" dirty="0" smtClean="0">
                <a:solidFill>
                  <a:schemeClr val="bg1"/>
                </a:solidFill>
              </a:rPr>
              <a:t> </a:t>
            </a:r>
            <a:r>
              <a:rPr lang="en-GB" sz="2000" dirty="0" smtClean="0">
                <a:solidFill>
                  <a:schemeClr val="bg1"/>
                </a:solidFill>
              </a:rPr>
              <a:t>kWh</a:t>
            </a:r>
          </a:p>
          <a:p>
            <a:pPr marL="514350" indent="-514350">
              <a:buFont typeface="+mj-lt"/>
              <a:buAutoNum type="arabicPeriod"/>
            </a:pPr>
            <a:r>
              <a:rPr lang="en-GB" sz="2000" dirty="0" smtClean="0">
                <a:solidFill>
                  <a:schemeClr val="bg1"/>
                </a:solidFill>
              </a:rPr>
              <a:t>Energy needed in farming and harvesting of soy meal, excluding process energy to soy concentrate would be 7.8 </a:t>
            </a:r>
            <a:r>
              <a:rPr lang="en-GB" sz="2000" b="1" dirty="0">
                <a:solidFill>
                  <a:schemeClr val="bg1"/>
                </a:solidFill>
              </a:rPr>
              <a:t>x 10</a:t>
            </a:r>
            <a:r>
              <a:rPr lang="en-GB" sz="2000" b="1" baseline="30000" dirty="0">
                <a:solidFill>
                  <a:schemeClr val="bg1"/>
                </a:solidFill>
              </a:rPr>
              <a:t>18</a:t>
            </a:r>
            <a:r>
              <a:rPr lang="en-GB" sz="2000" b="1" dirty="0">
                <a:solidFill>
                  <a:schemeClr val="bg1"/>
                </a:solidFill>
              </a:rPr>
              <a:t> </a:t>
            </a:r>
            <a:r>
              <a:rPr lang="en-GB" sz="2000" dirty="0" smtClean="0">
                <a:solidFill>
                  <a:schemeClr val="bg1"/>
                </a:solidFill>
              </a:rPr>
              <a:t>kWh, </a:t>
            </a:r>
            <a:r>
              <a:rPr lang="en-GB" sz="2000" b="1" dirty="0" smtClean="0">
                <a:solidFill>
                  <a:srgbClr val="FF0000"/>
                </a:solidFill>
              </a:rPr>
              <a:t>mainly from fossil sources</a:t>
            </a:r>
            <a:r>
              <a:rPr lang="en-GB" sz="2000" dirty="0" smtClean="0">
                <a:solidFill>
                  <a:schemeClr val="bg1"/>
                </a:solidFill>
              </a:rPr>
              <a:t>.</a:t>
            </a:r>
            <a:endParaRPr lang="en-GB" sz="2000" dirty="0">
              <a:solidFill>
                <a:schemeClr val="bg1"/>
              </a:solidFill>
            </a:endParaRPr>
          </a:p>
          <a:p>
            <a:pPr marL="514350" indent="-514350">
              <a:buFont typeface="+mj-lt"/>
              <a:buAutoNum type="arabicPeriod"/>
            </a:pPr>
            <a:endParaRPr lang="en-GB" sz="2000" b="1" dirty="0" smtClean="0">
              <a:solidFill>
                <a:schemeClr val="bg1"/>
              </a:solidFill>
            </a:endParaRPr>
          </a:p>
        </p:txBody>
      </p:sp>
    </p:spTree>
    <p:extLst>
      <p:ext uri="{BB962C8B-B14F-4D97-AF65-F5344CB8AC3E}">
        <p14:creationId xmlns:p14="http://schemas.microsoft.com/office/powerpoint/2010/main" val="1192748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500"/>
                                        <p:tgtEl>
                                          <p:spTgt spid="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fade">
                                      <p:cBhvr>
                                        <p:cTn id="5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6034"/>
            <a:ext cx="9144000" cy="6862226"/>
            <a:chOff x="0" y="-18173"/>
            <a:chExt cx="9144000" cy="6862226"/>
          </a:xfrm>
        </p:grpSpPr>
        <p:pic>
          <p:nvPicPr>
            <p:cNvPr id="6" name="Picture 2" descr="C:\Users\volkmar.AD\Documents\Projects\Mistra\IMG_2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73"/>
              <a:ext cx="9144000" cy="686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476" y="6419129"/>
              <a:ext cx="2592288" cy="276999"/>
            </a:xfrm>
            <a:prstGeom prst="rect">
              <a:avLst/>
            </a:prstGeom>
            <a:noFill/>
          </p:spPr>
          <p:txBody>
            <a:bodyPr wrap="square" rtlCol="0">
              <a:spAutoFit/>
            </a:bodyPr>
            <a:lstStyle/>
            <a:p>
              <a:r>
                <a:rPr lang="en-US" sz="1200" dirty="0" smtClean="0">
                  <a:solidFill>
                    <a:schemeClr val="bg1"/>
                  </a:solidFill>
                </a:rPr>
                <a:t>Picture courtesy of Matilda Olstorpe</a:t>
              </a:r>
              <a:endParaRPr lang="en-US" sz="1200" dirty="0">
                <a:solidFill>
                  <a:schemeClr val="bg1"/>
                </a:solidFill>
              </a:endParaRPr>
            </a:p>
          </p:txBody>
        </p:sp>
      </p:grpSp>
      <p:pic>
        <p:nvPicPr>
          <p:cNvPr id="84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2915" y="922337"/>
            <a:ext cx="19621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128008" y="116632"/>
            <a:ext cx="2510358" cy="1629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t>Microbes has high levels of RNA (10-15%) because high protein synthesis.</a:t>
            </a:r>
          </a:p>
          <a:p>
            <a:endParaRPr lang="en-US" sz="1600" dirty="0"/>
          </a:p>
          <a:p>
            <a:r>
              <a:rPr lang="en-US" sz="1600" dirty="0" smtClean="0"/>
              <a:t>Living cells metabolizing the N in RNA to:</a:t>
            </a:r>
            <a:endParaRPr lang="en-US" sz="1600" dirty="0"/>
          </a:p>
        </p:txBody>
      </p:sp>
      <p:sp>
        <p:nvSpPr>
          <p:cNvPr id="3" name="Oval 2"/>
          <p:cNvSpPr/>
          <p:nvPr/>
        </p:nvSpPr>
        <p:spPr>
          <a:xfrm>
            <a:off x="107504" y="2348880"/>
            <a:ext cx="172819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RNA </a:t>
            </a:r>
            <a:r>
              <a:rPr lang="en-US" sz="1100" dirty="0" smtClean="0"/>
              <a:t>relay the information of </a:t>
            </a:r>
            <a:r>
              <a:rPr lang="en-US" dirty="0" smtClean="0"/>
              <a:t>DNA </a:t>
            </a:r>
            <a:r>
              <a:rPr lang="en-US" sz="1100" dirty="0" smtClean="0"/>
              <a:t> to the protein synthesis</a:t>
            </a:r>
          </a:p>
        </p:txBody>
      </p:sp>
      <p:sp>
        <p:nvSpPr>
          <p:cNvPr id="4" name="Right Arrow 3"/>
          <p:cNvSpPr/>
          <p:nvPr/>
        </p:nvSpPr>
        <p:spPr>
          <a:xfrm rot="18327309">
            <a:off x="620315" y="1897302"/>
            <a:ext cx="523723" cy="23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ight Arrow 9"/>
          <p:cNvSpPr/>
          <p:nvPr/>
        </p:nvSpPr>
        <p:spPr>
          <a:xfrm>
            <a:off x="3683825" y="1200894"/>
            <a:ext cx="720080" cy="189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ight Arrow 15"/>
          <p:cNvSpPr/>
          <p:nvPr/>
        </p:nvSpPr>
        <p:spPr>
          <a:xfrm rot="5400000">
            <a:off x="3472597" y="3289903"/>
            <a:ext cx="3242785" cy="1890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ounded Rectangle 16"/>
          <p:cNvSpPr/>
          <p:nvPr/>
        </p:nvSpPr>
        <p:spPr>
          <a:xfrm>
            <a:off x="4193159" y="5301208"/>
            <a:ext cx="1801662"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Fish </a:t>
            </a:r>
          </a:p>
          <a:p>
            <a:pPr algn="ctr"/>
            <a:r>
              <a:rPr lang="en-US" sz="1600" dirty="0" smtClean="0"/>
              <a:t>=&gt; No problem.</a:t>
            </a:r>
          </a:p>
          <a:p>
            <a:pPr algn="ctr"/>
            <a:r>
              <a:rPr lang="en-US" sz="1600" dirty="0" smtClean="0"/>
              <a:t>Retained ability to eat microbes</a:t>
            </a:r>
            <a:endParaRPr lang="en-US" sz="1600" dirty="0"/>
          </a:p>
        </p:txBody>
      </p:sp>
      <p:sp>
        <p:nvSpPr>
          <p:cNvPr id="12" name="Down Arrow 11"/>
          <p:cNvSpPr/>
          <p:nvPr/>
        </p:nvSpPr>
        <p:spPr>
          <a:xfrm rot="5400000">
            <a:off x="3604376" y="4396624"/>
            <a:ext cx="432048" cy="1377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t>To water</a:t>
            </a:r>
            <a:endParaRPr lang="en-US" sz="1400" dirty="0"/>
          </a:p>
        </p:txBody>
      </p:sp>
      <p:grpSp>
        <p:nvGrpSpPr>
          <p:cNvPr id="30" name="Group 29"/>
          <p:cNvGrpSpPr/>
          <p:nvPr/>
        </p:nvGrpSpPr>
        <p:grpSpPr>
          <a:xfrm>
            <a:off x="4403905" y="476672"/>
            <a:ext cx="4560583" cy="3096344"/>
            <a:chOff x="4403905" y="476672"/>
            <a:chExt cx="4560583" cy="3096344"/>
          </a:xfrm>
        </p:grpSpPr>
        <p:sp>
          <p:nvSpPr>
            <p:cNvPr id="14" name="Right Arrow 13"/>
            <p:cNvSpPr/>
            <p:nvPr/>
          </p:nvSpPr>
          <p:spPr>
            <a:xfrm>
              <a:off x="5868144" y="1200894"/>
              <a:ext cx="720080" cy="1890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ounded Rectangle 10"/>
            <p:cNvSpPr/>
            <p:nvPr/>
          </p:nvSpPr>
          <p:spPr>
            <a:xfrm>
              <a:off x="7162826" y="476672"/>
              <a:ext cx="1801662" cy="115212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mammals uric acid =&gt; kidney stones and gout</a:t>
              </a:r>
              <a:endParaRPr lang="en-US" dirty="0"/>
            </a:p>
          </p:txBody>
        </p:sp>
        <p:cxnSp>
          <p:nvCxnSpPr>
            <p:cNvPr id="15" name="Straight Connector 14"/>
            <p:cNvCxnSpPr/>
            <p:nvPr/>
          </p:nvCxnSpPr>
          <p:spPr>
            <a:xfrm>
              <a:off x="4403905" y="2492896"/>
              <a:ext cx="1464239" cy="108012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403906" y="2492896"/>
              <a:ext cx="1464238" cy="108012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2371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84995"/>
                                        </p:tgtEl>
                                        <p:attrNameLst>
                                          <p:attrName>style.visibility</p:attrName>
                                        </p:attrNameLst>
                                      </p:cBhvr>
                                      <p:to>
                                        <p:strVal val="visible"/>
                                      </p:to>
                                    </p:set>
                                    <p:animEffect transition="in" filter="fade">
                                      <p:cBhvr>
                                        <p:cTn id="23" dur="500"/>
                                        <p:tgtEl>
                                          <p:spTgt spid="8499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6" grpId="0" animBg="1"/>
      <p:bldP spid="17" grpId="0" animBg="1"/>
      <p:bldP spid="12" grpId="0" animBg="1"/>
    </p:bld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1215</TotalTime>
  <Words>1948</Words>
  <Application>Microsoft Macintosh PowerPoint</Application>
  <PresentationFormat>On-screen Show (4:3)</PresentationFormat>
  <Paragraphs>205</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 Core Powerpoint</vt:lpstr>
      <vt:lpstr>PowerPoint Presentation</vt:lpstr>
      <vt:lpstr>European Spallation Source The World’s Brightest</vt:lpstr>
      <vt:lpstr>The sustainable research facility</vt:lpstr>
      <vt:lpstr>PowerPoint Presentation</vt:lpstr>
      <vt:lpstr>Heat - Wasted</vt:lpstr>
      <vt:lpstr>Investigation of uses of low-grade heat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Cooling and Nutrition</vt:lpstr>
      <vt:lpstr>W2A2RM</vt:lpstr>
      <vt:lpstr>Conclusions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ESS User</cp:lastModifiedBy>
  <cp:revision>67</cp:revision>
  <dcterms:created xsi:type="dcterms:W3CDTF">2013-10-29T16:05:10Z</dcterms:created>
  <dcterms:modified xsi:type="dcterms:W3CDTF">2014-05-28T12:23:32Z</dcterms:modified>
</cp:coreProperties>
</file>